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256" r:id="rId5"/>
    <p:sldId id="425" r:id="rId6"/>
    <p:sldId id="442" r:id="rId7"/>
    <p:sldId id="440" r:id="rId8"/>
    <p:sldId id="426" r:id="rId9"/>
    <p:sldId id="443" r:id="rId10"/>
    <p:sldId id="444" r:id="rId11"/>
    <p:sldId id="435" r:id="rId12"/>
    <p:sldId id="430" r:id="rId13"/>
    <p:sldId id="434" r:id="rId14"/>
    <p:sldId id="441" r:id="rId15"/>
    <p:sldId id="447" r:id="rId16"/>
    <p:sldId id="436" r:id="rId17"/>
    <p:sldId id="445" r:id="rId18"/>
    <p:sldId id="439" r:id="rId19"/>
    <p:sldId id="428" r:id="rId20"/>
    <p:sldId id="432" r:id="rId21"/>
    <p:sldId id="438" r:id="rId22"/>
    <p:sldId id="433" r:id="rId23"/>
    <p:sldId id="448" r:id="rId24"/>
    <p:sldId id="449" r:id="rId25"/>
    <p:sldId id="451" r:id="rId26"/>
    <p:sldId id="450" r:id="rId27"/>
    <p:sldId id="446" r:id="rId28"/>
    <p:sldId id="427" r:id="rId2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961" autoAdjust="0"/>
  </p:normalViewPr>
  <p:slideViewPr>
    <p:cSldViewPr>
      <p:cViewPr varScale="1">
        <p:scale>
          <a:sx n="73" d="100"/>
          <a:sy n="73" d="100"/>
        </p:scale>
        <p:origin x="148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23/10/2019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5DF58F-8671-456E-AFAD-17BFC9F0FA41}" type="datetimeFigureOut">
              <a:rPr lang="en-GB" smtClean="0"/>
              <a:pPr/>
              <a:t>23/10/2019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83270C-3725-49C9-9AFB-E0CEEAD016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8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83270C-3725-49C9-9AFB-E0CEEAD016A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1016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https://kachina.us/</a:t>
            </a:r>
          </a:p>
          <a:p>
            <a:r>
              <a:rPr lang="en-GB" dirty="0" smtClean="0"/>
              <a:t>http://www.historyofdolls.com/doll-facts/kachina/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83270C-3725-49C9-9AFB-E0CEEAD016AD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1620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http://www.arizonahandbook.com/hopi.htm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83270C-3725-49C9-9AFB-E0CEEAD016AD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1014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https://kachina.us/</a:t>
            </a:r>
          </a:p>
          <a:p>
            <a:r>
              <a:rPr lang="en-GB" dirty="0" smtClean="0"/>
              <a:t>http://www.historyofdolls.com/doll-facts/kachina/</a:t>
            </a:r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83270C-3725-49C9-9AFB-E0CEEAD016AD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858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https://www.ancient-origins.net/myths-legends/gods-hopi-and-dance-kachinas-001385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83270C-3725-49C9-9AFB-E0CEEAD016AD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7168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https://blog.kachinahouse.com/hopi-ceremonial-calendar-powamuya/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83270C-3725-49C9-9AFB-E0CEEAD016AD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6092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http://www.historyofdolls.com/doll-facts/kachina/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83270C-3725-49C9-9AFB-E0CEEAD016AD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4841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http://www.arizonahandbook.com/hopi.htm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83270C-3725-49C9-9AFB-E0CEEAD016AD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8856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https://en.wikipedia.org/wiki/Kachina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83270C-3725-49C9-9AFB-E0CEEAD016AD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1007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https://www.oxfordbibliographies.com/view/document/obo-9780199766567/obo-9780199766567-0083.xml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83270C-3725-49C9-9AFB-E0CEEAD016AD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386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23/10/2019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23/10/2019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23/10/2019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23/10/2019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23/10/2019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E8D67-9C04-4453-90A4-A7D6F5B350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644893"/>
      </p:ext>
    </p:extLst>
  </p:cSld>
  <p:clrMapOvr>
    <a:masterClrMapping/>
  </p:clrMapOvr>
  <p:transition advClick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23/10/2019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rtegasindianmarket.com/katchina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ruggleforever.com/ontology-me/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ruggleforever.com/ontology-me/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nthroencyclopedia.com/entry/ontological-turn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utenberg.org/ebooks/15888?msg=welcome_stranger#image-11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Living Ancestors and Talking Trees</a:t>
            </a:r>
            <a:br>
              <a:rPr lang="en-GB" sz="4000" b="1" dirty="0">
                <a:solidFill>
                  <a:schemeClr val="bg1"/>
                </a:solidFill>
              </a:rPr>
            </a:br>
            <a:r>
              <a:rPr lang="en-GB" sz="3600" b="1" dirty="0">
                <a:solidFill>
                  <a:schemeClr val="bg1"/>
                </a:solidFill>
              </a:rPr>
              <a:t>Indigenous Religions Today 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Prof Bettina E. Schmidt 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3ED0D-B992-44AF-998E-F0D94097E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Focus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5EFC1-0B1E-4977-BBF7-0CEE276A072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Animated objects? </a:t>
            </a:r>
          </a:p>
          <a:p>
            <a:r>
              <a:rPr lang="en-GB" dirty="0"/>
              <a:t>The importance of material things in Indigenous Religions </a:t>
            </a:r>
          </a:p>
          <a:p>
            <a:endParaRPr lang="en-GB" dirty="0"/>
          </a:p>
          <a:p>
            <a:r>
              <a:rPr lang="en-GB" dirty="0"/>
              <a:t>Example: </a:t>
            </a:r>
            <a:r>
              <a:rPr lang="en-GB" dirty="0" err="1" smtClean="0"/>
              <a:t>Kachinas</a:t>
            </a:r>
            <a:r>
              <a:rPr lang="en-GB" dirty="0" smtClean="0"/>
              <a:t> </a:t>
            </a:r>
            <a:r>
              <a:rPr lang="en-GB" dirty="0"/>
              <a:t>(so-called Hopi dolls)</a:t>
            </a:r>
          </a:p>
          <a:p>
            <a:endParaRPr lang="en-GB" dirty="0"/>
          </a:p>
        </p:txBody>
      </p:sp>
      <p:pic>
        <p:nvPicPr>
          <p:cNvPr id="6" name="Content Placeholder 5" descr="A picture containing toy, doll, skiing, wearing&#10;&#10;Description automatically generated">
            <a:extLst>
              <a:ext uri="{FF2B5EF4-FFF2-40B4-BE49-F238E27FC236}">
                <a16:creationId xmlns:a16="http://schemas.microsoft.com/office/drawing/2014/main" id="{AF00F37F-8E6D-4A1E-9B5E-4740A848D71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5462" y="1985169"/>
            <a:ext cx="2124075" cy="3219450"/>
          </a:xfrm>
        </p:spPr>
      </p:pic>
    </p:spTree>
    <p:extLst>
      <p:ext uri="{BB962C8B-B14F-4D97-AF65-F5344CB8AC3E}">
        <p14:creationId xmlns:p14="http://schemas.microsoft.com/office/powerpoint/2010/main" val="25911324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word </a:t>
            </a:r>
            <a:r>
              <a:rPr lang="en-GB" dirty="0" err="1"/>
              <a:t>kachina</a:t>
            </a:r>
            <a:r>
              <a:rPr lang="en-GB" dirty="0"/>
              <a:t> (</a:t>
            </a:r>
            <a:r>
              <a:rPr lang="en-GB" dirty="0" err="1"/>
              <a:t>kah</a:t>
            </a:r>
            <a:r>
              <a:rPr lang="en-GB" dirty="0"/>
              <a:t>-</a:t>
            </a:r>
            <a:r>
              <a:rPr lang="en-GB" dirty="0" err="1"/>
              <a:t>chee</a:t>
            </a:r>
            <a:r>
              <a:rPr lang="en-GB" dirty="0"/>
              <a:t>-nah) has long been used by outsiders to refer to any of the hundreds of spiritual beings central to Hopi religious life as well as to the dolls that depict them. </a:t>
            </a:r>
            <a:endParaRPr lang="en-GB" dirty="0" smtClean="0"/>
          </a:p>
          <a:p>
            <a:r>
              <a:rPr lang="en-GB" dirty="0" smtClean="0"/>
              <a:t>In Hopi: </a:t>
            </a:r>
            <a:r>
              <a:rPr lang="en-GB" dirty="0" err="1" smtClean="0"/>
              <a:t>katsina</a:t>
            </a:r>
            <a:r>
              <a:rPr lang="en-GB" dirty="0" smtClean="0"/>
              <a:t> </a:t>
            </a:r>
            <a:r>
              <a:rPr lang="en-GB" dirty="0"/>
              <a:t>(</a:t>
            </a:r>
            <a:r>
              <a:rPr lang="en-GB" dirty="0" err="1"/>
              <a:t>kahts</a:t>
            </a:r>
            <a:r>
              <a:rPr lang="en-GB" dirty="0"/>
              <a:t>-</a:t>
            </a:r>
            <a:r>
              <a:rPr lang="en-GB" dirty="0" err="1"/>
              <a:t>ee</a:t>
            </a:r>
            <a:r>
              <a:rPr lang="en-GB" dirty="0"/>
              <a:t>-nah) </a:t>
            </a:r>
            <a:r>
              <a:rPr lang="en-GB" dirty="0" smtClean="0"/>
              <a:t>or </a:t>
            </a:r>
            <a:r>
              <a:rPr lang="en-GB" dirty="0" err="1" smtClean="0"/>
              <a:t>katsinam</a:t>
            </a:r>
            <a:r>
              <a:rPr lang="en-GB" dirty="0" smtClean="0"/>
              <a:t> (in plural)</a:t>
            </a:r>
          </a:p>
          <a:p>
            <a:r>
              <a:rPr lang="en-GB" dirty="0"/>
              <a:t>Meaning: “life bringer”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37578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Kachinas</a:t>
            </a:r>
            <a:r>
              <a:rPr lang="en-GB" dirty="0"/>
              <a:t> on three levels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“A </a:t>
            </a:r>
            <a:r>
              <a:rPr lang="en-GB" dirty="0" err="1"/>
              <a:t>kachina</a:t>
            </a:r>
            <a:r>
              <a:rPr lang="en-GB" dirty="0"/>
              <a:t> can take three forms: a powerful unseen spirit, a dancer filled with the spirit, or a wooden figure representing the spirit. </a:t>
            </a:r>
            <a:r>
              <a:rPr lang="en-GB" dirty="0" err="1"/>
              <a:t>Kachina</a:t>
            </a:r>
            <a:r>
              <a:rPr lang="en-GB" dirty="0"/>
              <a:t> dancers are always male, even when the spirit is female. The men may present gifts of </a:t>
            </a:r>
            <a:r>
              <a:rPr lang="en-GB" dirty="0" err="1"/>
              <a:t>kachina</a:t>
            </a:r>
            <a:r>
              <a:rPr lang="en-GB" dirty="0"/>
              <a:t> figures to women and children during the dances. Each village sponsors its own ceremonies</a:t>
            </a:r>
            <a:r>
              <a:rPr lang="en-GB" dirty="0" smtClean="0"/>
              <a:t>.”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32918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018A7-0E7C-4015-8910-A404E9CFFC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1) ‘Hopi Doll’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BE26C-92B3-4E7C-A2D3-DA4C6945F6A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Described as small wooden dolls that represent one of the </a:t>
            </a:r>
            <a:r>
              <a:rPr lang="en-GB" dirty="0" err="1" smtClean="0"/>
              <a:t>Kachina</a:t>
            </a:r>
            <a:r>
              <a:rPr lang="en-GB" dirty="0" smtClean="0"/>
              <a:t> spirits of the Hopi</a:t>
            </a:r>
          </a:p>
        </p:txBody>
      </p:sp>
      <p:pic>
        <p:nvPicPr>
          <p:cNvPr id="6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079212"/>
            <a:ext cx="4038600" cy="3031364"/>
          </a:xfrm>
        </p:spPr>
      </p:pic>
    </p:spTree>
    <p:extLst>
      <p:ext uri="{BB962C8B-B14F-4D97-AF65-F5344CB8AC3E}">
        <p14:creationId xmlns:p14="http://schemas.microsoft.com/office/powerpoint/2010/main" val="2845340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The first known </a:t>
            </a:r>
            <a:r>
              <a:rPr lang="en-GB" dirty="0" err="1"/>
              <a:t>kachina</a:t>
            </a:r>
            <a:r>
              <a:rPr lang="en-GB" dirty="0"/>
              <a:t> dolls were obtained by traders in </a:t>
            </a:r>
            <a:r>
              <a:rPr lang="en-GB" dirty="0" smtClean="0"/>
              <a:t>1857</a:t>
            </a:r>
            <a:r>
              <a:rPr lang="en-GB" dirty="0"/>
              <a:t> </a:t>
            </a:r>
            <a:r>
              <a:rPr lang="en-GB" dirty="0" smtClean="0"/>
              <a:t>but probably older tradition</a:t>
            </a:r>
          </a:p>
          <a:p>
            <a:pPr lvl="1"/>
            <a:r>
              <a:rPr lang="en-GB" dirty="0" smtClean="0"/>
              <a:t>In </a:t>
            </a:r>
            <a:r>
              <a:rPr lang="en-GB" dirty="0"/>
              <a:t>the 16th century, Spanish sailors wrote about "strange images of the devil" hanging in Hopi homes - they must have meant on </a:t>
            </a:r>
            <a:r>
              <a:rPr lang="en-GB" dirty="0" err="1"/>
              <a:t>Kachina</a:t>
            </a:r>
            <a:r>
              <a:rPr lang="en-GB" dirty="0"/>
              <a:t> figures, which were decorated with nature elements like bird feathers and fur.</a:t>
            </a:r>
          </a:p>
          <a:p>
            <a:r>
              <a:rPr lang="en-GB" dirty="0" smtClean="0"/>
              <a:t>From </a:t>
            </a:r>
            <a:r>
              <a:rPr lang="en-GB" dirty="0"/>
              <a:t>then on others were picked up sporadically until about the end of the 19th century. </a:t>
            </a:r>
            <a:endParaRPr lang="en-GB" dirty="0" smtClean="0"/>
          </a:p>
          <a:p>
            <a:r>
              <a:rPr lang="en-GB" dirty="0" smtClean="0"/>
              <a:t>Little </a:t>
            </a:r>
            <a:r>
              <a:rPr lang="en-GB" dirty="0"/>
              <a:t>is known about these except that they were basically simple in style, with slightly detailed masks and simplified bodies. </a:t>
            </a:r>
          </a:p>
        </p:txBody>
      </p:sp>
    </p:spTree>
    <p:extLst>
      <p:ext uri="{BB962C8B-B14F-4D97-AF65-F5344CB8AC3E}">
        <p14:creationId xmlns:p14="http://schemas.microsoft.com/office/powerpoint/2010/main" val="17293987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962" y="1789906"/>
            <a:ext cx="3267075" cy="3609975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Early drawing from </a:t>
            </a:r>
            <a:r>
              <a:rPr lang="en-GB" dirty="0"/>
              <a:t>an 1894 anthropology book of </a:t>
            </a:r>
            <a:r>
              <a:rPr lang="en-GB" dirty="0" err="1"/>
              <a:t>Kachina</a:t>
            </a:r>
            <a:r>
              <a:rPr lang="en-GB" dirty="0"/>
              <a:t> </a:t>
            </a:r>
            <a:r>
              <a:rPr lang="en-GB" dirty="0" smtClean="0"/>
              <a:t>dolls</a:t>
            </a:r>
          </a:p>
        </p:txBody>
      </p:sp>
    </p:spTree>
    <p:extLst>
      <p:ext uri="{BB962C8B-B14F-4D97-AF65-F5344CB8AC3E}">
        <p14:creationId xmlns:p14="http://schemas.microsoft.com/office/powerpoint/2010/main" val="25511393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Tourist attraction?</a:t>
            </a:r>
          </a:p>
          <a:p>
            <a:r>
              <a:rPr lang="en-GB" sz="4000" dirty="0" smtClean="0"/>
              <a:t> </a:t>
            </a:r>
            <a:r>
              <a:rPr lang="en-GB" dirty="0" err="1" smtClean="0"/>
              <a:t>exotization</a:t>
            </a:r>
            <a:r>
              <a:rPr lang="en-GB" dirty="0" smtClean="0"/>
              <a:t> (portrayed by artists such as Paul Klee)</a:t>
            </a:r>
          </a:p>
          <a:p>
            <a:r>
              <a:rPr lang="en-GB" dirty="0" smtClean="0"/>
              <a:t>But also important among the Hopi as representation of the </a:t>
            </a:r>
            <a:r>
              <a:rPr lang="en-GB" dirty="0" err="1" smtClean="0"/>
              <a:t>Kachinas</a:t>
            </a:r>
            <a:r>
              <a:rPr lang="en-GB" dirty="0" smtClean="0"/>
              <a:t> spirits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2526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Paul Klee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079212"/>
            <a:ext cx="4038600" cy="3031364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Paul Klee’s “Creative Credo”: </a:t>
            </a:r>
          </a:p>
          <a:p>
            <a:r>
              <a:rPr lang="en-GB" dirty="0" smtClean="0"/>
              <a:t>“Art does not reproduce the visible but makes visible” (Paul Klee 1961: 76)</a:t>
            </a:r>
          </a:p>
        </p:txBody>
      </p:sp>
    </p:spTree>
    <p:extLst>
      <p:ext uri="{BB962C8B-B14F-4D97-AF65-F5344CB8AC3E}">
        <p14:creationId xmlns:p14="http://schemas.microsoft.com/office/powerpoint/2010/main" val="24486312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Katchinas</a:t>
            </a:r>
            <a:r>
              <a:rPr lang="en-GB" dirty="0" smtClean="0"/>
              <a:t> as Tourist Attraction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Indian Market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67847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Educational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“The </a:t>
            </a:r>
            <a:r>
              <a:rPr lang="en-GB" dirty="0"/>
              <a:t>education of this religion begins during early childhood, with the gifting of </a:t>
            </a:r>
            <a:r>
              <a:rPr lang="en-GB" dirty="0" err="1"/>
              <a:t>tithu</a:t>
            </a:r>
            <a:r>
              <a:rPr lang="en-GB" dirty="0"/>
              <a:t> dolls. These dolls represent the </a:t>
            </a:r>
            <a:r>
              <a:rPr lang="en-GB" dirty="0" err="1"/>
              <a:t>katsinum</a:t>
            </a:r>
            <a:r>
              <a:rPr lang="en-GB" dirty="0"/>
              <a:t>, and are meant as a symbolism for life’s milestones. The children do not wish to play with the dolls; they do not even see them as toys. These dolls serve as reminders of the </a:t>
            </a:r>
            <a:r>
              <a:rPr lang="en-GB" dirty="0" err="1"/>
              <a:t>katsinum</a:t>
            </a:r>
            <a:r>
              <a:rPr lang="en-GB" dirty="0"/>
              <a:t>, and each doll holds deeply sentimental value</a:t>
            </a:r>
            <a:r>
              <a:rPr lang="en-GB" dirty="0" smtClean="0"/>
              <a:t>.”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16416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Originally it was not allowed </a:t>
            </a:r>
            <a:r>
              <a:rPr lang="en-GB" dirty="0"/>
              <a:t>to children to play with them. </a:t>
            </a:r>
            <a:endParaRPr lang="en-GB" dirty="0" smtClean="0"/>
          </a:p>
          <a:p>
            <a:r>
              <a:rPr lang="en-GB" dirty="0" smtClean="0"/>
              <a:t>But dolls </a:t>
            </a:r>
            <a:r>
              <a:rPr lang="en-GB" dirty="0"/>
              <a:t>were used just for religious education. </a:t>
            </a:r>
            <a:endParaRPr lang="en-GB" dirty="0" smtClean="0"/>
          </a:p>
          <a:p>
            <a:r>
              <a:rPr lang="en-GB" dirty="0" smtClean="0"/>
              <a:t>Every </a:t>
            </a:r>
            <a:r>
              <a:rPr lang="en-GB" dirty="0"/>
              <a:t>child had their doll (or better said, religious object) and had to decorate home with it, so </a:t>
            </a:r>
            <a:r>
              <a:rPr lang="en-GB" dirty="0" smtClean="0"/>
              <a:t>they </a:t>
            </a:r>
            <a:r>
              <a:rPr lang="en-GB" dirty="0"/>
              <a:t>could memorize how </a:t>
            </a:r>
            <a:r>
              <a:rPr lang="en-GB" dirty="0" err="1"/>
              <a:t>Kachinas</a:t>
            </a:r>
            <a:r>
              <a:rPr lang="en-GB" dirty="0"/>
              <a:t> look like. </a:t>
            </a:r>
          </a:p>
        </p:txBody>
      </p:sp>
    </p:spTree>
    <p:extLst>
      <p:ext uri="{BB962C8B-B14F-4D97-AF65-F5344CB8AC3E}">
        <p14:creationId xmlns:p14="http://schemas.microsoft.com/office/powerpoint/2010/main" val="37308929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2) Masks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Masks of </a:t>
            </a:r>
            <a:r>
              <a:rPr lang="en-GB" dirty="0" err="1" smtClean="0"/>
              <a:t>Kachinas</a:t>
            </a:r>
            <a:r>
              <a:rPr lang="en-GB" dirty="0" smtClean="0"/>
              <a:t> carried during ceremonies </a:t>
            </a:r>
          </a:p>
          <a:p>
            <a:pPr lvl="1"/>
            <a:r>
              <a:rPr lang="en-GB" dirty="0" smtClean="0"/>
              <a:t>But are they “just” representations?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67200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875" y="1723231"/>
            <a:ext cx="3905250" cy="3743325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/>
              <a:t>Kachina</a:t>
            </a:r>
            <a:r>
              <a:rPr lang="en-GB" dirty="0"/>
              <a:t> dancers, </a:t>
            </a:r>
            <a:r>
              <a:rPr lang="en-GB" dirty="0" err="1"/>
              <a:t>Shongopavi</a:t>
            </a:r>
            <a:r>
              <a:rPr lang="en-GB" dirty="0"/>
              <a:t> pueblo, Arizona, sometime before 1900 </a:t>
            </a:r>
          </a:p>
        </p:txBody>
      </p:sp>
    </p:spTree>
    <p:extLst>
      <p:ext uri="{BB962C8B-B14F-4D97-AF65-F5344CB8AC3E}">
        <p14:creationId xmlns:p14="http://schemas.microsoft.com/office/powerpoint/2010/main" val="10013993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1340768"/>
            <a:ext cx="5328592" cy="3875339"/>
          </a:xfrm>
        </p:spPr>
      </p:pic>
    </p:spTree>
    <p:extLst>
      <p:ext uri="{BB962C8B-B14F-4D97-AF65-F5344CB8AC3E}">
        <p14:creationId xmlns:p14="http://schemas.microsoft.com/office/powerpoint/2010/main" val="11939118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4A129-64A3-44FA-A659-6EF0853605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3) </a:t>
            </a:r>
            <a:r>
              <a:rPr lang="en-GB" dirty="0" err="1" smtClean="0"/>
              <a:t>Kachinas</a:t>
            </a:r>
            <a:r>
              <a:rPr lang="en-GB" dirty="0" smtClean="0"/>
              <a:t> spirits 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346B4B-5BEF-45FB-A380-B888BBFBF5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Over 500 </a:t>
            </a:r>
            <a:r>
              <a:rPr lang="en-GB" dirty="0" err="1"/>
              <a:t>Kachinas</a:t>
            </a:r>
            <a:r>
              <a:rPr lang="en-GB" dirty="0"/>
              <a:t> </a:t>
            </a:r>
            <a:r>
              <a:rPr lang="en-GB" dirty="0" smtClean="0"/>
              <a:t>exist</a:t>
            </a:r>
          </a:p>
          <a:p>
            <a:r>
              <a:rPr lang="en-GB" dirty="0" smtClean="0"/>
              <a:t>Each community has specific ones </a:t>
            </a:r>
          </a:p>
          <a:p>
            <a:r>
              <a:rPr lang="en-GB" dirty="0" smtClean="0"/>
              <a:t>Belief to visit </a:t>
            </a:r>
            <a:r>
              <a:rPr lang="en-GB" dirty="0"/>
              <a:t>regularly Hopi communities to bring rain and fertility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93960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HOPI </a:t>
            </a:r>
            <a:r>
              <a:rPr lang="en-GB" b="1" dirty="0"/>
              <a:t>KACHINAS AND </a:t>
            </a:r>
            <a:r>
              <a:rPr lang="en-GB" b="1" dirty="0" smtClean="0"/>
              <a:t>CALENDAR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“</a:t>
            </a:r>
            <a:r>
              <a:rPr lang="en-GB" dirty="0" err="1" smtClean="0"/>
              <a:t>Kachinas</a:t>
            </a:r>
            <a:r>
              <a:rPr lang="en-GB" dirty="0" smtClean="0"/>
              <a:t> </a:t>
            </a:r>
            <a:r>
              <a:rPr lang="en-GB" dirty="0"/>
              <a:t>appear to the Hopi from the winter solstice on December 21 until mid-July. They dance and sing in unison, symbolizing the harmony of good thought and deed, harmony required for rain to fall and for a balanced life. The rest of the year the </a:t>
            </a:r>
            <a:r>
              <a:rPr lang="en-GB" dirty="0" err="1"/>
              <a:t>kachinas</a:t>
            </a:r>
            <a:r>
              <a:rPr lang="en-GB" dirty="0"/>
              <a:t> remain in their home in the San Francisco Peaks</a:t>
            </a:r>
            <a:r>
              <a:rPr lang="en-GB" dirty="0" smtClean="0"/>
              <a:t>.”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94566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Representation of spirits or spirits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Even in wiki we can learn that </a:t>
            </a:r>
          </a:p>
          <a:p>
            <a:pPr lvl="1"/>
            <a:r>
              <a:rPr lang="en-GB" dirty="0" smtClean="0"/>
              <a:t>“</a:t>
            </a:r>
            <a:r>
              <a:rPr lang="en-GB" dirty="0" err="1" smtClean="0"/>
              <a:t>kachina</a:t>
            </a:r>
            <a:r>
              <a:rPr lang="en-GB" dirty="0" smtClean="0"/>
              <a:t> </a:t>
            </a:r>
            <a:r>
              <a:rPr lang="en-GB" dirty="0"/>
              <a:t>(/</a:t>
            </a:r>
            <a:r>
              <a:rPr lang="en-GB" dirty="0" err="1"/>
              <a:t>kəˈtʃiːnə</a:t>
            </a:r>
            <a:r>
              <a:rPr lang="en-GB" dirty="0"/>
              <a:t>/; also </a:t>
            </a:r>
            <a:r>
              <a:rPr lang="en-GB" dirty="0" err="1"/>
              <a:t>katchina</a:t>
            </a:r>
            <a:r>
              <a:rPr lang="en-GB" dirty="0"/>
              <a:t>, </a:t>
            </a:r>
            <a:r>
              <a:rPr lang="en-GB" dirty="0" err="1"/>
              <a:t>katcina</a:t>
            </a:r>
            <a:r>
              <a:rPr lang="en-GB" dirty="0"/>
              <a:t>, or </a:t>
            </a:r>
            <a:r>
              <a:rPr lang="en-GB" dirty="0" err="1"/>
              <a:t>katsina</a:t>
            </a:r>
            <a:r>
              <a:rPr lang="en-GB" dirty="0"/>
              <a:t>; Hopi: </a:t>
            </a:r>
            <a:r>
              <a:rPr lang="en-GB" dirty="0" err="1"/>
              <a:t>katsina</a:t>
            </a:r>
            <a:r>
              <a:rPr lang="en-GB" dirty="0"/>
              <a:t> [</a:t>
            </a:r>
            <a:r>
              <a:rPr lang="en-GB" dirty="0" err="1"/>
              <a:t>kaˈtsʲina</a:t>
            </a:r>
            <a:r>
              <a:rPr lang="en-GB" dirty="0"/>
              <a:t>], plural </a:t>
            </a:r>
            <a:r>
              <a:rPr lang="en-GB" dirty="0" err="1"/>
              <a:t>katsinim</a:t>
            </a:r>
            <a:r>
              <a:rPr lang="en-GB" dirty="0"/>
              <a:t> [</a:t>
            </a:r>
            <a:r>
              <a:rPr lang="en-GB" dirty="0" err="1"/>
              <a:t>kaˈtsʲinim</a:t>
            </a:r>
            <a:r>
              <a:rPr lang="en-GB" dirty="0"/>
              <a:t>])) is a spirit being in the religious beliefs of the Pueblo peoples, Native American cultures located in the </a:t>
            </a:r>
            <a:r>
              <a:rPr lang="en-GB" dirty="0" err="1"/>
              <a:t>southwestern</a:t>
            </a:r>
            <a:r>
              <a:rPr lang="en-GB" dirty="0"/>
              <a:t> part of the United States. </a:t>
            </a:r>
            <a:r>
              <a:rPr lang="en-GB" dirty="0" smtClean="0"/>
              <a:t>… 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18984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of ontology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Recent “buzz word” in anthropology </a:t>
            </a:r>
          </a:p>
          <a:p>
            <a:r>
              <a:rPr lang="en-GB" dirty="0" smtClean="0"/>
              <a:t>-&gt; ontological turn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61703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From cultural to ontological turn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“For </a:t>
            </a:r>
            <a:r>
              <a:rPr lang="en-GB" dirty="0"/>
              <a:t>decades the study of anthropology has been a study of cultural texts. Even the cultural practices that we study have been reduced to texts that can be examined. </a:t>
            </a:r>
            <a:endParaRPr lang="en-GB" dirty="0" smtClean="0"/>
          </a:p>
          <a:p>
            <a:r>
              <a:rPr lang="en-GB" dirty="0" smtClean="0"/>
              <a:t>-&gt; It </a:t>
            </a:r>
            <a:r>
              <a:rPr lang="en-GB" dirty="0"/>
              <a:t>made us pay attention to the way that meaning is produced rather than looking for general principles or underlying causes that shape meaning. </a:t>
            </a:r>
            <a:endParaRPr lang="en-GB" dirty="0" smtClean="0"/>
          </a:p>
          <a:p>
            <a:r>
              <a:rPr lang="en-GB" dirty="0" smtClean="0"/>
              <a:t>With </a:t>
            </a:r>
            <a:r>
              <a:rPr lang="en-GB" dirty="0"/>
              <a:t>the recognition of global environmental change, the idea that our </a:t>
            </a:r>
            <a:r>
              <a:rPr lang="en-GB" i="1" dirty="0"/>
              <a:t>knowledge of the world</a:t>
            </a:r>
            <a:r>
              <a:rPr lang="en-GB" dirty="0"/>
              <a:t> is constructed is actually a pretty conservative claim. The newer ontologies, on the other hand, make the radical implication that reality itself might be constructed. And it is through the practices and </a:t>
            </a:r>
            <a:r>
              <a:rPr lang="en-GB" b="1" dirty="0"/>
              <a:t>work</a:t>
            </a:r>
            <a:r>
              <a:rPr lang="en-GB" dirty="0"/>
              <a:t> of beings – human and non-human alike – that this process occurs.” (</a:t>
            </a:r>
            <a:r>
              <a:rPr lang="en-GB" dirty="0">
                <a:hlinkClick r:id="rId2"/>
              </a:rPr>
              <a:t>https://www.struggleforever.com/ontology-me</a:t>
            </a:r>
            <a:r>
              <a:rPr lang="en-GB" dirty="0" smtClean="0">
                <a:hlinkClick r:id="rId2"/>
              </a:rPr>
              <a:t>/</a:t>
            </a:r>
            <a:r>
              <a:rPr lang="en-GB" dirty="0" smtClean="0"/>
              <a:t>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96862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“Ontology </a:t>
            </a:r>
            <a:r>
              <a:rPr lang="en-GB" dirty="0"/>
              <a:t>forces me to acknowledge the heterogeneity of </a:t>
            </a:r>
            <a:r>
              <a:rPr lang="en-GB" dirty="0" smtClean="0"/>
              <a:t>existence” 	</a:t>
            </a:r>
            <a:r>
              <a:rPr lang="en-GB" sz="2400" dirty="0" smtClean="0"/>
              <a:t>(</a:t>
            </a:r>
            <a:r>
              <a:rPr lang="en-GB" sz="2400" dirty="0">
                <a:hlinkClick r:id="rId2"/>
              </a:rPr>
              <a:t>https://www.struggleforever.com/ontology-me/</a:t>
            </a:r>
            <a:r>
              <a:rPr lang="en-GB" sz="2400" dirty="0"/>
              <a:t>) </a:t>
            </a:r>
            <a:endParaRPr lang="en-GB" sz="2400" dirty="0" smtClean="0"/>
          </a:p>
          <a:p>
            <a:r>
              <a:rPr lang="en-GB" dirty="0" smtClean="0"/>
              <a:t>Classic example: “</a:t>
            </a:r>
            <a:r>
              <a:rPr lang="en-GB" i="1" dirty="0" smtClean="0"/>
              <a:t>From the Enemy’s point of View</a:t>
            </a:r>
            <a:r>
              <a:rPr lang="en-GB" dirty="0" smtClean="0"/>
              <a:t>”, by Eduardo </a:t>
            </a:r>
            <a:r>
              <a:rPr lang="en-GB" dirty="0" err="1" smtClean="0"/>
              <a:t>Viveiros</a:t>
            </a:r>
            <a:r>
              <a:rPr lang="en-GB" dirty="0" smtClean="0"/>
              <a:t> de Castro (The </a:t>
            </a:r>
            <a:r>
              <a:rPr lang="en-GB" dirty="0"/>
              <a:t>University of Chicago </a:t>
            </a:r>
            <a:r>
              <a:rPr lang="en-GB" dirty="0" smtClean="0"/>
              <a:t>Press, 1992</a:t>
            </a:r>
            <a:r>
              <a:rPr lang="en-GB" dirty="0"/>
              <a:t>)</a:t>
            </a:r>
            <a:r>
              <a:rPr lang="en-GB" dirty="0" smtClean="0"/>
              <a:t> </a:t>
            </a:r>
            <a:endParaRPr lang="en-GB" dirty="0" smtClean="0"/>
          </a:p>
          <a:p>
            <a:pPr lvl="1"/>
            <a:r>
              <a:rPr lang="en-GB" dirty="0" err="1" smtClean="0"/>
              <a:t>Perspectivism</a:t>
            </a:r>
            <a:r>
              <a:rPr lang="en-GB" dirty="0" smtClean="0"/>
              <a:t>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5944615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Perspectivism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3400" dirty="0" smtClean="0"/>
              <a:t>“</a:t>
            </a:r>
            <a:r>
              <a:rPr lang="en-GB" sz="3400" dirty="0" err="1"/>
              <a:t>Perspectivism</a:t>
            </a:r>
            <a:r>
              <a:rPr lang="en-GB" sz="3400" dirty="0"/>
              <a:t> is a concept originally coined by the Brazilian anthropologist Eduardo </a:t>
            </a:r>
            <a:r>
              <a:rPr lang="en-GB" sz="3400" dirty="0" err="1"/>
              <a:t>Viveiros</a:t>
            </a:r>
            <a:r>
              <a:rPr lang="en-GB" sz="3400" dirty="0"/>
              <a:t> de Castro to encapsulate indigenous conceptions that were already present in a range of ethnographies of Amerindian peoples from Lowland South America. </a:t>
            </a:r>
            <a:r>
              <a:rPr lang="en-GB" sz="3400" dirty="0" err="1"/>
              <a:t>Perspectivism</a:t>
            </a:r>
            <a:r>
              <a:rPr lang="en-GB" sz="3400" dirty="0"/>
              <a:t> refers to recurrent characteristics found in Amerindian mythology and cosmology, but it also relates to war, hunting, kinship, and other social phenomena. These reveal a particular configuration of distinctions between humans and nonhumans, which are irreducible to Western distinctions between nature and culture</a:t>
            </a:r>
            <a:r>
              <a:rPr lang="en-GB" sz="3400" dirty="0" smtClean="0"/>
              <a:t>.” </a:t>
            </a:r>
          </a:p>
          <a:p>
            <a:pPr marL="457200" lvl="1" indent="0">
              <a:buNone/>
            </a:pPr>
            <a:r>
              <a:rPr lang="en-GB" sz="2200" dirty="0" smtClean="0"/>
              <a:t>			 (</a:t>
            </a:r>
            <a:r>
              <a:rPr lang="en-GB" sz="2200" dirty="0"/>
              <a:t>Marina </a:t>
            </a:r>
            <a:r>
              <a:rPr lang="en-GB" sz="2200" dirty="0" err="1" smtClean="0"/>
              <a:t>Vanzolini</a:t>
            </a:r>
            <a:r>
              <a:rPr lang="en-GB" sz="2200" dirty="0"/>
              <a:t> </a:t>
            </a:r>
            <a:r>
              <a:rPr lang="en-GB" sz="2200" dirty="0" smtClean="0"/>
              <a:t>and Pedro </a:t>
            </a:r>
            <a:r>
              <a:rPr lang="en-GB" sz="2200" dirty="0" err="1" smtClean="0"/>
              <a:t>Cesarino</a:t>
            </a:r>
            <a:r>
              <a:rPr lang="en-GB" sz="2200" dirty="0" smtClean="0"/>
              <a:t>, Oxford, 2014)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838028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Some literature on ontology in anthropology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dirty="0" smtClean="0"/>
              <a:t>Martin </a:t>
            </a:r>
            <a:r>
              <a:rPr lang="en-GB" dirty="0" err="1" smtClean="0"/>
              <a:t>Holbraad</a:t>
            </a:r>
            <a:r>
              <a:rPr lang="en-GB" dirty="0" smtClean="0"/>
              <a:t>, Morten </a:t>
            </a:r>
            <a:r>
              <a:rPr lang="en-GB" dirty="0"/>
              <a:t>Axel </a:t>
            </a:r>
            <a:r>
              <a:rPr lang="en-GB" dirty="0" smtClean="0"/>
              <a:t>Pedersen and </a:t>
            </a:r>
            <a:r>
              <a:rPr lang="en-GB" dirty="0"/>
              <a:t>Eduardo </a:t>
            </a:r>
            <a:r>
              <a:rPr lang="en-GB" dirty="0" err="1"/>
              <a:t>Viveiros</a:t>
            </a:r>
            <a:r>
              <a:rPr lang="en-GB" dirty="0"/>
              <a:t> de Castro</a:t>
            </a:r>
            <a:r>
              <a:rPr lang="en-GB" dirty="0" smtClean="0"/>
              <a:t>, </a:t>
            </a:r>
            <a:r>
              <a:rPr lang="en-GB" dirty="0"/>
              <a:t>2014</a:t>
            </a:r>
          </a:p>
          <a:p>
            <a:pPr lvl="1"/>
            <a:r>
              <a:rPr lang="en-GB" dirty="0" smtClean="0"/>
              <a:t>https</a:t>
            </a:r>
            <a:r>
              <a:rPr lang="en-GB" dirty="0"/>
              <a:t>://culanth.org/fieldsights/the-politics-of-ontology-anthropological-positions</a:t>
            </a:r>
          </a:p>
          <a:p>
            <a:r>
              <a:rPr lang="en-GB" dirty="0" smtClean="0"/>
              <a:t>Paolo Heywood, Cambridge, 2017</a:t>
            </a:r>
            <a:endParaRPr lang="en-GB" dirty="0" smtClean="0">
              <a:hlinkClick r:id="rId2"/>
            </a:endParaRPr>
          </a:p>
          <a:p>
            <a:pPr lvl="1"/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www.anthroencyclopedia.com/entry/ontological-turn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86368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reading about </a:t>
            </a:r>
            <a:r>
              <a:rPr lang="en-GB" dirty="0" err="1" smtClean="0"/>
              <a:t>Kachinas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/>
              <a:t>“</a:t>
            </a:r>
            <a:r>
              <a:rPr lang="en-GB" dirty="0" smtClean="0"/>
              <a:t>Gods and </a:t>
            </a:r>
            <a:r>
              <a:rPr lang="en-GB" dirty="0" err="1" smtClean="0"/>
              <a:t>Kachinas</a:t>
            </a:r>
            <a:r>
              <a:rPr lang="en-GB" dirty="0" smtClean="0"/>
              <a:t>” is an article </a:t>
            </a:r>
            <a:r>
              <a:rPr lang="en-GB" dirty="0"/>
              <a:t>published in Lockett, H. G. (1933). </a:t>
            </a:r>
            <a:r>
              <a:rPr lang="en-GB" b="1" i="1" dirty="0">
                <a:hlinkClick r:id="rId2"/>
              </a:rPr>
              <a:t>The Unwritten Literature of the Hopi. </a:t>
            </a:r>
            <a:r>
              <a:rPr lang="en-GB" i="1" dirty="0"/>
              <a:t>Arizona: University of Arizona </a:t>
            </a:r>
            <a:endParaRPr lang="en-GB" i="1" dirty="0" smtClean="0"/>
          </a:p>
          <a:p>
            <a:r>
              <a:rPr lang="en-GB" dirty="0" smtClean="0"/>
              <a:t>open </a:t>
            </a:r>
            <a:r>
              <a:rPr lang="en-GB" dirty="0"/>
              <a:t>access </a:t>
            </a:r>
            <a:r>
              <a:rPr lang="en-GB" dirty="0" smtClean="0"/>
              <a:t>link: </a:t>
            </a:r>
            <a:r>
              <a:rPr lang="en-GB" dirty="0"/>
              <a:t>https://</a:t>
            </a:r>
            <a:r>
              <a:rPr lang="en-GB" dirty="0" smtClean="0"/>
              <a:t>www.gutenberg.org/ebooks/15888?msg=welcome_stranger#image-11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044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B4B96-6DA6-4E7B-A4D3-739A793865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9BDBA-2E6B-40C9-80E3-F4EC9CD306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Documentary by Philipps </a:t>
            </a:r>
            <a:r>
              <a:rPr lang="en-GB" dirty="0" err="1"/>
              <a:t>Truffault</a:t>
            </a:r>
            <a:r>
              <a:rPr lang="en-GB" dirty="0"/>
              <a:t> (</a:t>
            </a:r>
            <a:r>
              <a:rPr lang="en-GB" dirty="0" err="1"/>
              <a:t>Musee</a:t>
            </a:r>
            <a:r>
              <a:rPr lang="en-GB" dirty="0"/>
              <a:t> du Quai </a:t>
            </a:r>
            <a:r>
              <a:rPr lang="en-GB" dirty="0" err="1"/>
              <a:t>Branly</a:t>
            </a:r>
            <a:r>
              <a:rPr lang="en-GB" dirty="0"/>
              <a:t>, Paris)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587173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1445</TotalTime>
  <Words>1025</Words>
  <Application>Microsoft Office PowerPoint</Application>
  <PresentationFormat>On-screen Show (4:3)</PresentationFormat>
  <Paragraphs>88</Paragraphs>
  <Slides>25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Myriad Pro</vt:lpstr>
      <vt:lpstr>20140311PresentationUWTSDTemplate</vt:lpstr>
      <vt:lpstr>Living Ancestors and Talking Trees Indigenous Religions Today </vt:lpstr>
      <vt:lpstr>Focus today</vt:lpstr>
      <vt:lpstr>PowerPoint Presentation</vt:lpstr>
      <vt:lpstr>Kachinas on three levels </vt:lpstr>
      <vt:lpstr>1) ‘Hopi Doll’</vt:lpstr>
      <vt:lpstr>PowerPoint Presentation</vt:lpstr>
      <vt:lpstr>PowerPoint Presentation</vt:lpstr>
      <vt:lpstr>PowerPoint Presentation</vt:lpstr>
      <vt:lpstr>Paul Klee </vt:lpstr>
      <vt:lpstr>Katchinas as Tourist Attraction </vt:lpstr>
      <vt:lpstr>Educational </vt:lpstr>
      <vt:lpstr>PowerPoint Presentation</vt:lpstr>
      <vt:lpstr>2) Masks</vt:lpstr>
      <vt:lpstr>PowerPoint Presentation</vt:lpstr>
      <vt:lpstr>PowerPoint Presentation</vt:lpstr>
      <vt:lpstr>3) Kachinas spirits  </vt:lpstr>
      <vt:lpstr>HOPI KACHINAS AND CALENDAR</vt:lpstr>
      <vt:lpstr>Representation of spirits or spirits?</vt:lpstr>
      <vt:lpstr>Question of ontology </vt:lpstr>
      <vt:lpstr>From cultural to ontological turn</vt:lpstr>
      <vt:lpstr>PowerPoint Presentation</vt:lpstr>
      <vt:lpstr>Perspectivism </vt:lpstr>
      <vt:lpstr>Some literature on ontology in anthropology </vt:lpstr>
      <vt:lpstr>Further reading about Kachinas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Bettina Schmidt</cp:lastModifiedBy>
  <cp:revision>220</cp:revision>
  <cp:lastPrinted>2017-03-06T16:11:16Z</cp:lastPrinted>
  <dcterms:created xsi:type="dcterms:W3CDTF">2015-04-14T15:21:28Z</dcterms:created>
  <dcterms:modified xsi:type="dcterms:W3CDTF">2019-10-23T07:48:33Z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