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6" r:id="rId2"/>
    <p:sldId id="257" r:id="rId3"/>
    <p:sldId id="259" r:id="rId4"/>
    <p:sldId id="260" r:id="rId5"/>
    <p:sldId id="266" r:id="rId6"/>
    <p:sldId id="261" r:id="rId7"/>
    <p:sldId id="262" r:id="rId8"/>
    <p:sldId id="263" r:id="rId9"/>
    <p:sldId id="264" r:id="rId10"/>
    <p:sldId id="265" r:id="rId11"/>
    <p:sldId id="267"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1" autoAdjust="0"/>
    <p:restoredTop sz="94660"/>
  </p:normalViewPr>
  <p:slideViewPr>
    <p:cSldViewPr snapToGrid="0">
      <p:cViewPr varScale="1">
        <p:scale>
          <a:sx n="42" d="100"/>
          <a:sy n="42" d="100"/>
        </p:scale>
        <p:origin x="72"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39495BE-08CA-4E0D-88D1-7C52277D1F50}"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211855002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39495BE-08CA-4E0D-88D1-7C52277D1F50}"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3589543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39495BE-08CA-4E0D-88D1-7C52277D1F50}"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117179493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39495BE-08CA-4E0D-88D1-7C52277D1F50}"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3244768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39495BE-08CA-4E0D-88D1-7C52277D1F50}"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103603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39495BE-08CA-4E0D-88D1-7C52277D1F50}"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3760606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9495BE-08CA-4E0D-88D1-7C52277D1F50}"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1454870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39495BE-08CA-4E0D-88D1-7C52277D1F50}"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775752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39495BE-08CA-4E0D-88D1-7C52277D1F50}" type="datetimeFigureOut">
              <a:rPr lang="en-GB" smtClean="0"/>
              <a:t>18/02/2019</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3256569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39495BE-08CA-4E0D-88D1-7C52277D1F50}"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4265746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Click to edit Master text styles</a:t>
            </a:r>
          </a:p>
        </p:txBody>
      </p:sp>
      <p:sp>
        <p:nvSpPr>
          <p:cNvPr id="4" name="Date Placeholder 3"/>
          <p:cNvSpPr>
            <a:spLocks noGrp="1"/>
          </p:cNvSpPr>
          <p:nvPr>
            <p:ph type="dt" sz="half" idx="10"/>
          </p:nvPr>
        </p:nvSpPr>
        <p:spPr/>
        <p:txBody>
          <a:bodyPr/>
          <a:lstStyle/>
          <a:p>
            <a:fld id="{139495BE-08CA-4E0D-88D1-7C52277D1F50}"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26531821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Click to edit Master text styles</a:t>
            </a:r>
          </a:p>
        </p:txBody>
      </p:sp>
      <p:sp>
        <p:nvSpPr>
          <p:cNvPr id="2" name="Date Placeholder 1"/>
          <p:cNvSpPr>
            <a:spLocks noGrp="1"/>
          </p:cNvSpPr>
          <p:nvPr>
            <p:ph type="dt" sz="half" idx="10"/>
          </p:nvPr>
        </p:nvSpPr>
        <p:spPr/>
        <p:txBody>
          <a:bodyPr/>
          <a:lstStyle/>
          <a:p>
            <a:fld id="{139495BE-08CA-4E0D-88D1-7C52277D1F50}"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2994293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39495BE-08CA-4E0D-88D1-7C52277D1F50}"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38604068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39495BE-08CA-4E0D-88D1-7C52277D1F50}"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B2471B-5900-4E20-AF4E-C313C1CAF627}" type="slidenum">
              <a:rPr lang="en-GB" smtClean="0"/>
              <a:t>‹#›</a:t>
            </a:fld>
            <a:endParaRPr lang="en-GB"/>
          </a:p>
        </p:txBody>
      </p:sp>
    </p:spTree>
    <p:extLst>
      <p:ext uri="{BB962C8B-B14F-4D97-AF65-F5344CB8AC3E}">
        <p14:creationId xmlns:p14="http://schemas.microsoft.com/office/powerpoint/2010/main" val="4233032940"/>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139495BE-08CA-4E0D-88D1-7C52277D1F50}" type="datetimeFigureOut">
              <a:rPr lang="en-GB" smtClean="0"/>
              <a:t>18/02/2019</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4DB2471B-5900-4E20-AF4E-C313C1CAF627}" type="slidenum">
              <a:rPr lang="en-GB" smtClean="0"/>
              <a:t>‹#›</a:t>
            </a:fld>
            <a:endParaRPr lang="en-GB"/>
          </a:p>
        </p:txBody>
      </p:sp>
    </p:spTree>
    <p:extLst>
      <p:ext uri="{BB962C8B-B14F-4D97-AF65-F5344CB8AC3E}">
        <p14:creationId xmlns:p14="http://schemas.microsoft.com/office/powerpoint/2010/main" val="2122268184"/>
      </p:ext>
    </p:extLst>
  </p:cSld>
  <p:clrMap bg1="dk1" tx1="lt1" bg2="dk2" tx2="lt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ndependent.co.uk/life-style/health-and-families/features/teenage-mental-health-crisis-rates-of-depression-have-soared-in-the-past-25-years-a6894676.html" TargetMode="External"/><Relationship Id="rId2" Type="http://schemas.openxmlformats.org/officeDocument/2006/relationships/hyperlink" Target="https://www.nhs.uk/news/mental-health/many-teenagers-reporting-symptoms-depression/" TargetMode="External"/><Relationship Id="rId1" Type="http://schemas.openxmlformats.org/officeDocument/2006/relationships/slideLayout" Target="../slideLayouts/slideLayout2.xml"/><Relationship Id="rId5" Type="http://schemas.openxmlformats.org/officeDocument/2006/relationships/hyperlink" Target="http://www.acmh-mi.org/get-help/navigating/problems-at-school/" TargetMode="External"/><Relationship Id="rId4" Type="http://schemas.openxmlformats.org/officeDocument/2006/relationships/hyperlink" Target="https://www.mind.org.uk/information-support/guides-to-support-and-services/crisis-services/accident-emergency-ae/#.XGoRfFX7TI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Should mental health education be taught compulsory in schools?</a:t>
            </a:r>
            <a:endParaRPr lang="en-GB" dirty="0"/>
          </a:p>
        </p:txBody>
      </p:sp>
      <p:sp>
        <p:nvSpPr>
          <p:cNvPr id="3" name="Subtitle 2"/>
          <p:cNvSpPr>
            <a:spLocks noGrp="1"/>
          </p:cNvSpPr>
          <p:nvPr>
            <p:ph type="subTitle" idx="1"/>
          </p:nvPr>
        </p:nvSpPr>
        <p:spPr/>
        <p:txBody>
          <a:bodyPr/>
          <a:lstStyle/>
          <a:p>
            <a:r>
              <a:rPr lang="en-GB" dirty="0" smtClean="0"/>
              <a:t>Grace Anthony</a:t>
            </a:r>
            <a:endParaRPr lang="en-GB" dirty="0"/>
          </a:p>
        </p:txBody>
      </p:sp>
    </p:spTree>
    <p:extLst>
      <p:ext uri="{BB962C8B-B14F-4D97-AF65-F5344CB8AC3E}">
        <p14:creationId xmlns:p14="http://schemas.microsoft.com/office/powerpoint/2010/main" val="11198876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Mental health problems affect 1 in 10 children and young people in the UK.</a:t>
            </a:r>
          </a:p>
          <a:p>
            <a:r>
              <a:rPr lang="en-GB" dirty="0" smtClean="0"/>
              <a:t>10% of children and young people aged 5-16 years of age have been clinically diagnosed with a mental health problem, whilst 70% of children and young people have been diagnosed in an early age- which then is not given appropriate guidance leading into adult life. (Children’s Society (2008)</a:t>
            </a:r>
          </a:p>
        </p:txBody>
      </p:sp>
    </p:spTree>
    <p:extLst>
      <p:ext uri="{BB962C8B-B14F-4D97-AF65-F5344CB8AC3E}">
        <p14:creationId xmlns:p14="http://schemas.microsoft.com/office/powerpoint/2010/main" val="24097767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Depression- on the </a:t>
            </a:r>
            <a:r>
              <a:rPr lang="en-GB" dirty="0"/>
              <a:t>i</a:t>
            </a:r>
            <a:r>
              <a:rPr lang="en-GB" dirty="0" smtClean="0"/>
              <a:t>ncrease</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Teenage suicides in England and Wales have increased by 67 per cent between 2010-2017</a:t>
            </a:r>
          </a:p>
          <a:p>
            <a:pPr marL="0" indent="0">
              <a:buNone/>
            </a:pPr>
            <a:r>
              <a:rPr lang="en-GB" dirty="0" smtClean="0"/>
              <a:t>Depression and anxiety have increased by 70% in the past 25 years.</a:t>
            </a:r>
          </a:p>
          <a:p>
            <a:pPr marL="0" indent="0">
              <a:buNone/>
            </a:pPr>
            <a:r>
              <a:rPr lang="en-GB" dirty="0" smtClean="0"/>
              <a:t>Attending the accident and emergency department in hospitals for mental health problems has doubled since 2009 with eating disorders being the biggest of the increase.</a:t>
            </a:r>
          </a:p>
          <a:p>
            <a:pPr marL="0" indent="0">
              <a:buNone/>
            </a:pPr>
            <a:r>
              <a:rPr lang="en-GB" dirty="0" smtClean="0"/>
              <a:t>One in four girls in he UK have been diagnosed with depression by the age of 14.</a:t>
            </a:r>
          </a:p>
          <a:p>
            <a:pPr marL="0" indent="0">
              <a:buNone/>
            </a:pPr>
            <a:r>
              <a:rPr lang="en-GB" dirty="0" smtClean="0"/>
              <a:t>At age 14, 12% of boys and 18% of girls had emotional problems and they had also reported 9% of boys and 24% of girls had experienced symptoms of depression.</a:t>
            </a:r>
          </a:p>
        </p:txBody>
      </p:sp>
    </p:spTree>
    <p:extLst>
      <p:ext uri="{BB962C8B-B14F-4D97-AF65-F5344CB8AC3E}">
        <p14:creationId xmlns:p14="http://schemas.microsoft.com/office/powerpoint/2010/main" val="6452852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in Schools</a:t>
            </a:r>
            <a:endParaRPr lang="en-GB" dirty="0"/>
          </a:p>
        </p:txBody>
      </p:sp>
      <p:sp>
        <p:nvSpPr>
          <p:cNvPr id="3" name="Content Placeholder 2"/>
          <p:cNvSpPr>
            <a:spLocks noGrp="1"/>
          </p:cNvSpPr>
          <p:nvPr>
            <p:ph idx="1"/>
          </p:nvPr>
        </p:nvSpPr>
        <p:spPr/>
        <p:txBody>
          <a:bodyPr/>
          <a:lstStyle/>
          <a:p>
            <a:r>
              <a:rPr lang="en-GB" dirty="0" smtClean="0"/>
              <a:t>93 per cent of teachers reported seeing a rise in mental illness among children and teenagers.</a:t>
            </a:r>
          </a:p>
          <a:p>
            <a:r>
              <a:rPr lang="en-GB" dirty="0" smtClean="0"/>
              <a:t>90 per cent thought that the mental health issues were getting more severe.</a:t>
            </a:r>
          </a:p>
          <a:p>
            <a:r>
              <a:rPr lang="en-GB" dirty="0" smtClean="0"/>
              <a:t>62 per cent had reported dealing with mental health problems from a pupil at least once a month, 20 per cent on a weekly or daily basis.</a:t>
            </a:r>
          </a:p>
        </p:txBody>
      </p:sp>
    </p:spTree>
    <p:extLst>
      <p:ext uri="{BB962C8B-B14F-4D97-AF65-F5344CB8AC3E}">
        <p14:creationId xmlns:p14="http://schemas.microsoft.com/office/powerpoint/2010/main" val="36622040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a:t>
            </a:r>
            <a:endParaRPr lang="en-GB" dirty="0"/>
          </a:p>
        </p:txBody>
      </p:sp>
      <p:sp>
        <p:nvSpPr>
          <p:cNvPr id="3" name="Content Placeholder 2"/>
          <p:cNvSpPr>
            <a:spLocks noGrp="1"/>
          </p:cNvSpPr>
          <p:nvPr>
            <p:ph idx="1"/>
          </p:nvPr>
        </p:nvSpPr>
        <p:spPr>
          <a:xfrm>
            <a:off x="838200" y="1552576"/>
            <a:ext cx="10515600" cy="4351338"/>
          </a:xfrm>
        </p:spPr>
        <p:txBody>
          <a:bodyPr>
            <a:normAutofit/>
          </a:bodyPr>
          <a:lstStyle/>
          <a:p>
            <a:r>
              <a:rPr lang="en-GB" dirty="0" smtClean="0"/>
              <a:t>Cameron, a 14 year old boy with a love of mathematics and video games. He has a lovely, supportive family, and a nice group of friends. He does well in school, above average grades and loves to learn. Cameron started to feel sick in the mornings, he could not go anywhere alone as he was fearing that someone may take him on the way to school and that he would never return home. He could not sleep well at night as he was worried someone may break into his house. Cameron started to skip school from lack of sleep and worries. He thought his friends would not understands his fears, and he was embarrassed to tell mum and dad. He was frustrated and upset that his worries had taken over him but didn’t know why or who he should turn to. He tried to ignore his worries, but they got worse. Cameron had Generalised Anxiety Disorder (GAD), and now sees his counsellor often, with the help of seeing his mathematics teacher for help who referred him to a professional six months later .</a:t>
            </a:r>
            <a:endParaRPr lang="en-GB" dirty="0"/>
          </a:p>
        </p:txBody>
      </p:sp>
      <p:sp>
        <p:nvSpPr>
          <p:cNvPr id="4" name="TextBox 3"/>
          <p:cNvSpPr txBox="1"/>
          <p:nvPr/>
        </p:nvSpPr>
        <p:spPr>
          <a:xfrm>
            <a:off x="1043940" y="5580748"/>
            <a:ext cx="9745980" cy="954107"/>
          </a:xfrm>
          <a:prstGeom prst="rect">
            <a:avLst/>
          </a:prstGeom>
          <a:noFill/>
        </p:spPr>
        <p:txBody>
          <a:bodyPr wrap="square" rtlCol="0">
            <a:spAutoFit/>
          </a:bodyPr>
          <a:lstStyle/>
          <a:p>
            <a:r>
              <a:rPr lang="en-GB" sz="2800" dirty="0" smtClean="0"/>
              <a:t>If Cameron learnt about his disorder through compulsory mental health education lessons, would he have benefitted sooner?</a:t>
            </a:r>
            <a:endParaRPr lang="en-GB" sz="2800" dirty="0"/>
          </a:p>
        </p:txBody>
      </p:sp>
    </p:spTree>
    <p:extLst>
      <p:ext uri="{BB962C8B-B14F-4D97-AF65-F5344CB8AC3E}">
        <p14:creationId xmlns:p14="http://schemas.microsoft.com/office/powerpoint/2010/main" val="40465715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Should Teaching About </a:t>
            </a:r>
            <a:r>
              <a:rPr lang="en-GB" dirty="0"/>
              <a:t>M</a:t>
            </a:r>
            <a:r>
              <a:rPr lang="en-GB" dirty="0" smtClean="0"/>
              <a:t>ental </a:t>
            </a:r>
            <a:r>
              <a:rPr lang="en-GB" dirty="0"/>
              <a:t>H</a:t>
            </a:r>
            <a:r>
              <a:rPr lang="en-GB" dirty="0" smtClean="0"/>
              <a:t>ealth be Compulsory in Schools?</a:t>
            </a:r>
            <a:endParaRPr lang="en-GB" dirty="0"/>
          </a:p>
        </p:txBody>
      </p:sp>
      <p:sp>
        <p:nvSpPr>
          <p:cNvPr id="4" name="Oval 3"/>
          <p:cNvSpPr/>
          <p:nvPr/>
        </p:nvSpPr>
        <p:spPr>
          <a:xfrm>
            <a:off x="4046220" y="3154680"/>
            <a:ext cx="3314700" cy="17373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Why should it be taught?</a:t>
            </a:r>
            <a:endParaRPr lang="en-GB" dirty="0"/>
          </a:p>
        </p:txBody>
      </p:sp>
      <p:cxnSp>
        <p:nvCxnSpPr>
          <p:cNvPr id="6" name="Straight Arrow Connector 5"/>
          <p:cNvCxnSpPr/>
          <p:nvPr/>
        </p:nvCxnSpPr>
        <p:spPr>
          <a:xfrm>
            <a:off x="7360920" y="4514850"/>
            <a:ext cx="1188720" cy="7543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8549640" y="5474970"/>
            <a:ext cx="3108959" cy="923330"/>
          </a:xfrm>
          <a:prstGeom prst="rect">
            <a:avLst/>
          </a:prstGeom>
          <a:noFill/>
        </p:spPr>
        <p:txBody>
          <a:bodyPr wrap="square" rtlCol="0">
            <a:spAutoFit/>
          </a:bodyPr>
          <a:lstStyle/>
          <a:p>
            <a:r>
              <a:rPr lang="en-GB" dirty="0" smtClean="0"/>
              <a:t>Children have a better understanding of identifying a problem with mental health</a:t>
            </a:r>
            <a:endParaRPr lang="en-GB" dirty="0"/>
          </a:p>
        </p:txBody>
      </p:sp>
      <p:cxnSp>
        <p:nvCxnSpPr>
          <p:cNvPr id="9" name="Straight Arrow Connector 8"/>
          <p:cNvCxnSpPr/>
          <p:nvPr/>
        </p:nvCxnSpPr>
        <p:spPr>
          <a:xfrm flipV="1">
            <a:off x="7360920" y="3314700"/>
            <a:ext cx="1668780" cy="5257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4325302" y="4967585"/>
            <a:ext cx="520065" cy="7664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6259830" y="2385060"/>
            <a:ext cx="571500" cy="64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094220" y="2590800"/>
            <a:ext cx="1101090" cy="8686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2765823" y="4123924"/>
            <a:ext cx="1078231" cy="656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6168390" y="5049172"/>
            <a:ext cx="0" cy="6032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flipV="1">
            <a:off x="4845367" y="2590800"/>
            <a:ext cx="153353" cy="434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flipV="1">
            <a:off x="3211830" y="3079135"/>
            <a:ext cx="666750" cy="443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5136113" y="5709701"/>
            <a:ext cx="2932280" cy="646331"/>
          </a:xfrm>
          <a:prstGeom prst="rect">
            <a:avLst/>
          </a:prstGeom>
          <a:noFill/>
        </p:spPr>
        <p:txBody>
          <a:bodyPr wrap="square" rtlCol="0">
            <a:spAutoFit/>
          </a:bodyPr>
          <a:lstStyle/>
          <a:p>
            <a:r>
              <a:rPr lang="en-GB" dirty="0" smtClean="0"/>
              <a:t>Better knowledge of where to seek advice</a:t>
            </a:r>
            <a:endParaRPr lang="en-GB" dirty="0"/>
          </a:p>
        </p:txBody>
      </p:sp>
      <p:sp>
        <p:nvSpPr>
          <p:cNvPr id="26" name="TextBox 25"/>
          <p:cNvSpPr txBox="1"/>
          <p:nvPr/>
        </p:nvSpPr>
        <p:spPr>
          <a:xfrm>
            <a:off x="9051002" y="3124855"/>
            <a:ext cx="2479616" cy="923330"/>
          </a:xfrm>
          <a:prstGeom prst="rect">
            <a:avLst/>
          </a:prstGeom>
          <a:noFill/>
        </p:spPr>
        <p:txBody>
          <a:bodyPr wrap="square" rtlCol="0">
            <a:spAutoFit/>
          </a:bodyPr>
          <a:lstStyle/>
          <a:p>
            <a:r>
              <a:rPr lang="en-GB" dirty="0" smtClean="0"/>
              <a:t>Normalise mental health issues to end stigma</a:t>
            </a:r>
            <a:endParaRPr lang="en-GB" dirty="0"/>
          </a:p>
        </p:txBody>
      </p:sp>
      <p:sp>
        <p:nvSpPr>
          <p:cNvPr id="27" name="TextBox 26"/>
          <p:cNvSpPr txBox="1"/>
          <p:nvPr/>
        </p:nvSpPr>
        <p:spPr>
          <a:xfrm>
            <a:off x="1724260" y="2235272"/>
            <a:ext cx="1633537" cy="1754326"/>
          </a:xfrm>
          <a:prstGeom prst="rect">
            <a:avLst/>
          </a:prstGeom>
          <a:noFill/>
        </p:spPr>
        <p:txBody>
          <a:bodyPr wrap="square" rtlCol="0">
            <a:spAutoFit/>
          </a:bodyPr>
          <a:lstStyle/>
          <a:p>
            <a:r>
              <a:rPr lang="en-GB" dirty="0" smtClean="0"/>
              <a:t>Reduce pressure on teachers, mental health workers, NHS and CAMHS.</a:t>
            </a:r>
            <a:endParaRPr lang="en-GB" dirty="0"/>
          </a:p>
        </p:txBody>
      </p:sp>
      <p:sp>
        <p:nvSpPr>
          <p:cNvPr id="28" name="TextBox 27"/>
          <p:cNvSpPr txBox="1"/>
          <p:nvPr/>
        </p:nvSpPr>
        <p:spPr>
          <a:xfrm>
            <a:off x="621029" y="4829971"/>
            <a:ext cx="2314801" cy="369332"/>
          </a:xfrm>
          <a:prstGeom prst="rect">
            <a:avLst/>
          </a:prstGeom>
          <a:noFill/>
        </p:spPr>
        <p:txBody>
          <a:bodyPr wrap="none" rtlCol="0">
            <a:spAutoFit/>
          </a:bodyPr>
          <a:lstStyle/>
          <a:p>
            <a:r>
              <a:rPr lang="en-GB" dirty="0" smtClean="0"/>
              <a:t>Mental health first aid</a:t>
            </a:r>
            <a:endParaRPr lang="en-GB" dirty="0"/>
          </a:p>
        </p:txBody>
      </p:sp>
      <p:sp>
        <p:nvSpPr>
          <p:cNvPr id="29" name="TextBox 28"/>
          <p:cNvSpPr txBox="1"/>
          <p:nvPr/>
        </p:nvSpPr>
        <p:spPr>
          <a:xfrm>
            <a:off x="3662196" y="1961119"/>
            <a:ext cx="1846275" cy="369332"/>
          </a:xfrm>
          <a:prstGeom prst="rect">
            <a:avLst/>
          </a:prstGeom>
          <a:noFill/>
        </p:spPr>
        <p:txBody>
          <a:bodyPr wrap="none" rtlCol="0">
            <a:spAutoFit/>
          </a:bodyPr>
          <a:lstStyle/>
          <a:p>
            <a:r>
              <a:rPr lang="en-GB" dirty="0" smtClean="0"/>
              <a:t>Coping strategies</a:t>
            </a:r>
            <a:endParaRPr lang="en-GB" dirty="0"/>
          </a:p>
        </p:txBody>
      </p:sp>
      <p:sp>
        <p:nvSpPr>
          <p:cNvPr id="30" name="TextBox 29"/>
          <p:cNvSpPr txBox="1"/>
          <p:nvPr/>
        </p:nvSpPr>
        <p:spPr>
          <a:xfrm>
            <a:off x="6259830" y="1878717"/>
            <a:ext cx="1417376" cy="369332"/>
          </a:xfrm>
          <a:prstGeom prst="rect">
            <a:avLst/>
          </a:prstGeom>
          <a:noFill/>
        </p:spPr>
        <p:txBody>
          <a:bodyPr wrap="none" rtlCol="0">
            <a:spAutoFit/>
          </a:bodyPr>
          <a:lstStyle/>
          <a:p>
            <a:r>
              <a:rPr lang="en-GB" dirty="0" smtClean="0"/>
              <a:t>Social media</a:t>
            </a:r>
            <a:endParaRPr lang="en-GB" dirty="0"/>
          </a:p>
        </p:txBody>
      </p:sp>
      <p:sp>
        <p:nvSpPr>
          <p:cNvPr id="31" name="TextBox 30"/>
          <p:cNvSpPr txBox="1"/>
          <p:nvPr/>
        </p:nvSpPr>
        <p:spPr>
          <a:xfrm>
            <a:off x="3662196" y="5777596"/>
            <a:ext cx="925253" cy="369332"/>
          </a:xfrm>
          <a:prstGeom prst="rect">
            <a:avLst/>
          </a:prstGeom>
          <a:noFill/>
        </p:spPr>
        <p:txBody>
          <a:bodyPr wrap="none" rtlCol="0">
            <a:spAutoFit/>
          </a:bodyPr>
          <a:lstStyle/>
          <a:p>
            <a:r>
              <a:rPr lang="en-GB" dirty="0" smtClean="0"/>
              <a:t>Bullying</a:t>
            </a:r>
            <a:endParaRPr lang="en-GB" dirty="0"/>
          </a:p>
        </p:txBody>
      </p:sp>
      <p:sp>
        <p:nvSpPr>
          <p:cNvPr id="32" name="TextBox 31"/>
          <p:cNvSpPr txBox="1"/>
          <p:nvPr/>
        </p:nvSpPr>
        <p:spPr>
          <a:xfrm>
            <a:off x="8192509" y="1698070"/>
            <a:ext cx="2532697" cy="923330"/>
          </a:xfrm>
          <a:prstGeom prst="rect">
            <a:avLst/>
          </a:prstGeom>
          <a:noFill/>
        </p:spPr>
        <p:txBody>
          <a:bodyPr wrap="square" rtlCol="0">
            <a:spAutoFit/>
          </a:bodyPr>
          <a:lstStyle/>
          <a:p>
            <a:r>
              <a:rPr lang="en-GB" dirty="0" smtClean="0"/>
              <a:t>Encourages good physical and mental health</a:t>
            </a:r>
            <a:endParaRPr lang="en-GB" dirty="0"/>
          </a:p>
        </p:txBody>
      </p:sp>
    </p:spTree>
    <p:extLst>
      <p:ext uri="{BB962C8B-B14F-4D97-AF65-F5344CB8AC3E}">
        <p14:creationId xmlns:p14="http://schemas.microsoft.com/office/powerpoint/2010/main" val="17769407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Collecting data to why it should be taught</a:t>
            </a:r>
            <a:endParaRPr lang="en-GB" dirty="0"/>
          </a:p>
        </p:txBody>
      </p:sp>
      <p:sp>
        <p:nvSpPr>
          <p:cNvPr id="3" name="Content Placeholder 2"/>
          <p:cNvSpPr>
            <a:spLocks noGrp="1"/>
          </p:cNvSpPr>
          <p:nvPr>
            <p:ph idx="1"/>
          </p:nvPr>
        </p:nvSpPr>
        <p:spPr>
          <a:xfrm>
            <a:off x="818712" y="2479424"/>
            <a:ext cx="10554574" cy="3636511"/>
          </a:xfrm>
        </p:spPr>
        <p:txBody>
          <a:bodyPr>
            <a:noAutofit/>
          </a:bodyPr>
          <a:lstStyle/>
          <a:p>
            <a:r>
              <a:rPr lang="en-GB" sz="1400" dirty="0" smtClean="0"/>
              <a:t>Surveys</a:t>
            </a:r>
          </a:p>
          <a:p>
            <a:pPr marL="0" indent="0">
              <a:buNone/>
            </a:pPr>
            <a:r>
              <a:rPr lang="en-GB" sz="1400" dirty="0" smtClean="0"/>
              <a:t>     Have you been affected by mental health issues?</a:t>
            </a:r>
          </a:p>
          <a:p>
            <a:pPr marL="0" indent="0">
              <a:buNone/>
            </a:pPr>
            <a:r>
              <a:rPr lang="en-GB" sz="1400" dirty="0"/>
              <a:t> </a:t>
            </a:r>
            <a:r>
              <a:rPr lang="en-GB" sz="1400" dirty="0" smtClean="0"/>
              <a:t>    Do you think it would benefit your child?</a:t>
            </a:r>
          </a:p>
          <a:p>
            <a:pPr marL="0" indent="0">
              <a:buNone/>
            </a:pPr>
            <a:r>
              <a:rPr lang="en-GB" sz="1400" dirty="0" smtClean="0"/>
              <a:t>    Has your child ever had symptoms of mental health issues?</a:t>
            </a:r>
          </a:p>
          <a:p>
            <a:pPr marL="0" indent="0">
              <a:buNone/>
            </a:pPr>
            <a:endParaRPr lang="en-GB" sz="1400" dirty="0" smtClean="0"/>
          </a:p>
          <a:p>
            <a:r>
              <a:rPr lang="en-GB" sz="1400" dirty="0" smtClean="0"/>
              <a:t>Petitions</a:t>
            </a:r>
          </a:p>
          <a:p>
            <a:pPr marL="0" indent="0">
              <a:buNone/>
            </a:pPr>
            <a:r>
              <a:rPr lang="en-GB" sz="1400" dirty="0" smtClean="0"/>
              <a:t>      Certain amount of signatures can be given to Government</a:t>
            </a:r>
          </a:p>
          <a:p>
            <a:pPr marL="0" indent="0">
              <a:buNone/>
            </a:pPr>
            <a:endParaRPr lang="en-GB" sz="1400" dirty="0" smtClean="0"/>
          </a:p>
          <a:p>
            <a:r>
              <a:rPr lang="en-GB" sz="1400" dirty="0" smtClean="0"/>
              <a:t>School Governors and PTA meetings</a:t>
            </a:r>
          </a:p>
          <a:p>
            <a:pPr marL="0" indent="0">
              <a:buNone/>
            </a:pPr>
            <a:r>
              <a:rPr lang="en-GB" sz="1400" dirty="0"/>
              <a:t> </a:t>
            </a:r>
            <a:r>
              <a:rPr lang="en-GB" sz="1400" dirty="0" smtClean="0"/>
              <a:t>      Parents, teachers and members of the community can debate and discuss their opinions on compulsive teaching on mental health</a:t>
            </a:r>
          </a:p>
          <a:p>
            <a:pPr marL="0" indent="0">
              <a:buNone/>
            </a:pPr>
            <a:endParaRPr lang="en-GB" sz="1400" dirty="0"/>
          </a:p>
          <a:p>
            <a:r>
              <a:rPr lang="en-GB" sz="1400" dirty="0" smtClean="0"/>
              <a:t>Interviews</a:t>
            </a:r>
          </a:p>
          <a:p>
            <a:pPr marL="0" indent="0">
              <a:buNone/>
            </a:pPr>
            <a:r>
              <a:rPr lang="en-GB" sz="1400" dirty="0" smtClean="0"/>
              <a:t>          Anyone who wants to share their experiences or opinions on the matter can have a face to face interview to discuss.</a:t>
            </a:r>
            <a:endParaRPr lang="en-GB" sz="1400" dirty="0"/>
          </a:p>
        </p:txBody>
      </p:sp>
      <p:pic>
        <p:nvPicPr>
          <p:cNvPr id="1026" name="Picture 2" descr="Image result for surve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7099" y="2222287"/>
            <a:ext cx="3458986" cy="2075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36528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Surveys</a:t>
            </a:r>
            <a:endParaRPr lang="en-GB" dirty="0"/>
          </a:p>
        </p:txBody>
      </p:sp>
      <p:sp>
        <p:nvSpPr>
          <p:cNvPr id="3" name="Content Placeholder 2"/>
          <p:cNvSpPr>
            <a:spLocks noGrp="1"/>
          </p:cNvSpPr>
          <p:nvPr>
            <p:ph idx="1"/>
          </p:nvPr>
        </p:nvSpPr>
        <p:spPr/>
        <p:txBody>
          <a:bodyPr>
            <a:normAutofit/>
          </a:bodyPr>
          <a:lstStyle/>
          <a:p>
            <a:r>
              <a:rPr lang="en-GB" dirty="0" smtClean="0"/>
              <a:t>Surveys may be offensive, stressful and personal.</a:t>
            </a:r>
          </a:p>
          <a:p>
            <a:r>
              <a:rPr lang="en-GB" dirty="0" smtClean="0"/>
              <a:t>Surveys should be made anonymous and be kept within confidentiality.</a:t>
            </a:r>
          </a:p>
          <a:p>
            <a:r>
              <a:rPr lang="en-GB" dirty="0" smtClean="0"/>
              <a:t>Be mindful that not every question will be answered.</a:t>
            </a:r>
          </a:p>
          <a:p>
            <a:r>
              <a:rPr lang="en-GB" dirty="0" smtClean="0"/>
              <a:t>Some questions might be upsetting or may torment the participant- must carefully ensure that the question is written in the least traumatic way.</a:t>
            </a:r>
          </a:p>
          <a:p>
            <a:r>
              <a:rPr lang="en-GB" dirty="0" smtClean="0"/>
              <a:t>The data could be recorded by age group/gender/etc.</a:t>
            </a:r>
          </a:p>
        </p:txBody>
      </p:sp>
      <p:pic>
        <p:nvPicPr>
          <p:cNvPr id="2054" name="Picture 6" descr="Image result for surve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6655" y="470154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12384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Petitions</a:t>
            </a:r>
            <a:endParaRPr lang="en-GB" dirty="0"/>
          </a:p>
        </p:txBody>
      </p:sp>
      <p:sp>
        <p:nvSpPr>
          <p:cNvPr id="3" name="Content Placeholder 2"/>
          <p:cNvSpPr>
            <a:spLocks noGrp="1"/>
          </p:cNvSpPr>
          <p:nvPr>
            <p:ph idx="1"/>
          </p:nvPr>
        </p:nvSpPr>
        <p:spPr/>
        <p:txBody>
          <a:bodyPr>
            <a:normAutofit/>
          </a:bodyPr>
          <a:lstStyle/>
          <a:p>
            <a:r>
              <a:rPr lang="en-GB" dirty="0" smtClean="0"/>
              <a:t>Petitions are an effective way to gather people who support a cause to sign their signature to be a part of a movement or issue.</a:t>
            </a:r>
          </a:p>
          <a:p>
            <a:r>
              <a:rPr lang="en-GB" dirty="0" smtClean="0"/>
              <a:t>Petitions contain participants from a wider perspective.</a:t>
            </a:r>
          </a:p>
          <a:p>
            <a:r>
              <a:rPr lang="en-GB" dirty="0" smtClean="0"/>
              <a:t>Social media can widely spread to thousands of people globally.</a:t>
            </a:r>
          </a:p>
          <a:p>
            <a:r>
              <a:rPr lang="en-GB" dirty="0" smtClean="0"/>
              <a:t>Simple, yet effective.</a:t>
            </a:r>
          </a:p>
          <a:p>
            <a:r>
              <a:rPr lang="en-GB" dirty="0" smtClean="0"/>
              <a:t>Enough names = enough coverage.</a:t>
            </a:r>
          </a:p>
          <a:p>
            <a:r>
              <a:rPr lang="en-GB" dirty="0" smtClean="0"/>
              <a:t>Government law.</a:t>
            </a:r>
            <a:endParaRPr lang="en-GB" dirty="0"/>
          </a:p>
        </p:txBody>
      </p:sp>
      <p:pic>
        <p:nvPicPr>
          <p:cNvPr id="3074" name="Picture 2" descr="Image result for peti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8115" y="4625340"/>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39651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School Governors and PTA meetings.</a:t>
            </a:r>
            <a:endParaRPr lang="en-GB" dirty="0"/>
          </a:p>
        </p:txBody>
      </p:sp>
      <p:sp>
        <p:nvSpPr>
          <p:cNvPr id="3" name="Content Placeholder 2"/>
          <p:cNvSpPr>
            <a:spLocks noGrp="1"/>
          </p:cNvSpPr>
          <p:nvPr>
            <p:ph idx="1"/>
          </p:nvPr>
        </p:nvSpPr>
        <p:spPr/>
        <p:txBody>
          <a:bodyPr>
            <a:normAutofit/>
          </a:bodyPr>
          <a:lstStyle/>
          <a:p>
            <a:r>
              <a:rPr lang="en-GB" dirty="0" smtClean="0"/>
              <a:t>This method can help the process of research as it takes in individual school governors, parents and teachers to discuss and debate the future of their school.</a:t>
            </a:r>
          </a:p>
          <a:p>
            <a:r>
              <a:rPr lang="en-GB" dirty="0" smtClean="0"/>
              <a:t>Parents can have a say on how this could/could not benefit their child.</a:t>
            </a:r>
          </a:p>
          <a:p>
            <a:r>
              <a:rPr lang="en-GB" dirty="0" smtClean="0"/>
              <a:t>Teachers can discuss how this could benefit/not benefit their teaching.</a:t>
            </a:r>
          </a:p>
          <a:p>
            <a:r>
              <a:rPr lang="en-GB" dirty="0" smtClean="0"/>
              <a:t>School can take further- parliament.</a:t>
            </a:r>
            <a:endParaRPr lang="en-GB" dirty="0"/>
          </a:p>
        </p:txBody>
      </p:sp>
      <p:pic>
        <p:nvPicPr>
          <p:cNvPr id="4102" name="Picture 6" descr="Image result for meet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82455" y="4481512"/>
            <a:ext cx="2447925" cy="1866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27077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Interviews</a:t>
            </a:r>
            <a:endParaRPr lang="en-GB" dirty="0"/>
          </a:p>
        </p:txBody>
      </p:sp>
      <p:sp>
        <p:nvSpPr>
          <p:cNvPr id="3" name="Content Placeholder 2"/>
          <p:cNvSpPr>
            <a:spLocks noGrp="1"/>
          </p:cNvSpPr>
          <p:nvPr>
            <p:ph idx="1"/>
          </p:nvPr>
        </p:nvSpPr>
        <p:spPr/>
        <p:txBody>
          <a:bodyPr/>
          <a:lstStyle/>
          <a:p>
            <a:r>
              <a:rPr lang="en-GB" dirty="0" smtClean="0"/>
              <a:t>Many people could participate in an interview, formal and non formal to talk about their experience on how mental health has affected them, and how it would affect the children if it is taught in schools.</a:t>
            </a:r>
          </a:p>
          <a:p>
            <a:r>
              <a:rPr lang="en-GB" dirty="0" smtClean="0"/>
              <a:t>Mental health workers may share their thoughts and feelings on how this could benefit children and young people.</a:t>
            </a:r>
          </a:p>
          <a:p>
            <a:r>
              <a:rPr lang="en-GB" dirty="0" smtClean="0"/>
              <a:t>Group interviews.</a:t>
            </a:r>
          </a:p>
          <a:p>
            <a:r>
              <a:rPr lang="en-GB" dirty="0" smtClean="0"/>
              <a:t>Individual interviews.</a:t>
            </a:r>
          </a:p>
        </p:txBody>
      </p:sp>
    </p:spTree>
    <p:extLst>
      <p:ext uri="{BB962C8B-B14F-4D97-AF65-F5344CB8AC3E}">
        <p14:creationId xmlns:p14="http://schemas.microsoft.com/office/powerpoint/2010/main" val="18619404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r>
              <a:rPr lang="en-GB" dirty="0" smtClean="0"/>
              <a:t>Children’s </a:t>
            </a:r>
            <a:r>
              <a:rPr lang="en-GB" dirty="0"/>
              <a:t>Society (2008) The Good Childhood Inquiry: health research evidence. London: Children’s </a:t>
            </a:r>
            <a:r>
              <a:rPr lang="en-GB" dirty="0" smtClean="0"/>
              <a:t>Society</a:t>
            </a:r>
          </a:p>
          <a:p>
            <a:r>
              <a:rPr lang="en-GB" dirty="0" smtClean="0">
                <a:hlinkClick r:id="rId2"/>
              </a:rPr>
              <a:t>https://www.nhs.uk/news/mental-health/many-teenagers-reporting-symptoms-depression/</a:t>
            </a:r>
            <a:endParaRPr lang="en-GB" dirty="0" smtClean="0"/>
          </a:p>
          <a:p>
            <a:r>
              <a:rPr lang="en-GB" dirty="0" smtClean="0">
                <a:hlinkClick r:id="rId3"/>
              </a:rPr>
              <a:t>https://www.independent.co.uk/life-style/health-and-families/features/teenage-mental-health-crisis-rates-of-depression-have-soared-in-the-past-25-years-a6894676.html</a:t>
            </a:r>
            <a:endParaRPr lang="en-GB" dirty="0" smtClean="0"/>
          </a:p>
          <a:p>
            <a:r>
              <a:rPr lang="en-GB" dirty="0" smtClean="0">
                <a:hlinkClick r:id="rId4"/>
              </a:rPr>
              <a:t>https://www.mind.org.uk/information-support/guides-to-support-and-services/crisis-services/accident-emergency-ae/#.XGoRfFX7TIU</a:t>
            </a:r>
            <a:endParaRPr lang="en-GB" dirty="0" smtClean="0"/>
          </a:p>
          <a:p>
            <a:r>
              <a:rPr lang="en-GB" dirty="0">
                <a:hlinkClick r:id="rId5"/>
              </a:rPr>
              <a:t>http://www.acmh-mi.org/get-help/navigating/problems-at-school</a:t>
            </a:r>
            <a:r>
              <a:rPr lang="en-GB" dirty="0" smtClean="0">
                <a:hlinkClick r:id="rId5"/>
              </a:rPr>
              <a:t>/</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83839099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168</TotalTime>
  <Words>921</Words>
  <Application>Microsoft Office PowerPoint</Application>
  <PresentationFormat>Widescreen</PresentationFormat>
  <Paragraphs>72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2</vt:lpstr>
      <vt:lpstr>Quotable</vt:lpstr>
      <vt:lpstr>Should mental health education be taught compulsory in schools?</vt:lpstr>
      <vt:lpstr>PowerPoint Presentation</vt:lpstr>
      <vt:lpstr>Depression- on the increase</vt:lpstr>
      <vt:lpstr>Mental Health in Schools</vt:lpstr>
      <vt:lpstr>Case Study</vt:lpstr>
      <vt:lpstr>Should Teaching About Mental Health be Compulsory in Schools?</vt:lpstr>
      <vt:lpstr>Collecting data to why it should be taught</vt:lpstr>
      <vt:lpstr>Surveys</vt:lpstr>
      <vt:lpstr>Petitions</vt:lpstr>
      <vt:lpstr>School Governors and PTA meetings.</vt:lpstr>
      <vt:lpstr>Interviews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Should mental health problems be taught compulsory in schools?</dc:title>
  <dc:creator>MYLAPTOP</dc:creator>
  <cp:lastModifiedBy>MYLAPTOP</cp:lastModifiedBy>
  <cp:revision>22</cp:revision>
  <dcterms:created xsi:type="dcterms:W3CDTF">2019-02-18T01:37:03Z</dcterms:created>
  <dcterms:modified xsi:type="dcterms:W3CDTF">2019-02-18T04:25:21Z</dcterms:modified>
</cp:coreProperties>
</file>