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8" r:id="rId13"/>
    <p:sldId id="267" r:id="rId14"/>
    <p:sldId id="271" r:id="rId15"/>
    <p:sldId id="272" r:id="rId16"/>
    <p:sldId id="273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4660"/>
  </p:normalViewPr>
  <p:slideViewPr>
    <p:cSldViewPr>
      <p:cViewPr varScale="1">
        <p:scale>
          <a:sx n="110" d="100"/>
          <a:sy n="110" d="100"/>
        </p:scale>
        <p:origin x="187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EF69B2D-F7A2-41AD-A338-85364D84CC6D}" type="datetimeFigureOut">
              <a:rPr lang="en-GB" smtClean="0"/>
              <a:t>05/05/2016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Computing Technologies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Lecture 4 – </a:t>
            </a:r>
            <a:r>
              <a:rPr lang="en-GB" dirty="0" smtClean="0"/>
              <a:t>Service Models</a:t>
            </a:r>
          </a:p>
          <a:p>
            <a:r>
              <a:rPr lang="en-GB" dirty="0" smtClean="0"/>
              <a:t>E. Court</a:t>
            </a:r>
            <a:endParaRPr lang="en-GB" dirty="0"/>
          </a:p>
        </p:txBody>
      </p:sp>
      <p:pic>
        <p:nvPicPr>
          <p:cNvPr id="1026" name="Picture 2" descr="Logo new (bulletin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35" y="5661248"/>
            <a:ext cx="2857500" cy="94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153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Infrastructure as a Service (</a:t>
            </a:r>
            <a:r>
              <a:rPr lang="en-GB" dirty="0" err="1" smtClean="0"/>
              <a:t>Iaas</a:t>
            </a:r>
            <a:r>
              <a:rPr lang="en-GB" dirty="0" smtClean="0"/>
              <a:t>)</a:t>
            </a:r>
          </a:p>
          <a:p>
            <a:r>
              <a:rPr lang="en-GB" dirty="0" smtClean="0"/>
              <a:t>Platform as a Service (</a:t>
            </a:r>
            <a:r>
              <a:rPr lang="en-GB" dirty="0" err="1" smtClean="0"/>
              <a:t>PaaS</a:t>
            </a:r>
            <a:r>
              <a:rPr lang="en-GB" dirty="0" smtClean="0"/>
              <a:t>)</a:t>
            </a:r>
          </a:p>
          <a:p>
            <a:r>
              <a:rPr lang="en-GB" dirty="0" smtClean="0"/>
              <a:t>Software as a Service (</a:t>
            </a:r>
            <a:r>
              <a:rPr lang="en-GB" dirty="0" err="1" smtClean="0"/>
              <a:t>SaaS</a:t>
            </a:r>
            <a:r>
              <a:rPr lang="en-GB" dirty="0" smtClean="0"/>
              <a:t>)</a:t>
            </a:r>
          </a:p>
          <a:p>
            <a:r>
              <a:rPr lang="en-GB" dirty="0" smtClean="0"/>
              <a:t>Mobile Backend as a Service (</a:t>
            </a:r>
            <a:r>
              <a:rPr lang="en-GB" dirty="0" err="1" smtClean="0"/>
              <a:t>MBaaS</a:t>
            </a:r>
            <a:r>
              <a:rPr lang="en-GB" dirty="0" smtClean="0"/>
              <a:t>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cover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359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Model</a:t>
            </a:r>
            <a:endParaRPr lang="en-GB" dirty="0"/>
          </a:p>
        </p:txBody>
      </p:sp>
      <p:pic>
        <p:nvPicPr>
          <p:cNvPr id="1026" name="Picture 2" descr="https://peterhanselman.files.wordpress.com/2011/05/fig-17-capturing-cloud-benefi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71954"/>
            <a:ext cx="6408712" cy="4617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1967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571954"/>
            <a:ext cx="1641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(Private Cloud)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1907704" y="1700808"/>
            <a:ext cx="504056" cy="813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536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" t="10991"/>
          <a:stretch/>
        </p:blipFill>
        <p:spPr bwMode="auto">
          <a:xfrm>
            <a:off x="845716" y="2276872"/>
            <a:ext cx="7359735" cy="3216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5980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99592" y="2060848"/>
            <a:ext cx="7408333" cy="3921299"/>
          </a:xfrm>
        </p:spPr>
        <p:txBody>
          <a:bodyPr/>
          <a:lstStyle/>
          <a:p>
            <a:r>
              <a:rPr lang="en-GB" dirty="0" smtClean="0"/>
              <a:t>“The </a:t>
            </a:r>
            <a:r>
              <a:rPr lang="en-GB" dirty="0"/>
              <a:t>capability provided to the consumer is to </a:t>
            </a:r>
            <a:r>
              <a:rPr lang="en-GB" b="1" dirty="0"/>
              <a:t>provision processing, storage, networks, and other fundamental computing resources </a:t>
            </a:r>
            <a:r>
              <a:rPr lang="en-GB" dirty="0"/>
              <a:t>where the consumer is able to deploy and run arbitrary software, which can include operating systems and applications. The </a:t>
            </a:r>
            <a:r>
              <a:rPr lang="en-GB" b="1" dirty="0"/>
              <a:t>consumer does not manage </a:t>
            </a:r>
            <a:r>
              <a:rPr lang="en-GB" dirty="0"/>
              <a:t>or control the underlying cloud infrastructure but has </a:t>
            </a:r>
            <a:r>
              <a:rPr lang="en-GB" b="1" dirty="0"/>
              <a:t>control over operating systems, storage, and deployed applications</a:t>
            </a:r>
            <a:r>
              <a:rPr lang="en-GB" dirty="0"/>
              <a:t>; and possibly limited control of select networking components (e.g., host firewalls</a:t>
            </a:r>
            <a:r>
              <a:rPr lang="en-GB" dirty="0" smtClean="0"/>
              <a:t>).”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IaaS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698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2856"/>
            <a:ext cx="5212101" cy="3993307"/>
          </a:xfrm>
        </p:spPr>
        <p:txBody>
          <a:bodyPr/>
          <a:lstStyle/>
          <a:p>
            <a:r>
              <a:rPr lang="en-GB" dirty="0" smtClean="0"/>
              <a:t>Delivery of technological infrastructure as an on-demand service.</a:t>
            </a:r>
          </a:p>
          <a:p>
            <a:r>
              <a:rPr lang="en-GB" dirty="0" smtClean="0"/>
              <a:t>You deploy applications, data, runtime, middleware and O/S.</a:t>
            </a:r>
          </a:p>
          <a:p>
            <a:r>
              <a:rPr lang="en-GB" dirty="0" smtClean="0"/>
              <a:t>The service does all the “usual stuff”</a:t>
            </a:r>
          </a:p>
          <a:p>
            <a:r>
              <a:rPr lang="en-GB" dirty="0" smtClean="0"/>
              <a:t>You do the things that make your company you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IaaS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80728"/>
            <a:ext cx="2505075" cy="549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8756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“The </a:t>
            </a:r>
            <a:r>
              <a:rPr lang="en-GB" dirty="0"/>
              <a:t>capability provided to the consumer is to deploy onto the cloud infrastructure consumer-created or acquired applications created using programming languages, libraries, services, and tools supported by the </a:t>
            </a:r>
            <a:r>
              <a:rPr lang="en-GB" dirty="0" smtClean="0"/>
              <a:t>provider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The </a:t>
            </a:r>
            <a:r>
              <a:rPr lang="en-GB" b="1" dirty="0"/>
              <a:t>consumer does not manage or control the underlying cloud infrastructure</a:t>
            </a:r>
            <a:r>
              <a:rPr lang="en-GB" dirty="0"/>
              <a:t> including network, servers, operating systems, or storage, but has </a:t>
            </a:r>
            <a:r>
              <a:rPr lang="en-GB" b="1" dirty="0"/>
              <a:t>control over the deployed applications and possibly configuration settings for the application-hosting environment</a:t>
            </a:r>
            <a:r>
              <a:rPr lang="en-GB" b="1" dirty="0" smtClean="0"/>
              <a:t>.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541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5356117" cy="3450696"/>
          </a:xfrm>
        </p:spPr>
        <p:txBody>
          <a:bodyPr/>
          <a:lstStyle/>
          <a:p>
            <a:r>
              <a:rPr lang="en-GB" dirty="0" smtClean="0"/>
              <a:t>Service provider looks after O/S (patches updates </a:t>
            </a:r>
            <a:r>
              <a:rPr lang="en-GB" dirty="0" err="1" smtClean="0"/>
              <a:t>etc</a:t>
            </a:r>
            <a:r>
              <a:rPr lang="en-GB" dirty="0" smtClean="0"/>
              <a:t>), Middleware and Runtime.</a:t>
            </a:r>
          </a:p>
          <a:p>
            <a:r>
              <a:rPr lang="en-GB" dirty="0" smtClean="0"/>
              <a:t>Providers offer various “products”</a:t>
            </a:r>
          </a:p>
          <a:p>
            <a:pPr lvl="1"/>
            <a:r>
              <a:rPr lang="en-GB" dirty="0" smtClean="0"/>
              <a:t>Amazon </a:t>
            </a:r>
            <a:r>
              <a:rPr lang="en-GB" dirty="0" err="1" smtClean="0"/>
              <a:t>Webservice</a:t>
            </a:r>
            <a:r>
              <a:rPr lang="en-GB" dirty="0" smtClean="0"/>
              <a:t> (AWS)</a:t>
            </a:r>
          </a:p>
          <a:p>
            <a:pPr lvl="1"/>
            <a:r>
              <a:rPr lang="en-GB" dirty="0" smtClean="0"/>
              <a:t>Take 15-20min – look up services provided.</a:t>
            </a:r>
          </a:p>
          <a:p>
            <a:pPr lvl="1"/>
            <a:r>
              <a:rPr lang="en-GB" dirty="0" smtClean="0"/>
              <a:t>(Group Discussion)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PaaS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08720"/>
            <a:ext cx="2562225" cy="548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2939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PaaS</a:t>
            </a:r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6108352" cy="2640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68960"/>
            <a:ext cx="4827174" cy="2843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2784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“The </a:t>
            </a:r>
            <a:r>
              <a:rPr lang="en-GB" dirty="0"/>
              <a:t>capability provided to the consumer is to use the </a:t>
            </a:r>
            <a:r>
              <a:rPr lang="en-GB" b="1" dirty="0"/>
              <a:t>provider’s applications running on a cloud </a:t>
            </a:r>
            <a:r>
              <a:rPr lang="en-GB" b="1" dirty="0" smtClean="0"/>
              <a:t>infrastructure</a:t>
            </a:r>
            <a:r>
              <a:rPr lang="en-GB" dirty="0" smtClean="0"/>
              <a:t>. </a:t>
            </a:r>
            <a:r>
              <a:rPr lang="en-GB" dirty="0"/>
              <a:t>The applications are </a:t>
            </a:r>
            <a:r>
              <a:rPr lang="en-GB" b="1" dirty="0"/>
              <a:t>accessible from various client devices </a:t>
            </a:r>
            <a:r>
              <a:rPr lang="en-GB" dirty="0"/>
              <a:t>through either a thin client interface, such as a web browser (e.g., web-based email), or a program interface. The </a:t>
            </a:r>
            <a:r>
              <a:rPr lang="en-GB" b="1" dirty="0"/>
              <a:t>consumer does not manage or control</a:t>
            </a:r>
            <a:r>
              <a:rPr lang="en-GB" dirty="0"/>
              <a:t> the underlying cloud infrastructure including network, servers, operating systems, storage, or even individual application capabilities, with the possible exception of limited user-specific application configuration settings</a:t>
            </a:r>
            <a:r>
              <a:rPr lang="en-GB" dirty="0" smtClean="0"/>
              <a:t>.”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525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6004189" cy="3450696"/>
          </a:xfrm>
        </p:spPr>
        <p:txBody>
          <a:bodyPr/>
          <a:lstStyle/>
          <a:p>
            <a:r>
              <a:rPr lang="en-GB" dirty="0" smtClean="0"/>
              <a:t>No control over the stack</a:t>
            </a:r>
          </a:p>
          <a:p>
            <a:r>
              <a:rPr lang="en-GB" dirty="0" smtClean="0"/>
              <a:t>Still a multi-tenanted environment</a:t>
            </a:r>
          </a:p>
          <a:p>
            <a:pPr lvl="1"/>
            <a:r>
              <a:rPr lang="en-GB" dirty="0" smtClean="0"/>
              <a:t>Still some configuration</a:t>
            </a:r>
          </a:p>
          <a:p>
            <a:pPr lvl="1"/>
            <a:r>
              <a:rPr lang="en-GB" dirty="0" smtClean="0"/>
              <a:t>Entire stack managed by someone else</a:t>
            </a:r>
          </a:p>
          <a:p>
            <a:r>
              <a:rPr lang="en-GB" dirty="0" smtClean="0"/>
              <a:t>Examples?? </a:t>
            </a:r>
          </a:p>
          <a:p>
            <a:r>
              <a:rPr lang="en-GB" dirty="0" smtClean="0"/>
              <a:t>If we can find an online service that meets our needs then why not use it?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SaaS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556792"/>
            <a:ext cx="1610866" cy="4518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1454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3921299"/>
          </a:xfrm>
        </p:spPr>
        <p:txBody>
          <a:bodyPr>
            <a:normAutofit/>
          </a:bodyPr>
          <a:lstStyle/>
          <a:p>
            <a:r>
              <a:rPr lang="en-GB" dirty="0" smtClean="0"/>
              <a:t>Directed at mobile users and developers</a:t>
            </a:r>
          </a:p>
          <a:p>
            <a:r>
              <a:rPr lang="en-GB" dirty="0" smtClean="0"/>
              <a:t>Infrastructure to talk to data/data systems on the cloud – consistent</a:t>
            </a:r>
          </a:p>
          <a:p>
            <a:r>
              <a:rPr lang="en-GB" dirty="0" smtClean="0"/>
              <a:t>Main benefit – we only need to know how to implement </a:t>
            </a:r>
            <a:r>
              <a:rPr lang="en-GB" dirty="0" err="1" smtClean="0"/>
              <a:t>webservices</a:t>
            </a:r>
            <a:r>
              <a:rPr lang="en-GB" dirty="0" smtClean="0"/>
              <a:t> (APIs)</a:t>
            </a:r>
          </a:p>
          <a:p>
            <a:r>
              <a:rPr lang="en-GB" dirty="0" smtClean="0"/>
              <a:t>Involves:</a:t>
            </a:r>
          </a:p>
          <a:p>
            <a:pPr lvl="1"/>
            <a:r>
              <a:rPr lang="en-GB" b="1" dirty="0"/>
              <a:t>R</a:t>
            </a:r>
            <a:r>
              <a:rPr lang="en-GB" b="1" dirty="0" smtClean="0"/>
              <a:t>epresentational State </a:t>
            </a:r>
            <a:r>
              <a:rPr lang="en-GB" b="1" dirty="0"/>
              <a:t>T</a:t>
            </a:r>
            <a:r>
              <a:rPr lang="en-GB" b="1" dirty="0" smtClean="0"/>
              <a:t>ransfer</a:t>
            </a:r>
            <a:r>
              <a:rPr lang="en-GB" dirty="0"/>
              <a:t> (</a:t>
            </a:r>
            <a:r>
              <a:rPr lang="en-GB" b="1" dirty="0"/>
              <a:t>REST</a:t>
            </a:r>
            <a:r>
              <a:rPr lang="en-GB" dirty="0" smtClean="0"/>
              <a:t>)</a:t>
            </a:r>
          </a:p>
          <a:p>
            <a:pPr lvl="1"/>
            <a:r>
              <a:rPr lang="en-GB" b="1" dirty="0"/>
              <a:t>Simple Object Access </a:t>
            </a:r>
            <a:r>
              <a:rPr lang="en-GB" b="1" dirty="0" smtClean="0"/>
              <a:t>Protocol (SOAP)</a:t>
            </a:r>
          </a:p>
          <a:p>
            <a:pPr lvl="1"/>
            <a:r>
              <a:rPr lang="en-GB" dirty="0" smtClean="0"/>
              <a:t>(Will discuss in later lectures)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Back-End as a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936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rmAutofit/>
          </a:bodyPr>
          <a:lstStyle/>
          <a:p>
            <a:r>
              <a:rPr lang="en-GB" dirty="0" smtClean="0"/>
              <a:t>Providers often fall into a mixture of these categories (No black and white categorisation).</a:t>
            </a:r>
          </a:p>
          <a:p>
            <a:r>
              <a:rPr lang="en-GB" dirty="0" err="1" smtClean="0"/>
              <a:t>SaaS</a:t>
            </a:r>
            <a:r>
              <a:rPr lang="en-GB" dirty="0" smtClean="0"/>
              <a:t> can be great for meeting the needs of an organisation. (Office 365).</a:t>
            </a:r>
          </a:p>
          <a:p>
            <a:pPr lvl="1"/>
            <a:r>
              <a:rPr lang="en-GB" dirty="0" smtClean="0"/>
              <a:t>Minor Configuration available.</a:t>
            </a:r>
          </a:p>
          <a:p>
            <a:r>
              <a:rPr lang="en-GB" dirty="0" err="1" smtClean="0"/>
              <a:t>PaaS</a:t>
            </a:r>
            <a:r>
              <a:rPr lang="en-GB" dirty="0" smtClean="0"/>
              <a:t> allows an organisation to be unique for its service and have no disadvantage in physical requirements. </a:t>
            </a:r>
          </a:p>
          <a:p>
            <a:pPr lvl="1"/>
            <a:r>
              <a:rPr lang="en-GB" dirty="0" smtClean="0"/>
              <a:t>More control.</a:t>
            </a:r>
          </a:p>
          <a:p>
            <a:r>
              <a:rPr lang="en-GB" dirty="0" err="1" smtClean="0"/>
              <a:t>IaaS</a:t>
            </a:r>
            <a:r>
              <a:rPr lang="en-GB" dirty="0" smtClean="0"/>
              <a:t> provides a controlled platform for developers.</a:t>
            </a:r>
          </a:p>
          <a:p>
            <a:pPr lvl="1"/>
            <a:r>
              <a:rPr lang="en-GB" dirty="0" smtClean="0"/>
              <a:t>Deploy and run on a providers hardware.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443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4733987"/>
              </p:ext>
            </p:extLst>
          </p:nvPr>
        </p:nvGraphicFramePr>
        <p:xfrm>
          <a:off x="395536" y="1916832"/>
          <a:ext cx="8147250" cy="4552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5750"/>
                <a:gridCol w="2715750"/>
                <a:gridCol w="2715750"/>
              </a:tblGrid>
              <a:tr h="98640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Cloud Delivery</a:t>
                      </a:r>
                      <a:r>
                        <a:rPr lang="en-GB" baseline="0" dirty="0" smtClean="0"/>
                        <a:t> Model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Typical Level of Control Granted to Consumer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Typical Functionality</a:t>
                      </a:r>
                      <a:r>
                        <a:rPr lang="en-GB" baseline="0" dirty="0" smtClean="0"/>
                        <a:t> Made Available to Cloud Consumer</a:t>
                      </a:r>
                      <a:endParaRPr lang="en-GB" dirty="0"/>
                    </a:p>
                  </a:txBody>
                  <a:tcPr/>
                </a:tc>
              </a:tr>
              <a:tr h="502804">
                <a:tc>
                  <a:txBody>
                    <a:bodyPr/>
                    <a:lstStyle/>
                    <a:p>
                      <a:r>
                        <a:rPr lang="en-GB" dirty="0" smtClean="0"/>
                        <a:t>SaaS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Usage and usage</a:t>
                      </a:r>
                      <a:r>
                        <a:rPr lang="en-GB" baseline="0" dirty="0" smtClean="0"/>
                        <a:t> related configuration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to</a:t>
                      </a:r>
                      <a:r>
                        <a:rPr lang="en-GB" baseline="0" dirty="0" smtClean="0"/>
                        <a:t> front-end user-interfaces</a:t>
                      </a:r>
                      <a:endParaRPr lang="en-GB" dirty="0"/>
                    </a:p>
                  </a:txBody>
                  <a:tcPr/>
                </a:tc>
              </a:tr>
              <a:tr h="502804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PaaS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Limited</a:t>
                      </a:r>
                      <a:r>
                        <a:rPr lang="en-GB" baseline="0" dirty="0" smtClean="0"/>
                        <a:t> administrative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Moderate</a:t>
                      </a:r>
                      <a:r>
                        <a:rPr lang="en-GB" baseline="0" dirty="0" smtClean="0"/>
                        <a:t> level of administrative control over IT resources relevant to cloud consumers platform</a:t>
                      </a:r>
                      <a:endParaRPr lang="en-GB" dirty="0"/>
                    </a:p>
                  </a:txBody>
                  <a:tcPr/>
                </a:tc>
              </a:tr>
              <a:tr h="502804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IaaS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Full administrative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Full access</a:t>
                      </a:r>
                      <a:r>
                        <a:rPr lang="en-GB" baseline="0" dirty="0" smtClean="0"/>
                        <a:t> to virtualised infrastructure related IT resources and possible underlying physical hardware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- 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410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3332309"/>
              </p:ext>
            </p:extLst>
          </p:nvPr>
        </p:nvGraphicFramePr>
        <p:xfrm>
          <a:off x="539550" y="1772816"/>
          <a:ext cx="8147250" cy="46946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5750"/>
                <a:gridCol w="2715750"/>
                <a:gridCol w="2715750"/>
              </a:tblGrid>
              <a:tr h="57982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Cloud Delivery</a:t>
                      </a:r>
                      <a:r>
                        <a:rPr lang="en-GB" baseline="0" dirty="0" smtClean="0"/>
                        <a:t> Model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Cloud</a:t>
                      </a:r>
                      <a:r>
                        <a:rPr lang="en-GB" baseline="0" dirty="0" smtClean="0"/>
                        <a:t> consumer activities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Cloud Provider</a:t>
                      </a:r>
                      <a:r>
                        <a:rPr lang="en-GB" baseline="0" dirty="0" smtClean="0"/>
                        <a:t> Activities</a:t>
                      </a:r>
                      <a:endParaRPr lang="en-GB" dirty="0"/>
                    </a:p>
                  </a:txBody>
                  <a:tcPr/>
                </a:tc>
              </a:tr>
              <a:tr h="502804">
                <a:tc>
                  <a:txBody>
                    <a:bodyPr/>
                    <a:lstStyle/>
                    <a:p>
                      <a:r>
                        <a:rPr lang="en-GB" dirty="0" smtClean="0"/>
                        <a:t>SaaS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Uses and configures service.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Implements, manages and maintains.</a:t>
                      </a:r>
                    </a:p>
                    <a:p>
                      <a:r>
                        <a:rPr lang="en-GB" dirty="0" smtClean="0"/>
                        <a:t>Monitors</a:t>
                      </a:r>
                      <a:r>
                        <a:rPr lang="en-GB" baseline="0" dirty="0" smtClean="0"/>
                        <a:t> customer usage.</a:t>
                      </a:r>
                      <a:endParaRPr lang="en-GB" dirty="0"/>
                    </a:p>
                  </a:txBody>
                  <a:tcPr/>
                </a:tc>
              </a:tr>
              <a:tr h="502804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PaaS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Develops, tests, deploys and manages cloud services</a:t>
                      </a:r>
                      <a:r>
                        <a:rPr lang="en-GB" baseline="0" dirty="0" smtClean="0"/>
                        <a:t> and solutions..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Pre-configures platform</a:t>
                      </a:r>
                    </a:p>
                    <a:p>
                      <a:r>
                        <a:rPr lang="en-GB" dirty="0" smtClean="0"/>
                        <a:t>Provides</a:t>
                      </a:r>
                      <a:r>
                        <a:rPr lang="en-GB" baseline="0" dirty="0" smtClean="0"/>
                        <a:t> underlying infrastructure, middleware and resources.</a:t>
                      </a:r>
                    </a:p>
                    <a:p>
                      <a:r>
                        <a:rPr lang="en-GB" baseline="0" dirty="0" smtClean="0"/>
                        <a:t>Monitors usage.</a:t>
                      </a:r>
                    </a:p>
                  </a:txBody>
                  <a:tcPr/>
                </a:tc>
              </a:tr>
              <a:tr h="502804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IaaS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Sets up and configures bare</a:t>
                      </a:r>
                      <a:r>
                        <a:rPr lang="en-GB" baseline="0" dirty="0" smtClean="0"/>
                        <a:t> infrastructure.</a:t>
                      </a:r>
                    </a:p>
                    <a:p>
                      <a:r>
                        <a:rPr lang="en-GB" baseline="0" dirty="0" smtClean="0"/>
                        <a:t>Installs managers and monitors software.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Provisions and manages physical processing, storages</a:t>
                      </a:r>
                      <a:r>
                        <a:rPr lang="en-GB" baseline="0" dirty="0" smtClean="0"/>
                        <a:t>, networking and hosting required. </a:t>
                      </a:r>
                    </a:p>
                    <a:p>
                      <a:r>
                        <a:rPr lang="en-GB" baseline="0" dirty="0" smtClean="0"/>
                        <a:t>Monitors usage.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-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9730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132856"/>
            <a:ext cx="6091329" cy="3569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913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500 words with references (</a:t>
            </a:r>
            <a:r>
              <a:rPr lang="en-GB" b="1" dirty="0"/>
              <a:t>Books and journals only</a:t>
            </a:r>
            <a:r>
              <a:rPr lang="en-GB" dirty="0" smtClean="0"/>
              <a:t>)</a:t>
            </a:r>
          </a:p>
          <a:p>
            <a:r>
              <a:rPr lang="en-GB" dirty="0" smtClean="0"/>
              <a:t>A report on </a:t>
            </a:r>
            <a:r>
              <a:rPr lang="en-GB" dirty="0" err="1" smtClean="0"/>
              <a:t>IaaS</a:t>
            </a:r>
            <a:r>
              <a:rPr lang="en-GB" dirty="0" smtClean="0"/>
              <a:t>, </a:t>
            </a:r>
            <a:r>
              <a:rPr lang="en-GB" dirty="0" err="1" smtClean="0"/>
              <a:t>PaaS</a:t>
            </a:r>
            <a:r>
              <a:rPr lang="en-GB" dirty="0" smtClean="0"/>
              <a:t>, </a:t>
            </a:r>
            <a:r>
              <a:rPr lang="en-GB" dirty="0" err="1" smtClean="0"/>
              <a:t>SaaS</a:t>
            </a:r>
            <a:endParaRPr lang="en-GB" dirty="0" smtClean="0"/>
          </a:p>
          <a:p>
            <a:pPr lvl="1"/>
            <a:r>
              <a:rPr lang="en-GB" dirty="0" smtClean="0"/>
              <a:t>Benefits, negatives, all aspects</a:t>
            </a:r>
          </a:p>
          <a:p>
            <a:pPr lvl="1"/>
            <a:r>
              <a:rPr lang="en-GB" dirty="0" smtClean="0"/>
              <a:t>Identify some use cases to discuss</a:t>
            </a:r>
          </a:p>
          <a:p>
            <a:r>
              <a:rPr lang="en-GB" dirty="0" smtClean="0"/>
              <a:t>Look into Microsoft Azure and Amazon Web Services.</a:t>
            </a:r>
          </a:p>
          <a:p>
            <a:pPr lvl="1"/>
            <a:r>
              <a:rPr lang="en-GB" dirty="0" smtClean="0"/>
              <a:t>Sign up to free tiers if possible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next week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3874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251</TotalTime>
  <Words>722</Words>
  <Application>Microsoft Office PowerPoint</Application>
  <PresentationFormat>On-screen Show (4:3)</PresentationFormat>
  <Paragraphs>91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Candara</vt:lpstr>
      <vt:lpstr>Symbol</vt:lpstr>
      <vt:lpstr>Waveform</vt:lpstr>
      <vt:lpstr>Cloud Computing Technologies</vt:lpstr>
      <vt:lpstr>Topics to cover</vt:lpstr>
      <vt:lpstr>The Model</vt:lpstr>
      <vt:lpstr>Cont</vt:lpstr>
      <vt:lpstr>IaaS</vt:lpstr>
      <vt:lpstr>IaaS</vt:lpstr>
      <vt:lpstr>PaaS</vt:lpstr>
      <vt:lpstr>PaaS</vt:lpstr>
      <vt:lpstr>PaaS</vt:lpstr>
      <vt:lpstr>SaaS</vt:lpstr>
      <vt:lpstr>SaaS</vt:lpstr>
      <vt:lpstr>Mobile Back-End as a Service</vt:lpstr>
      <vt:lpstr>Key Points</vt:lpstr>
      <vt:lpstr>Summary - Control</vt:lpstr>
      <vt:lpstr>Summary - Activities</vt:lpstr>
      <vt:lpstr>Summary</vt:lpstr>
      <vt:lpstr>By next week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Computing Technologies</dc:title>
  <dc:creator>Ethan</dc:creator>
  <cp:lastModifiedBy>Ethan Court (1402497)</cp:lastModifiedBy>
  <cp:revision>22</cp:revision>
  <dcterms:created xsi:type="dcterms:W3CDTF">2016-05-02T13:57:48Z</dcterms:created>
  <dcterms:modified xsi:type="dcterms:W3CDTF">2016-05-05T12:10:19Z</dcterms:modified>
</cp:coreProperties>
</file>