
<file path=[Content_Types].xml><?xml version="1.0" encoding="utf-8"?>
<Types xmlns="http://schemas.openxmlformats.org/package/2006/content-types"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10.xml" ContentType="application/vnd.openxmlformats-officedocument.presentationml.notesSlide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customXml/itemProps2.xml" ContentType="application/vnd.openxmlformats-officedocument.customXml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2.xml" ContentType="application/vnd.openxmlformats-officedocument.drawingml.diagramLayout+xml"/>
  <Override PartName="/ppt/notesSlides/notesSlide1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256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58" r:id="rId15"/>
    <p:sldId id="267" r:id="rId16"/>
    <p:sldId id="268" r:id="rId17"/>
    <p:sldId id="269" r:id="rId18"/>
    <p:sldId id="270" r:id="rId19"/>
    <p:sldId id="271" r:id="rId20"/>
    <p:sldId id="272" r:id="rId21"/>
    <p:sldId id="298" r:id="rId22"/>
    <p:sldId id="273" r:id="rId23"/>
    <p:sldId id="274" r:id="rId24"/>
    <p:sldId id="291" r:id="rId25"/>
    <p:sldId id="292" r:id="rId26"/>
    <p:sldId id="293" r:id="rId27"/>
    <p:sldId id="294" r:id="rId28"/>
    <p:sldId id="295" r:id="rId29"/>
  </p:sldIdLst>
  <p:sldSz cx="9144000" cy="6858000" type="screen4x3"/>
  <p:notesSz cx="6877050" cy="100012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701"/>
  </p:normalViewPr>
  <p:slideViewPr>
    <p:cSldViewPr>
      <p:cViewPr varScale="1">
        <p:scale>
          <a:sx n="79" d="100"/>
          <a:sy n="79" d="100"/>
        </p:scale>
        <p:origin x="-1469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50"/>
        <p:guide pos="2166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372BE0-0114-48B9-B797-1D5BD29A8D44}" type="doc">
      <dgm:prSet loTypeId="urn:microsoft.com/office/officeart/2005/8/layout/venn2" loCatId="relationship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C2C45A6E-F1F3-4C88-AE94-CB7B08C641EA}">
      <dgm:prSet phldrT="[Text]" custT="1"/>
      <dgm:spPr/>
      <dgm:t>
        <a:bodyPr/>
        <a:lstStyle/>
        <a:p>
          <a:r>
            <a:rPr lang="en-GB" sz="2000" b="0" dirty="0"/>
            <a:t>55% Body language</a:t>
          </a:r>
        </a:p>
      </dgm:t>
    </dgm:pt>
    <dgm:pt modelId="{713D13C4-50AB-4B26-B1FB-B9AF32D81F59}" type="parTrans" cxnId="{16F0164F-0AAC-4842-82CB-A432E4CBD1D9}">
      <dgm:prSet/>
      <dgm:spPr/>
      <dgm:t>
        <a:bodyPr/>
        <a:lstStyle/>
        <a:p>
          <a:endParaRPr lang="en-GB"/>
        </a:p>
      </dgm:t>
    </dgm:pt>
    <dgm:pt modelId="{B74151CF-B9CD-4388-BA92-92F395707D12}" type="sibTrans" cxnId="{16F0164F-0AAC-4842-82CB-A432E4CBD1D9}">
      <dgm:prSet/>
      <dgm:spPr/>
      <dgm:t>
        <a:bodyPr/>
        <a:lstStyle/>
        <a:p>
          <a:endParaRPr lang="en-GB"/>
        </a:p>
      </dgm:t>
    </dgm:pt>
    <dgm:pt modelId="{14A00579-2CD9-4225-ACDE-67A8A6EE73E6}">
      <dgm:prSet phldrT="[Text]" custT="1"/>
      <dgm:spPr/>
      <dgm:t>
        <a:bodyPr/>
        <a:lstStyle/>
        <a:p>
          <a:r>
            <a:rPr lang="en-GB" sz="2400"/>
            <a:t>38% The voice</a:t>
          </a:r>
        </a:p>
      </dgm:t>
    </dgm:pt>
    <dgm:pt modelId="{3AE92455-4262-41D0-A0C6-4A264BB3BABC}" type="parTrans" cxnId="{8B3BEECF-0A45-4C8B-93C0-6EA26C5D3FE2}">
      <dgm:prSet/>
      <dgm:spPr/>
      <dgm:t>
        <a:bodyPr/>
        <a:lstStyle/>
        <a:p>
          <a:endParaRPr lang="en-GB"/>
        </a:p>
      </dgm:t>
    </dgm:pt>
    <dgm:pt modelId="{70937B3A-05D9-433C-A836-F8E44C59663C}" type="sibTrans" cxnId="{8B3BEECF-0A45-4C8B-93C0-6EA26C5D3FE2}">
      <dgm:prSet/>
      <dgm:spPr/>
      <dgm:t>
        <a:bodyPr/>
        <a:lstStyle/>
        <a:p>
          <a:endParaRPr lang="en-GB"/>
        </a:p>
      </dgm:t>
    </dgm:pt>
    <dgm:pt modelId="{9E573116-D0BD-4E1E-B25F-2BB6C2255D35}">
      <dgm:prSet phldrT="[Text]" custT="1"/>
      <dgm:spPr/>
      <dgm:t>
        <a:bodyPr/>
        <a:lstStyle/>
        <a:p>
          <a:r>
            <a:rPr lang="en-GB" sz="2400"/>
            <a:t>7% The message</a:t>
          </a:r>
        </a:p>
      </dgm:t>
    </dgm:pt>
    <dgm:pt modelId="{93093EC1-2AE7-4C79-9242-92624BF25018}" type="parTrans" cxnId="{99D7E63D-7E69-4A48-842B-13159C304F84}">
      <dgm:prSet/>
      <dgm:spPr/>
      <dgm:t>
        <a:bodyPr/>
        <a:lstStyle/>
        <a:p>
          <a:endParaRPr lang="en-GB"/>
        </a:p>
      </dgm:t>
    </dgm:pt>
    <dgm:pt modelId="{B7540CC9-BB02-4146-B006-FC72E2C999C3}" type="sibTrans" cxnId="{99D7E63D-7E69-4A48-842B-13159C304F84}">
      <dgm:prSet/>
      <dgm:spPr/>
      <dgm:t>
        <a:bodyPr/>
        <a:lstStyle/>
        <a:p>
          <a:endParaRPr lang="en-GB"/>
        </a:p>
      </dgm:t>
    </dgm:pt>
    <dgm:pt modelId="{828C28FD-AC08-4C9B-A726-4D0234AE23EB}" type="pres">
      <dgm:prSet presAssocID="{CC372BE0-0114-48B9-B797-1D5BD29A8D44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443C63B5-E764-4217-9658-3F9360E1BF20}" type="pres">
      <dgm:prSet presAssocID="{CC372BE0-0114-48B9-B797-1D5BD29A8D44}" presName="comp1" presStyleCnt="0"/>
      <dgm:spPr/>
    </dgm:pt>
    <dgm:pt modelId="{6FB71CF9-F6D7-4DF6-94AE-842F82FA3E81}" type="pres">
      <dgm:prSet presAssocID="{CC372BE0-0114-48B9-B797-1D5BD29A8D44}" presName="circle1" presStyleLbl="node1" presStyleIdx="0" presStyleCnt="3" custLinFactNeighborX="747"/>
      <dgm:spPr/>
      <dgm:t>
        <a:bodyPr/>
        <a:lstStyle/>
        <a:p>
          <a:endParaRPr lang="en-GB"/>
        </a:p>
      </dgm:t>
    </dgm:pt>
    <dgm:pt modelId="{5FC93D89-D572-4138-B935-6BE529F088E2}" type="pres">
      <dgm:prSet presAssocID="{CC372BE0-0114-48B9-B797-1D5BD29A8D44}" presName="c1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3995615-03E2-424D-BAEE-7C1C0B25BA09}" type="pres">
      <dgm:prSet presAssocID="{CC372BE0-0114-48B9-B797-1D5BD29A8D44}" presName="comp2" presStyleCnt="0"/>
      <dgm:spPr/>
    </dgm:pt>
    <dgm:pt modelId="{D2CB144A-32A1-442D-A2F7-1EC87892437B}" type="pres">
      <dgm:prSet presAssocID="{CC372BE0-0114-48B9-B797-1D5BD29A8D44}" presName="circle2" presStyleLbl="node1" presStyleIdx="1" presStyleCnt="3"/>
      <dgm:spPr/>
      <dgm:t>
        <a:bodyPr/>
        <a:lstStyle/>
        <a:p>
          <a:endParaRPr lang="en-GB"/>
        </a:p>
      </dgm:t>
    </dgm:pt>
    <dgm:pt modelId="{3EE164DC-FDF8-40A8-9829-9113C5B82CA8}" type="pres">
      <dgm:prSet presAssocID="{CC372BE0-0114-48B9-B797-1D5BD29A8D44}" presName="c2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AF78DF5-4BF2-4306-96F0-47025B7274EE}" type="pres">
      <dgm:prSet presAssocID="{CC372BE0-0114-48B9-B797-1D5BD29A8D44}" presName="comp3" presStyleCnt="0"/>
      <dgm:spPr/>
    </dgm:pt>
    <dgm:pt modelId="{C35772E0-1FA0-44CF-8590-FE123DBCD86C}" type="pres">
      <dgm:prSet presAssocID="{CC372BE0-0114-48B9-B797-1D5BD29A8D44}" presName="circle3" presStyleLbl="node1" presStyleIdx="2" presStyleCnt="3" custLinFactNeighborX="708" custLinFactNeighborY="714"/>
      <dgm:spPr/>
      <dgm:t>
        <a:bodyPr/>
        <a:lstStyle/>
        <a:p>
          <a:endParaRPr lang="en-GB"/>
        </a:p>
      </dgm:t>
    </dgm:pt>
    <dgm:pt modelId="{AE5D57DE-F5F6-443F-9637-CD5B4E41B57E}" type="pres">
      <dgm:prSet presAssocID="{CC372BE0-0114-48B9-B797-1D5BD29A8D44}" presName="c3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6F0164F-0AAC-4842-82CB-A432E4CBD1D9}" srcId="{CC372BE0-0114-48B9-B797-1D5BD29A8D44}" destId="{C2C45A6E-F1F3-4C88-AE94-CB7B08C641EA}" srcOrd="0" destOrd="0" parTransId="{713D13C4-50AB-4B26-B1FB-B9AF32D81F59}" sibTransId="{B74151CF-B9CD-4388-BA92-92F395707D12}"/>
    <dgm:cxn modelId="{8B3BEECF-0A45-4C8B-93C0-6EA26C5D3FE2}" srcId="{CC372BE0-0114-48B9-B797-1D5BD29A8D44}" destId="{14A00579-2CD9-4225-ACDE-67A8A6EE73E6}" srcOrd="1" destOrd="0" parTransId="{3AE92455-4262-41D0-A0C6-4A264BB3BABC}" sibTransId="{70937B3A-05D9-433C-A836-F8E44C59663C}"/>
    <dgm:cxn modelId="{E2E42712-1F40-7242-B7D5-910089B07B1F}" type="presOf" srcId="{9E573116-D0BD-4E1E-B25F-2BB6C2255D35}" destId="{AE5D57DE-F5F6-443F-9637-CD5B4E41B57E}" srcOrd="1" destOrd="0" presId="urn:microsoft.com/office/officeart/2005/8/layout/venn2"/>
    <dgm:cxn modelId="{D9945AFD-3970-EF40-ADAA-656B93FFD963}" type="presOf" srcId="{C2C45A6E-F1F3-4C88-AE94-CB7B08C641EA}" destId="{6FB71CF9-F6D7-4DF6-94AE-842F82FA3E81}" srcOrd="0" destOrd="0" presId="urn:microsoft.com/office/officeart/2005/8/layout/venn2"/>
    <dgm:cxn modelId="{99D7E63D-7E69-4A48-842B-13159C304F84}" srcId="{CC372BE0-0114-48B9-B797-1D5BD29A8D44}" destId="{9E573116-D0BD-4E1E-B25F-2BB6C2255D35}" srcOrd="2" destOrd="0" parTransId="{93093EC1-2AE7-4C79-9242-92624BF25018}" sibTransId="{B7540CC9-BB02-4146-B006-FC72E2C999C3}"/>
    <dgm:cxn modelId="{BBC7911A-9856-BF4C-87AC-83AD4674479B}" type="presOf" srcId="{C2C45A6E-F1F3-4C88-AE94-CB7B08C641EA}" destId="{5FC93D89-D572-4138-B935-6BE529F088E2}" srcOrd="1" destOrd="0" presId="urn:microsoft.com/office/officeart/2005/8/layout/venn2"/>
    <dgm:cxn modelId="{360612AA-2A49-DA4D-B6EC-9FDA53A6C1C2}" type="presOf" srcId="{CC372BE0-0114-48B9-B797-1D5BD29A8D44}" destId="{828C28FD-AC08-4C9B-A726-4D0234AE23EB}" srcOrd="0" destOrd="0" presId="urn:microsoft.com/office/officeart/2005/8/layout/venn2"/>
    <dgm:cxn modelId="{8384B15C-3E0F-9A4A-9D43-13C571AE1127}" type="presOf" srcId="{14A00579-2CD9-4225-ACDE-67A8A6EE73E6}" destId="{D2CB144A-32A1-442D-A2F7-1EC87892437B}" srcOrd="0" destOrd="0" presId="urn:microsoft.com/office/officeart/2005/8/layout/venn2"/>
    <dgm:cxn modelId="{46E0CE30-F423-BB4D-9CEB-9669BC7614FD}" type="presOf" srcId="{9E573116-D0BD-4E1E-B25F-2BB6C2255D35}" destId="{C35772E0-1FA0-44CF-8590-FE123DBCD86C}" srcOrd="0" destOrd="0" presId="urn:microsoft.com/office/officeart/2005/8/layout/venn2"/>
    <dgm:cxn modelId="{B335DC36-6212-DF45-A4C3-F095FDD7FC02}" type="presOf" srcId="{14A00579-2CD9-4225-ACDE-67A8A6EE73E6}" destId="{3EE164DC-FDF8-40A8-9829-9113C5B82CA8}" srcOrd="1" destOrd="0" presId="urn:microsoft.com/office/officeart/2005/8/layout/venn2"/>
    <dgm:cxn modelId="{062004E7-A92A-2D4E-A018-1F0B64C63364}" type="presParOf" srcId="{828C28FD-AC08-4C9B-A726-4D0234AE23EB}" destId="{443C63B5-E764-4217-9658-3F9360E1BF20}" srcOrd="0" destOrd="0" presId="urn:microsoft.com/office/officeart/2005/8/layout/venn2"/>
    <dgm:cxn modelId="{9980ADE2-4664-F64F-8972-FCB11107FDA4}" type="presParOf" srcId="{443C63B5-E764-4217-9658-3F9360E1BF20}" destId="{6FB71CF9-F6D7-4DF6-94AE-842F82FA3E81}" srcOrd="0" destOrd="0" presId="urn:microsoft.com/office/officeart/2005/8/layout/venn2"/>
    <dgm:cxn modelId="{AF7000C9-6067-DE43-A015-4616A3B86736}" type="presParOf" srcId="{443C63B5-E764-4217-9658-3F9360E1BF20}" destId="{5FC93D89-D572-4138-B935-6BE529F088E2}" srcOrd="1" destOrd="0" presId="urn:microsoft.com/office/officeart/2005/8/layout/venn2"/>
    <dgm:cxn modelId="{2DEBC285-3760-774A-8A7F-E23A7A5D77A8}" type="presParOf" srcId="{828C28FD-AC08-4C9B-A726-4D0234AE23EB}" destId="{73995615-03E2-424D-BAEE-7C1C0B25BA09}" srcOrd="1" destOrd="0" presId="urn:microsoft.com/office/officeart/2005/8/layout/venn2"/>
    <dgm:cxn modelId="{9B8F909F-CD50-AD4F-9721-CB4C69700290}" type="presParOf" srcId="{73995615-03E2-424D-BAEE-7C1C0B25BA09}" destId="{D2CB144A-32A1-442D-A2F7-1EC87892437B}" srcOrd="0" destOrd="0" presId="urn:microsoft.com/office/officeart/2005/8/layout/venn2"/>
    <dgm:cxn modelId="{DB1EE504-4D20-D347-A610-4EB0D9C00568}" type="presParOf" srcId="{73995615-03E2-424D-BAEE-7C1C0B25BA09}" destId="{3EE164DC-FDF8-40A8-9829-9113C5B82CA8}" srcOrd="1" destOrd="0" presId="urn:microsoft.com/office/officeart/2005/8/layout/venn2"/>
    <dgm:cxn modelId="{30B73DAC-8036-9048-8298-4DC80E3D717D}" type="presParOf" srcId="{828C28FD-AC08-4C9B-A726-4D0234AE23EB}" destId="{4AF78DF5-4BF2-4306-96F0-47025B7274EE}" srcOrd="2" destOrd="0" presId="urn:microsoft.com/office/officeart/2005/8/layout/venn2"/>
    <dgm:cxn modelId="{869902BE-BF02-5340-8E1F-88C0D82FA974}" type="presParOf" srcId="{4AF78DF5-4BF2-4306-96F0-47025B7274EE}" destId="{C35772E0-1FA0-44CF-8590-FE123DBCD86C}" srcOrd="0" destOrd="0" presId="urn:microsoft.com/office/officeart/2005/8/layout/venn2"/>
    <dgm:cxn modelId="{A1965E08-E330-4B47-9206-34E66517767D}" type="presParOf" srcId="{4AF78DF5-4BF2-4306-96F0-47025B7274EE}" destId="{AE5D57DE-F5F6-443F-9637-CD5B4E41B57E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B492B6C-9963-4DCE-9B39-2D7D3AB958E3}" type="doc">
      <dgm:prSet loTypeId="urn:microsoft.com/office/officeart/2009/3/layout/StepUpProcess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3351A4D3-3E63-421C-84C0-FFB946C6B8CF}">
      <dgm:prSet phldrT="[Text]" custT="1"/>
      <dgm:spPr/>
      <dgm:t>
        <a:bodyPr/>
        <a:lstStyle/>
        <a:p>
          <a:r>
            <a:rPr lang="en-GB" sz="2300"/>
            <a:t>Small Talk</a:t>
          </a:r>
        </a:p>
        <a:p>
          <a:r>
            <a:rPr lang="en-GB" sz="1800"/>
            <a:t>(beginning)</a:t>
          </a:r>
        </a:p>
      </dgm:t>
    </dgm:pt>
    <dgm:pt modelId="{09082E54-FA81-4CBF-9C08-4E743549B2C2}" type="parTrans" cxnId="{A6B5F4BE-2F6D-4EA5-BCAB-5CCEA3D904C4}">
      <dgm:prSet/>
      <dgm:spPr/>
      <dgm:t>
        <a:bodyPr/>
        <a:lstStyle/>
        <a:p>
          <a:endParaRPr lang="en-GB"/>
        </a:p>
      </dgm:t>
    </dgm:pt>
    <dgm:pt modelId="{A096049D-FA20-489A-8903-88F856959020}" type="sibTrans" cxnId="{A6B5F4BE-2F6D-4EA5-BCAB-5CCEA3D904C4}">
      <dgm:prSet/>
      <dgm:spPr/>
      <dgm:t>
        <a:bodyPr/>
        <a:lstStyle/>
        <a:p>
          <a:endParaRPr lang="en-GB"/>
        </a:p>
      </dgm:t>
    </dgm:pt>
    <dgm:pt modelId="{57DE1A86-2453-4684-A69D-5602B4FED21D}">
      <dgm:prSet phldrT="[Text]" custT="1"/>
      <dgm:spPr/>
      <dgm:t>
        <a:bodyPr/>
        <a:lstStyle/>
        <a:p>
          <a:r>
            <a:rPr lang="en-GB" sz="2300"/>
            <a:t>Professional Talk</a:t>
          </a:r>
        </a:p>
        <a:p>
          <a:r>
            <a:rPr lang="en-GB" sz="1800" dirty="0"/>
            <a:t>(content)</a:t>
          </a:r>
        </a:p>
      </dgm:t>
    </dgm:pt>
    <dgm:pt modelId="{42837C05-9A06-4AC5-9E22-5843E94DBC6C}" type="parTrans" cxnId="{8FB693AA-86EB-48C1-BD52-6D5117BD54DF}">
      <dgm:prSet/>
      <dgm:spPr/>
      <dgm:t>
        <a:bodyPr/>
        <a:lstStyle/>
        <a:p>
          <a:endParaRPr lang="en-GB"/>
        </a:p>
      </dgm:t>
    </dgm:pt>
    <dgm:pt modelId="{AED4CDAB-C58B-4755-B6C0-21CA4A5A643F}" type="sibTrans" cxnId="{8FB693AA-86EB-48C1-BD52-6D5117BD54DF}">
      <dgm:prSet/>
      <dgm:spPr/>
      <dgm:t>
        <a:bodyPr/>
        <a:lstStyle/>
        <a:p>
          <a:endParaRPr lang="en-GB"/>
        </a:p>
      </dgm:t>
    </dgm:pt>
    <dgm:pt modelId="{D6DFBFB3-92B8-488F-A8B8-C6332FBA9124}">
      <dgm:prSet phldrT="[Text]" custT="1"/>
      <dgm:spPr/>
      <dgm:t>
        <a:bodyPr/>
        <a:lstStyle/>
        <a:p>
          <a:r>
            <a:rPr lang="en-GB" sz="2400"/>
            <a:t>Friend Talk</a:t>
          </a:r>
        </a:p>
        <a:p>
          <a:r>
            <a:rPr lang="en-GB" sz="2000"/>
            <a:t>(confidence)</a:t>
          </a:r>
        </a:p>
      </dgm:t>
    </dgm:pt>
    <dgm:pt modelId="{09DA399A-B0D7-4D7F-9D6A-95EF5BF1C142}" type="parTrans" cxnId="{6F5E210D-8601-41E1-95CF-347D136F3CF6}">
      <dgm:prSet/>
      <dgm:spPr/>
      <dgm:t>
        <a:bodyPr/>
        <a:lstStyle/>
        <a:p>
          <a:endParaRPr lang="en-GB"/>
        </a:p>
      </dgm:t>
    </dgm:pt>
    <dgm:pt modelId="{A51FC882-1BDE-4650-95DB-20D0C150B40D}" type="sibTrans" cxnId="{6F5E210D-8601-41E1-95CF-347D136F3CF6}">
      <dgm:prSet/>
      <dgm:spPr/>
      <dgm:t>
        <a:bodyPr/>
        <a:lstStyle/>
        <a:p>
          <a:endParaRPr lang="en-GB"/>
        </a:p>
      </dgm:t>
    </dgm:pt>
    <dgm:pt modelId="{FC9A59B1-071B-4FFC-B1E7-118C41DDD098}" type="pres">
      <dgm:prSet presAssocID="{2B492B6C-9963-4DCE-9B39-2D7D3AB958E3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D3F25C4F-2B93-41A3-898A-A98FAADD446D}" type="pres">
      <dgm:prSet presAssocID="{3351A4D3-3E63-421C-84C0-FFB946C6B8CF}" presName="composite" presStyleCnt="0"/>
      <dgm:spPr/>
    </dgm:pt>
    <dgm:pt modelId="{F2EB7169-5AEF-406C-B57F-DE97E8BD7428}" type="pres">
      <dgm:prSet presAssocID="{3351A4D3-3E63-421C-84C0-FFB946C6B8CF}" presName="LShape" presStyleLbl="alignNode1" presStyleIdx="0" presStyleCnt="5"/>
      <dgm:spPr/>
    </dgm:pt>
    <dgm:pt modelId="{43BF3DCB-F702-42B5-B489-194CD8531B5A}" type="pres">
      <dgm:prSet presAssocID="{3351A4D3-3E63-421C-84C0-FFB946C6B8CF}" presName="ParentText" presStyleLbl="revTx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07CB3A1-0F85-4845-B284-18CD0411373C}" type="pres">
      <dgm:prSet presAssocID="{3351A4D3-3E63-421C-84C0-FFB946C6B8CF}" presName="Triangle" presStyleLbl="alignNode1" presStyleIdx="1" presStyleCnt="5"/>
      <dgm:spPr/>
    </dgm:pt>
    <dgm:pt modelId="{39C0DEA9-7CFB-4DC7-A1EA-EA73549D2A96}" type="pres">
      <dgm:prSet presAssocID="{A096049D-FA20-489A-8903-88F856959020}" presName="sibTrans" presStyleCnt="0"/>
      <dgm:spPr/>
    </dgm:pt>
    <dgm:pt modelId="{64FA015B-40AE-49D8-8674-15FCA83F0436}" type="pres">
      <dgm:prSet presAssocID="{A096049D-FA20-489A-8903-88F856959020}" presName="space" presStyleCnt="0"/>
      <dgm:spPr/>
    </dgm:pt>
    <dgm:pt modelId="{7D0D0E5F-13F8-42E1-9506-8C63A95E8BE5}" type="pres">
      <dgm:prSet presAssocID="{57DE1A86-2453-4684-A69D-5602B4FED21D}" presName="composite" presStyleCnt="0"/>
      <dgm:spPr/>
    </dgm:pt>
    <dgm:pt modelId="{6CDD544B-EC1D-4C09-A9BE-11A9E17C90A4}" type="pres">
      <dgm:prSet presAssocID="{57DE1A86-2453-4684-A69D-5602B4FED21D}" presName="LShape" presStyleLbl="alignNode1" presStyleIdx="2" presStyleCnt="5"/>
      <dgm:spPr/>
    </dgm:pt>
    <dgm:pt modelId="{2A670045-CCE1-45D2-AE94-E461AD162C6B}" type="pres">
      <dgm:prSet presAssocID="{57DE1A86-2453-4684-A69D-5602B4FED21D}" presName="ParentText" presStyleLbl="revTx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484F5C7-F232-435C-A0AC-7E41F0AB3047}" type="pres">
      <dgm:prSet presAssocID="{57DE1A86-2453-4684-A69D-5602B4FED21D}" presName="Triangle" presStyleLbl="alignNode1" presStyleIdx="3" presStyleCnt="5"/>
      <dgm:spPr/>
    </dgm:pt>
    <dgm:pt modelId="{20E70060-E33D-4A91-8314-5AE42F1FAFAF}" type="pres">
      <dgm:prSet presAssocID="{AED4CDAB-C58B-4755-B6C0-21CA4A5A643F}" presName="sibTrans" presStyleCnt="0"/>
      <dgm:spPr/>
    </dgm:pt>
    <dgm:pt modelId="{B9FE8CEF-3BFD-49B1-8D54-FF4AC005387C}" type="pres">
      <dgm:prSet presAssocID="{AED4CDAB-C58B-4755-B6C0-21CA4A5A643F}" presName="space" presStyleCnt="0"/>
      <dgm:spPr/>
    </dgm:pt>
    <dgm:pt modelId="{F19615D6-20B9-4913-8A1B-B8D15D2A1AC2}" type="pres">
      <dgm:prSet presAssocID="{D6DFBFB3-92B8-488F-A8B8-C6332FBA9124}" presName="composite" presStyleCnt="0"/>
      <dgm:spPr/>
    </dgm:pt>
    <dgm:pt modelId="{B5B6FFAA-F619-42B3-8F07-9E284D61CFC9}" type="pres">
      <dgm:prSet presAssocID="{D6DFBFB3-92B8-488F-A8B8-C6332FBA9124}" presName="LShape" presStyleLbl="alignNode1" presStyleIdx="4" presStyleCnt="5"/>
      <dgm:spPr/>
    </dgm:pt>
    <dgm:pt modelId="{05CFBAB3-182F-4A07-B08F-1AF8188CB025}" type="pres">
      <dgm:prSet presAssocID="{D6DFBFB3-92B8-488F-A8B8-C6332FBA9124}" presName="ParentText" presStyleLbl="revTx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F5850B5-F3DE-1B44-BD73-62AC3C4203A8}" type="presOf" srcId="{D6DFBFB3-92B8-488F-A8B8-C6332FBA9124}" destId="{05CFBAB3-182F-4A07-B08F-1AF8188CB025}" srcOrd="0" destOrd="0" presId="urn:microsoft.com/office/officeart/2009/3/layout/StepUpProcess"/>
    <dgm:cxn modelId="{CE040B9C-3D08-0540-A9F9-9C208BA89AEA}" type="presOf" srcId="{3351A4D3-3E63-421C-84C0-FFB946C6B8CF}" destId="{43BF3DCB-F702-42B5-B489-194CD8531B5A}" srcOrd="0" destOrd="0" presId="urn:microsoft.com/office/officeart/2009/3/layout/StepUpProcess"/>
    <dgm:cxn modelId="{8FB693AA-86EB-48C1-BD52-6D5117BD54DF}" srcId="{2B492B6C-9963-4DCE-9B39-2D7D3AB958E3}" destId="{57DE1A86-2453-4684-A69D-5602B4FED21D}" srcOrd="1" destOrd="0" parTransId="{42837C05-9A06-4AC5-9E22-5843E94DBC6C}" sibTransId="{AED4CDAB-C58B-4755-B6C0-21CA4A5A643F}"/>
    <dgm:cxn modelId="{17998C6A-0F50-E647-9D17-90DC7EA930F1}" type="presOf" srcId="{2B492B6C-9963-4DCE-9B39-2D7D3AB958E3}" destId="{FC9A59B1-071B-4FFC-B1E7-118C41DDD098}" srcOrd="0" destOrd="0" presId="urn:microsoft.com/office/officeart/2009/3/layout/StepUpProcess"/>
    <dgm:cxn modelId="{A6B5F4BE-2F6D-4EA5-BCAB-5CCEA3D904C4}" srcId="{2B492B6C-9963-4DCE-9B39-2D7D3AB958E3}" destId="{3351A4D3-3E63-421C-84C0-FFB946C6B8CF}" srcOrd="0" destOrd="0" parTransId="{09082E54-FA81-4CBF-9C08-4E743549B2C2}" sibTransId="{A096049D-FA20-489A-8903-88F856959020}"/>
    <dgm:cxn modelId="{FFA418EA-0E7B-1640-90CA-BA299EBDF6C2}" type="presOf" srcId="{57DE1A86-2453-4684-A69D-5602B4FED21D}" destId="{2A670045-CCE1-45D2-AE94-E461AD162C6B}" srcOrd="0" destOrd="0" presId="urn:microsoft.com/office/officeart/2009/3/layout/StepUpProcess"/>
    <dgm:cxn modelId="{6F5E210D-8601-41E1-95CF-347D136F3CF6}" srcId="{2B492B6C-9963-4DCE-9B39-2D7D3AB958E3}" destId="{D6DFBFB3-92B8-488F-A8B8-C6332FBA9124}" srcOrd="2" destOrd="0" parTransId="{09DA399A-B0D7-4D7F-9D6A-95EF5BF1C142}" sibTransId="{A51FC882-1BDE-4650-95DB-20D0C150B40D}"/>
    <dgm:cxn modelId="{CE54FC82-1300-F346-A3E0-A8F4B4538B4D}" type="presParOf" srcId="{FC9A59B1-071B-4FFC-B1E7-118C41DDD098}" destId="{D3F25C4F-2B93-41A3-898A-A98FAADD446D}" srcOrd="0" destOrd="0" presId="urn:microsoft.com/office/officeart/2009/3/layout/StepUpProcess"/>
    <dgm:cxn modelId="{96998C89-42DD-384C-93FF-B421B175933B}" type="presParOf" srcId="{D3F25C4F-2B93-41A3-898A-A98FAADD446D}" destId="{F2EB7169-5AEF-406C-B57F-DE97E8BD7428}" srcOrd="0" destOrd="0" presId="urn:microsoft.com/office/officeart/2009/3/layout/StepUpProcess"/>
    <dgm:cxn modelId="{58256E81-6948-A649-9789-BA7EEB248692}" type="presParOf" srcId="{D3F25C4F-2B93-41A3-898A-A98FAADD446D}" destId="{43BF3DCB-F702-42B5-B489-194CD8531B5A}" srcOrd="1" destOrd="0" presId="urn:microsoft.com/office/officeart/2009/3/layout/StepUpProcess"/>
    <dgm:cxn modelId="{1DA08E36-8BBC-E042-B934-3DE0CF020A21}" type="presParOf" srcId="{D3F25C4F-2B93-41A3-898A-A98FAADD446D}" destId="{F07CB3A1-0F85-4845-B284-18CD0411373C}" srcOrd="2" destOrd="0" presId="urn:microsoft.com/office/officeart/2009/3/layout/StepUpProcess"/>
    <dgm:cxn modelId="{42E86999-C50B-D04C-B120-B8FD69BD3D84}" type="presParOf" srcId="{FC9A59B1-071B-4FFC-B1E7-118C41DDD098}" destId="{39C0DEA9-7CFB-4DC7-A1EA-EA73549D2A96}" srcOrd="1" destOrd="0" presId="urn:microsoft.com/office/officeart/2009/3/layout/StepUpProcess"/>
    <dgm:cxn modelId="{663C7C72-038D-0240-91D4-C8E6359D1590}" type="presParOf" srcId="{39C0DEA9-7CFB-4DC7-A1EA-EA73549D2A96}" destId="{64FA015B-40AE-49D8-8674-15FCA83F0436}" srcOrd="0" destOrd="0" presId="urn:microsoft.com/office/officeart/2009/3/layout/StepUpProcess"/>
    <dgm:cxn modelId="{5C4588F2-2116-5F40-8E7A-216917332131}" type="presParOf" srcId="{FC9A59B1-071B-4FFC-B1E7-118C41DDD098}" destId="{7D0D0E5F-13F8-42E1-9506-8C63A95E8BE5}" srcOrd="2" destOrd="0" presId="urn:microsoft.com/office/officeart/2009/3/layout/StepUpProcess"/>
    <dgm:cxn modelId="{8A424E9F-101A-D04F-AD07-2AEF99596A4D}" type="presParOf" srcId="{7D0D0E5F-13F8-42E1-9506-8C63A95E8BE5}" destId="{6CDD544B-EC1D-4C09-A9BE-11A9E17C90A4}" srcOrd="0" destOrd="0" presId="urn:microsoft.com/office/officeart/2009/3/layout/StepUpProcess"/>
    <dgm:cxn modelId="{5AD73672-27C0-E44D-B9E1-463C680234D3}" type="presParOf" srcId="{7D0D0E5F-13F8-42E1-9506-8C63A95E8BE5}" destId="{2A670045-CCE1-45D2-AE94-E461AD162C6B}" srcOrd="1" destOrd="0" presId="urn:microsoft.com/office/officeart/2009/3/layout/StepUpProcess"/>
    <dgm:cxn modelId="{D4998FEC-7DA4-5245-9B0A-297A8FDD6D3D}" type="presParOf" srcId="{7D0D0E5F-13F8-42E1-9506-8C63A95E8BE5}" destId="{9484F5C7-F232-435C-A0AC-7E41F0AB3047}" srcOrd="2" destOrd="0" presId="urn:microsoft.com/office/officeart/2009/3/layout/StepUpProcess"/>
    <dgm:cxn modelId="{260F4BEE-1E13-3446-81A9-F3BBF5698EBA}" type="presParOf" srcId="{FC9A59B1-071B-4FFC-B1E7-118C41DDD098}" destId="{20E70060-E33D-4A91-8314-5AE42F1FAFAF}" srcOrd="3" destOrd="0" presId="urn:microsoft.com/office/officeart/2009/3/layout/StepUpProcess"/>
    <dgm:cxn modelId="{6FA1F479-372A-B041-815B-6EBB69FE6AB5}" type="presParOf" srcId="{20E70060-E33D-4A91-8314-5AE42F1FAFAF}" destId="{B9FE8CEF-3BFD-49B1-8D54-FF4AC005387C}" srcOrd="0" destOrd="0" presId="urn:microsoft.com/office/officeart/2009/3/layout/StepUpProcess"/>
    <dgm:cxn modelId="{4C552CC1-3850-634B-88B2-969C03E81283}" type="presParOf" srcId="{FC9A59B1-071B-4FFC-B1E7-118C41DDD098}" destId="{F19615D6-20B9-4913-8A1B-B8D15D2A1AC2}" srcOrd="4" destOrd="0" presId="urn:microsoft.com/office/officeart/2009/3/layout/StepUpProcess"/>
    <dgm:cxn modelId="{B53D0C36-3CEB-4C47-A6F6-0A8102C80231}" type="presParOf" srcId="{F19615D6-20B9-4913-8A1B-B8D15D2A1AC2}" destId="{B5B6FFAA-F619-42B3-8F07-9E284D61CFC9}" srcOrd="0" destOrd="0" presId="urn:microsoft.com/office/officeart/2009/3/layout/StepUpProcess"/>
    <dgm:cxn modelId="{6840C873-FDA6-234E-8C53-BF101406F185}" type="presParOf" srcId="{F19615D6-20B9-4913-8A1B-B8D15D2A1AC2}" destId="{05CFBAB3-182F-4A07-B08F-1AF8188CB025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FB71CF9-F6D7-4DF6-94AE-842F82FA3E81}">
      <dsp:nvSpPr>
        <dsp:cNvPr id="0" name=""/>
        <dsp:cNvSpPr/>
      </dsp:nvSpPr>
      <dsp:spPr>
        <a:xfrm>
          <a:off x="1800185" y="0"/>
          <a:ext cx="4351338" cy="4351338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0" kern="1200" dirty="0"/>
            <a:t>55% Body language</a:t>
          </a:r>
        </a:p>
      </dsp:txBody>
      <dsp:txXfrm>
        <a:off x="3215458" y="217566"/>
        <a:ext cx="1520792" cy="652700"/>
      </dsp:txXfrm>
    </dsp:sp>
    <dsp:sp modelId="{D2CB144A-32A1-442D-A2F7-1EC87892437B}">
      <dsp:nvSpPr>
        <dsp:cNvPr id="0" name=""/>
        <dsp:cNvSpPr/>
      </dsp:nvSpPr>
      <dsp:spPr>
        <a:xfrm>
          <a:off x="2311598" y="1087834"/>
          <a:ext cx="3263503" cy="3263503"/>
        </a:xfrm>
        <a:prstGeom prst="ellipse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38% The voice</a:t>
          </a:r>
        </a:p>
      </dsp:txBody>
      <dsp:txXfrm>
        <a:off x="3182953" y="1291803"/>
        <a:ext cx="1520792" cy="611906"/>
      </dsp:txXfrm>
    </dsp:sp>
    <dsp:sp modelId="{C35772E0-1FA0-44CF-8590-FE123DBCD86C}">
      <dsp:nvSpPr>
        <dsp:cNvPr id="0" name=""/>
        <dsp:cNvSpPr/>
      </dsp:nvSpPr>
      <dsp:spPr>
        <a:xfrm>
          <a:off x="2870919" y="2175669"/>
          <a:ext cx="2175669" cy="2175669"/>
        </a:xfrm>
        <a:prstGeom prst="ellipse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7% The message</a:t>
          </a:r>
        </a:p>
      </dsp:txBody>
      <dsp:txXfrm>
        <a:off x="3189538" y="2719586"/>
        <a:ext cx="1538430" cy="10878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2EB7169-5AEF-406C-B57F-DE97E8BD7428}">
      <dsp:nvSpPr>
        <dsp:cNvPr id="0" name=""/>
        <dsp:cNvSpPr/>
      </dsp:nvSpPr>
      <dsp:spPr>
        <a:xfrm rot="5400000">
          <a:off x="400175" y="1316733"/>
          <a:ext cx="1203057" cy="2001861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F3DCB-F702-42B5-B489-194CD8531B5A}">
      <dsp:nvSpPr>
        <dsp:cNvPr id="0" name=""/>
        <dsp:cNvSpPr/>
      </dsp:nvSpPr>
      <dsp:spPr>
        <a:xfrm>
          <a:off x="199355" y="1914859"/>
          <a:ext cx="1807291" cy="1584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Small Talk</a:t>
          </a:r>
        </a:p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/>
            <a:t>(beginning)</a:t>
          </a:r>
        </a:p>
      </dsp:txBody>
      <dsp:txXfrm>
        <a:off x="199355" y="1914859"/>
        <a:ext cx="1807291" cy="1584197"/>
      </dsp:txXfrm>
    </dsp:sp>
    <dsp:sp modelId="{F07CB3A1-0F85-4845-B284-18CD0411373C}">
      <dsp:nvSpPr>
        <dsp:cNvPr id="0" name=""/>
        <dsp:cNvSpPr/>
      </dsp:nvSpPr>
      <dsp:spPr>
        <a:xfrm>
          <a:off x="1665648" y="1169354"/>
          <a:ext cx="340998" cy="340998"/>
        </a:xfrm>
        <a:prstGeom prst="triangle">
          <a:avLst>
            <a:gd name="adj" fmla="val 100000"/>
          </a:avLst>
        </a:prstGeom>
        <a:solidFill>
          <a:schemeClr val="accent2">
            <a:hueOff val="293872"/>
            <a:satOff val="-14530"/>
            <a:lumOff val="1030"/>
            <a:alphaOff val="0"/>
          </a:schemeClr>
        </a:solidFill>
        <a:ln w="25400" cap="flat" cmpd="sng" algn="ctr">
          <a:solidFill>
            <a:schemeClr val="accent2">
              <a:hueOff val="293872"/>
              <a:satOff val="-14530"/>
              <a:lumOff val="10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DD544B-EC1D-4C09-A9BE-11A9E17C90A4}">
      <dsp:nvSpPr>
        <dsp:cNvPr id="0" name=""/>
        <dsp:cNvSpPr/>
      </dsp:nvSpPr>
      <dsp:spPr>
        <a:xfrm rot="5400000">
          <a:off x="2612653" y="769254"/>
          <a:ext cx="1203057" cy="2001861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587745"/>
            <a:satOff val="-29060"/>
            <a:lumOff val="2059"/>
            <a:alphaOff val="0"/>
          </a:schemeClr>
        </a:solidFill>
        <a:ln w="25400" cap="flat" cmpd="sng" algn="ctr">
          <a:solidFill>
            <a:schemeClr val="accent2">
              <a:hueOff val="587745"/>
              <a:satOff val="-29060"/>
              <a:lumOff val="20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670045-CCE1-45D2-AE94-E461AD162C6B}">
      <dsp:nvSpPr>
        <dsp:cNvPr id="0" name=""/>
        <dsp:cNvSpPr/>
      </dsp:nvSpPr>
      <dsp:spPr>
        <a:xfrm>
          <a:off x="2411832" y="1367379"/>
          <a:ext cx="1807291" cy="1584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/>
            <a:t>Professional Talk</a:t>
          </a:r>
        </a:p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(content)</a:t>
          </a:r>
        </a:p>
      </dsp:txBody>
      <dsp:txXfrm>
        <a:off x="2411832" y="1367379"/>
        <a:ext cx="1807291" cy="1584197"/>
      </dsp:txXfrm>
    </dsp:sp>
    <dsp:sp modelId="{9484F5C7-F232-435C-A0AC-7E41F0AB3047}">
      <dsp:nvSpPr>
        <dsp:cNvPr id="0" name=""/>
        <dsp:cNvSpPr/>
      </dsp:nvSpPr>
      <dsp:spPr>
        <a:xfrm>
          <a:off x="3878126" y="621874"/>
          <a:ext cx="340998" cy="340998"/>
        </a:xfrm>
        <a:prstGeom prst="triangle">
          <a:avLst>
            <a:gd name="adj" fmla="val 100000"/>
          </a:avLst>
        </a:prstGeom>
        <a:solidFill>
          <a:schemeClr val="accent2">
            <a:hueOff val="881617"/>
            <a:satOff val="-43590"/>
            <a:lumOff val="3089"/>
            <a:alphaOff val="0"/>
          </a:schemeClr>
        </a:solidFill>
        <a:ln w="25400" cap="flat" cmpd="sng" algn="ctr">
          <a:solidFill>
            <a:schemeClr val="accent2">
              <a:hueOff val="881617"/>
              <a:satOff val="-43590"/>
              <a:lumOff val="308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B6FFAA-F619-42B3-8F07-9E284D61CFC9}">
      <dsp:nvSpPr>
        <dsp:cNvPr id="0" name=""/>
        <dsp:cNvSpPr/>
      </dsp:nvSpPr>
      <dsp:spPr>
        <a:xfrm rot="5400000">
          <a:off x="4825131" y="221774"/>
          <a:ext cx="1203057" cy="2001861"/>
        </a:xfrm>
        <a:prstGeom prst="corner">
          <a:avLst>
            <a:gd name="adj1" fmla="val 16120"/>
            <a:gd name="adj2" fmla="val 16110"/>
          </a:avLst>
        </a:prstGeom>
        <a:solidFill>
          <a:schemeClr val="accent2">
            <a:hueOff val="1175490"/>
            <a:satOff val="-58120"/>
            <a:lumOff val="4118"/>
            <a:alphaOff val="0"/>
          </a:schemeClr>
        </a:solidFill>
        <a:ln w="25400" cap="flat" cmpd="sng" algn="ctr">
          <a:solidFill>
            <a:schemeClr val="accent2">
              <a:hueOff val="1175490"/>
              <a:satOff val="-58120"/>
              <a:lumOff val="41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CFBAB3-182F-4A07-B08F-1AF8188CB025}">
      <dsp:nvSpPr>
        <dsp:cNvPr id="0" name=""/>
        <dsp:cNvSpPr/>
      </dsp:nvSpPr>
      <dsp:spPr>
        <a:xfrm>
          <a:off x="4624310" y="819899"/>
          <a:ext cx="1807291" cy="15841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/>
            <a:t>Friend Talk</a:t>
          </a:r>
        </a:p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(confidence)</a:t>
          </a:r>
        </a:p>
      </dsp:txBody>
      <dsp:txXfrm>
        <a:off x="4624310" y="819899"/>
        <a:ext cx="1807291" cy="15841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0055" cy="500063"/>
          </a:xfrm>
          <a:prstGeom prst="rect">
            <a:avLst/>
          </a:prstGeom>
        </p:spPr>
        <p:txBody>
          <a:bodyPr vert="horz" lIns="96442" tIns="48221" rIns="96442" bIns="48221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95404" y="0"/>
            <a:ext cx="2980055" cy="500063"/>
          </a:xfrm>
          <a:prstGeom prst="rect">
            <a:avLst/>
          </a:prstGeom>
        </p:spPr>
        <p:txBody>
          <a:bodyPr vert="horz" lIns="96442" tIns="48221" rIns="96442" bIns="48221" rtlCol="0"/>
          <a:lstStyle>
            <a:lvl1pPr algn="r">
              <a:defRPr sz="1300"/>
            </a:lvl1pPr>
          </a:lstStyle>
          <a:p>
            <a:fld id="{96D292DE-8B7A-4254-AA83-74C1F4DD4AF0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99451"/>
            <a:ext cx="2980055" cy="500063"/>
          </a:xfrm>
          <a:prstGeom prst="rect">
            <a:avLst/>
          </a:prstGeom>
        </p:spPr>
        <p:txBody>
          <a:bodyPr vert="horz" lIns="96442" tIns="48221" rIns="96442" bIns="48221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95404" y="9499451"/>
            <a:ext cx="2980055" cy="500063"/>
          </a:xfrm>
          <a:prstGeom prst="rect">
            <a:avLst/>
          </a:prstGeom>
        </p:spPr>
        <p:txBody>
          <a:bodyPr vert="horz" lIns="96442" tIns="48221" rIns="96442" bIns="48221" rtlCol="0" anchor="b"/>
          <a:lstStyle>
            <a:lvl1pPr algn="r">
              <a:defRPr sz="13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0055" cy="501799"/>
          </a:xfrm>
          <a:prstGeom prst="rect">
            <a:avLst/>
          </a:prstGeom>
        </p:spPr>
        <p:txBody>
          <a:bodyPr vert="horz" lIns="96442" tIns="48221" rIns="96442" bIns="48221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5404" y="0"/>
            <a:ext cx="2980055" cy="501799"/>
          </a:xfrm>
          <a:prstGeom prst="rect">
            <a:avLst/>
          </a:prstGeom>
        </p:spPr>
        <p:txBody>
          <a:bodyPr vert="horz" lIns="96442" tIns="48221" rIns="96442" bIns="48221" rtlCol="0"/>
          <a:lstStyle>
            <a:lvl1pPr algn="r">
              <a:defRPr sz="1300"/>
            </a:lvl1pPr>
          </a:lstStyle>
          <a:p>
            <a:fld id="{436EF4A2-8087-8241-B8F0-B143818B081B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87450" y="1249363"/>
            <a:ext cx="4502150" cy="33766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442" tIns="48221" rIns="96442" bIns="48221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7705" y="4813102"/>
            <a:ext cx="5501640" cy="3937992"/>
          </a:xfrm>
          <a:prstGeom prst="rect">
            <a:avLst/>
          </a:prstGeom>
        </p:spPr>
        <p:txBody>
          <a:bodyPr vert="horz" lIns="96442" tIns="48221" rIns="96442" bIns="48221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99452"/>
            <a:ext cx="2980055" cy="501798"/>
          </a:xfrm>
          <a:prstGeom prst="rect">
            <a:avLst/>
          </a:prstGeom>
        </p:spPr>
        <p:txBody>
          <a:bodyPr vert="horz" lIns="96442" tIns="48221" rIns="96442" bIns="48221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5404" y="9499452"/>
            <a:ext cx="2980055" cy="501798"/>
          </a:xfrm>
          <a:prstGeom prst="rect">
            <a:avLst/>
          </a:prstGeom>
        </p:spPr>
        <p:txBody>
          <a:bodyPr vert="horz" lIns="96442" tIns="48221" rIns="96442" bIns="48221" rtlCol="0" anchor="b"/>
          <a:lstStyle>
            <a:lvl1pPr algn="r">
              <a:defRPr sz="1300"/>
            </a:lvl1pPr>
          </a:lstStyle>
          <a:p>
            <a:fld id="{23156128-10B8-1C47-B027-CF850AE6755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850744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5108241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8130535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1127925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240968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8648512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527208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506749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767692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7503125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67970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704245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1008405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9257351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Your parents always said to you ”It</a:t>
            </a:r>
            <a:r>
              <a:rPr lang="en-GB" altLang="en-US" baseline="0" dirty="0" smtClean="0"/>
              <a:t> is </a:t>
            </a:r>
            <a:r>
              <a:rPr lang="en-GB" altLang="en-US" dirty="0" smtClean="0"/>
              <a:t>not what you know but who you know”</a:t>
            </a:r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endParaRPr lang="en-GB" altLang="en-US" dirty="0" smtClean="0"/>
          </a:p>
          <a:p>
            <a:pPr marL="241104" indent="-241104">
              <a:spcBef>
                <a:spcPct val="0"/>
              </a:spcBef>
              <a:buFont typeface="Calibri" panose="020F0502020204030204" pitchFamily="34" charset="0"/>
              <a:buAutoNum type="arabicPeriod"/>
            </a:pPr>
            <a:r>
              <a:rPr lang="en-GB" altLang="en-US" dirty="0" smtClean="0"/>
              <a:t>One of the most common mistakes people make when building relationships for career success and revenue growth is treating business contacts differently from personal friends. Just think for a moment about the people you work with on a professional level who are also</a:t>
            </a:r>
            <a:r>
              <a:rPr lang="en-GB" altLang="en-US" baseline="0" dirty="0" smtClean="0"/>
              <a:t> </a:t>
            </a:r>
            <a:r>
              <a:rPr lang="en-GB" altLang="en-US" dirty="0" smtClean="0"/>
              <a:t>close personal friends. Aren't they always more forgiving when you slip up and more helpful when you are in need than new acquaintances? Of course! I guarantee your work will be easier, more joyful, and more successful if you make more of your business relationships personal.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156128-10B8-1C47-B027-CF850AE67552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88381161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1pPr>
            <a:lvl2pPr marL="783589" indent="-301381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2pPr>
            <a:lvl3pPr marL="1205522" indent="-241104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3pPr>
            <a:lvl4pPr marL="1687731" indent="-241104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4pPr>
            <a:lvl5pPr marL="2169940" indent="-241104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5pPr>
            <a:lvl6pPr marL="2652149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6pPr>
            <a:lvl7pPr marL="3134357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7pPr>
            <a:lvl8pPr marL="3616566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8pPr>
            <a:lvl9pPr marL="4098775" indent="-241104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9pPr>
          </a:lstStyle>
          <a:p>
            <a:pPr defTabSz="964418" eaLnBrk="1" fontAlgn="base" hangingPunct="1">
              <a:spcBef>
                <a:spcPct val="0"/>
              </a:spcBef>
              <a:spcAft>
                <a:spcPct val="0"/>
              </a:spcAft>
              <a:defRPr/>
            </a:pPr>
            <a:fld id="{70D4291D-7DDE-47C6-97F6-3E83D364458F}" type="slidenum">
              <a:rPr lang="en-GB" altLang="en-US">
                <a:solidFill>
                  <a:prstClr val="black"/>
                </a:solidFill>
                <a:latin typeface="Calibri" panose="020F0502020204030204" pitchFamily="34" charset="0"/>
              </a:rPr>
              <a:pPr defTabSz="964418" eaLnBrk="1" fontAlgn="base" hangingPunct="1">
                <a:spcBef>
                  <a:spcPct val="0"/>
                </a:spcBef>
                <a:spcAft>
                  <a:spcPct val="0"/>
                </a:spcAft>
                <a:defRPr/>
              </a:pPr>
              <a:t>21</a:t>
            </a:fld>
            <a:endParaRPr lang="en-GB" altLang="en-US" dirty="0">
              <a:solidFill>
                <a:prstClr val="black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129181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48D48EF1-3F72-47F6-B054-52710598B3B4}" type="datetime1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3C6F2E-9D4C-4425-952C-C01209BBC423}" type="datetime1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979BDA-227C-476C-850F-57F7DCAC8387}" type="datetime1">
              <a:rPr lang="en-GB" smtClean="0"/>
              <a:t>09/10/2017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EDEF56-E777-4361-A3F9-91AA5D4383F4}" type="datetime1">
              <a:rPr lang="en-GB" smtClean="0"/>
              <a:t>09/10/2017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6A1475-B6E0-452E-88CF-D1EAB668E87F}" type="datetime1">
              <a:rPr lang="en-GB" smtClean="0"/>
              <a:t>09/10/2017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B963B-A781-4DE5-9B63-C54376706CBC}" type="datetime1">
              <a:rPr lang="en-GB" smtClean="0"/>
              <a:t>09/10/2017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35FF5-893D-4769-8413-4DCE96D17104}" type="datetime1">
              <a:rPr lang="en-GB" smtClean="0"/>
              <a:t>09/10/2017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AD6C-6963-4EB9-A776-0B113EABF1A3}" type="datetime1">
              <a:rPr lang="en-GB" smtClean="0"/>
              <a:t>09/10/2017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83BB1-05CE-489A-9A71-170D133B58C0}" type="datetime1">
              <a:rPr lang="en-GB" smtClean="0"/>
              <a:t>09/10/2017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79592-082A-4AB3-AD6B-8FE78DB0045D}" type="datetime1">
              <a:rPr lang="en-GB" smtClean="0"/>
              <a:t>09/10/2017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07909-4591-4C5A-A604-E9D895E31986}" type="datetime1">
              <a:rPr lang="en-GB" smtClean="0"/>
              <a:t>09/10/2017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50948A-6FE0-41B7-B182-1195C362EEBA}" type="datetime1">
              <a:rPr lang="en-GB" smtClean="0"/>
              <a:t>09/10/2017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470025"/>
          </a:xfrm>
        </p:spPr>
        <p:txBody>
          <a:bodyPr>
            <a:normAutofit/>
          </a:bodyPr>
          <a:lstStyle/>
          <a:p>
            <a:r>
              <a:rPr lang="en-GB" sz="5400" dirty="0" smtClean="0"/>
              <a:t>BMSK4001</a:t>
            </a:r>
            <a:endParaRPr lang="en-GB" sz="5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71600" y="3068960"/>
            <a:ext cx="7128792" cy="1800200"/>
          </a:xfrm>
        </p:spPr>
        <p:txBody>
          <a:bodyPr>
            <a:normAutofit fontScale="70000" lnSpcReduction="20000"/>
          </a:bodyPr>
          <a:lstStyle/>
          <a:p>
            <a:r>
              <a:rPr lang="en-GB" sz="4800" dirty="0" smtClean="0">
                <a:solidFill>
                  <a:schemeClr val="bg1"/>
                </a:solidFill>
              </a:rPr>
              <a:t>Academic and Employability Skills</a:t>
            </a:r>
          </a:p>
          <a:p>
            <a:endParaRPr lang="en-GB" sz="4800" dirty="0">
              <a:solidFill>
                <a:schemeClr val="bg1"/>
              </a:solidFill>
            </a:endParaRPr>
          </a:p>
          <a:p>
            <a:r>
              <a:rPr lang="en-GB" sz="4800" dirty="0" smtClean="0">
                <a:solidFill>
                  <a:schemeClr val="bg1"/>
                </a:solidFill>
              </a:rPr>
              <a:t> Networking</a:t>
            </a: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Networking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pic>
        <p:nvPicPr>
          <p:cNvPr id="4" name="Picture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4208" y="1711293"/>
            <a:ext cx="5815584" cy="369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Networking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latin typeface="Arial Rounded MT Bold" charset="0"/>
                <a:ea typeface="Arial Rounded MT Bold" charset="0"/>
                <a:cs typeface="Arial Rounded MT Bold" charset="0"/>
              </a:rPr>
              <a:t>Finish this sentence together</a:t>
            </a:r>
            <a:r>
              <a:rPr lang="en-GB" sz="44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!!!!!</a:t>
            </a:r>
          </a:p>
          <a:p>
            <a:endParaRPr lang="en-GB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  <a:p>
            <a:r>
              <a:rPr lang="en-GB" altLang="en-US" sz="4400" dirty="0" smtClean="0"/>
              <a:t>“It’s </a:t>
            </a:r>
            <a:r>
              <a:rPr lang="en-GB" altLang="en-US" sz="4400" dirty="0"/>
              <a:t>not what you know but  ………………!”</a:t>
            </a:r>
          </a:p>
          <a:p>
            <a:endParaRPr lang="en-GB" sz="4400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686691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Networks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r>
              <a:rPr lang="en-US" altLang="en-US" sz="4800" dirty="0">
                <a:solidFill>
                  <a:srgbClr val="000000"/>
                </a:solidFill>
                <a:cs typeface="Tahoma" panose="020B0604030504040204" pitchFamily="34" charset="0"/>
              </a:rPr>
              <a:t>A network is a unique group of interconnections and no two people will have identical networks</a:t>
            </a:r>
            <a:r>
              <a:rPr lang="en-GB" altLang="en-US" sz="4800" dirty="0">
                <a:solidFill>
                  <a:srgbClr val="000000"/>
                </a:solidFill>
                <a:cs typeface="Tahoma" panose="020B0604030504040204" pitchFamily="34" charset="0"/>
              </a:rPr>
              <a:t> </a:t>
            </a:r>
          </a:p>
          <a:p>
            <a:pPr algn="just"/>
            <a:r>
              <a:rPr lang="en-US" altLang="en-US" sz="1800" dirty="0" err="1">
                <a:solidFill>
                  <a:srgbClr val="000000"/>
                </a:solidFill>
                <a:cs typeface="Tahoma" panose="020B0604030504040204" pitchFamily="34" charset="0"/>
              </a:rPr>
              <a:t>Johannisson</a:t>
            </a:r>
            <a:r>
              <a:rPr lang="en-US" altLang="en-US" sz="1800" dirty="0">
                <a:solidFill>
                  <a:srgbClr val="000000"/>
                </a:solidFill>
                <a:cs typeface="Tahoma" panose="020B0604030504040204" pitchFamily="34" charset="0"/>
              </a:rPr>
              <a:t> (1986)</a:t>
            </a:r>
            <a:r>
              <a:rPr lang="en-GB" altLang="en-US" sz="1800" dirty="0">
                <a:solidFill>
                  <a:srgbClr val="000000"/>
                </a:solidFill>
                <a:cs typeface="Tahoma" panose="020B0604030504040204" pitchFamily="34" charset="0"/>
              </a:rPr>
              <a:t> </a:t>
            </a: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8095875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Why Network</a:t>
            </a: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?</a:t>
            </a:r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altLang="en-US" dirty="0"/>
              <a:t>A better future</a:t>
            </a:r>
          </a:p>
          <a:p>
            <a:pPr>
              <a:lnSpc>
                <a:spcPct val="150000"/>
              </a:lnSpc>
            </a:pPr>
            <a:r>
              <a:rPr lang="en-GB" altLang="en-US" dirty="0"/>
              <a:t>Job/Career</a:t>
            </a:r>
          </a:p>
          <a:p>
            <a:pPr>
              <a:lnSpc>
                <a:spcPct val="150000"/>
              </a:lnSpc>
            </a:pPr>
            <a:r>
              <a:rPr lang="en-GB" altLang="en-US" dirty="0"/>
              <a:t>Friends</a:t>
            </a:r>
          </a:p>
          <a:p>
            <a:pPr>
              <a:lnSpc>
                <a:spcPct val="150000"/>
              </a:lnSpc>
            </a:pPr>
            <a:r>
              <a:rPr lang="en-GB" altLang="en-US" dirty="0"/>
              <a:t>To improve </a:t>
            </a:r>
            <a:r>
              <a:rPr lang="en-GB" altLang="en-US" i="1" dirty="0"/>
              <a:t>your/their</a:t>
            </a:r>
            <a:r>
              <a:rPr lang="en-GB" altLang="en-US" dirty="0"/>
              <a:t> future</a:t>
            </a: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9301283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Networking is about</a:t>
            </a:r>
            <a:r>
              <a:rPr lang="mr-IN" dirty="0" smtClean="0">
                <a:latin typeface="Arial Rounded MT Bold" charset="0"/>
                <a:ea typeface="Arial Rounded MT Bold" charset="0"/>
                <a:cs typeface="Arial Rounded MT Bold" charset="0"/>
              </a:rPr>
              <a:t>…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50000"/>
              </a:lnSpc>
            </a:pPr>
            <a:r>
              <a:rPr lang="en-GB" altLang="en-US" sz="4400" dirty="0"/>
              <a:t>Personal relationships that foster trust &amp; fidelity </a:t>
            </a:r>
          </a:p>
          <a:p>
            <a:pPr>
              <a:lnSpc>
                <a:spcPct val="150000"/>
              </a:lnSpc>
            </a:pPr>
            <a:r>
              <a:rPr lang="en-GB" altLang="en-US" sz="4400" dirty="0"/>
              <a:t>Effective and appropriate communication</a:t>
            </a:r>
          </a:p>
          <a:p>
            <a:pPr>
              <a:lnSpc>
                <a:spcPct val="150000"/>
              </a:lnSpc>
            </a:pPr>
            <a:r>
              <a:rPr lang="en-GB" altLang="en-US" sz="4400" dirty="0"/>
              <a:t>Resources and access to people of influence  </a:t>
            </a:r>
          </a:p>
          <a:p>
            <a:pPr>
              <a:lnSpc>
                <a:spcPct val="150000"/>
              </a:lnSpc>
            </a:pPr>
            <a:r>
              <a:rPr lang="en-GB" altLang="en-US" sz="4400" dirty="0"/>
              <a:t>Ideas </a:t>
            </a:r>
          </a:p>
          <a:p>
            <a:pPr>
              <a:lnSpc>
                <a:spcPct val="150000"/>
              </a:lnSpc>
            </a:pPr>
            <a:r>
              <a:rPr lang="en-GB" altLang="en-US" sz="4400" dirty="0"/>
              <a:t>Developing your knowledge</a:t>
            </a: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870733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Arial Rounded MT Bold" charset="0"/>
                <a:ea typeface="Arial Rounded MT Bold" charset="0"/>
                <a:cs typeface="Arial Rounded MT Bold" charset="0"/>
              </a:rPr>
              <a:t>Types of Networking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/>
          </a:bodyPr>
          <a:lstStyle/>
          <a:p>
            <a:r>
              <a:rPr lang="en-GB" altLang="en-US" dirty="0"/>
              <a:t>Face to Face</a:t>
            </a:r>
          </a:p>
          <a:p>
            <a:endParaRPr lang="en-GB" altLang="en-US" dirty="0"/>
          </a:p>
          <a:p>
            <a:r>
              <a:rPr lang="en-GB" altLang="en-US" dirty="0"/>
              <a:t>Online</a:t>
            </a:r>
          </a:p>
          <a:p>
            <a:endParaRPr lang="en-GB" altLang="en-US" dirty="0"/>
          </a:p>
          <a:p>
            <a:r>
              <a:rPr lang="en-GB" altLang="en-US" dirty="0"/>
              <a:t>Telephone</a:t>
            </a: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6126107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Developing the skills to network</a:t>
            </a:r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Start small and local</a:t>
            </a:r>
          </a:p>
          <a:p>
            <a:pPr>
              <a:lnSpc>
                <a:spcPct val="15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Build on existing contacts then radiate outwards</a:t>
            </a:r>
          </a:p>
          <a:p>
            <a:pPr>
              <a:lnSpc>
                <a:spcPct val="15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Develop a strategy for your network</a:t>
            </a:r>
          </a:p>
          <a:p>
            <a:pPr>
              <a:lnSpc>
                <a:spcPct val="15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Join professional bodies or associations for your industry and attend local meetings.</a:t>
            </a:r>
          </a:p>
          <a:p>
            <a:pPr>
              <a:lnSpc>
                <a:spcPct val="15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Always be on the lookout for networking opportunities</a:t>
            </a: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39398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Areas to develop your networking skills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r>
              <a:rPr lang="en-US" dirty="0">
                <a:solidFill>
                  <a:srgbClr val="000000"/>
                </a:solidFill>
                <a:cs typeface="Times New Roman" charset="0"/>
              </a:rPr>
              <a:t>Display diplomacy, discretion and reciprocity</a:t>
            </a:r>
          </a:p>
          <a:p>
            <a:pPr marL="4572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endParaRPr lang="en-US" dirty="0">
              <a:solidFill>
                <a:srgbClr val="000000"/>
              </a:solidFill>
              <a:cs typeface="Times New Roman" charset="0"/>
            </a:endParaRPr>
          </a:p>
          <a:p>
            <a:pPr marL="4572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r>
              <a:rPr lang="en-US" dirty="0" smtClean="0">
                <a:solidFill>
                  <a:srgbClr val="000000"/>
                </a:solidFill>
                <a:cs typeface="Times New Roman" charset="0"/>
              </a:rPr>
              <a:t>Handle </a:t>
            </a:r>
            <a:r>
              <a:rPr lang="en-US" dirty="0">
                <a:solidFill>
                  <a:srgbClr val="000000"/>
                </a:solidFill>
                <a:cs typeface="Times New Roman" charset="0"/>
              </a:rPr>
              <a:t>conflict</a:t>
            </a:r>
          </a:p>
          <a:p>
            <a:pPr marL="4572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endParaRPr lang="en-US" dirty="0">
              <a:solidFill>
                <a:srgbClr val="000000"/>
              </a:solidFill>
              <a:cs typeface="Times New Roman" charset="0"/>
            </a:endParaRPr>
          </a:p>
          <a:p>
            <a:pPr marL="4572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r>
              <a:rPr lang="en-US" dirty="0" smtClean="0">
                <a:solidFill>
                  <a:srgbClr val="000000"/>
                </a:solidFill>
                <a:cs typeface="Times New Roman" charset="0"/>
              </a:rPr>
              <a:t>Evaluate </a:t>
            </a:r>
            <a:r>
              <a:rPr lang="en-US" dirty="0">
                <a:solidFill>
                  <a:srgbClr val="000000"/>
                </a:solidFill>
                <a:cs typeface="Times New Roman" charset="0"/>
              </a:rPr>
              <a:t>accuracy of information</a:t>
            </a:r>
          </a:p>
          <a:p>
            <a:pPr marL="4572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endParaRPr lang="en-US" dirty="0">
              <a:solidFill>
                <a:srgbClr val="000000"/>
              </a:solidFill>
              <a:cs typeface="Times New Roman" charset="0"/>
            </a:endParaRPr>
          </a:p>
          <a:p>
            <a:pPr marL="4572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r>
              <a:rPr lang="en-US" dirty="0" smtClean="0">
                <a:solidFill>
                  <a:srgbClr val="000000"/>
                </a:solidFill>
                <a:cs typeface="Times New Roman" charset="0"/>
              </a:rPr>
              <a:t>Identify </a:t>
            </a:r>
            <a:r>
              <a:rPr lang="en-US" dirty="0">
                <a:solidFill>
                  <a:srgbClr val="000000"/>
                </a:solidFill>
                <a:cs typeface="Times New Roman" charset="0"/>
              </a:rPr>
              <a:t>the gatekeepers (those who can 	open doors of use to you).</a:t>
            </a:r>
            <a:r>
              <a:rPr lang="en-GB" dirty="0">
                <a:solidFill>
                  <a:prstClr val="black"/>
                </a:solidFill>
                <a:cs typeface="Times New Roman" charset="0"/>
              </a:rPr>
              <a:t> </a:t>
            </a:r>
          </a:p>
          <a:p>
            <a:pPr indent="-228600">
              <a:tabLst>
                <a:tab pos="457200" algn="l"/>
              </a:tabLst>
              <a:defRPr/>
            </a:pPr>
            <a:endParaRPr lang="en-GB" sz="2800" dirty="0">
              <a:solidFill>
                <a:prstClr val="black"/>
              </a:solidFill>
              <a:latin typeface="Times New Roman" charset="0"/>
              <a:cs typeface="Times New Roman" charset="0"/>
            </a:endParaRP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615359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Areas to develop your networking skills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/>
          </a:bodyPr>
          <a:lstStyle/>
          <a:p>
            <a:pPr marL="2286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r>
              <a:rPr lang="en-US" dirty="0">
                <a:solidFill>
                  <a:srgbClr val="000000"/>
                </a:solidFill>
                <a:cs typeface="Times New Roman" charset="0"/>
              </a:rPr>
              <a:t>Change networks as situations change</a:t>
            </a:r>
          </a:p>
          <a:p>
            <a:pPr>
              <a:buClr>
                <a:schemeClr val="accent1"/>
              </a:buClr>
              <a:tabLst>
                <a:tab pos="457200" algn="l"/>
              </a:tabLst>
              <a:defRPr/>
            </a:pPr>
            <a:r>
              <a:rPr lang="en-US" dirty="0">
                <a:solidFill>
                  <a:srgbClr val="000000"/>
                </a:solidFill>
                <a:cs typeface="Times New Roman" charset="0"/>
              </a:rPr>
              <a:t>	</a:t>
            </a:r>
          </a:p>
          <a:p>
            <a:pPr marL="2286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r>
              <a:rPr lang="en-US" dirty="0">
                <a:solidFill>
                  <a:srgbClr val="000000"/>
                </a:solidFill>
                <a:cs typeface="Times New Roman" charset="0"/>
              </a:rPr>
              <a:t>Keep records of contacts and areas of 	usefulness.</a:t>
            </a:r>
          </a:p>
          <a:p>
            <a:pPr marL="2286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endParaRPr lang="en-US" dirty="0">
              <a:solidFill>
                <a:srgbClr val="000000"/>
              </a:solidFill>
              <a:cs typeface="Times New Roman" charset="0"/>
            </a:endParaRPr>
          </a:p>
          <a:p>
            <a:pPr marL="228600" indent="-457200">
              <a:buClr>
                <a:schemeClr val="accent1"/>
              </a:buClr>
              <a:buFont typeface="Wingdings" pitchFamily="2" charset="2"/>
              <a:buChar char="§"/>
              <a:tabLst>
                <a:tab pos="457200" algn="l"/>
              </a:tabLst>
              <a:defRPr/>
            </a:pPr>
            <a:r>
              <a:rPr lang="en-US" dirty="0">
                <a:solidFill>
                  <a:srgbClr val="000000"/>
                </a:solidFill>
                <a:cs typeface="Times New Roman" charset="0"/>
              </a:rPr>
              <a:t>Learn to </a:t>
            </a:r>
            <a:r>
              <a:rPr lang="en-GB" dirty="0">
                <a:solidFill>
                  <a:srgbClr val="000000"/>
                </a:solidFill>
                <a:cs typeface="Times New Roman" charset="0"/>
              </a:rPr>
              <a:t>socialise</a:t>
            </a:r>
            <a:r>
              <a:rPr lang="en-US" dirty="0">
                <a:solidFill>
                  <a:srgbClr val="000000"/>
                </a:solidFill>
                <a:cs typeface="Times New Roman" charset="0"/>
              </a:rPr>
              <a:t> with people of different 	ages, social status and experience</a:t>
            </a:r>
            <a:r>
              <a:rPr lang="en-US" sz="2800" dirty="0">
                <a:solidFill>
                  <a:srgbClr val="000000"/>
                </a:solidFill>
                <a:cs typeface="Times New Roman" charset="0"/>
              </a:rPr>
              <a:t>.</a:t>
            </a:r>
          </a:p>
          <a:p>
            <a:pPr indent="-228600">
              <a:tabLst>
                <a:tab pos="457200" algn="l"/>
              </a:tabLst>
              <a:defRPr/>
            </a:pPr>
            <a:endParaRPr lang="en-GB" sz="2800" dirty="0">
              <a:solidFill>
                <a:prstClr val="black"/>
              </a:solidFill>
              <a:latin typeface="Times New Roman" charset="0"/>
              <a:cs typeface="Times New Roman" charset="0"/>
            </a:endParaRP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2488640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052736"/>
            <a:ext cx="7339093" cy="4104456"/>
          </a:xfrm>
        </p:spPr>
      </p:pic>
      <p:sp>
        <p:nvSpPr>
          <p:cNvPr id="5" name="Right Arrow 4"/>
          <p:cNvSpPr/>
          <p:nvPr/>
        </p:nvSpPr>
        <p:spPr>
          <a:xfrm>
            <a:off x="5436096" y="1700808"/>
            <a:ext cx="1584325" cy="647700"/>
          </a:xfrm>
          <a:prstGeom prst="rightArrow">
            <a:avLst/>
          </a:prstGeom>
          <a:solidFill>
            <a:schemeClr val="accent1"/>
          </a:solidFill>
          <a:ln>
            <a:solidFill>
              <a:schemeClr val="tx2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75676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How to Network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6044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You only </a:t>
            </a:r>
            <a:r>
              <a:rPr lang="en-US" dirty="0"/>
              <a:t>ever get one chance to make a first impression.</a:t>
            </a:r>
          </a:p>
          <a:p>
            <a:pPr marL="119062" indent="0">
              <a:buNone/>
            </a:pPr>
            <a:endParaRPr lang="en-US" dirty="0"/>
          </a:p>
          <a:p>
            <a:r>
              <a:rPr lang="en-GB" altLang="en-US" dirty="0"/>
              <a:t>Stephen Covey – Start with the end in mind…</a:t>
            </a:r>
          </a:p>
          <a:p>
            <a:pPr marL="119062" indent="0">
              <a:buNone/>
            </a:pPr>
            <a:endParaRPr lang="en-US" dirty="0"/>
          </a:p>
          <a:p>
            <a:r>
              <a:rPr lang="en-US" dirty="0"/>
              <a:t>Fear of</a:t>
            </a:r>
          </a:p>
          <a:p>
            <a:pPr lvl="1"/>
            <a:r>
              <a:rPr lang="en-US" dirty="0"/>
              <a:t>Talking/interacting</a:t>
            </a:r>
          </a:p>
          <a:p>
            <a:pPr lvl="1"/>
            <a:r>
              <a:rPr lang="en-US" dirty="0"/>
              <a:t>Insecurity</a:t>
            </a:r>
          </a:p>
          <a:p>
            <a:pPr lvl="1"/>
            <a:r>
              <a:rPr lang="en-US" dirty="0"/>
              <a:t>Lack of confidence</a:t>
            </a: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433839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Body Language </a:t>
            </a:r>
            <a:r>
              <a:rPr lang="mr-IN" sz="36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–</a:t>
            </a:r>
            <a:r>
              <a:rPr lang="en-GB" sz="3600" dirty="0" smtClean="0">
                <a:latin typeface="Arial Rounded MT Bold" charset="0"/>
                <a:ea typeface="Arial Rounded MT Bold" charset="0"/>
                <a:cs typeface="Arial Rounded MT Bold" charset="0"/>
              </a:rPr>
              <a:t> What </a:t>
            </a:r>
            <a:r>
              <a:rPr lang="en-GB" sz="3600" dirty="0">
                <a:latin typeface="Arial Rounded MT Bold" charset="0"/>
                <a:ea typeface="Arial Rounded MT Bold" charset="0"/>
                <a:cs typeface="Arial Rounded MT Bold" charset="0"/>
              </a:rPr>
              <a:t>we observe</a:t>
            </a:r>
          </a:p>
        </p:txBody>
      </p:sp>
      <p:graphicFrame>
        <p:nvGraphicFramePr>
          <p:cNvPr id="4" name="Content Placeholder 3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1043706055"/>
              </p:ext>
            </p:extLst>
          </p:nvPr>
        </p:nvGraphicFramePr>
        <p:xfrm>
          <a:off x="471462" y="130418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622997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latin typeface="Arial Rounded MT Bold" charset="0"/>
                <a:ea typeface="Arial Rounded MT Bold" charset="0"/>
                <a:cs typeface="Arial Rounded MT Bold" charset="0"/>
              </a:rPr>
              <a:t>Areas to develop your networking skills</a:t>
            </a:r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3744416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dirty="0">
                <a:solidFill>
                  <a:srgbClr val="000000"/>
                </a:solidFill>
                <a:cs typeface="Times New Roman" panose="02020603050405020304" pitchFamily="18" charset="0"/>
              </a:rPr>
              <a:t>And lastly, if you get knocked </a:t>
            </a:r>
            <a:r>
              <a:rPr lang="en-US" altLang="en-US" dirty="0" smtClean="0">
                <a:solidFill>
                  <a:srgbClr val="000000"/>
                </a:solidFill>
                <a:cs typeface="Times New Roman" panose="02020603050405020304" pitchFamily="18" charset="0"/>
              </a:rPr>
              <a:t>back, </a:t>
            </a:r>
            <a:r>
              <a:rPr lang="en-US" altLang="en-US" dirty="0">
                <a:solidFill>
                  <a:srgbClr val="000000"/>
                </a:solidFill>
                <a:cs typeface="Times New Roman" panose="02020603050405020304" pitchFamily="18" charset="0"/>
              </a:rPr>
              <a:t>don't take it to heart, take a deep breath and move on to the next person. 	</a:t>
            </a:r>
          </a:p>
          <a:p>
            <a:endParaRPr lang="en-US" altLang="en-US" dirty="0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r>
              <a:rPr lang="en-US" altLang="en-US" dirty="0">
                <a:solidFill>
                  <a:srgbClr val="000000"/>
                </a:solidFill>
                <a:cs typeface="Times New Roman" panose="02020603050405020304" pitchFamily="18" charset="0"/>
              </a:rPr>
              <a:t>After all, it could be them asking for your help in the future</a:t>
            </a:r>
            <a:r>
              <a:rPr lang="en-GB" altLang="en-US" dirty="0">
                <a:solidFill>
                  <a:srgbClr val="000000"/>
                </a:solidFill>
                <a:cs typeface="Times New Roman" panose="02020603050405020304" pitchFamily="18" charset="0"/>
              </a:rPr>
              <a:t> </a:t>
            </a:r>
          </a:p>
          <a:p>
            <a:endParaRPr lang="en-GB" altLang="en-US" dirty="0">
              <a:solidFill>
                <a:srgbClr val="000000"/>
              </a:solidFill>
              <a:cs typeface="Times New Roman" panose="02020603050405020304" pitchFamily="18" charset="0"/>
            </a:endParaRPr>
          </a:p>
          <a:p>
            <a:r>
              <a:rPr lang="en-GB" altLang="en-US" dirty="0">
                <a:solidFill>
                  <a:srgbClr val="000000"/>
                </a:solidFill>
                <a:cs typeface="Times New Roman" panose="02020603050405020304" pitchFamily="18" charset="0"/>
              </a:rPr>
              <a:t>Keep your own counsel</a:t>
            </a:r>
          </a:p>
          <a:p>
            <a:pPr indent="-228600">
              <a:tabLst>
                <a:tab pos="457200" algn="l"/>
              </a:tabLst>
              <a:defRPr/>
            </a:pPr>
            <a:endParaRPr lang="en-GB" sz="2800" dirty="0">
              <a:solidFill>
                <a:prstClr val="black"/>
              </a:solidFill>
              <a:latin typeface="Times New Roman" charset="0"/>
              <a:cs typeface="Times New Roman" charset="0"/>
            </a:endParaRP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0727127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The 3 stages of conversation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="" xmlns:p14="http://schemas.microsoft.com/office/powerpoint/2010/main" val="1663623121"/>
              </p:ext>
            </p:extLst>
          </p:nvPr>
        </p:nvGraphicFramePr>
        <p:xfrm>
          <a:off x="1524000" y="1397000"/>
          <a:ext cx="6432376" cy="4120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996047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Keys to success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3610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dirty="0"/>
              <a:t>A memorable introduction</a:t>
            </a:r>
          </a:p>
          <a:p>
            <a:r>
              <a:rPr lang="en-GB" altLang="en-US" dirty="0"/>
              <a:t>Circulate and engage with people</a:t>
            </a:r>
          </a:p>
          <a:p>
            <a:r>
              <a:rPr lang="en-GB" altLang="en-US" dirty="0"/>
              <a:t>Open body language</a:t>
            </a:r>
          </a:p>
          <a:p>
            <a:r>
              <a:rPr lang="en-GB" altLang="en-US" dirty="0"/>
              <a:t>Listen actively</a:t>
            </a:r>
          </a:p>
          <a:p>
            <a:r>
              <a:rPr lang="en-GB" altLang="en-US" dirty="0"/>
              <a:t>Allow no more than 10 minutes with each person</a:t>
            </a:r>
          </a:p>
          <a:p>
            <a:r>
              <a:rPr lang="en-GB" altLang="en-US" dirty="0"/>
              <a:t>Phase out gracefully - never break contact impolitely </a:t>
            </a:r>
          </a:p>
          <a:p>
            <a:r>
              <a:rPr lang="en-GB" altLang="en-US" dirty="0"/>
              <a:t>If the meeting was </a:t>
            </a:r>
            <a:r>
              <a:rPr lang="en-GB" altLang="en-US" dirty="0" smtClean="0"/>
              <a:t>congenial, </a:t>
            </a:r>
            <a:r>
              <a:rPr lang="en-GB" altLang="en-US" dirty="0"/>
              <a:t>offer your business card and ask for theirs</a:t>
            </a:r>
          </a:p>
          <a:p>
            <a:r>
              <a:rPr lang="en-GB" altLang="en-US" dirty="0"/>
              <a:t>Follow up within a week if </a:t>
            </a:r>
            <a:r>
              <a:rPr lang="en-GB" altLang="en-US" dirty="0" smtClean="0"/>
              <a:t>appropriate</a:t>
            </a:r>
            <a:endParaRPr lang="en-GB" altLang="en-US" dirty="0"/>
          </a:p>
          <a:p>
            <a:pPr indent="-228600">
              <a:tabLst>
                <a:tab pos="457200" algn="l"/>
              </a:tabLst>
              <a:defRPr/>
            </a:pPr>
            <a:endParaRPr lang="en-GB" sz="2800" dirty="0">
              <a:solidFill>
                <a:prstClr val="black"/>
              </a:solidFill>
              <a:latin typeface="Times New Roman" charset="0"/>
              <a:cs typeface="Times New Roman" charset="0"/>
            </a:endParaRP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608786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Memorable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243610"/>
          </a:xfrm>
        </p:spPr>
        <p:txBody>
          <a:bodyPr>
            <a:normAutofit/>
          </a:bodyPr>
          <a:lstStyle/>
          <a:p>
            <a:r>
              <a:rPr lang="en-GB" altLang="en-US" dirty="0"/>
              <a:t>A short strapline</a:t>
            </a:r>
          </a:p>
          <a:p>
            <a:r>
              <a:rPr lang="en-GB" altLang="en-US" dirty="0"/>
              <a:t>A statement about you that will be remembered</a:t>
            </a:r>
          </a:p>
          <a:p>
            <a:r>
              <a:rPr lang="en-GB" altLang="en-US" dirty="0"/>
              <a:t>A statement that provokes a question that begins the “small talk”</a:t>
            </a:r>
          </a:p>
          <a:p>
            <a:endParaRPr lang="en-GB" altLang="en-US" dirty="0"/>
          </a:p>
          <a:p>
            <a:pPr indent="-228600">
              <a:tabLst>
                <a:tab pos="457200" algn="l"/>
              </a:tabLst>
              <a:defRPr/>
            </a:pPr>
            <a:endParaRPr lang="en-GB" sz="2800" dirty="0">
              <a:solidFill>
                <a:prstClr val="black"/>
              </a:solidFill>
              <a:latin typeface="Times New Roman" charset="0"/>
              <a:cs typeface="Times New Roman" charset="0"/>
            </a:endParaRP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5899942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Networking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diagram provided complete your own network diagram.  Remember this can be made up of business and social contacts.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Ideas – where you can network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417638"/>
            <a:ext cx="8229600" cy="4243610"/>
          </a:xfrm>
        </p:spPr>
        <p:txBody>
          <a:bodyPr>
            <a:normAutofit fontScale="85000" lnSpcReduction="2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Formal networking groups and business clubs.  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 smtClean="0"/>
              <a:t>Parent-friendly </a:t>
            </a:r>
            <a:r>
              <a:rPr lang="en-GB" altLang="en-US" dirty="0"/>
              <a:t>networking clubs.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Community-related causes.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Professional association events.  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Volunteering.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Drop-in events.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Personal social events.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Conferences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Company hosted seminars.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dirty="0"/>
              <a:t>Training Courses.</a:t>
            </a:r>
          </a:p>
          <a:p>
            <a:endParaRPr lang="en-GB" altLang="en-US" dirty="0"/>
          </a:p>
          <a:p>
            <a:pPr indent="-228600">
              <a:tabLst>
                <a:tab pos="457200" algn="l"/>
              </a:tabLst>
              <a:defRPr/>
            </a:pPr>
            <a:endParaRPr lang="en-GB" sz="2800" dirty="0">
              <a:solidFill>
                <a:prstClr val="black"/>
              </a:solidFill>
              <a:latin typeface="Times New Roman" charset="0"/>
              <a:cs typeface="Times New Roman" charset="0"/>
            </a:endParaRP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9349713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 Rounded MT Bold" charset="0"/>
                <a:ea typeface="Arial Rounded MT Bold" charset="0"/>
                <a:cs typeface="Arial Rounded MT Bold" charset="0"/>
              </a:rPr>
              <a:t>Ideas – where you can network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417638"/>
            <a:ext cx="8229600" cy="4243610"/>
          </a:xfrm>
        </p:spPr>
        <p:txBody>
          <a:bodyPr>
            <a:normAutofit fontScale="92500" lnSpcReduction="20000"/>
          </a:bodyPr>
          <a:lstStyle/>
          <a:p>
            <a:pPr>
              <a:buFont typeface="Courier New" pitchFamily="49" charset="0"/>
              <a:buChar char="o"/>
              <a:defRPr/>
            </a:pPr>
            <a:r>
              <a:rPr lang="en-GB" dirty="0"/>
              <a:t>Award evenings.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en-GB" dirty="0"/>
              <a:t>Corporate entertainment.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en-GB" dirty="0"/>
              <a:t>Speed Networking events.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en-GB" dirty="0"/>
              <a:t>Private members clubs.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en-GB" dirty="0"/>
              <a:t>Internet forums.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en-GB" dirty="0"/>
              <a:t>Twitter.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en-GB" dirty="0"/>
              <a:t>Social networking sites (Facebook, LinkedIn etc.)</a:t>
            </a:r>
          </a:p>
          <a:p>
            <a:pPr>
              <a:buFont typeface="Courier New" pitchFamily="49" charset="0"/>
              <a:buChar char="o"/>
              <a:defRPr/>
            </a:pPr>
            <a:r>
              <a:rPr lang="en-GB" dirty="0"/>
              <a:t>Blogging.</a:t>
            </a:r>
          </a:p>
          <a:p>
            <a:endParaRPr lang="en-GB" altLang="en-US" dirty="0"/>
          </a:p>
          <a:p>
            <a:pPr indent="-228600">
              <a:tabLst>
                <a:tab pos="457200" algn="l"/>
              </a:tabLst>
              <a:defRPr/>
            </a:pPr>
            <a:endParaRPr lang="en-GB" sz="2800" dirty="0">
              <a:solidFill>
                <a:prstClr val="black"/>
              </a:solidFill>
              <a:latin typeface="Times New Roman" charset="0"/>
              <a:cs typeface="Times New Roman" charset="0"/>
            </a:endParaRPr>
          </a:p>
          <a:p>
            <a:pPr algn="just"/>
            <a:endParaRPr lang="en-GB" dirty="0"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280813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ctrTitle"/>
          </p:nvPr>
        </p:nvSpPr>
        <p:spPr>
          <a:xfrm>
            <a:off x="971600" y="1196752"/>
            <a:ext cx="7200800" cy="4216400"/>
          </a:xfrm>
        </p:spPr>
        <p:txBody>
          <a:bodyPr>
            <a:normAutofit fontScale="90000"/>
          </a:bodyPr>
          <a:lstStyle/>
          <a:p>
            <a:r>
              <a:rPr lang="en-GB" altLang="en-US"/>
              <a:t/>
            </a:r>
            <a:br>
              <a:rPr lang="en-GB" altLang="en-US"/>
            </a:br>
            <a:r>
              <a:rPr lang="en-GB" altLang="en-US"/>
              <a:t/>
            </a:r>
            <a:br>
              <a:rPr lang="en-GB" altLang="en-US"/>
            </a:br>
            <a:r>
              <a:rPr lang="en-GB" altLang="en-US"/>
              <a:t> </a:t>
            </a:r>
            <a:r>
              <a:rPr lang="en-GB" altLang="en-US" b="1">
                <a:latin typeface="Arial Rounded MT Bold" charset="0"/>
                <a:ea typeface="Arial Rounded MT Bold" charset="0"/>
                <a:cs typeface="Arial Rounded MT Bold" charset="0"/>
              </a:rPr>
              <a:t>BMSK4001</a:t>
            </a:r>
            <a:r>
              <a:rPr lang="en-GB" altLang="en-US"/>
              <a:t/>
            </a:r>
            <a:br>
              <a:rPr lang="en-GB" altLang="en-US"/>
            </a:br>
            <a:r>
              <a:rPr lang="en-GB" altLang="en-US"/>
              <a:t> </a:t>
            </a:r>
            <a:r>
              <a:rPr lang="en-GB" altLang="en-US">
                <a:latin typeface="Arial Rounded MT Bold" charset="0"/>
                <a:ea typeface="Arial Rounded MT Bold" charset="0"/>
                <a:cs typeface="Arial Rounded MT Bold" charset="0"/>
              </a:rPr>
              <a:t>Academic + Employability Skills</a:t>
            </a:r>
            <a:br>
              <a:rPr lang="en-GB" altLang="en-US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>
                <a:latin typeface="Arial Rounded MT Bold" charset="0"/>
                <a:ea typeface="Arial Rounded MT Bold" charset="0"/>
                <a:cs typeface="Arial Rounded MT Bold" charset="0"/>
              </a:rPr>
              <a:t> </a:t>
            </a:r>
            <a:br>
              <a:rPr lang="en-GB" altLang="en-US"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Research Methods</a:t>
            </a:r>
            <a:br>
              <a:rPr lang="en-GB" altLang="en-US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>
                <a:solidFill>
                  <a:schemeClr val="bg1"/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Overview</a:t>
            </a:r>
            <a:r>
              <a:rPr lang="en-GB" altLang="en-US"/>
              <a:t/>
            </a:r>
            <a:br>
              <a:rPr lang="en-GB" altLang="en-US"/>
            </a:br>
            <a:r>
              <a:rPr lang="en-GB" altLang="en-US"/>
              <a:t/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  <a:cs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06E5A9F-E615-40BA-994E-0BF3FD40C183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ndara" panose="020E0502030303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ndara" panose="020E0502030303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8104932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99392"/>
            <a:ext cx="8229600" cy="1152128"/>
          </a:xfrm>
        </p:spPr>
        <p:txBody>
          <a:bodyPr>
            <a:normAutofit/>
          </a:bodyPr>
          <a:lstStyle/>
          <a:p>
            <a:r>
              <a:rPr lang="en-GB" sz="2800">
                <a:latin typeface="Arial Rounded MT Bold" panose="020F0704030504030204" pitchFamily="34" charset="0"/>
              </a:rPr>
              <a:t>Why is Research important?</a:t>
            </a: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36510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4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Data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in an article or report can be interrogated (examined in depth) to extract only the </a:t>
            </a:r>
            <a:r>
              <a:rPr lang="en-GB" sz="24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Information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i="1">
                <a:latin typeface="Calibri" panose="020F0502020204030204" pitchFamily="34" charset="0"/>
                <a:cs typeface="Calibri" panose="020F0502020204030204" pitchFamily="34" charset="0"/>
              </a:rPr>
              <a:t>relevant to your enquiry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from the article – this is known as being </a:t>
            </a:r>
            <a:r>
              <a:rPr lang="en-GB" sz="24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Discerning</a:t>
            </a:r>
          </a:p>
          <a:p>
            <a:pPr>
              <a:lnSpc>
                <a:spcPct val="150000"/>
              </a:lnSpc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Knowing how and where to seek out statistical or graphical evidence to back up your claims - or refute them - depending on the point of view of the question, adds weight to your report. </a:t>
            </a:r>
          </a:p>
          <a:p>
            <a:pPr>
              <a:lnSpc>
                <a:spcPct val="150000"/>
              </a:lnSpc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You will then be able to draw all of these strands together to produce a report arguing both sides of a question and provide evidence for each point of view if required; or to produce an evidenced report or assignment on any given topic.</a:t>
            </a:r>
          </a:p>
          <a:p>
            <a:pPr>
              <a:buNone/>
            </a:pPr>
            <a:endParaRPr lang="en-GB" sz="22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7040295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64096"/>
          </a:xfrm>
        </p:spPr>
        <p:txBody>
          <a:bodyPr>
            <a:normAutofit/>
          </a:bodyPr>
          <a:lstStyle/>
          <a:p>
            <a:r>
              <a:rPr lang="en-GB" sz="2800">
                <a:latin typeface="Arial Rounded MT Bold" panose="020F0704030504030204" pitchFamily="34" charset="0"/>
              </a:rPr>
              <a:t>Overview of Research and Data Handling</a:t>
            </a: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365104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en-GB" sz="22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Initial </a:t>
            </a:r>
            <a:r>
              <a:rPr lang="en-GB" sz="2400" i="1">
                <a:latin typeface="Calibri" panose="020F0502020204030204" pitchFamily="34" charset="0"/>
                <a:cs typeface="Calibri" panose="020F0502020204030204" pitchFamily="34" charset="0"/>
              </a:rPr>
              <a:t>‘raw data’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(letters and numbers with no specific meaning) are transformed into </a:t>
            </a:r>
            <a:r>
              <a:rPr lang="en-GB" sz="24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Information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Possession of certain </a:t>
            </a:r>
            <a:r>
              <a:rPr lang="en-GB" sz="24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Information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can bring </a:t>
            </a:r>
            <a:r>
              <a:rPr lang="en-GB" sz="24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Knowledge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 - and ultimately - </a:t>
            </a:r>
            <a:r>
              <a:rPr lang="en-GB" sz="24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Wisdom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We can act upon that </a:t>
            </a:r>
            <a:r>
              <a:rPr lang="en-GB" sz="24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Knowledge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 to effect </a:t>
            </a:r>
            <a:r>
              <a:rPr lang="en-GB" sz="2400" i="1">
                <a:latin typeface="Calibri" panose="020F0502020204030204" pitchFamily="34" charset="0"/>
                <a:cs typeface="Calibri" panose="020F0502020204030204" pitchFamily="34" charset="0"/>
              </a:rPr>
              <a:t>change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if we so wish </a:t>
            </a:r>
          </a:p>
          <a:p>
            <a:r>
              <a:rPr lang="en-GB" sz="24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Data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can be collected in several ways using both </a:t>
            </a:r>
            <a:r>
              <a:rPr lang="en-GB" sz="2400" i="1">
                <a:latin typeface="Calibri" panose="020F0502020204030204" pitchFamily="34" charset="0"/>
                <a:cs typeface="Calibri" panose="020F0502020204030204" pitchFamily="34" charset="0"/>
              </a:rPr>
              <a:t>primary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GB" sz="2400" i="1">
                <a:latin typeface="Calibri" panose="020F0502020204030204" pitchFamily="34" charset="0"/>
                <a:cs typeface="Calibri" panose="020F0502020204030204" pitchFamily="34" charset="0"/>
              </a:rPr>
              <a:t>secondary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sources</a:t>
            </a:r>
          </a:p>
          <a:p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Statistics can be </a:t>
            </a:r>
            <a:r>
              <a:rPr lang="en-GB" sz="2400" i="1">
                <a:latin typeface="Calibri" panose="020F0502020204030204" pitchFamily="34" charset="0"/>
                <a:cs typeface="Calibri" panose="020F0502020204030204" pitchFamily="34" charset="0"/>
              </a:rPr>
              <a:t>Inferential or Descriptive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and are used to produce graphs and charts to illustrate data meaningfully</a:t>
            </a:r>
          </a:p>
          <a:p>
            <a:endParaRPr lang="en-GB" sz="18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1089815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>
                <a:latin typeface="Arial Rounded MT Bold" panose="020F0704030504030204" pitchFamily="34" charset="0"/>
              </a:rPr>
              <a:t>Why collect information?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365104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en-GB" sz="22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Decision-making: </a:t>
            </a:r>
            <a:br>
              <a:rPr lang="en-GB" sz="26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6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sz="26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600">
                <a:latin typeface="Calibri" panose="020F0502020204030204" pitchFamily="34" charset="0"/>
                <a:cs typeface="Calibri" panose="020F0502020204030204" pitchFamily="34" charset="0"/>
              </a:rPr>
              <a:t>Information used for decision-making is often categorised into three types: </a:t>
            </a:r>
            <a:br>
              <a:rPr lang="en-US" sz="260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60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Strategic</a:t>
            </a:r>
            <a:r>
              <a:rPr lang="en-US" sz="2600">
                <a:latin typeface="Calibri" panose="020F0502020204030204" pitchFamily="34" charset="0"/>
                <a:cs typeface="Calibri" panose="020F0502020204030204" pitchFamily="34" charset="0"/>
              </a:rPr>
              <a:t> – looking at the Big Picture</a:t>
            </a:r>
            <a:br>
              <a:rPr lang="en-US" sz="260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60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Tactical</a:t>
            </a:r>
            <a:r>
              <a:rPr lang="en-US" sz="2600">
                <a:latin typeface="Calibri" panose="020F0502020204030204" pitchFamily="34" charset="0"/>
                <a:cs typeface="Calibri" panose="020F0502020204030204" pitchFamily="34" charset="0"/>
              </a:rPr>
              <a:t>  - measuring effective use of company resources</a:t>
            </a:r>
            <a:br>
              <a:rPr lang="en-US" sz="260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US" sz="2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US" sz="260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Operational</a:t>
            </a:r>
            <a:r>
              <a:rPr lang="en-US" sz="26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US" sz="2600">
                <a:latin typeface="Calibri" panose="020F0502020204030204" pitchFamily="34" charset="0"/>
                <a:cs typeface="Calibri" panose="020F0502020204030204" pitchFamily="34" charset="0"/>
              </a:rPr>
              <a:t>- how the day to day operations are handled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558417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C6377EA-9470-454B-AA56-5D95C5452F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52128"/>
          </a:xfrm>
        </p:spPr>
        <p:txBody>
          <a:bodyPr>
            <a:normAutofit/>
          </a:bodyPr>
          <a:lstStyle/>
          <a:p>
            <a:r>
              <a:rPr lang="en-GB">
                <a:latin typeface="Arial Rounded MT Bold" panose="020F0704030504030204" pitchFamily="34" charset="0"/>
              </a:rPr>
              <a:t>Why collect information?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0C6C2E7E-1E65-4114-AC63-88887A3C3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4365104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Information is used at all levels and in all contexts within organisations:</a:t>
            </a:r>
          </a:p>
          <a:p>
            <a:pPr>
              <a:buNone/>
            </a:pPr>
            <a:endParaRPr lang="en-GB" sz="22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70000"/>
              </a:lnSpc>
              <a:buFont typeface="Wingdings" charset="2"/>
              <a:buChar char="§"/>
            </a:pPr>
            <a:r>
              <a:rPr lang="en-GB" sz="29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Planning:</a:t>
            </a:r>
            <a:r>
              <a:rPr lang="en-GB" sz="2900">
                <a:latin typeface="Calibri" panose="020F0502020204030204" pitchFamily="34" charset="0"/>
                <a:cs typeface="Calibri" panose="020F0502020204030204" pitchFamily="34" charset="0"/>
              </a:rPr>
              <a:t> making decisions about staff, premises, equipment, customers. </a:t>
            </a:r>
          </a:p>
          <a:p>
            <a:pPr>
              <a:lnSpc>
                <a:spcPct val="170000"/>
              </a:lnSpc>
              <a:buFont typeface="Wingdings" charset="2"/>
              <a:buChar char="§"/>
            </a:pPr>
            <a:r>
              <a:rPr lang="en-GB" sz="2900" i="1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Accurate and up to date information is required to enable planning to take place.</a:t>
            </a:r>
          </a:p>
          <a:p>
            <a:pPr>
              <a:lnSpc>
                <a:spcPct val="170000"/>
              </a:lnSpc>
            </a:pPr>
            <a:r>
              <a:rPr lang="en-GB" sz="29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Recording:</a:t>
            </a:r>
            <a:r>
              <a:rPr lang="en-GB" sz="290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90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sz="2900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900" i="1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order to plan you must have information to base your plans on. </a:t>
            </a:r>
            <a:r>
              <a:rPr lang="en-GB" sz="2900">
                <a:latin typeface="Calibri" panose="020F0502020204030204" pitchFamily="34" charset="0"/>
                <a:cs typeface="Calibri" panose="020F0502020204030204" pitchFamily="34" charset="0"/>
              </a:rPr>
              <a:t/>
            </a:r>
            <a:br>
              <a:rPr lang="en-GB" sz="290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900">
                <a:latin typeface="Calibri" panose="020F0502020204030204" pitchFamily="34" charset="0"/>
                <a:cs typeface="Calibri" panose="020F0502020204030204" pitchFamily="34" charset="0"/>
              </a:rPr>
              <a:t>Organisations collect a wealth of information as part of their normal operations  - they record  purchases, sales, returns, deliveries etc.</a:t>
            </a:r>
          </a:p>
          <a:p>
            <a:pPr>
              <a:lnSpc>
                <a:spcPct val="170000"/>
              </a:lnSpc>
            </a:pPr>
            <a:r>
              <a:rPr lang="en-GB" sz="290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Measurement:</a:t>
            </a:r>
            <a:r>
              <a:rPr lang="en-GB" sz="290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br>
              <a:rPr lang="en-GB" sz="290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900">
                <a:latin typeface="Calibri" panose="020F0502020204030204" pitchFamily="34" charset="0"/>
                <a:cs typeface="Calibri" panose="020F0502020204030204" pitchFamily="34" charset="0"/>
              </a:rPr>
              <a:t>Organisations must measure their performance in order to be successful. </a:t>
            </a:r>
            <a:br>
              <a:rPr lang="en-US" sz="290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900" i="1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Information is used as the main way of measuring performance. </a:t>
            </a:r>
            <a:br>
              <a:rPr lang="en-US" sz="2900" i="1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900" i="1">
                <a:solidFill>
                  <a:schemeClr val="tx2">
                    <a:lumMod val="60000"/>
                    <a:lumOff val="40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may be done by collecting and analysing information on sales, costs and profits.</a:t>
            </a:r>
            <a:endParaRPr lang="en-GB" sz="2900" i="1">
              <a:solidFill>
                <a:schemeClr val="tx2">
                  <a:lumMod val="60000"/>
                  <a:lumOff val="40000"/>
                </a:schemeClr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82291167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www.w3.org/XML/1998/namespace"/>
    <ds:schemaRef ds:uri="303dbf9b-b85b-46a0-94f1-894078c07ecd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7EA5E4A-958E-47CA-B535-14AF7EE7AC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161</TotalTime>
  <Words>2343</Words>
  <Application>Microsoft Office PowerPoint</Application>
  <PresentationFormat>On-screen Show (4:3)</PresentationFormat>
  <Paragraphs>234</Paragraphs>
  <Slides>25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20140311PresentationUWTSDTemplate</vt:lpstr>
      <vt:lpstr>BMSK4001</vt:lpstr>
      <vt:lpstr>Networking</vt:lpstr>
      <vt:lpstr>Networking</vt:lpstr>
      <vt:lpstr>Networks</vt:lpstr>
      <vt:lpstr>Why Network? </vt:lpstr>
      <vt:lpstr>Networking is about…</vt:lpstr>
      <vt:lpstr>Types of Networking</vt:lpstr>
      <vt:lpstr>Developing the skills to network </vt:lpstr>
      <vt:lpstr>Areas to develop your networking skills</vt:lpstr>
      <vt:lpstr>Areas to develop your networking skills</vt:lpstr>
      <vt:lpstr>Slide 11</vt:lpstr>
      <vt:lpstr>How to Network</vt:lpstr>
      <vt:lpstr>Body Language – What we observe</vt:lpstr>
      <vt:lpstr>Areas to develop your networking skills</vt:lpstr>
      <vt:lpstr>The 3 stages of conversation</vt:lpstr>
      <vt:lpstr>Keys to success</vt:lpstr>
      <vt:lpstr>Memorable introduction</vt:lpstr>
      <vt:lpstr>Networking Activity</vt:lpstr>
      <vt:lpstr>Ideas – where you can network</vt:lpstr>
      <vt:lpstr>Ideas – where you can network</vt:lpstr>
      <vt:lpstr>   BMSK4001  Academic + Employability Skills   Research Methods Overview  </vt:lpstr>
      <vt:lpstr>Why is Research important?</vt:lpstr>
      <vt:lpstr>Overview of Research and Data Handling</vt:lpstr>
      <vt:lpstr>Why collect information?</vt:lpstr>
      <vt:lpstr>Why collect information?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Sian</cp:lastModifiedBy>
  <cp:revision>19</cp:revision>
  <dcterms:created xsi:type="dcterms:W3CDTF">2015-04-14T15:21:28Z</dcterms:created>
  <dcterms:modified xsi:type="dcterms:W3CDTF">2017-10-09T18:28:17Z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