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FA85CB-C2CE-4693-95C8-5E8385B57CF9}"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1929183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FA85CB-C2CE-4693-95C8-5E8385B57CF9}"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2650038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FA85CB-C2CE-4693-95C8-5E8385B57CF9}"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1475067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FA85CB-C2CE-4693-95C8-5E8385B57CF9}"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3955308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FA85CB-C2CE-4693-95C8-5E8385B57CF9}" type="datetimeFigureOut">
              <a:rPr lang="en-US" smtClean="0"/>
              <a:t>7/3/2026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2648763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FA85CB-C2CE-4693-95C8-5E8385B57CF9}" type="datetimeFigureOut">
              <a:rPr lang="en-US" smtClean="0"/>
              <a:t>7/3/2026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1046542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FA85CB-C2CE-4693-95C8-5E8385B57CF9}" type="datetimeFigureOut">
              <a:rPr lang="en-US" smtClean="0"/>
              <a:t>7/3/2026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1031385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FA85CB-C2CE-4693-95C8-5E8385B57CF9}"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3183261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FA85CB-C2CE-4693-95C8-5E8385B57CF9}"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2567289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FA85CB-C2CE-4693-95C8-5E8385B57CF9}"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23327403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FA85CB-C2CE-4693-95C8-5E8385B57CF9}"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C64CC18-16D7-47E5-8C53-C21013C94587}"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050798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FFA85CB-C2CE-4693-95C8-5E8385B57CF9}"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20727738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FFA85CB-C2CE-4693-95C8-5E8385B57CF9}"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C64CC18-16D7-47E5-8C53-C21013C94587}"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501161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FFA85CB-C2CE-4693-95C8-5E8385B57CF9}"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17104192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FA85CB-C2CE-4693-95C8-5E8385B57CF9}"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765541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FA85CB-C2CE-4693-95C8-5E8385B57CF9}"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C64CC18-16D7-47E5-8C53-C21013C94587}" type="slidenum">
              <a:rPr lang="en-US" smtClean="0"/>
              <a:t>‹#›</a:t>
            </a:fld>
            <a:endParaRPr lang="en-US"/>
          </a:p>
        </p:txBody>
      </p:sp>
    </p:spTree>
    <p:extLst>
      <p:ext uri="{BB962C8B-B14F-4D97-AF65-F5344CB8AC3E}">
        <p14:creationId xmlns:p14="http://schemas.microsoft.com/office/powerpoint/2010/main" val="3660255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FFA85CB-C2CE-4693-95C8-5E8385B57CF9}" type="datetimeFigureOut">
              <a:rPr lang="en-US" smtClean="0"/>
              <a:t>7/3/2026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C64CC18-16D7-47E5-8C53-C21013C94587}" type="slidenum">
              <a:rPr lang="en-US" smtClean="0"/>
              <a:t>‹#›</a:t>
            </a:fld>
            <a:endParaRPr lang="en-US"/>
          </a:p>
        </p:txBody>
      </p:sp>
    </p:spTree>
    <p:extLst>
      <p:ext uri="{BB962C8B-B14F-4D97-AF65-F5344CB8AC3E}">
        <p14:creationId xmlns:p14="http://schemas.microsoft.com/office/powerpoint/2010/main" val="286510599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5"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6"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7"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8"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9"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0"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21"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22"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3"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4"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5"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6"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8" name="Group 27">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29"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30"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31"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32"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3"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4"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5"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6"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7"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8"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9"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40"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CFA8ECBB-2DBF-6893-B1E8-0C732B5D65CE}"/>
              </a:ext>
            </a:extLst>
          </p:cNvPr>
          <p:cNvSpPr>
            <a:spLocks noGrp="1"/>
          </p:cNvSpPr>
          <p:nvPr>
            <p:ph type="ctrTitle"/>
          </p:nvPr>
        </p:nvSpPr>
        <p:spPr>
          <a:xfrm>
            <a:off x="8324602" y="935646"/>
            <a:ext cx="3181597" cy="3841735"/>
          </a:xfrm>
        </p:spPr>
        <p:txBody>
          <a:bodyPr>
            <a:normAutofit/>
          </a:bodyPr>
          <a:lstStyle/>
          <a:p>
            <a:r>
              <a:rPr lang="en-US" sz="3700"/>
              <a:t>Viva voce Presentation </a:t>
            </a:r>
          </a:p>
        </p:txBody>
      </p:sp>
      <p:sp>
        <p:nvSpPr>
          <p:cNvPr id="3" name="Subtitle 2">
            <a:extLst>
              <a:ext uri="{FF2B5EF4-FFF2-40B4-BE49-F238E27FC236}">
                <a16:creationId xmlns:a16="http://schemas.microsoft.com/office/drawing/2014/main" id="{794C4151-19EF-8FAA-C0F8-A596703AEE71}"/>
              </a:ext>
            </a:extLst>
          </p:cNvPr>
          <p:cNvSpPr>
            <a:spLocks noGrp="1"/>
          </p:cNvSpPr>
          <p:nvPr>
            <p:ph type="subTitle" idx="1"/>
          </p:nvPr>
        </p:nvSpPr>
        <p:spPr>
          <a:xfrm>
            <a:off x="8274634" y="4880454"/>
            <a:ext cx="3467348" cy="1126283"/>
          </a:xfrm>
        </p:spPr>
        <p:txBody>
          <a:bodyPr>
            <a:normAutofit/>
          </a:bodyPr>
          <a:lstStyle/>
          <a:p>
            <a:pPr>
              <a:lnSpc>
                <a:spcPct val="90000"/>
              </a:lnSpc>
            </a:pPr>
            <a:r>
              <a:rPr lang="en-US" sz="1400" dirty="0"/>
              <a:t>Student Name: Francesca Florescu</a:t>
            </a:r>
          </a:p>
          <a:p>
            <a:pPr>
              <a:lnSpc>
                <a:spcPct val="90000"/>
              </a:lnSpc>
            </a:pPr>
            <a:r>
              <a:rPr lang="en-US" sz="1400" dirty="0"/>
              <a:t>Student Number: 2332791</a:t>
            </a:r>
          </a:p>
          <a:p>
            <a:pPr>
              <a:lnSpc>
                <a:spcPct val="90000"/>
              </a:lnSpc>
            </a:pPr>
            <a:r>
              <a:rPr lang="en-US" sz="1400" dirty="0"/>
              <a:t>Module code: BMHP6026</a:t>
            </a:r>
          </a:p>
        </p:txBody>
      </p:sp>
      <p:pic>
        <p:nvPicPr>
          <p:cNvPr id="5" name="Picture 4">
            <a:extLst>
              <a:ext uri="{FF2B5EF4-FFF2-40B4-BE49-F238E27FC236}">
                <a16:creationId xmlns:a16="http://schemas.microsoft.com/office/drawing/2014/main" id="{5E9765D7-C903-5E33-3F85-2EE261F42067}"/>
              </a:ext>
            </a:extLst>
          </p:cNvPr>
          <p:cNvPicPr>
            <a:picLocks noChangeAspect="1"/>
          </p:cNvPicPr>
          <p:nvPr/>
        </p:nvPicPr>
        <p:blipFill>
          <a:blip r:embed="rId2"/>
          <a:srcRect l="1213" r="1402" b="1"/>
          <a:stretch>
            <a:fillRect/>
          </a:stretch>
        </p:blipFill>
        <p:spPr>
          <a:xfrm>
            <a:off x="929675" y="1250067"/>
            <a:ext cx="4213521" cy="4326599"/>
          </a:xfrm>
          <a:prstGeom prst="rect">
            <a:avLst/>
          </a:prstGeom>
        </p:spPr>
      </p:pic>
      <p:sp>
        <p:nvSpPr>
          <p:cNvPr id="42" name="Rectangle 41">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4"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Tree>
    <p:extLst>
      <p:ext uri="{BB962C8B-B14F-4D97-AF65-F5344CB8AC3E}">
        <p14:creationId xmlns:p14="http://schemas.microsoft.com/office/powerpoint/2010/main" val="298776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5E8EA-2E7B-72AC-867A-D029C415011E}"/>
              </a:ext>
            </a:extLst>
          </p:cNvPr>
          <p:cNvSpPr>
            <a:spLocks noGrp="1"/>
          </p:cNvSpPr>
          <p:nvPr>
            <p:ph type="title"/>
          </p:nvPr>
        </p:nvSpPr>
        <p:spPr>
          <a:xfrm>
            <a:off x="4457700" y="681037"/>
            <a:ext cx="3276600" cy="832739"/>
          </a:xfrm>
        </p:spPr>
        <p:txBody>
          <a:bodyPr/>
          <a:lstStyle/>
          <a:p>
            <a:r>
              <a:rPr lang="en-US" dirty="0"/>
              <a:t>Introduction.</a:t>
            </a:r>
          </a:p>
        </p:txBody>
      </p:sp>
      <p:sp>
        <p:nvSpPr>
          <p:cNvPr id="3" name="Content Placeholder 2">
            <a:extLst>
              <a:ext uri="{FF2B5EF4-FFF2-40B4-BE49-F238E27FC236}">
                <a16:creationId xmlns:a16="http://schemas.microsoft.com/office/drawing/2014/main" id="{A4C3AD1F-21C8-DB43-470B-DC593B14DF55}"/>
              </a:ext>
            </a:extLst>
          </p:cNvPr>
          <p:cNvSpPr>
            <a:spLocks noGrp="1"/>
          </p:cNvSpPr>
          <p:nvPr>
            <p:ph idx="1"/>
          </p:nvPr>
        </p:nvSpPr>
        <p:spPr>
          <a:xfrm>
            <a:off x="1638300" y="2005584"/>
            <a:ext cx="8915400" cy="3777622"/>
          </a:xfrm>
        </p:spPr>
        <p:txBody>
          <a:bodyPr>
            <a:normAutofit fontScale="92500" lnSpcReduction="20000"/>
          </a:bodyPr>
          <a:lstStyle/>
          <a:p>
            <a:pPr marL="0" indent="0">
              <a:buNone/>
            </a:pPr>
            <a:r>
              <a:rPr lang="en-US" dirty="0"/>
              <a:t>Good morning everyone. Today, I will be presenting my research on the NHS App as a digital innovation in health and social care.</a:t>
            </a:r>
          </a:p>
          <a:p>
            <a:endParaRPr lang="en-US" dirty="0"/>
          </a:p>
          <a:p>
            <a:pPr marL="0" indent="0">
              <a:buNone/>
            </a:pPr>
            <a:r>
              <a:rPr lang="en-US" dirty="0"/>
              <a:t>I chose this topic because digital technology has become an essential part of healthcare, especially since the COVID-19 pandemic. The NHS App has changed how patients access healthcare by allowing them to book appointments, order repeat prescriptions, view medical records and receive trusted health advice from their phones. It was introduced in 2019 as part of the NHS Long Term Plan to improve access to healthcare and make NHS services more efficient (Department of Health and Social Care, 2019; NHS England, 2019).</a:t>
            </a:r>
          </a:p>
          <a:p>
            <a:endParaRPr lang="en-US" dirty="0"/>
          </a:p>
          <a:p>
            <a:pPr marL="0" indent="0">
              <a:buNone/>
            </a:pPr>
            <a:r>
              <a:rPr lang="en-US" dirty="0"/>
              <a:t>The aim of my research was to critically evaluate the NHS App by looking at both its benefits and its limitations. I wanted to understand how it has affected healthcare professionals, patients, healthcare services and the wider community.</a:t>
            </a:r>
          </a:p>
        </p:txBody>
      </p:sp>
    </p:spTree>
    <p:extLst>
      <p:ext uri="{BB962C8B-B14F-4D97-AF65-F5344CB8AC3E}">
        <p14:creationId xmlns:p14="http://schemas.microsoft.com/office/powerpoint/2010/main" val="3785581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4AB60-FC09-2C54-625D-D3C03F0A7C75}"/>
              </a:ext>
            </a:extLst>
          </p:cNvPr>
          <p:cNvSpPr>
            <a:spLocks noGrp="1"/>
          </p:cNvSpPr>
          <p:nvPr>
            <p:ph type="title"/>
          </p:nvPr>
        </p:nvSpPr>
        <p:spPr>
          <a:xfrm>
            <a:off x="3963924" y="950976"/>
            <a:ext cx="4264152" cy="538544"/>
          </a:xfrm>
        </p:spPr>
        <p:txBody>
          <a:bodyPr>
            <a:normAutofit fontScale="90000"/>
          </a:bodyPr>
          <a:lstStyle/>
          <a:p>
            <a:r>
              <a:rPr lang="en-US" sz="2500" dirty="0"/>
              <a:t>The background of the NHS App.</a:t>
            </a:r>
          </a:p>
        </p:txBody>
      </p:sp>
      <p:sp>
        <p:nvSpPr>
          <p:cNvPr id="3" name="Content Placeholder 2">
            <a:extLst>
              <a:ext uri="{FF2B5EF4-FFF2-40B4-BE49-F238E27FC236}">
                <a16:creationId xmlns:a16="http://schemas.microsoft.com/office/drawing/2014/main" id="{1CDC76F2-87F4-94BC-2AEA-6B071AA4854B}"/>
              </a:ext>
            </a:extLst>
          </p:cNvPr>
          <p:cNvSpPr>
            <a:spLocks noGrp="1"/>
          </p:cNvSpPr>
          <p:nvPr>
            <p:ph idx="1"/>
          </p:nvPr>
        </p:nvSpPr>
        <p:spPr>
          <a:xfrm>
            <a:off x="1638300" y="2129402"/>
            <a:ext cx="8915400" cy="3777622"/>
          </a:xfrm>
        </p:spPr>
        <p:txBody>
          <a:bodyPr>
            <a:normAutofit fontScale="77500" lnSpcReduction="20000"/>
          </a:bodyPr>
          <a:lstStyle/>
          <a:p>
            <a:r>
              <a:rPr lang="en-US" dirty="0"/>
              <a:t>Before the NHS App was introduced, many healthcare services relied on telephone calls, paper forms and face-to-face appointments. These methods often created delays and increased the workload for NHS staff.</a:t>
            </a:r>
          </a:p>
          <a:p>
            <a:endParaRPr lang="en-US" dirty="0"/>
          </a:p>
          <a:p>
            <a:r>
              <a:rPr lang="en-US" dirty="0"/>
              <a:t>The NHS App was designed to simplify these everyday tasks by giving patients secure access to healthcare services through one digital platform. Over time, more features have been added, including access to COVID-19 vaccination records and hospital appointment information. Today, millions of people use the app, making it one of the UK’s most widely used digital healthcare tools (NHS Digital, 2023).</a:t>
            </a:r>
          </a:p>
          <a:p>
            <a:endParaRPr lang="en-US" dirty="0"/>
          </a:p>
          <a:p>
            <a:r>
              <a:rPr lang="en-US" dirty="0"/>
              <a:t>The app also reflects a wider move towards patient-</a:t>
            </a:r>
            <a:r>
              <a:rPr lang="en-US" dirty="0" err="1"/>
              <a:t>centred</a:t>
            </a:r>
            <a:r>
              <a:rPr lang="en-US" dirty="0"/>
              <a:t> care. Instead of relying entirely on healthcare professionals, patients are now encouraged to take a more active role in managing their own health by accessing their information and making informed decisions (Topol, 2019).</a:t>
            </a:r>
          </a:p>
          <a:p>
            <a:endParaRPr lang="en-US" dirty="0"/>
          </a:p>
          <a:p>
            <a:r>
              <a:rPr lang="en-US" dirty="0"/>
              <a:t>However, research also suggests that introducing new technology alone is not enough. Digital innovations are only successful if they meet the needs of patients, healthcare professionals and </a:t>
            </a:r>
            <a:r>
              <a:rPr lang="en-US" dirty="0" err="1"/>
              <a:t>organisations</a:t>
            </a:r>
            <a:r>
              <a:rPr lang="en-US" dirty="0"/>
              <a:t> (Greenhalgh et al., 2017).</a:t>
            </a:r>
          </a:p>
          <a:p>
            <a:endParaRPr lang="en-US" dirty="0"/>
          </a:p>
          <a:p>
            <a:endParaRPr lang="en-US" dirty="0"/>
          </a:p>
        </p:txBody>
      </p:sp>
    </p:spTree>
    <p:extLst>
      <p:ext uri="{BB962C8B-B14F-4D97-AF65-F5344CB8AC3E}">
        <p14:creationId xmlns:p14="http://schemas.microsoft.com/office/powerpoint/2010/main" val="185893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2" name="Group 11">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3"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4"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5"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6"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7"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8"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9"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20"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21"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22"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23"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24"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26" name="Group 25">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7"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28"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29"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30"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31"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32"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33"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34"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35"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36"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37"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38"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id="{31C9B11A-048E-DC36-0692-264FC47ECD10}"/>
              </a:ext>
            </a:extLst>
          </p:cNvPr>
          <p:cNvSpPr>
            <a:spLocks noGrp="1"/>
          </p:cNvSpPr>
          <p:nvPr>
            <p:ph type="title"/>
          </p:nvPr>
        </p:nvSpPr>
        <p:spPr>
          <a:xfrm>
            <a:off x="6483096" y="624110"/>
            <a:ext cx="5021516" cy="1280890"/>
          </a:xfrm>
        </p:spPr>
        <p:txBody>
          <a:bodyPr>
            <a:normAutofit/>
          </a:bodyPr>
          <a:lstStyle/>
          <a:p>
            <a:r>
              <a:rPr lang="en-US"/>
              <a:t>Research Summary</a:t>
            </a:r>
          </a:p>
        </p:txBody>
      </p:sp>
      <p:sp>
        <p:nvSpPr>
          <p:cNvPr id="40" name="Rectangle 39">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5" name="Picture 4">
            <a:extLst>
              <a:ext uri="{FF2B5EF4-FFF2-40B4-BE49-F238E27FC236}">
                <a16:creationId xmlns:a16="http://schemas.microsoft.com/office/drawing/2014/main" id="{6C9FE21C-E23D-DF48-59E1-912A8A952D58}"/>
              </a:ext>
            </a:extLst>
          </p:cNvPr>
          <p:cNvPicPr>
            <a:picLocks noChangeAspect="1"/>
          </p:cNvPicPr>
          <p:nvPr/>
        </p:nvPicPr>
        <p:blipFill>
          <a:blip r:embed="rId2"/>
          <a:srcRect l="30524" r="24352" b="-1"/>
          <a:stretch>
            <a:fillRect/>
          </a:stretch>
        </p:blipFill>
        <p:spPr>
          <a:xfrm>
            <a:off x="-1555" y="1731"/>
            <a:ext cx="4837096" cy="6858000"/>
          </a:xfrm>
          <a:prstGeom prst="rect">
            <a:avLst/>
          </a:prstGeom>
        </p:spPr>
      </p:pic>
      <p:sp>
        <p:nvSpPr>
          <p:cNvPr id="3" name="Content Placeholder 2">
            <a:extLst>
              <a:ext uri="{FF2B5EF4-FFF2-40B4-BE49-F238E27FC236}">
                <a16:creationId xmlns:a16="http://schemas.microsoft.com/office/drawing/2014/main" id="{8D6C77AF-BA22-88FD-FE21-397CA4B4E634}"/>
              </a:ext>
            </a:extLst>
          </p:cNvPr>
          <p:cNvSpPr>
            <a:spLocks noGrp="1"/>
          </p:cNvSpPr>
          <p:nvPr>
            <p:ph idx="1"/>
          </p:nvPr>
        </p:nvSpPr>
        <p:spPr>
          <a:xfrm>
            <a:off x="6438191" y="2133600"/>
            <a:ext cx="5066419" cy="3777622"/>
          </a:xfrm>
        </p:spPr>
        <p:txBody>
          <a:bodyPr>
            <a:normAutofit/>
          </a:bodyPr>
          <a:lstStyle/>
          <a:p>
            <a:pPr marL="0" indent="0">
              <a:lnSpc>
                <a:spcPct val="90000"/>
              </a:lnSpc>
              <a:buNone/>
            </a:pPr>
            <a:r>
              <a:rPr lang="en-US" sz="900"/>
              <a:t>For my research, I carried out a critical evaluation of the NHS App using a range of reliable academic and professional sources, including government publications, NHS reports, peer-reviewed journals and healthcare </a:t>
            </a:r>
            <a:r>
              <a:rPr lang="en-US" sz="900" err="1"/>
              <a:t>organisations</a:t>
            </a:r>
            <a:r>
              <a:rPr lang="en-US" sz="900"/>
              <a:t>.</a:t>
            </a:r>
          </a:p>
          <a:p>
            <a:pPr>
              <a:lnSpc>
                <a:spcPct val="90000"/>
              </a:lnSpc>
            </a:pPr>
            <a:endParaRPr lang="en-US" sz="900"/>
          </a:p>
          <a:p>
            <a:pPr marL="0" indent="0">
              <a:lnSpc>
                <a:spcPct val="90000"/>
              </a:lnSpc>
              <a:buNone/>
            </a:pPr>
            <a:r>
              <a:rPr lang="en-US" sz="900"/>
              <a:t>Rather than only looking at the advantages of the app, I wanted to present a balanced discussion by examining both the positive and negative impacts.</a:t>
            </a:r>
          </a:p>
          <a:p>
            <a:pPr>
              <a:lnSpc>
                <a:spcPct val="90000"/>
              </a:lnSpc>
            </a:pPr>
            <a:endParaRPr lang="en-US" sz="900"/>
          </a:p>
          <a:p>
            <a:pPr marL="0" indent="0">
              <a:lnSpc>
                <a:spcPct val="90000"/>
              </a:lnSpc>
              <a:buNone/>
            </a:pPr>
            <a:r>
              <a:rPr lang="en-US" sz="900"/>
              <a:t>My research focused on four main areas:</a:t>
            </a:r>
          </a:p>
          <a:p>
            <a:pPr>
              <a:lnSpc>
                <a:spcPct val="90000"/>
              </a:lnSpc>
            </a:pPr>
            <a:endParaRPr lang="en-US" sz="900"/>
          </a:p>
          <a:p>
            <a:pPr>
              <a:lnSpc>
                <a:spcPct val="90000"/>
              </a:lnSpc>
            </a:pPr>
            <a:r>
              <a:rPr lang="en-US" sz="900"/>
              <a:t>its impact on the healthcare workforce,</a:t>
            </a:r>
          </a:p>
          <a:p>
            <a:pPr>
              <a:lnSpc>
                <a:spcPct val="90000"/>
              </a:lnSpc>
            </a:pPr>
            <a:r>
              <a:rPr lang="en-US" sz="900"/>
              <a:t>healthcare service delivery,</a:t>
            </a:r>
          </a:p>
          <a:p>
            <a:pPr>
              <a:lnSpc>
                <a:spcPct val="90000"/>
              </a:lnSpc>
            </a:pPr>
            <a:r>
              <a:rPr lang="en-US" sz="900"/>
              <a:t>patients and service users,</a:t>
            </a:r>
          </a:p>
          <a:p>
            <a:pPr>
              <a:lnSpc>
                <a:spcPct val="90000"/>
              </a:lnSpc>
            </a:pPr>
            <a:r>
              <a:rPr lang="en-US" sz="900"/>
              <a:t>and the wider community.</a:t>
            </a:r>
          </a:p>
          <a:p>
            <a:pPr marL="0" indent="0">
              <a:lnSpc>
                <a:spcPct val="90000"/>
              </a:lnSpc>
              <a:buNone/>
            </a:pPr>
            <a:endParaRPr lang="en-US" sz="900"/>
          </a:p>
          <a:p>
            <a:pPr marL="0" indent="0">
              <a:lnSpc>
                <a:spcPct val="90000"/>
              </a:lnSpc>
              <a:buNone/>
            </a:pPr>
            <a:r>
              <a:rPr lang="en-US" sz="900"/>
              <a:t>This allowed me to understand whether the NHS App has achieved its goal of improving healthcare while also identifying areas where improvements are still needed.</a:t>
            </a:r>
          </a:p>
        </p:txBody>
      </p:sp>
    </p:spTree>
    <p:extLst>
      <p:ext uri="{BB962C8B-B14F-4D97-AF65-F5344CB8AC3E}">
        <p14:creationId xmlns:p14="http://schemas.microsoft.com/office/powerpoint/2010/main" val="847155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74CAD3-3B5C-30D0-12FA-A4D24D129CCA}"/>
              </a:ext>
            </a:extLst>
          </p:cNvPr>
          <p:cNvSpPr>
            <a:spLocks noGrp="1"/>
          </p:cNvSpPr>
          <p:nvPr>
            <p:ph type="title"/>
          </p:nvPr>
        </p:nvSpPr>
        <p:spPr>
          <a:xfrm>
            <a:off x="7855527" y="685800"/>
            <a:ext cx="3649085" cy="5225422"/>
          </a:xfrm>
        </p:spPr>
        <p:txBody>
          <a:bodyPr anchor="ctr">
            <a:normAutofit/>
          </a:bodyPr>
          <a:lstStyle/>
          <a:p>
            <a:r>
              <a:rPr lang="en-US"/>
              <a:t>Key Findings.</a:t>
            </a:r>
          </a:p>
        </p:txBody>
      </p:sp>
      <p:sp>
        <p:nvSpPr>
          <p:cNvPr id="10" name="Rectangle 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3A2AD19-4C7C-F81A-132A-96500FCF62CF}"/>
              </a:ext>
            </a:extLst>
          </p:cNvPr>
          <p:cNvSpPr>
            <a:spLocks noGrp="1"/>
          </p:cNvSpPr>
          <p:nvPr>
            <p:ph idx="1"/>
          </p:nvPr>
        </p:nvSpPr>
        <p:spPr>
          <a:xfrm>
            <a:off x="1101554" y="685800"/>
            <a:ext cx="5970162" cy="5225422"/>
          </a:xfrm>
        </p:spPr>
        <p:txBody>
          <a:bodyPr anchor="ctr">
            <a:normAutofit/>
          </a:bodyPr>
          <a:lstStyle/>
          <a:p>
            <a:pPr marL="0" indent="0">
              <a:lnSpc>
                <a:spcPct val="90000"/>
              </a:lnSpc>
              <a:buNone/>
            </a:pPr>
            <a:r>
              <a:rPr lang="en-US" sz="1000"/>
              <a:t>Overall, my research found that the NHS App has had a positive impact on healthcare.</a:t>
            </a:r>
          </a:p>
          <a:p>
            <a:pPr marL="0" indent="0">
              <a:lnSpc>
                <a:spcPct val="90000"/>
              </a:lnSpc>
              <a:buNone/>
            </a:pPr>
            <a:endParaRPr lang="en-US" sz="1000"/>
          </a:p>
          <a:p>
            <a:pPr marL="0" indent="0">
              <a:lnSpc>
                <a:spcPct val="90000"/>
              </a:lnSpc>
              <a:buNone/>
            </a:pPr>
            <a:r>
              <a:rPr lang="en-US" sz="1000"/>
              <a:t>One of the biggest benefits is improved accessibility. Patients can now book appointments, request repeat prescriptions, view parts of their medical records and access health information whenever they need it. This makes healthcare more convenient and reduces the need for unnecessary phone calls or visits to GP surgeries (NHS England, 2019).</a:t>
            </a:r>
          </a:p>
          <a:p>
            <a:pPr marL="0" indent="0">
              <a:lnSpc>
                <a:spcPct val="90000"/>
              </a:lnSpc>
              <a:buNone/>
            </a:pPr>
            <a:r>
              <a:rPr lang="en-US" sz="1000"/>
              <a:t>I also found that the app has reduced some of the administrative workload for NHS staff. Routine tasks that were previously completed by receptionists can now be carried out by patients themselves. This allows healthcare professionals to spend more time providing direct patient care (Health Education England, 2022).</a:t>
            </a:r>
          </a:p>
          <a:p>
            <a:pPr marL="0" indent="0">
              <a:lnSpc>
                <a:spcPct val="90000"/>
              </a:lnSpc>
              <a:buNone/>
            </a:pPr>
            <a:r>
              <a:rPr lang="en-US" sz="1000"/>
              <a:t>Another important finding was that the NHS App encourages patients to become more involved in managing their own healthcare. Giving patients access to their records and test results helps them make informed decisions and supports patient-</a:t>
            </a:r>
            <a:r>
              <a:rPr lang="en-US" sz="1000" err="1"/>
              <a:t>centred</a:t>
            </a:r>
            <a:r>
              <a:rPr lang="en-US" sz="1000"/>
              <a:t> care, which has been linked to better health outcomes (Coulter et al., 2015).</a:t>
            </a:r>
          </a:p>
          <a:p>
            <a:pPr marL="0" indent="0">
              <a:lnSpc>
                <a:spcPct val="90000"/>
              </a:lnSpc>
              <a:buNone/>
            </a:pPr>
            <a:endParaRPr lang="en-US" sz="1000"/>
          </a:p>
          <a:p>
            <a:pPr marL="0" indent="0">
              <a:lnSpc>
                <a:spcPct val="90000"/>
              </a:lnSpc>
              <a:buNone/>
            </a:pPr>
            <a:r>
              <a:rPr lang="en-US" sz="1000"/>
              <a:t>However, my research also identified several challenges.</a:t>
            </a:r>
          </a:p>
          <a:p>
            <a:pPr marL="0" indent="0">
              <a:lnSpc>
                <a:spcPct val="90000"/>
              </a:lnSpc>
              <a:buNone/>
            </a:pPr>
            <a:endParaRPr lang="en-US" sz="1000"/>
          </a:p>
          <a:p>
            <a:pPr marL="0" indent="0">
              <a:lnSpc>
                <a:spcPct val="90000"/>
              </a:lnSpc>
              <a:buNone/>
            </a:pPr>
            <a:r>
              <a:rPr lang="en-US" sz="1000"/>
              <a:t>The biggest issue is digital exclusion. Not everyone has access to a smartphone, reliable internet or the confidence to use digital technology. Older adults, people with disabilities and individuals from disadvantaged backgrounds may struggle to use the app, which could increase existing health inequalities (Good Things Foundation, 2023; The King’s Fund, 2022).</a:t>
            </a:r>
          </a:p>
          <a:p>
            <a:pPr marL="0" indent="0">
              <a:lnSpc>
                <a:spcPct val="90000"/>
              </a:lnSpc>
              <a:buNone/>
            </a:pPr>
            <a:r>
              <a:rPr lang="en-US" sz="1000"/>
              <a:t>Another concern is cybersecurity and data privacy. Although the NHS has implemented strong security measures, patients remain concerned about how their personal health information is stored and protected online (Information Commissioner’s Office, 2023).</a:t>
            </a:r>
          </a:p>
          <a:p>
            <a:pPr marL="0" indent="0">
              <a:lnSpc>
                <a:spcPct val="90000"/>
              </a:lnSpc>
              <a:buNone/>
            </a:pPr>
            <a:r>
              <a:rPr lang="en-US" sz="1000"/>
              <a:t>Finally, healthcare staff require ongoing training to adapt to digital technologies. Some staff may also experience challenges when supporting patients who are less confident using digital services (Cresswell and Sheikh, 2013).</a:t>
            </a:r>
          </a:p>
        </p:txBody>
      </p:sp>
      <p:cxnSp>
        <p:nvCxnSpPr>
          <p:cNvPr id="12" name="Straight Connector 1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6041"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8348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9D51A-108B-959D-EEA6-0D50387E1D2B}"/>
              </a:ext>
            </a:extLst>
          </p:cNvPr>
          <p:cNvSpPr>
            <a:spLocks noGrp="1"/>
          </p:cNvSpPr>
          <p:nvPr>
            <p:ph type="title"/>
          </p:nvPr>
        </p:nvSpPr>
        <p:spPr>
          <a:xfrm>
            <a:off x="4744974" y="681037"/>
            <a:ext cx="3009138" cy="621792"/>
          </a:xfrm>
        </p:spPr>
        <p:txBody>
          <a:bodyPr>
            <a:normAutofit fontScale="90000"/>
          </a:bodyPr>
          <a:lstStyle/>
          <a:p>
            <a:r>
              <a:rPr lang="en-US" sz="2500" dirty="0"/>
              <a:t>Recommendations.</a:t>
            </a:r>
          </a:p>
        </p:txBody>
      </p:sp>
      <p:sp>
        <p:nvSpPr>
          <p:cNvPr id="3" name="Content Placeholder 2">
            <a:extLst>
              <a:ext uri="{FF2B5EF4-FFF2-40B4-BE49-F238E27FC236}">
                <a16:creationId xmlns:a16="http://schemas.microsoft.com/office/drawing/2014/main" id="{0B7CE664-B44E-580F-EA4C-84FBA852AA64}"/>
              </a:ext>
            </a:extLst>
          </p:cNvPr>
          <p:cNvSpPr>
            <a:spLocks noGrp="1"/>
          </p:cNvSpPr>
          <p:nvPr>
            <p:ph idx="1"/>
          </p:nvPr>
        </p:nvSpPr>
        <p:spPr>
          <a:xfrm>
            <a:off x="838200" y="1514729"/>
            <a:ext cx="10515600" cy="4351338"/>
          </a:xfrm>
        </p:spPr>
        <p:txBody>
          <a:bodyPr>
            <a:normAutofit fontScale="85000" lnSpcReduction="20000"/>
          </a:bodyPr>
          <a:lstStyle/>
          <a:p>
            <a:pPr marL="0" indent="0">
              <a:buNone/>
            </a:pPr>
            <a:r>
              <a:rPr lang="en-US" dirty="0"/>
              <a:t>Based on my findings, I believe there are several ways the NHS could improve the success of the NHS App.</a:t>
            </a:r>
          </a:p>
          <a:p>
            <a:endParaRPr lang="en-US" dirty="0"/>
          </a:p>
          <a:p>
            <a:r>
              <a:rPr lang="en-US" dirty="0"/>
              <a:t>Firstly, the NHS should continue investing in digital inclusion </a:t>
            </a:r>
            <a:r>
              <a:rPr lang="en-US" dirty="0" err="1"/>
              <a:t>programmes</a:t>
            </a:r>
            <a:r>
              <a:rPr lang="en-US" dirty="0"/>
              <a:t>. Providing training sessions, community support and easier-to-use technology would help more people benefit from digital healthcare, particularly older adults and vulnerable groups (Good Things Foundation, 2023).</a:t>
            </a:r>
          </a:p>
          <a:p>
            <a:endParaRPr lang="en-US" dirty="0"/>
          </a:p>
          <a:p>
            <a:r>
              <a:rPr lang="en-US" dirty="0"/>
              <a:t>Secondly, digital healthcare should complement traditional healthcare rather than replace it. Face-to-face appointments and telephone services should remain available for patients who cannot or prefer not to use digital services.</a:t>
            </a:r>
          </a:p>
          <a:p>
            <a:endParaRPr lang="en-US" dirty="0"/>
          </a:p>
          <a:p>
            <a:r>
              <a:rPr lang="en-US" dirty="0"/>
              <a:t>Another recommendation is to continue investing in staff training. As technology continues to develop, healthcare professionals need ongoing education to confidently support patients and use digital systems effectively (Health Education England, 2022).</a:t>
            </a:r>
          </a:p>
          <a:p>
            <a:endParaRPr lang="en-US" dirty="0"/>
          </a:p>
          <a:p>
            <a:r>
              <a:rPr lang="en-US" dirty="0"/>
              <a:t>Finally, maintaining strong cybersecurity and clear communication about data protection will help improve public trust and encourage more people to use digital healthcare services (Information Commissioner’s Office, 2023).</a:t>
            </a:r>
          </a:p>
        </p:txBody>
      </p:sp>
    </p:spTree>
    <p:extLst>
      <p:ext uri="{BB962C8B-B14F-4D97-AF65-F5344CB8AC3E}">
        <p14:creationId xmlns:p14="http://schemas.microsoft.com/office/powerpoint/2010/main" val="3496843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75E91-E4D2-C7FC-D002-561E90230B9C}"/>
              </a:ext>
            </a:extLst>
          </p:cNvPr>
          <p:cNvSpPr>
            <a:spLocks noGrp="1"/>
          </p:cNvSpPr>
          <p:nvPr>
            <p:ph type="title"/>
          </p:nvPr>
        </p:nvSpPr>
        <p:spPr>
          <a:xfrm>
            <a:off x="5149596" y="594360"/>
            <a:ext cx="2183892" cy="712280"/>
          </a:xfrm>
        </p:spPr>
        <p:txBody>
          <a:bodyPr>
            <a:normAutofit/>
          </a:bodyPr>
          <a:lstStyle/>
          <a:p>
            <a:r>
              <a:rPr lang="en-US" sz="2500" dirty="0"/>
              <a:t>Conclusions.</a:t>
            </a:r>
          </a:p>
        </p:txBody>
      </p:sp>
      <p:sp>
        <p:nvSpPr>
          <p:cNvPr id="3" name="Content Placeholder 2">
            <a:extLst>
              <a:ext uri="{FF2B5EF4-FFF2-40B4-BE49-F238E27FC236}">
                <a16:creationId xmlns:a16="http://schemas.microsoft.com/office/drawing/2014/main" id="{EE2CF3C4-44EF-95CF-4350-69BF6527A2B6}"/>
              </a:ext>
            </a:extLst>
          </p:cNvPr>
          <p:cNvSpPr>
            <a:spLocks noGrp="1"/>
          </p:cNvSpPr>
          <p:nvPr>
            <p:ph idx="1"/>
          </p:nvPr>
        </p:nvSpPr>
        <p:spPr>
          <a:xfrm>
            <a:off x="983742" y="1496441"/>
            <a:ext cx="10515600" cy="4351338"/>
          </a:xfrm>
        </p:spPr>
        <p:txBody>
          <a:bodyPr>
            <a:normAutofit fontScale="92500" lnSpcReduction="10000"/>
          </a:bodyPr>
          <a:lstStyle/>
          <a:p>
            <a:pPr marL="0" indent="0">
              <a:buNone/>
            </a:pPr>
            <a:r>
              <a:rPr lang="en-US" dirty="0"/>
              <a:t>To conclude, my research showed that the NHS App has become one of the most important digital innovations in the NHS. It has improved access to healthcare, reduced some administrative pressures on staff and encouraged patients to take a more active role in managing their own health.</a:t>
            </a:r>
          </a:p>
          <a:p>
            <a:endParaRPr lang="en-US" dirty="0"/>
          </a:p>
          <a:p>
            <a:pPr marL="0" indent="0">
              <a:buNone/>
            </a:pPr>
            <a:r>
              <a:rPr lang="en-US" dirty="0"/>
              <a:t>However, I also found that the NHS App is not a perfect solution. Challenges such as digital exclusion, data security concerns and workforce adaptation still need to be addressed to ensure that everyone benefits equally from digital healthcare.</a:t>
            </a:r>
          </a:p>
          <a:p>
            <a:endParaRPr lang="en-US" dirty="0"/>
          </a:p>
          <a:p>
            <a:pPr marL="0" indent="0">
              <a:buNone/>
            </a:pPr>
            <a:r>
              <a:rPr lang="en-US" dirty="0"/>
              <a:t>Overall, I believe the NHS App has been a successful innovation because it has made healthcare more accessible and efficient for millions of people. However, its long-term success depends on making digital healthcare inclusive, secure and supported by alternative ways of accessing care for those who need them.</a:t>
            </a:r>
          </a:p>
          <a:p>
            <a:endParaRPr lang="en-US" dirty="0"/>
          </a:p>
          <a:p>
            <a:pPr marL="0" indent="0">
              <a:buNone/>
            </a:pPr>
            <a:r>
              <a:rPr lang="en-US" dirty="0"/>
              <a:t>Thank you for listening. I would now be happy to answer any questions.</a:t>
            </a:r>
          </a:p>
        </p:txBody>
      </p:sp>
    </p:spTree>
    <p:extLst>
      <p:ext uri="{BB962C8B-B14F-4D97-AF65-F5344CB8AC3E}">
        <p14:creationId xmlns:p14="http://schemas.microsoft.com/office/powerpoint/2010/main" val="27526055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86006-78F7-4D87-36CF-247D5E390073}"/>
              </a:ext>
            </a:extLst>
          </p:cNvPr>
          <p:cNvSpPr>
            <a:spLocks noGrp="1"/>
          </p:cNvSpPr>
          <p:nvPr>
            <p:ph type="title"/>
          </p:nvPr>
        </p:nvSpPr>
        <p:spPr>
          <a:xfrm>
            <a:off x="243840" y="73152"/>
            <a:ext cx="3066288" cy="411480"/>
          </a:xfrm>
        </p:spPr>
        <p:txBody>
          <a:bodyPr>
            <a:normAutofit fontScale="90000"/>
          </a:bodyPr>
          <a:lstStyle/>
          <a:p>
            <a:r>
              <a:rPr lang="en-US" sz="2500" dirty="0"/>
              <a:t>References:</a:t>
            </a:r>
          </a:p>
        </p:txBody>
      </p:sp>
      <p:sp>
        <p:nvSpPr>
          <p:cNvPr id="3" name="Content Placeholder 2">
            <a:extLst>
              <a:ext uri="{FF2B5EF4-FFF2-40B4-BE49-F238E27FC236}">
                <a16:creationId xmlns:a16="http://schemas.microsoft.com/office/drawing/2014/main" id="{F737D45C-B70D-2984-B1A3-F0DFE5DC0769}"/>
              </a:ext>
            </a:extLst>
          </p:cNvPr>
          <p:cNvSpPr>
            <a:spLocks noGrp="1"/>
          </p:cNvSpPr>
          <p:nvPr>
            <p:ph idx="1"/>
          </p:nvPr>
        </p:nvSpPr>
        <p:spPr>
          <a:xfrm>
            <a:off x="0" y="584264"/>
            <a:ext cx="12219432" cy="6200584"/>
          </a:xfrm>
        </p:spPr>
        <p:txBody>
          <a:bodyPr>
            <a:noAutofit/>
          </a:bodyPr>
          <a:lstStyle/>
          <a:p>
            <a:r>
              <a:rPr lang="en-US" sz="1000" dirty="0"/>
              <a:t>Coulter, A., Entwistle, V.A., Eccles, A., Ryan, S., Shepperd, S. and Perera, R. (2015) ‘</a:t>
            </a:r>
            <a:r>
              <a:rPr lang="en-US" sz="1000" dirty="0" err="1"/>
              <a:t>Personalised</a:t>
            </a:r>
            <a:r>
              <a:rPr lang="en-US" sz="1000" dirty="0"/>
              <a:t> care planning for adults with chronic or long-term health conditions’, Cochrane Database of Systematic Reviews, 3(3), CD010523.</a:t>
            </a:r>
          </a:p>
          <a:p>
            <a:endParaRPr lang="en-US" sz="1000" dirty="0"/>
          </a:p>
          <a:p>
            <a:r>
              <a:rPr lang="en-US" sz="1000" dirty="0"/>
              <a:t>Cresswell, K.M. and Sheikh, A. (2013) ‘</a:t>
            </a:r>
            <a:r>
              <a:rPr lang="en-US" sz="1000" dirty="0" err="1"/>
              <a:t>Organisational</a:t>
            </a:r>
            <a:r>
              <a:rPr lang="en-US" sz="1000" dirty="0"/>
              <a:t> issues in the implementation and adoption of health information technology innovations: an interpretative review’, International Journal of Medical Informatics, 82(5), pp. e73–e86.</a:t>
            </a:r>
          </a:p>
          <a:p>
            <a:endParaRPr lang="en-US" sz="1000" dirty="0"/>
          </a:p>
          <a:p>
            <a:r>
              <a:rPr lang="en-US" sz="1000" dirty="0"/>
              <a:t>Department of Health and Social Care (2019) The NHS Long Term Plan. London: Department of Health and Social Care.</a:t>
            </a:r>
          </a:p>
          <a:p>
            <a:endParaRPr lang="en-US" sz="1000" dirty="0"/>
          </a:p>
          <a:p>
            <a:r>
              <a:rPr lang="en-US" sz="1000" dirty="0"/>
              <a:t>Good Things Foundation (2023) Digital Inclusion and Health Inequalities. Available at: https://www.goodthingsfoundation.org (Accessed: 28 June 2026).  </a:t>
            </a:r>
          </a:p>
          <a:p>
            <a:endParaRPr lang="en-US" sz="1000" dirty="0"/>
          </a:p>
          <a:p>
            <a:r>
              <a:rPr lang="en-US" sz="1000" dirty="0"/>
              <a:t>Greenhalgh, T., </a:t>
            </a:r>
            <a:r>
              <a:rPr lang="en-US" sz="1000" dirty="0" err="1"/>
              <a:t>Wherton</a:t>
            </a:r>
            <a:r>
              <a:rPr lang="en-US" sz="1000" dirty="0"/>
              <a:t>, J., Papoutsi, C., Lynch, J., Hughes, G., A’Court, C., Hinder, S., Fahy, N., Procter, R. and Shaw, S. (2017) ‘Beyond adoption: a new framework for </a:t>
            </a:r>
            <a:r>
              <a:rPr lang="en-US" sz="1000" dirty="0" err="1"/>
              <a:t>theorising</a:t>
            </a:r>
            <a:r>
              <a:rPr lang="en-US" sz="1000" dirty="0"/>
              <a:t> and evaluating non-adoption, abandonment and challenges to the scale-up, spread and sustainability of health and care technologies’, Journal of Medical Internet Research, 19(11), e367.</a:t>
            </a:r>
          </a:p>
          <a:p>
            <a:endParaRPr lang="en-US" sz="1000" dirty="0"/>
          </a:p>
          <a:p>
            <a:r>
              <a:rPr lang="en-US" sz="1000" dirty="0"/>
              <a:t>Health Education England (2022) A Digital Capability Framework for the Health Workforce. London: Health Education England.</a:t>
            </a:r>
          </a:p>
          <a:p>
            <a:endParaRPr lang="en-US" sz="1000" dirty="0"/>
          </a:p>
          <a:p>
            <a:r>
              <a:rPr lang="en-US" sz="1000" dirty="0"/>
              <a:t>Information Commissioner’s Office (2023) Health Data and Data Protection Guidance. Available at: https://ico.org.uk (Accessed: 28 June 2026).  </a:t>
            </a:r>
          </a:p>
          <a:p>
            <a:endParaRPr lang="en-US" sz="1000" dirty="0"/>
          </a:p>
          <a:p>
            <a:r>
              <a:rPr lang="en-US" sz="1000" dirty="0"/>
              <a:t>National Audit Office (2024) Digital Transformation in the NHS. London: National Audit Office.</a:t>
            </a:r>
          </a:p>
          <a:p>
            <a:endParaRPr lang="en-US" sz="1000" dirty="0"/>
          </a:p>
          <a:p>
            <a:r>
              <a:rPr lang="en-US" sz="1000" dirty="0"/>
              <a:t>NHS Digital (2023) NHS App Dashboard Statistics. Leeds: NHS Digital.  </a:t>
            </a:r>
          </a:p>
          <a:p>
            <a:endParaRPr lang="en-US" sz="1000" dirty="0"/>
          </a:p>
          <a:p>
            <a:r>
              <a:rPr lang="en-US" sz="1000" dirty="0"/>
              <a:t>NHS England (2019) The NHS App. Available at: https://www.nhs.uk/nhs-app/ (Accessed: 28 June 2026).  </a:t>
            </a:r>
          </a:p>
          <a:p>
            <a:endParaRPr lang="en-US" sz="1000" dirty="0"/>
          </a:p>
          <a:p>
            <a:r>
              <a:rPr lang="en-US" sz="1000" dirty="0"/>
              <a:t>The King’s Fund (2022) The Digital NHS: Progress and Challenges. London: The King’s Fund.</a:t>
            </a:r>
          </a:p>
          <a:p>
            <a:endParaRPr lang="en-US" sz="1000" dirty="0"/>
          </a:p>
          <a:p>
            <a:r>
              <a:rPr lang="en-US" sz="1000" dirty="0"/>
              <a:t>Topol, E. (2019) The Topol Review: Preparing the Healthcare Workforce to Deliver the Digital Future. London: Health Education England.</a:t>
            </a:r>
          </a:p>
        </p:txBody>
      </p:sp>
    </p:spTree>
    <p:extLst>
      <p:ext uri="{BB962C8B-B14F-4D97-AF65-F5344CB8AC3E}">
        <p14:creationId xmlns:p14="http://schemas.microsoft.com/office/powerpoint/2010/main" val="143117267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15</TotalTime>
  <Words>1554</Words>
  <Application>Microsoft Office PowerPoint</Application>
  <PresentationFormat>Widescreen</PresentationFormat>
  <Paragraphs>85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Viva voce Presentation </vt:lpstr>
      <vt:lpstr>Introduction.</vt:lpstr>
      <vt:lpstr>The background of the NHS App.</vt:lpstr>
      <vt:lpstr>Research Summary</vt:lpstr>
      <vt:lpstr>Key Findings.</vt:lpstr>
      <vt:lpstr>Recommendations.</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Francesca Georgiana Florescu (2332791)</dc:creator>
  <cp:lastModifiedBy>Francesca Georgiana Florescu (2332791)</cp:lastModifiedBy>
  <cp:revision>1</cp:revision>
  <dcterms:created xsi:type="dcterms:W3CDTF">2026-07-03T00:31:14Z</dcterms:created>
  <dcterms:modified xsi:type="dcterms:W3CDTF">2026-07-03T00:47:18Z</dcterms:modified>
</cp:coreProperties>
</file>