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Corbel" panose="020B0503020204020204" pitchFamily="34" charset="0"/>
      <p:regular r:id="rId39"/>
      <p:bold r:id="rId40"/>
      <p:italic r:id="rId41"/>
      <p:boldItalic r:id="rId42"/>
    </p:embeddedFont>
    <p:embeddedFont>
      <p:font typeface="Roboto" panose="020B0604020202020204" charset="0"/>
      <p:regular r:id="rId43"/>
      <p:bold r:id="rId44"/>
      <p:italic r:id="rId45"/>
      <p:boldItalic r:id="rId46"/>
    </p:embeddedFont>
    <p:embeddedFont>
      <p:font typeface="Cambria" panose="02040503050406030204" pitchFamily="18" charset="0"/>
      <p:regular r:id="rId47"/>
      <p:bold r:id="rId48"/>
      <p:italic r:id="rId49"/>
      <p:boldItalic r:id="rId50"/>
    </p:embeddedFont>
    <p:embeddedFont>
      <p:font typeface="Trebuchet MS" panose="020B0603020202020204" pitchFamily="34" charset="0"/>
      <p:regular r:id="rId51"/>
      <p:bold r:id="rId52"/>
      <p:italic r:id="rId53"/>
      <p:boldItalic r:id="rId5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2" Type="http://schemas.openxmlformats.org/officeDocument/2006/relationships/font" Target="fonts/font8.fntdata"/><Relationship Id="rId47" Type="http://schemas.openxmlformats.org/officeDocument/2006/relationships/font" Target="fonts/font13.fntdata"/><Relationship Id="rId50" Type="http://schemas.openxmlformats.org/officeDocument/2006/relationships/font" Target="fonts/font16.fntdata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7.fntdata"/><Relationship Id="rId54" Type="http://schemas.openxmlformats.org/officeDocument/2006/relationships/font" Target="fonts/font2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3" Type="http://schemas.openxmlformats.org/officeDocument/2006/relationships/font" Target="fonts/font19.fntdata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49" Type="http://schemas.openxmlformats.org/officeDocument/2006/relationships/font" Target="fonts/font15.fntdata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52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font" Target="fonts/font14.fntdata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font" Target="fonts/font17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cc2409730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cc2409730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gcc2409730c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3" name="Google Shape;303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Corbel"/>
              <a:buNone/>
              <a:defRPr sz="6000" b="1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FFFFFF"/>
                </a:solidFill>
              </a:defRPr>
            </a:lvl1pPr>
            <a:lvl2pPr lvl="1" algn="ctr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None/>
              <a:defRPr sz="1800"/>
            </a:lvl2pPr>
            <a:lvl3pPr lvl="2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4pPr>
            <a:lvl5pPr lvl="4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5pPr>
            <a:lvl6pPr lvl="5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6pPr>
            <a:lvl7pPr lvl="6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7pPr>
            <a:lvl8pPr lvl="7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8pPr>
            <a:lvl9pPr lvl="8" algn="ctr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None/>
              <a:defRPr sz="15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lvl="1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lvl="2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lvl="3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lvl="4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lvl="5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lvl="6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lvl="7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lvl="8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3" name="Google Shape;23;p2"/>
          <p:cNvCxnSpPr/>
          <p:nvPr/>
        </p:nvCxnSpPr>
        <p:spPr>
          <a:xfrm>
            <a:off x="1483995" y="3733800"/>
            <a:ext cx="6172201" cy="0"/>
          </a:xfrm>
          <a:prstGeom prst="straightConnector1">
            <a:avLst/>
          </a:prstGeom>
          <a:noFill/>
          <a:ln w="100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3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3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0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 txBox="1"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Corbel"/>
              <a:buNone/>
              <a:defRPr sz="60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080"/>
              <a:buNone/>
              <a:defRPr sz="135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840"/>
              <a:buNone/>
              <a:defRPr sz="105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43" name="Google Shape;43;p5"/>
          <p:cNvCxnSpPr/>
          <p:nvPr/>
        </p:nvCxnSpPr>
        <p:spPr>
          <a:xfrm>
            <a:off x="1485900" y="4020408"/>
            <a:ext cx="6172201" cy="0"/>
          </a:xfrm>
          <a:prstGeom prst="straightConnector1">
            <a:avLst/>
          </a:prstGeom>
          <a:noFill/>
          <a:ln w="100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body" idx="2"/>
          </p:nvPr>
        </p:nvSpPr>
        <p:spPr>
          <a:xfrm>
            <a:off x="857250" y="2721483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body" idx="3"/>
          </p:nvPr>
        </p:nvSpPr>
        <p:spPr>
          <a:xfrm>
            <a:off x="4701880" y="1999032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9" name="Google Shape;49;p6"/>
          <p:cNvSpPr txBox="1">
            <a:spLocks noGrp="1"/>
          </p:cNvSpPr>
          <p:nvPr>
            <p:ph type="body" idx="4"/>
          </p:nvPr>
        </p:nvSpPr>
        <p:spPr>
          <a:xfrm>
            <a:off x="4701880" y="2719322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8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8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9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1"/>
          </p:nvPr>
        </p:nvSpPr>
        <p:spPr>
          <a:xfrm>
            <a:off x="4129314" y="1097280"/>
            <a:ext cx="4149638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505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  <a:defRPr sz="2400"/>
            </a:lvl1pPr>
            <a:lvl2pPr marL="914400" lvl="1" indent="-33528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80"/>
              <a:buChar char="•"/>
              <a:defRPr sz="2100"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4pPr>
            <a:lvl5pPr marL="2286000" lvl="4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5pPr>
            <a:lvl6pPr marL="2743200" lvl="5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6pPr>
            <a:lvl7pPr marL="3200400" lvl="6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7pPr>
            <a:lvl8pPr marL="3657600" lvl="7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8pPr>
            <a:lvl9pPr marL="4114800" lvl="8" indent="-30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Char char="•"/>
              <a:defRPr sz="1500"/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body" idx="2"/>
          </p:nvPr>
        </p:nvSpPr>
        <p:spPr>
          <a:xfrm>
            <a:off x="857250" y="2834640"/>
            <a:ext cx="283464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0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>
            <a:spLocks noGrp="1"/>
          </p:cNvSpPr>
          <p:nvPr>
            <p:ph type="pic" idx="2"/>
          </p:nvPr>
        </p:nvSpPr>
        <p:spPr>
          <a:xfrm>
            <a:off x="4019107" y="1069847"/>
            <a:ext cx="4257703" cy="4645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182875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None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body" idx="1"/>
          </p:nvPr>
        </p:nvSpPr>
        <p:spPr>
          <a:xfrm>
            <a:off x="857250" y="2834640"/>
            <a:ext cx="2834640" cy="288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0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 rot="5400000">
            <a:off x="2540278" y="374374"/>
            <a:ext cx="4038600" cy="740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2"/>
          <p:cNvSpPr txBox="1">
            <a:spLocks noGrp="1"/>
          </p:cNvSpPr>
          <p:nvPr>
            <p:ph type="title"/>
          </p:nvPr>
        </p:nvSpPr>
        <p:spPr>
          <a:xfrm rot="5400000">
            <a:off x="4710112" y="2595563"/>
            <a:ext cx="5410200" cy="1743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2"/>
          <p:cNvSpPr txBox="1">
            <a:spLocks noGrp="1"/>
          </p:cNvSpPr>
          <p:nvPr>
            <p:ph type="body" idx="1"/>
          </p:nvPr>
        </p:nvSpPr>
        <p:spPr>
          <a:xfrm rot="5400000">
            <a:off x="938212" y="681038"/>
            <a:ext cx="5410200" cy="557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  <a:defRPr sz="4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Char char="•"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2004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0988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29971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299720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JPDdji1Xj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2067752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.wales/Laid%20Documents/GEN-LD11108/GEN-LD11108-e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8gGY2JAjow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.com.br/sk-krash.html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educ.ualberta.ca/" TargetMode="External"/><Relationship Id="rId4" Type="http://schemas.openxmlformats.org/officeDocument/2006/relationships/hyperlink" Target="http://esl.fis.edu/teachers/support/cummi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3"/>
          <p:cNvSpPr txBox="1">
            <a:spLocks noGrp="1"/>
          </p:cNvSpPr>
          <p:nvPr>
            <p:ph type="ctrTitle"/>
          </p:nvPr>
        </p:nvSpPr>
        <p:spPr>
          <a:xfrm>
            <a:off x="507635" y="2590800"/>
            <a:ext cx="7851648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00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ECES5010/C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DWYIEITHRWYDD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BILINGUALISM 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3"/>
          <p:cNvSpPr txBox="1">
            <a:spLocks noGrp="1"/>
          </p:cNvSpPr>
          <p:nvPr>
            <p:ph type="subTitle" idx="1"/>
          </p:nvPr>
        </p:nvSpPr>
        <p:spPr>
          <a:xfrm>
            <a:off x="533400" y="5080462"/>
            <a:ext cx="7854696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Sesiwn 2 / Session 2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4"/>
          <p:cNvSpPr txBox="1">
            <a:spLocks noGrp="1"/>
          </p:cNvSpPr>
          <p:nvPr>
            <p:ph type="title"/>
          </p:nvPr>
        </p:nvSpPr>
        <p:spPr>
          <a:xfrm>
            <a:off x="1905000" y="5334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Cynnwys / Content</a:t>
            </a:r>
            <a:endParaRPr/>
          </a:p>
        </p:txBody>
      </p:sp>
      <p:sp>
        <p:nvSpPr>
          <p:cNvPr id="99" name="Google Shape;99;p14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 smtClean="0"/>
              <a:t>Dwyieithrwydd</a:t>
            </a:r>
            <a:r>
              <a:rPr lang="en-GB" sz="3200" dirty="0" smtClean="0"/>
              <a:t>-</a:t>
            </a:r>
            <a:endParaRPr dirty="0" smtClean="0"/>
          </a:p>
          <a:p>
            <a:pPr marL="342900" lvl="1" indent="-18288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2880"/>
              <a:buChar char="•"/>
            </a:pPr>
            <a:r>
              <a:rPr lang="en-GB" sz="3600" dirty="0"/>
              <a:t>Hanes </a:t>
            </a:r>
            <a:endParaRPr dirty="0"/>
          </a:p>
          <a:p>
            <a:pPr marL="342900" lvl="1" indent="-182880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2880"/>
              <a:buChar char="•"/>
            </a:pPr>
            <a:r>
              <a:rPr lang="en-GB" sz="3600" dirty="0" err="1" smtClean="0"/>
              <a:t>Cefndir</a:t>
            </a:r>
            <a:r>
              <a:rPr lang="en-GB" sz="3600" dirty="0" smtClean="0"/>
              <a:t> </a:t>
            </a:r>
            <a:r>
              <a:rPr lang="en-GB" sz="3600" dirty="0" err="1"/>
              <a:t>damcaniaethol</a:t>
            </a:r>
            <a:endParaRPr sz="3600" dirty="0"/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80"/>
              <a:buChar char="•"/>
            </a:pPr>
            <a:r>
              <a:rPr lang="en-GB" sz="3600" i="1"/>
              <a:t>Bilingualism</a:t>
            </a:r>
            <a:endParaRPr/>
          </a:p>
          <a:p>
            <a:pPr marL="342900" lvl="1" indent="-16256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/>
              <a:t>History </a:t>
            </a:r>
            <a:endParaRPr/>
          </a:p>
          <a:p>
            <a:pPr marL="342900" lvl="1" indent="-162560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/>
              <a:t>Theoretical background</a:t>
            </a:r>
            <a:endParaRPr/>
          </a:p>
        </p:txBody>
      </p:sp>
      <p:pic>
        <p:nvPicPr>
          <p:cNvPr id="101" name="Google Shape;101;p14" descr="C:\Users\l.roberts\AppData\Local\Microsoft\Windows\Temporary Internet Files\Content.IE5\6IDJCSBB\istock_discussionbubblesl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14600" y="4419599"/>
            <a:ext cx="3571875" cy="20767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5"/>
          <p:cNvSpPr txBox="1">
            <a:spLocks noGrp="1"/>
          </p:cNvSpPr>
          <p:nvPr>
            <p:ph type="title"/>
          </p:nvPr>
        </p:nvSpPr>
        <p:spPr>
          <a:xfrm>
            <a:off x="381000" y="2286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Arial"/>
              <a:buNone/>
            </a:pPr>
            <a:r>
              <a:rPr lang="en-GB" sz="3600" b="1" dirty="0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 dirty="0">
                <a:latin typeface="Arial"/>
                <a:ea typeface="Arial"/>
                <a:cs typeface="Arial"/>
                <a:sym typeface="Arial"/>
              </a:rPr>
            </a:br>
            <a:r>
              <a:rPr lang="en-GB" sz="3600" dirty="0" err="1"/>
              <a:t>Asesiad</a:t>
            </a:r>
            <a:r>
              <a:rPr lang="en-GB" sz="3600" dirty="0"/>
              <a:t> – </a:t>
            </a:r>
            <a:r>
              <a:rPr lang="en-GB" sz="3600" dirty="0" err="1" smtClean="0"/>
              <a:t>Atgoffa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Assessment – Refresh</a:t>
            </a:r>
            <a:r>
              <a:rPr lang="en-GB" sz="3600" b="1" dirty="0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 dirty="0">
                <a:latin typeface="Arial"/>
                <a:ea typeface="Arial"/>
                <a:cs typeface="Arial"/>
                <a:sym typeface="Arial"/>
              </a:rPr>
            </a:br>
            <a:endParaRPr sz="3600" b="1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15"/>
          <p:cNvSpPr txBox="1">
            <a:spLocks noGrp="1"/>
          </p:cNvSpPr>
          <p:nvPr>
            <p:ph type="body" idx="1"/>
          </p:nvPr>
        </p:nvSpPr>
        <p:spPr>
          <a:xfrm>
            <a:off x="381000" y="17526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Cyflwyniadau</a:t>
            </a:r>
            <a:r>
              <a:rPr lang="en-GB" sz="2400" dirty="0"/>
              <a:t> Seminar </a:t>
            </a:r>
            <a:r>
              <a:rPr lang="en-GB" sz="2400" dirty="0" err="1"/>
              <a:t>Unigol</a:t>
            </a:r>
            <a:r>
              <a:rPr lang="en-GB" sz="2400" dirty="0"/>
              <a:t> 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smtClean="0"/>
              <a:t>(3x5 </a:t>
            </a:r>
            <a:r>
              <a:rPr lang="en-GB" sz="2400" dirty="0" err="1"/>
              <a:t>munud</a:t>
            </a:r>
            <a:r>
              <a:rPr lang="en-GB" sz="2400" dirty="0"/>
              <a:t>)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17.05.21</a:t>
            </a:r>
            <a:r>
              <a:rPr lang="en-GB" sz="2400" dirty="0"/>
              <a:t> 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Cyflwynwch</a:t>
            </a:r>
            <a:r>
              <a:rPr lang="en-GB" sz="2400" dirty="0"/>
              <a:t> 3 seminar yn y </a:t>
            </a:r>
            <a:r>
              <a:rPr lang="en-GB" sz="2400" dirty="0" err="1"/>
              <a:t>meysydd</a:t>
            </a:r>
            <a:r>
              <a:rPr lang="en-GB" sz="2400" dirty="0"/>
              <a:t> </a:t>
            </a:r>
            <a:r>
              <a:rPr lang="en-GB" sz="2400" dirty="0" err="1"/>
              <a:t>canlynol</a:t>
            </a:r>
            <a:r>
              <a:rPr lang="en-GB" sz="2400" dirty="0"/>
              <a:t>: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>
                <a:solidFill>
                  <a:srgbClr val="366092"/>
                </a:solidFill>
              </a:rPr>
              <a:t>Academaidd</a:t>
            </a:r>
            <a:endParaRPr sz="2400" dirty="0">
              <a:solidFill>
                <a:srgbClr val="366092"/>
              </a:solidFill>
            </a:endParaRPr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>
                <a:solidFill>
                  <a:srgbClr val="366092"/>
                </a:solidFill>
              </a:rPr>
              <a:t>Damcaniaeth ac </a:t>
            </a:r>
            <a:r>
              <a:rPr lang="en-GB" sz="2400" dirty="0" err="1">
                <a:solidFill>
                  <a:srgbClr val="366092"/>
                </a:solidFill>
              </a:rPr>
              <a:t>addysgeg</a:t>
            </a:r>
            <a:endParaRPr sz="2400" dirty="0">
              <a:solidFill>
                <a:srgbClr val="366092"/>
              </a:solidFill>
            </a:endParaRPr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>
                <a:solidFill>
                  <a:srgbClr val="366092"/>
                </a:solidFill>
              </a:rPr>
              <a:t>Sgiliau iaith (gwers </a:t>
            </a:r>
            <a:r>
              <a:rPr lang="en-GB" sz="2400" dirty="0" err="1" smtClean="0">
                <a:solidFill>
                  <a:srgbClr val="366092"/>
                </a:solidFill>
              </a:rPr>
              <a:t>meicro</a:t>
            </a:r>
            <a:r>
              <a:rPr lang="en-GB" sz="2400" dirty="0" smtClean="0">
                <a:solidFill>
                  <a:srgbClr val="366092"/>
                </a:solidFill>
              </a:rPr>
              <a:t>)</a:t>
            </a:r>
            <a:endParaRPr dirty="0"/>
          </a:p>
        </p:txBody>
      </p:sp>
      <p:sp>
        <p:nvSpPr>
          <p:cNvPr id="108" name="Google Shape;108;p15"/>
          <p:cNvSpPr txBox="1">
            <a:spLocks noGrp="1"/>
          </p:cNvSpPr>
          <p:nvPr>
            <p:ph type="body" idx="2"/>
          </p:nvPr>
        </p:nvSpPr>
        <p:spPr>
          <a:xfrm>
            <a:off x="4724400" y="1760913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Individual Seminar Presentations 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(3x5 minutes)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solidFill>
                  <a:srgbClr val="FF0000"/>
                </a:solidFill>
              </a:rPr>
              <a:t>17.05.21</a:t>
            </a:r>
            <a:r>
              <a:rPr lang="en-GB" sz="2400"/>
              <a:t>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Present 3 seminars in the following areas: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solidFill>
                  <a:srgbClr val="366092"/>
                </a:solidFill>
              </a:rPr>
              <a:t>Academic</a:t>
            </a:r>
            <a:endParaRPr sz="2400">
              <a:solidFill>
                <a:srgbClr val="366092"/>
              </a:solidFill>
            </a:endParaRPr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solidFill>
                  <a:srgbClr val="366092"/>
                </a:solidFill>
              </a:rPr>
              <a:t>Theory and pedagogy</a:t>
            </a:r>
            <a:endParaRPr sz="2400">
              <a:solidFill>
                <a:srgbClr val="366092"/>
              </a:solidFill>
            </a:endParaRPr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solidFill>
                  <a:srgbClr val="366092"/>
                </a:solidFill>
              </a:rPr>
              <a:t>Language skills (micro lesson)</a:t>
            </a:r>
            <a:endParaRPr sz="2400" i="1">
              <a:solidFill>
                <a:srgbClr val="366092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6"/>
          <p:cNvSpPr txBox="1">
            <a:spLocks noGrp="1"/>
          </p:cNvSpPr>
          <p:nvPr>
            <p:ph type="body" idx="1"/>
          </p:nvPr>
        </p:nvSpPr>
        <p:spPr>
          <a:xfrm>
            <a:off x="781050" y="1253836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/>
              <a:t>Hanes </a:t>
            </a:r>
            <a:r>
              <a:rPr lang="en-GB" sz="3200" dirty="0" err="1"/>
              <a:t>byr</a:t>
            </a:r>
            <a:r>
              <a:rPr lang="en-GB" sz="3200" dirty="0"/>
              <a:t> o </a:t>
            </a:r>
            <a:r>
              <a:rPr lang="en-GB" sz="3200" dirty="0" err="1"/>
              <a:t>daith</a:t>
            </a:r>
            <a:r>
              <a:rPr lang="en-GB" sz="3200" dirty="0"/>
              <a:t> </a:t>
            </a:r>
            <a:r>
              <a:rPr lang="en-GB" sz="3200" dirty="0" err="1"/>
              <a:t>dwyieithrwydd</a:t>
            </a:r>
            <a:r>
              <a:rPr lang="en-GB" sz="3200" dirty="0"/>
              <a:t> yn </a:t>
            </a:r>
            <a:r>
              <a:rPr lang="en-GB" sz="3200" dirty="0" err="1"/>
              <a:t>Nghymru</a:t>
            </a:r>
            <a:r>
              <a:rPr lang="en-GB" sz="3200" dirty="0"/>
              <a:t> </a:t>
            </a:r>
            <a:endParaRPr sz="3200" dirty="0"/>
          </a:p>
        </p:txBody>
      </p:sp>
      <p:sp>
        <p:nvSpPr>
          <p:cNvPr id="114" name="Google Shape;114;p16"/>
          <p:cNvSpPr txBox="1">
            <a:spLocks noGrp="1"/>
          </p:cNvSpPr>
          <p:nvPr>
            <p:ph type="body" idx="2"/>
          </p:nvPr>
        </p:nvSpPr>
        <p:spPr>
          <a:xfrm>
            <a:off x="4648200" y="1253836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/>
              <a:t>A very brief history of the journey of bilingualism in Wales</a:t>
            </a:r>
            <a:endParaRPr sz="3200" i="1" dirty="0"/>
          </a:p>
        </p:txBody>
      </p:sp>
      <p:pic>
        <p:nvPicPr>
          <p:cNvPr id="115" name="Google Shape;115;p16" descr="Road signs in Wales - Wikipedia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0" y="4191000"/>
            <a:ext cx="3200400" cy="2400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Yr Iaith Gymraeg heddiw</a:t>
            </a:r>
            <a:br>
              <a:rPr lang="en-GB"/>
            </a:br>
            <a:r>
              <a:rPr lang="en-GB"/>
              <a:t>The Welsh Language today</a:t>
            </a:r>
            <a:endParaRPr/>
          </a:p>
        </p:txBody>
      </p:sp>
      <p:sp>
        <p:nvSpPr>
          <p:cNvPr id="121" name="Google Shape;121;p17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/>
              <a:t>Gwyliwch y clip canlynol a thrafodwch rhai o’r heriau sy’n wynebu’r iaith Gymraeg heddiw</a:t>
            </a:r>
            <a:endParaRPr sz="3200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Welsh - the oldest language in Britain is decreasing (UK) - BBC Breakfast - 2nd August 2016</a:t>
            </a:r>
            <a:endParaRPr/>
          </a:p>
        </p:txBody>
      </p:sp>
      <p:sp>
        <p:nvSpPr>
          <p:cNvPr id="122" name="Google Shape;122;p17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/>
              <a:t>Watch the following clip and discuss some of the challenges facing the Welsh language today</a:t>
            </a:r>
            <a:endParaRPr sz="3200" i="1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Char char="•"/>
            </a:pPr>
            <a:r>
              <a:rPr lang="en-GB" i="1" u="sng">
                <a:solidFill>
                  <a:schemeClr val="hlink"/>
                </a:solidFill>
                <a:hlinkClick r:id="rId3"/>
              </a:rPr>
              <a:t>Welsh - the oldest language in Britain is decreasing (UK) - BBC Breakfast - 2nd August 2016</a:t>
            </a:r>
            <a:endParaRPr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8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Yr Iaith Gymraeg heddiw</a:t>
            </a:r>
            <a:br>
              <a:rPr lang="en-GB"/>
            </a:br>
            <a:r>
              <a:rPr lang="en-GB"/>
              <a:t>The Welsh language today</a:t>
            </a:r>
            <a:endParaRPr/>
          </a:p>
        </p:txBody>
      </p:sp>
      <p:sp>
        <p:nvSpPr>
          <p:cNvPr id="128" name="Google Shape;128;p18"/>
          <p:cNvSpPr txBox="1">
            <a:spLocks noGrp="1"/>
          </p:cNvSpPr>
          <p:nvPr>
            <p:ph type="body" idx="1"/>
          </p:nvPr>
        </p:nvSpPr>
        <p:spPr>
          <a:xfrm>
            <a:off x="304800" y="2057398"/>
            <a:ext cx="4118610" cy="4495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 cyfrifiad 2011 yn dangos bod 19% o boblogaeth Cymru yn siarad Cymraeg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 hyn yn ostyngiad o gyfrifiad 2001 lle roedd y canlyniad yn 20.8%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Char char="•"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https://www.bbc.co.uk/news/uk-wales-20677528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Beth yw rhai o’r tueddiadau sydd i’w gweld?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Pa broblemau sy’n wynebu’r iaith Gymraeg?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A oes unrhyw negeseuon cadarnhaol?</a:t>
            </a:r>
            <a:endParaRPr sz="2000"/>
          </a:p>
        </p:txBody>
      </p:sp>
      <p:sp>
        <p:nvSpPr>
          <p:cNvPr id="129" name="Google Shape;129;p18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290891" cy="464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2011 census shows that 19% of the Welsh population can speak Welsh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This showed a decline from the 2001 census where the result was 20.8%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Char char="•"/>
            </a:pPr>
            <a:r>
              <a:rPr lang="en-GB" i="1" u="sng">
                <a:solidFill>
                  <a:schemeClr val="hlink"/>
                </a:solidFill>
                <a:hlinkClick r:id="rId3"/>
              </a:rPr>
              <a:t>https://www.bbc.co.uk/news/uk-wales-20677528</a:t>
            </a:r>
            <a:endParaRPr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What are some of the trends emerging from the census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What are the problems the Welsh language faces?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Are there any positives?</a:t>
            </a:r>
            <a:endParaRPr sz="2000"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9"/>
          <p:cNvSpPr txBox="1">
            <a:spLocks noGrp="1"/>
          </p:cNvSpPr>
          <p:nvPr>
            <p:ph type="title"/>
          </p:nvPr>
        </p:nvSpPr>
        <p:spPr>
          <a:xfrm>
            <a:off x="228600" y="457200"/>
            <a:ext cx="91440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Yr Iaith Gymraeg ar ddiwedd yr 20fed Ganrif</a:t>
            </a:r>
            <a:br>
              <a:rPr lang="en-GB" sz="3600"/>
            </a:br>
            <a:r>
              <a:rPr lang="en-GB" sz="3600"/>
              <a:t>The Welsh Language in the late 20</a:t>
            </a:r>
            <a:r>
              <a:rPr lang="en-GB" sz="3600" baseline="30000"/>
              <a:t>th</a:t>
            </a:r>
            <a:r>
              <a:rPr lang="en-GB" sz="3600"/>
              <a:t> Century</a:t>
            </a:r>
            <a:endParaRPr sz="3600"/>
          </a:p>
        </p:txBody>
      </p:sp>
      <p:sp>
        <p:nvSpPr>
          <p:cNvPr id="135" name="Google Shape;135;p19"/>
          <p:cNvSpPr txBox="1">
            <a:spLocks noGrp="1"/>
          </p:cNvSpPr>
          <p:nvPr>
            <p:ph type="body" idx="1"/>
          </p:nvPr>
        </p:nvSpPr>
        <p:spPr>
          <a:xfrm>
            <a:off x="228600" y="1676400"/>
            <a:ext cx="4194810" cy="44043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Am y </a:t>
            </a:r>
            <a:r>
              <a:rPr lang="en-GB" sz="2400" dirty="0" err="1"/>
              <a:t>tro</a:t>
            </a:r>
            <a:r>
              <a:rPr lang="en-GB" sz="2400" dirty="0"/>
              <a:t> </a:t>
            </a:r>
            <a:r>
              <a:rPr lang="en-GB" sz="2400" dirty="0" err="1"/>
              <a:t>cyntaf</a:t>
            </a:r>
            <a:r>
              <a:rPr lang="en-GB" sz="2400" dirty="0"/>
              <a:t> </a:t>
            </a:r>
            <a:r>
              <a:rPr lang="en-GB" sz="2400" dirty="0" err="1"/>
              <a:t>roedd</a:t>
            </a:r>
            <a:r>
              <a:rPr lang="en-GB" sz="2400" dirty="0"/>
              <a:t> </a:t>
            </a:r>
            <a:r>
              <a:rPr lang="en-GB" sz="2400" dirty="0" err="1"/>
              <a:t>mwyafrif</a:t>
            </a:r>
            <a:r>
              <a:rPr lang="en-GB" sz="2400" dirty="0"/>
              <a:t> </a:t>
            </a:r>
            <a:r>
              <a:rPr lang="en-GB" sz="2400" dirty="0" err="1"/>
              <a:t>siaradwyr</a:t>
            </a:r>
            <a:r>
              <a:rPr lang="en-GB" sz="2400" dirty="0"/>
              <a:t> Cymraeg yn </a:t>
            </a:r>
            <a:r>
              <a:rPr lang="en-GB" sz="2400" dirty="0" err="1"/>
              <a:t>byw</a:t>
            </a:r>
            <a:r>
              <a:rPr lang="en-GB" sz="2400" dirty="0"/>
              <a:t> mewn </a:t>
            </a:r>
            <a:r>
              <a:rPr lang="en-GB" sz="2400" dirty="0" err="1"/>
              <a:t>ardaloedd</a:t>
            </a:r>
            <a:r>
              <a:rPr lang="en-GB" sz="2400" dirty="0"/>
              <a:t> lle </a:t>
            </a:r>
            <a:r>
              <a:rPr lang="en-GB" sz="2400" dirty="0" err="1"/>
              <a:t>roeddynt</a:t>
            </a:r>
            <a:r>
              <a:rPr lang="en-GB" sz="2400" dirty="0"/>
              <a:t> yn y </a:t>
            </a:r>
            <a:r>
              <a:rPr lang="en-GB" sz="2400" dirty="0" err="1"/>
              <a:t>lleiafrif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Siaradwy</a:t>
            </a:r>
            <a:r>
              <a:rPr lang="en-GB" sz="2400" dirty="0"/>
              <a:t> Cymraeg </a:t>
            </a:r>
            <a:r>
              <a:rPr lang="en-GB" sz="2400" dirty="0" err="1"/>
              <a:t>Caerdydd</a:t>
            </a:r>
            <a:r>
              <a:rPr lang="en-GB" sz="2400" dirty="0"/>
              <a:t> – </a:t>
            </a:r>
            <a:r>
              <a:rPr lang="en-GB" sz="2400" dirty="0" err="1"/>
              <a:t>newid</a:t>
            </a:r>
            <a:r>
              <a:rPr lang="en-GB" sz="2400" dirty="0"/>
              <a:t> o </a:t>
            </a:r>
            <a:r>
              <a:rPr lang="en-GB" sz="2400" dirty="0" err="1"/>
              <a:t>siarad</a:t>
            </a:r>
            <a:r>
              <a:rPr lang="en-GB" sz="2400" dirty="0"/>
              <a:t> Cymraeg yn </a:t>
            </a:r>
            <a:r>
              <a:rPr lang="en-GB" sz="2400" dirty="0" err="1"/>
              <a:t>cael</a:t>
            </a:r>
            <a:r>
              <a:rPr lang="en-GB" sz="2400" dirty="0"/>
              <a:t> ei </a:t>
            </a:r>
            <a:r>
              <a:rPr lang="en-GB" sz="2400" dirty="0" err="1"/>
              <a:t>gysylltu</a:t>
            </a:r>
            <a:r>
              <a:rPr lang="en-GB" sz="2400" dirty="0"/>
              <a:t> gyda </a:t>
            </a:r>
            <a:r>
              <a:rPr lang="en-GB" sz="2400" dirty="0" err="1"/>
              <a:t>statws</a:t>
            </a:r>
            <a:r>
              <a:rPr lang="en-GB" sz="2400" dirty="0"/>
              <a:t> </a:t>
            </a:r>
            <a:r>
              <a:rPr lang="en-GB" sz="2400" dirty="0" err="1"/>
              <a:t>isel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uchel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economaidd</a:t>
            </a:r>
            <a:r>
              <a:rPr lang="en-GB" sz="2400" dirty="0"/>
              <a:t> yn </a:t>
            </a:r>
            <a:r>
              <a:rPr lang="en-GB" sz="2400" dirty="0" err="1"/>
              <a:t>tanseilio</a:t>
            </a:r>
            <a:r>
              <a:rPr lang="en-GB" sz="2400" dirty="0"/>
              <a:t> </a:t>
            </a:r>
            <a:r>
              <a:rPr lang="en-GB" sz="2400" dirty="0" err="1"/>
              <a:t>bodolaeth</a:t>
            </a:r>
            <a:r>
              <a:rPr lang="en-GB" sz="2400" dirty="0"/>
              <a:t> </a:t>
            </a:r>
            <a:r>
              <a:rPr lang="en-GB" sz="2400" dirty="0" err="1"/>
              <a:t>cymunedau</a:t>
            </a:r>
            <a:r>
              <a:rPr lang="en-GB" sz="2400" dirty="0"/>
              <a:t> Cymraeg </a:t>
            </a:r>
            <a:r>
              <a:rPr lang="en-GB" sz="2400" dirty="0" err="1"/>
              <a:t>traddodiadol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Effaith </a:t>
            </a:r>
            <a:r>
              <a:rPr lang="en-GB" sz="2400" dirty="0" err="1" smtClean="0"/>
              <a:t>mewnfudiad</a:t>
            </a:r>
            <a:endParaRPr sz="2400" dirty="0"/>
          </a:p>
        </p:txBody>
      </p:sp>
      <p:sp>
        <p:nvSpPr>
          <p:cNvPr id="136" name="Google Shape;136;p19"/>
          <p:cNvSpPr txBox="1">
            <a:spLocks noGrp="1"/>
          </p:cNvSpPr>
          <p:nvPr>
            <p:ph type="body" idx="2"/>
          </p:nvPr>
        </p:nvSpPr>
        <p:spPr>
          <a:xfrm>
            <a:off x="4572000" y="1676400"/>
            <a:ext cx="4038600" cy="487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majority of Welsh speakers living in areas where language was not that of majority for the first time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speaking Cardiff – change from Welsh speaking being associated with low social status to high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Economic change undermining viability of traditional Welsh speaking communities.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Impact of in-migration</a:t>
            </a:r>
            <a:endParaRPr sz="2400"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 txBox="1">
            <a:spLocks noGrp="1"/>
          </p:cNvSpPr>
          <p:nvPr>
            <p:ph type="title"/>
          </p:nvPr>
        </p:nvSpPr>
        <p:spPr>
          <a:xfrm>
            <a:off x="914400" y="304800"/>
            <a:ext cx="78486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Corbel"/>
              <a:buNone/>
            </a:pPr>
            <a:r>
              <a:rPr lang="en-GB" sz="3600"/>
              <a:t>Statws cyfreithiol yr Iaith Gymraeg</a:t>
            </a:r>
            <a:br>
              <a:rPr lang="en-GB" sz="3600"/>
            </a:br>
            <a:r>
              <a:rPr lang="en-GB" sz="3600"/>
              <a:t>The legal status of the Welsh Language</a:t>
            </a:r>
            <a:endParaRPr sz="3600"/>
          </a:p>
        </p:txBody>
      </p:sp>
      <p:sp>
        <p:nvSpPr>
          <p:cNvPr id="142" name="Google Shape;142;p20"/>
          <p:cNvSpPr txBox="1">
            <a:spLocks noGrp="1"/>
          </p:cNvSpPr>
          <p:nvPr>
            <p:ph type="body" idx="1"/>
          </p:nvPr>
        </p:nvSpPr>
        <p:spPr>
          <a:xfrm>
            <a:off x="304800" y="1828800"/>
            <a:ext cx="4118610" cy="4251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Deddf</a:t>
            </a:r>
            <a:r>
              <a:rPr lang="en-GB" sz="2400" dirty="0"/>
              <a:t> Iaith 1967 yn rhoi </a:t>
            </a:r>
            <a:r>
              <a:rPr lang="en-GB" sz="2400" dirty="0" err="1"/>
              <a:t>yr</a:t>
            </a:r>
            <a:r>
              <a:rPr lang="en-GB" sz="2400" dirty="0"/>
              <a:t> un </a:t>
            </a:r>
            <a:r>
              <a:rPr lang="en-GB" sz="2400" dirty="0" err="1"/>
              <a:t>statws</a:t>
            </a:r>
            <a:r>
              <a:rPr lang="en-GB" sz="2400" dirty="0"/>
              <a:t> i’r Gymraeg a’r </a:t>
            </a:r>
            <a:r>
              <a:rPr lang="en-GB" sz="2400" dirty="0" err="1"/>
              <a:t>Saesneg</a:t>
            </a:r>
            <a:r>
              <a:rPr lang="en-GB" sz="2400" dirty="0"/>
              <a:t> </a:t>
            </a:r>
            <a:r>
              <a:rPr lang="en-GB" sz="2400" b="1" dirty="0"/>
              <a:t>mewn</a:t>
            </a:r>
            <a:r>
              <a:rPr lang="en-GB" sz="2400" dirty="0"/>
              <a:t> </a:t>
            </a:r>
            <a:r>
              <a:rPr lang="en-GB" sz="2400" b="1" dirty="0" err="1"/>
              <a:t>llysoedd</a:t>
            </a:r>
            <a:r>
              <a:rPr lang="en-GB" sz="2400" b="1" dirty="0"/>
              <a:t> barn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Deddf</a:t>
            </a:r>
            <a:r>
              <a:rPr lang="en-GB" sz="2400" dirty="0"/>
              <a:t> Iaith 1993: </a:t>
            </a:r>
            <a:r>
              <a:rPr lang="en-GB" sz="2400" dirty="0" err="1"/>
              <a:t>Bwrdd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Iaith Gymraeg yn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cydnabyddiaeth</a:t>
            </a:r>
            <a:r>
              <a:rPr lang="en-GB" sz="2400" dirty="0"/>
              <a:t> </a:t>
            </a:r>
            <a:r>
              <a:rPr lang="en-GB" sz="2400" dirty="0" err="1"/>
              <a:t>swyddogol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hyrwyddo’r</a:t>
            </a:r>
            <a:r>
              <a:rPr lang="en-GB" sz="2400" dirty="0"/>
              <a:t> defnydd o’r iaith Gymraeg </a:t>
            </a:r>
            <a:r>
              <a:rPr lang="en-GB" sz="2400" dirty="0" err="1"/>
              <a:t>mewb</a:t>
            </a:r>
            <a:r>
              <a:rPr lang="en-GB" sz="2400" dirty="0"/>
              <a:t> </a:t>
            </a:r>
            <a:r>
              <a:rPr lang="en-GB" sz="2400" dirty="0" err="1"/>
              <a:t>mywyd</a:t>
            </a:r>
            <a:r>
              <a:rPr lang="en-GB" sz="2400" dirty="0"/>
              <a:t> </a:t>
            </a:r>
            <a:r>
              <a:rPr lang="en-GB" sz="2400" dirty="0" err="1"/>
              <a:t>cyhoeddus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Mesur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Iaith Gymraeg 2011 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>
                <a:solidFill>
                  <a:srgbClr val="0070C0"/>
                </a:solidFill>
              </a:rPr>
              <a:t>Miliwn</a:t>
            </a:r>
            <a:r>
              <a:rPr lang="en-GB" sz="2400" dirty="0">
                <a:solidFill>
                  <a:srgbClr val="0070C0"/>
                </a:solidFill>
              </a:rPr>
              <a:t> o </a:t>
            </a:r>
            <a:r>
              <a:rPr lang="en-GB" sz="2400" dirty="0" err="1">
                <a:solidFill>
                  <a:srgbClr val="0070C0"/>
                </a:solidFill>
              </a:rPr>
              <a:t>Siaradwyr</a:t>
            </a:r>
            <a:r>
              <a:rPr lang="en-GB" sz="2400" dirty="0">
                <a:solidFill>
                  <a:srgbClr val="0070C0"/>
                </a:solidFill>
              </a:rPr>
              <a:t> Cymraeg</a:t>
            </a:r>
            <a:endParaRPr sz="2400" dirty="0">
              <a:solidFill>
                <a:srgbClr val="0070C0"/>
              </a:solidFill>
            </a:endParaRPr>
          </a:p>
        </p:txBody>
      </p:sp>
      <p:sp>
        <p:nvSpPr>
          <p:cNvPr id="143" name="Google Shape;143;p20"/>
          <p:cNvSpPr txBox="1">
            <a:spLocks noGrp="1"/>
          </p:cNvSpPr>
          <p:nvPr>
            <p:ph type="body" idx="2"/>
          </p:nvPr>
        </p:nvSpPr>
        <p:spPr>
          <a:xfrm>
            <a:off x="4700708" y="1905000"/>
            <a:ext cx="4062292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Language Act 1967 gave Welsh the same status as English </a:t>
            </a:r>
            <a:r>
              <a:rPr lang="en-GB" sz="2400" b="1" i="1"/>
              <a:t>in law courts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Welsh Language Act 1993: the Welsh Language Board given official recognition to promote and facilitate the use of Welsh language in public life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Welsh Language Measure 2011</a:t>
            </a:r>
            <a:endParaRPr sz="2400" i="1"/>
          </a:p>
          <a:p>
            <a:pPr marL="171450" lvl="0" indent="-2082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ts val="2400"/>
              <a:buChar char="•"/>
            </a:pPr>
            <a:r>
              <a:rPr lang="en-GB" sz="2400" i="1">
                <a:solidFill>
                  <a:srgbClr val="0070C0"/>
                </a:solidFill>
              </a:rPr>
              <a:t>Million Welsh Speakers</a:t>
            </a:r>
            <a:endParaRPr sz="2400" i="1">
              <a:solidFill>
                <a:srgbClr val="0070C0"/>
              </a:solidFill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400" i="1" u="sng">
                <a:solidFill>
                  <a:schemeClr val="hlink"/>
                </a:solidFill>
                <a:hlinkClick r:id="rId3"/>
              </a:rPr>
              <a:t>https://senedd.wales/Laid%20Documents/GEN-LD11108/GEN-LD11108-e.pdf</a:t>
            </a:r>
            <a:endParaRPr sz="2400" i="1">
              <a:solidFill>
                <a:srgbClr val="0070C0"/>
              </a:solidFill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2400" i="1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1"/>
          <p:cNvSpPr txBox="1">
            <a:spLocks noGrp="1"/>
          </p:cNvSpPr>
          <p:nvPr>
            <p:ph type="title"/>
          </p:nvPr>
        </p:nvSpPr>
        <p:spPr>
          <a:xfrm>
            <a:off x="766673" y="2951268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/>
              <a:t>Datblygiadau hanesyddol pwysig yn y  19eg a’r 20fed ganrif</a:t>
            </a:r>
            <a:br>
              <a:rPr lang="en-GB"/>
            </a:br>
            <a:r>
              <a:rPr lang="en-GB"/>
              <a:t/>
            </a:r>
            <a:br>
              <a:rPr lang="en-GB"/>
            </a:br>
            <a:r>
              <a:rPr lang="en-GB" i="1"/>
              <a:t>Important historical developments in the 19</a:t>
            </a:r>
            <a:r>
              <a:rPr lang="en-GB" i="1" baseline="30000"/>
              <a:t>th</a:t>
            </a:r>
            <a:r>
              <a:rPr lang="en-GB" i="1"/>
              <a:t> and 20</a:t>
            </a:r>
            <a:r>
              <a:rPr lang="en-GB" i="1" baseline="30000"/>
              <a:t>th</a:t>
            </a:r>
            <a:r>
              <a:rPr lang="en-GB" i="1"/>
              <a:t> centuries</a:t>
            </a:r>
            <a:endParaRPr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2"/>
          <p:cNvSpPr txBox="1">
            <a:spLocks noGrp="1"/>
          </p:cNvSpPr>
          <p:nvPr>
            <p:ph type="title"/>
          </p:nvPr>
        </p:nvSpPr>
        <p:spPr>
          <a:xfrm>
            <a:off x="571500" y="540328"/>
            <a:ext cx="8915400" cy="1114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24100" rIns="68575" bIns="34275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orbel"/>
              <a:buNone/>
            </a:pPr>
            <a:r>
              <a:rPr lang="en-GB" sz="2800" dirty="0"/>
              <a:t>Brad y </a:t>
            </a:r>
            <a:r>
              <a:rPr lang="en-GB" sz="2800" dirty="0" err="1"/>
              <a:t>Llyfrau</a:t>
            </a:r>
            <a:r>
              <a:rPr lang="en-GB" sz="2800" dirty="0"/>
              <a:t> </a:t>
            </a:r>
            <a:r>
              <a:rPr lang="en-GB" sz="2800" dirty="0" err="1"/>
              <a:t>Gleision</a:t>
            </a: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			</a:t>
            </a:r>
            <a:r>
              <a:rPr lang="en-GB" sz="2800" dirty="0" smtClean="0"/>
              <a:t>            </a:t>
            </a:r>
            <a:r>
              <a:rPr lang="en-GB" sz="2800" i="1" dirty="0" smtClean="0"/>
              <a:t>The </a:t>
            </a:r>
            <a:r>
              <a:rPr lang="en-GB" sz="2800" i="1" dirty="0"/>
              <a:t>Treachery of the Blue Books</a:t>
            </a:r>
            <a:r>
              <a:rPr lang="en-GB" sz="2800" dirty="0"/>
              <a:t/>
            </a:r>
            <a:br>
              <a:rPr lang="en-GB" sz="2800" dirty="0"/>
            </a:br>
            <a:endParaRPr sz="2800" dirty="0"/>
          </a:p>
        </p:txBody>
      </p:sp>
      <p:sp>
        <p:nvSpPr>
          <p:cNvPr id="154" name="Google Shape;154;p22"/>
          <p:cNvSpPr txBox="1">
            <a:spLocks noGrp="1"/>
          </p:cNvSpPr>
          <p:nvPr>
            <p:ph type="body" idx="1"/>
          </p:nvPr>
        </p:nvSpPr>
        <p:spPr>
          <a:xfrm>
            <a:off x="438150" y="1600200"/>
            <a:ext cx="4038600" cy="4434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200" tIns="24100" rIns="48200" bIns="24100" anchor="t" anchorCtr="0">
            <a:normAutofit/>
          </a:bodyPr>
          <a:lstStyle/>
          <a:p>
            <a:pPr marL="171450" lvl="0" indent="-13716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1847: William Williams, Aelod Seneddol Coventry (o Bumpsaint, Sir Gâr) yn gofyn am ymchwilad seneddol i addysg yng Nghymru</a:t>
            </a:r>
            <a:endParaRPr sz="2400"/>
          </a:p>
          <a:p>
            <a:pPr marL="171450" lvl="0" indent="-13716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Y comisiynwyr yn adrodd fod athrawon yng Nghymru yn  feddw ac yn anllythrennog</a:t>
            </a:r>
            <a:endParaRPr sz="2400"/>
          </a:p>
          <a:p>
            <a:pPr marL="171450" lvl="0" indent="-13716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Brad y Llyfrau Gleision</a:t>
            </a:r>
            <a:endParaRPr sz="240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sp>
        <p:nvSpPr>
          <p:cNvPr id="155" name="Google Shape;155;p22"/>
          <p:cNvSpPr txBox="1">
            <a:spLocks noGrp="1"/>
          </p:cNvSpPr>
          <p:nvPr>
            <p:ph type="body" idx="2"/>
          </p:nvPr>
        </p:nvSpPr>
        <p:spPr>
          <a:xfrm>
            <a:off x="5029200" y="1417840"/>
            <a:ext cx="3714750" cy="35319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1847: William Williams, MP for Coventry, from Pumpsaint (Carmarthenshire) asked for a government inquiry into education in Wales </a:t>
            </a:r>
            <a:endParaRPr sz="2400" i="1"/>
          </a:p>
          <a:p>
            <a:pPr marL="171450" lvl="0" indent="-13716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commissioners appointed reported that teachers in Wales were ‘drunk and illiterate’</a:t>
            </a:r>
            <a:endParaRPr sz="2400" i="1"/>
          </a:p>
          <a:p>
            <a:pPr marL="171450" lvl="0" indent="-13716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Treachery of the Blue Books</a:t>
            </a:r>
            <a:endParaRPr sz="2400" i="1"/>
          </a:p>
          <a:p>
            <a:pPr marL="171450" lvl="0" indent="-15239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920"/>
              <a:buNone/>
            </a:pPr>
            <a:endParaRPr sz="2400"/>
          </a:p>
        </p:txBody>
      </p:sp>
      <p:pic>
        <p:nvPicPr>
          <p:cNvPr id="156" name="Google Shape;156;p22" descr="Book | Free Stock Photo | Illustration of an open book ..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728119" y="5562600"/>
            <a:ext cx="1458661" cy="107940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3"/>
          <p:cNvSpPr txBox="1">
            <a:spLocks noGrp="1"/>
          </p:cNvSpPr>
          <p:nvPr>
            <p:ph type="title"/>
          </p:nvPr>
        </p:nvSpPr>
        <p:spPr>
          <a:xfrm>
            <a:off x="270165" y="609600"/>
            <a:ext cx="8638308" cy="13563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lvl="0"/>
            <a:r>
              <a:rPr lang="en-GB" sz="3800" dirty="0" err="1" smtClean="0"/>
              <a:t>Dwyieithrwydd</a:t>
            </a:r>
            <a:r>
              <a:rPr lang="en-GB" sz="3800" dirty="0" smtClean="0"/>
              <a:t> ac </a:t>
            </a:r>
            <a:r>
              <a:rPr lang="en-GB" sz="3800" dirty="0" err="1" smtClean="0"/>
              <a:t>Imperialaeth</a:t>
            </a:r>
            <a:r>
              <a:rPr lang="en-GB" sz="3800" dirty="0" smtClean="0"/>
              <a:t> </a:t>
            </a:r>
            <a:r>
              <a:rPr lang="en-GB" sz="3800" dirty="0" err="1" smtClean="0"/>
              <a:t>Ddiwylliannol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</a:t>
            </a:r>
            <a:r>
              <a:rPr lang="en-GB" dirty="0" smtClean="0"/>
              <a:t>ilingualism </a:t>
            </a:r>
            <a:r>
              <a:rPr lang="en-GB" dirty="0"/>
              <a:t>and </a:t>
            </a:r>
            <a:r>
              <a:rPr lang="en-GB" dirty="0" smtClean="0"/>
              <a:t>Cultural </a:t>
            </a:r>
            <a:r>
              <a:rPr lang="en-GB" dirty="0"/>
              <a:t>Imperialism</a:t>
            </a:r>
            <a:endParaRPr dirty="0"/>
          </a:p>
        </p:txBody>
      </p:sp>
      <p:sp>
        <p:nvSpPr>
          <p:cNvPr id="163" name="Google Shape;163;p23"/>
          <p:cNvSpPr txBox="1">
            <a:spLocks noGrp="1"/>
          </p:cNvSpPr>
          <p:nvPr>
            <p:ph type="body" idx="1"/>
          </p:nvPr>
        </p:nvSpPr>
        <p:spPr>
          <a:xfrm>
            <a:off x="4834541" y="1711036"/>
            <a:ext cx="4073932" cy="402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150" dirty="0"/>
              <a:t>Watch the </a:t>
            </a:r>
            <a:r>
              <a:rPr lang="en-GB" sz="2150" dirty="0" err="1"/>
              <a:t>TedTalk</a:t>
            </a:r>
            <a:r>
              <a:rPr lang="en-GB" sz="2150" dirty="0"/>
              <a:t> </a:t>
            </a:r>
            <a:r>
              <a:rPr lang="en-GB" sz="2150" dirty="0" smtClean="0"/>
              <a:t>by</a:t>
            </a:r>
            <a:r>
              <a:rPr lang="en-GB" sz="2150" dirty="0" smtClean="0"/>
              <a:t> </a:t>
            </a:r>
            <a:r>
              <a:rPr lang="en-GB" sz="2150" dirty="0"/>
              <a:t>Zoe Maria Pace and consider </a:t>
            </a:r>
            <a:r>
              <a:rPr lang="en-GB" sz="2150" dirty="0" smtClean="0"/>
              <a:t>how </a:t>
            </a:r>
            <a:r>
              <a:rPr lang="en-GB" sz="2150" dirty="0"/>
              <a:t>cultural imperialism has affected bilingualism in Wales.</a:t>
            </a:r>
            <a:endParaRPr sz="2150" dirty="0">
              <a:solidFill>
                <a:schemeClr val="dk1"/>
              </a:solidFill>
              <a:highlight>
                <a:srgbClr val="F9F9F9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dirty="0" smtClean="0">
                <a:hlinkClick r:id="rId3"/>
              </a:rPr>
              <a:t>Bilingualism and Cultural Imperialism</a:t>
            </a:r>
            <a:endParaRPr dirty="0"/>
          </a:p>
        </p:txBody>
      </p:sp>
      <p:sp>
        <p:nvSpPr>
          <p:cNvPr id="4" name="Google Shape;163;p23"/>
          <p:cNvSpPr txBox="1">
            <a:spLocks noGrp="1"/>
          </p:cNvSpPr>
          <p:nvPr>
            <p:ph type="body" idx="1"/>
          </p:nvPr>
        </p:nvSpPr>
        <p:spPr>
          <a:xfrm>
            <a:off x="601977" y="1759527"/>
            <a:ext cx="4073932" cy="402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150" dirty="0" err="1" smtClean="0"/>
              <a:t>Gwyliwch</a:t>
            </a:r>
            <a:r>
              <a:rPr lang="en-GB" sz="2150" dirty="0" smtClean="0"/>
              <a:t> </a:t>
            </a:r>
            <a:r>
              <a:rPr lang="en-GB" sz="2150" dirty="0" err="1" smtClean="0"/>
              <a:t>gyflwyniad</a:t>
            </a:r>
            <a:r>
              <a:rPr lang="en-GB" sz="2150" dirty="0" smtClean="0"/>
              <a:t> </a:t>
            </a:r>
            <a:r>
              <a:rPr lang="en-GB" sz="2150" dirty="0"/>
              <a:t>Zoe Maria Pace </a:t>
            </a:r>
            <a:r>
              <a:rPr lang="en-GB" sz="2150" dirty="0" smtClean="0"/>
              <a:t>ac </a:t>
            </a:r>
            <a:r>
              <a:rPr lang="en-GB" sz="2150" dirty="0" err="1" smtClean="0"/>
              <a:t>ystyriwch</a:t>
            </a:r>
            <a:r>
              <a:rPr lang="en-GB" sz="2150" dirty="0" smtClean="0"/>
              <a:t> sut </a:t>
            </a:r>
            <a:r>
              <a:rPr lang="en-GB" sz="2150" dirty="0" err="1" smtClean="0"/>
              <a:t>mae</a:t>
            </a:r>
            <a:r>
              <a:rPr lang="en-GB" sz="2150" dirty="0" smtClean="0"/>
              <a:t> </a:t>
            </a:r>
            <a:r>
              <a:rPr lang="en-GB" sz="2150" dirty="0" err="1" smtClean="0"/>
              <a:t>imperialeth</a:t>
            </a:r>
            <a:r>
              <a:rPr lang="en-GB" sz="2150" dirty="0" smtClean="0"/>
              <a:t> </a:t>
            </a:r>
            <a:r>
              <a:rPr lang="en-GB" sz="2150" dirty="0" err="1" smtClean="0"/>
              <a:t>diwylliannol</a:t>
            </a:r>
            <a:r>
              <a:rPr lang="en-GB" sz="2150" dirty="0" smtClean="0"/>
              <a:t> wedi </a:t>
            </a:r>
            <a:r>
              <a:rPr lang="en-GB" sz="2150" dirty="0" err="1" smtClean="0"/>
              <a:t>effeithio</a:t>
            </a:r>
            <a:r>
              <a:rPr lang="en-GB" sz="2150" dirty="0" smtClean="0"/>
              <a:t> </a:t>
            </a:r>
            <a:r>
              <a:rPr lang="en-GB" sz="2150" dirty="0" err="1" smtClean="0"/>
              <a:t>ar</a:t>
            </a:r>
            <a:r>
              <a:rPr lang="en-GB" sz="2150" dirty="0" smtClean="0"/>
              <a:t> </a:t>
            </a:r>
            <a:r>
              <a:rPr lang="en-GB" sz="2150" dirty="0" err="1" smtClean="0"/>
              <a:t>ddwyieithrwydd</a:t>
            </a:r>
            <a:r>
              <a:rPr lang="en-GB" sz="2150" dirty="0" smtClean="0"/>
              <a:t> </a:t>
            </a:r>
            <a:r>
              <a:rPr lang="en-GB" sz="2150" dirty="0" err="1" smtClean="0"/>
              <a:t>yng</a:t>
            </a:r>
            <a:r>
              <a:rPr lang="en-GB" sz="2150" dirty="0" smtClean="0"/>
              <a:t> </a:t>
            </a:r>
            <a:r>
              <a:rPr lang="en-GB" sz="2150" dirty="0" err="1" smtClean="0"/>
              <a:t>Nghymru</a:t>
            </a:r>
            <a:r>
              <a:rPr lang="en-GB" sz="2150" dirty="0" smtClean="0"/>
              <a:t>.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dirty="0" smtClean="0">
                <a:hlinkClick r:id="rId3"/>
              </a:rPr>
              <a:t>Bilingualism and Cultural Imperialism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4"/>
          <p:cNvSpPr txBox="1">
            <a:spLocks noGrp="1"/>
          </p:cNvSpPr>
          <p:nvPr>
            <p:ph type="title"/>
          </p:nvPr>
        </p:nvSpPr>
        <p:spPr>
          <a:xfrm>
            <a:off x="493862" y="3048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24100" rIns="68575" bIns="34275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66092"/>
              </a:buClr>
              <a:buSzPct val="100000"/>
              <a:buFont typeface="Corbel"/>
              <a:buNone/>
            </a:pPr>
            <a:r>
              <a:rPr lang="en-GB" sz="4400" dirty="0" err="1">
                <a:solidFill>
                  <a:srgbClr val="366092"/>
                </a:solidFill>
              </a:rPr>
              <a:t>Dwyieithrwydd</a:t>
            </a:r>
            <a:r>
              <a:rPr lang="en-GB" sz="4400" dirty="0">
                <a:solidFill>
                  <a:srgbClr val="366092"/>
                </a:solidFill>
              </a:rPr>
              <a:t> </a:t>
            </a:r>
            <a:r>
              <a:rPr lang="en-GB" sz="4400" dirty="0" err="1">
                <a:solidFill>
                  <a:srgbClr val="366092"/>
                </a:solidFill>
              </a:rPr>
              <a:t>yng</a:t>
            </a:r>
            <a:r>
              <a:rPr lang="en-GB" sz="4400" dirty="0">
                <a:solidFill>
                  <a:srgbClr val="366092"/>
                </a:solidFill>
              </a:rPr>
              <a:t> </a:t>
            </a:r>
            <a:r>
              <a:rPr lang="en-GB" sz="4400" dirty="0" err="1">
                <a:solidFill>
                  <a:srgbClr val="366092"/>
                </a:solidFill>
              </a:rPr>
              <a:t>Nghymru</a:t>
            </a:r>
            <a:r>
              <a:rPr lang="en-GB" sz="6700" i="1" dirty="0">
                <a:solidFill>
                  <a:srgbClr val="366092"/>
                </a:solidFill>
              </a:rPr>
              <a:t> </a:t>
            </a:r>
            <a:br>
              <a:rPr lang="en-GB" sz="6700" i="1" dirty="0">
                <a:solidFill>
                  <a:srgbClr val="366092"/>
                </a:solidFill>
              </a:rPr>
            </a:br>
            <a:r>
              <a:rPr lang="en-GB" sz="4400" i="1" dirty="0">
                <a:solidFill>
                  <a:srgbClr val="366092"/>
                </a:solidFill>
              </a:rPr>
              <a:t>Bilingualism in Wales</a:t>
            </a:r>
            <a:endParaRPr sz="4400" dirty="0">
              <a:solidFill>
                <a:srgbClr val="366092"/>
              </a:solidFill>
            </a:endParaRPr>
          </a:p>
        </p:txBody>
      </p:sp>
      <p:sp>
        <p:nvSpPr>
          <p:cNvPr id="169" name="Google Shape;169;p24"/>
          <p:cNvSpPr txBox="1">
            <a:spLocks noGrp="1"/>
          </p:cNvSpPr>
          <p:nvPr>
            <p:ph type="body" idx="1"/>
          </p:nvPr>
        </p:nvSpPr>
        <p:spPr>
          <a:xfrm>
            <a:off x="503560" y="1997475"/>
            <a:ext cx="4297040" cy="4479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200" tIns="24100" rIns="241075" bIns="24100" anchor="t" anchorCtr="0">
            <a:normAutofit/>
          </a:bodyPr>
          <a:lstStyle/>
          <a:p>
            <a:pPr marL="171450" lvl="0" indent="-1320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80"/>
              <a:buChar char="•"/>
            </a:pPr>
            <a:r>
              <a:rPr lang="en-GB" sz="2600" dirty="0"/>
              <a:t>Erbyn </a:t>
            </a:r>
            <a:r>
              <a:rPr lang="en-GB" sz="2600" dirty="0" err="1"/>
              <a:t>dechrau’r</a:t>
            </a:r>
            <a:r>
              <a:rPr lang="en-GB" sz="2600" dirty="0"/>
              <a:t> 20fed </a:t>
            </a:r>
            <a:r>
              <a:rPr lang="en-GB" sz="2600" dirty="0" err="1"/>
              <a:t>ganrif</a:t>
            </a:r>
            <a:r>
              <a:rPr lang="en-GB" sz="2600" dirty="0"/>
              <a:t>, </a:t>
            </a:r>
            <a:r>
              <a:rPr lang="en-GB" sz="2600" dirty="0" err="1"/>
              <a:t>Saesneg</a:t>
            </a:r>
            <a:r>
              <a:rPr lang="en-GB" sz="2600" dirty="0"/>
              <a:t> oedd </a:t>
            </a:r>
            <a:r>
              <a:rPr lang="en-GB" sz="2600" dirty="0" err="1"/>
              <a:t>yr</a:t>
            </a:r>
            <a:r>
              <a:rPr lang="en-GB" sz="2600" dirty="0"/>
              <a:t> iaith oedd yn </a:t>
            </a:r>
            <a:r>
              <a:rPr lang="en-GB" sz="2600" dirty="0" err="1"/>
              <a:t>dominyddu</a:t>
            </a:r>
            <a:r>
              <a:rPr lang="en-GB" sz="2600" dirty="0"/>
              <a:t> </a:t>
            </a:r>
            <a:r>
              <a:rPr lang="en-GB" sz="2600" dirty="0" err="1"/>
              <a:t>yng</a:t>
            </a:r>
            <a:r>
              <a:rPr lang="en-GB" sz="2600" dirty="0"/>
              <a:t> </a:t>
            </a:r>
            <a:r>
              <a:rPr lang="en-GB" sz="2600" dirty="0" err="1"/>
              <a:t>Nghymru</a:t>
            </a:r>
            <a:endParaRPr sz="2600" dirty="0"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dirty="0" err="1"/>
              <a:t>Lleihad</a:t>
            </a:r>
            <a:r>
              <a:rPr lang="en-GB" sz="2600" dirty="0"/>
              <a:t> </a:t>
            </a:r>
            <a:r>
              <a:rPr lang="en-GB" sz="2600" dirty="0" err="1"/>
              <a:t>sylweddol</a:t>
            </a:r>
            <a:r>
              <a:rPr lang="en-GB" sz="2600" dirty="0"/>
              <a:t> yn rhif y </a:t>
            </a:r>
            <a:r>
              <a:rPr lang="en-GB" sz="2600" dirty="0" err="1"/>
              <a:t>siaradwyr</a:t>
            </a:r>
            <a:r>
              <a:rPr lang="en-GB" sz="2600" dirty="0"/>
              <a:t> Cymraeg </a:t>
            </a:r>
            <a:r>
              <a:rPr lang="en-GB" sz="2600" dirty="0" err="1"/>
              <a:t>yng</a:t>
            </a:r>
            <a:r>
              <a:rPr lang="en-GB" sz="2600" dirty="0"/>
              <a:t> </a:t>
            </a:r>
            <a:r>
              <a:rPr lang="en-GB" sz="2600" dirty="0" err="1"/>
              <a:t>Nghymru</a:t>
            </a:r>
            <a:endParaRPr sz="2600" dirty="0"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dirty="0"/>
              <a:t>Effaith </a:t>
            </a:r>
            <a:r>
              <a:rPr lang="en-GB" sz="2600" dirty="0" err="1"/>
              <a:t>diwydiannu</a:t>
            </a:r>
            <a:endParaRPr sz="2600" dirty="0"/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None/>
            </a:pPr>
            <a:endParaRPr sz="2600" dirty="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sp>
        <p:nvSpPr>
          <p:cNvPr id="170" name="Google Shape;170;p24"/>
          <p:cNvSpPr txBox="1">
            <a:spLocks noGrp="1"/>
          </p:cNvSpPr>
          <p:nvPr>
            <p:ph type="body" idx="2"/>
          </p:nvPr>
        </p:nvSpPr>
        <p:spPr>
          <a:xfrm>
            <a:off x="4648200" y="1997474"/>
            <a:ext cx="4038600" cy="4479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By the start of the 20th century, English had become the dominant language in Wales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A significant reduction in the number of Welsh speakers in Wales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Impact of  industrialisation</a:t>
            </a:r>
            <a:endParaRPr sz="2400" i="1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i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5"/>
          <p:cNvSpPr txBox="1">
            <a:spLocks noGrp="1"/>
          </p:cNvSpPr>
          <p:nvPr>
            <p:ph type="title"/>
          </p:nvPr>
        </p:nvSpPr>
        <p:spPr>
          <a:xfrm>
            <a:off x="458585" y="-12469"/>
            <a:ext cx="8857591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orbel"/>
              <a:buNone/>
            </a:pPr>
            <a:r>
              <a:rPr lang="en-GB" sz="3200"/>
              <a:t>Y Chwyldro Diwydiannol a’i effaith</a:t>
            </a:r>
            <a:br>
              <a:rPr lang="en-GB" sz="3200"/>
            </a:br>
            <a:r>
              <a:rPr lang="en-GB" sz="3200"/>
              <a:t>The Industrial Revolution and its impact</a:t>
            </a:r>
            <a:endParaRPr sz="3200"/>
          </a:p>
        </p:txBody>
      </p:sp>
      <p:sp>
        <p:nvSpPr>
          <p:cNvPr id="176" name="Google Shape;176;p25"/>
          <p:cNvSpPr txBox="1">
            <a:spLocks noGrp="1"/>
          </p:cNvSpPr>
          <p:nvPr>
            <p:ph type="body" idx="1"/>
          </p:nvPr>
        </p:nvSpPr>
        <p:spPr>
          <a:xfrm>
            <a:off x="304800" y="1343891"/>
            <a:ext cx="4267200" cy="4434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Tŵf anferth yn y boblogaeth wrth i bobl dyrru i chwilio am waith yn y gweithfeydd haearn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Merthyr Tudful oedd tref fwyaf Cymru yn 1830 gyda phoblogaeth o 30,000 – cymuned Gymraeg ei hiaith oedd yn ffynnu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Erbyn diwedd y 19eg tŵf y diwydiant glo yn golygu bod galw anferth am weithwyr – hyn yn annog mewnfudo torfol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Canlyniad hyn oedd gostyngiad yn nifer y siaradwyr Cymraeg yng nghyfrifiad 1911 i 43.5% o’r boblogaeth</a:t>
            </a:r>
            <a:endParaRPr sz="2000"/>
          </a:p>
        </p:txBody>
      </p:sp>
      <p:sp>
        <p:nvSpPr>
          <p:cNvPr id="177" name="Google Shape;177;p25"/>
          <p:cNvSpPr txBox="1">
            <a:spLocks noGrp="1"/>
          </p:cNvSpPr>
          <p:nvPr>
            <p:ph type="body" idx="2"/>
          </p:nvPr>
        </p:nvSpPr>
        <p:spPr>
          <a:xfrm>
            <a:off x="4871500" y="1295400"/>
            <a:ext cx="4062291" cy="41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Great population growth as the industrial revolution especially in iron work as people moved for work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Merthyr Tydfil the largest town in Wales in 1830 with a population of 30,000 – home to a vibrant Welsh-speaking population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By the end of 19</a:t>
            </a:r>
            <a:r>
              <a:rPr lang="en-GB" sz="2000" i="1" baseline="30000"/>
              <a:t>th</a:t>
            </a:r>
            <a:r>
              <a:rPr lang="en-GB" sz="2000" i="1"/>
              <a:t> Century coal industry huge demand for workers encouraged mass in-migration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This resulted in Welsh language decline in the 1911 census to 43.5% of the population being Welsh speaking.</a:t>
            </a:r>
            <a:endParaRPr sz="2000" i="1"/>
          </a:p>
        </p:txBody>
      </p:sp>
      <p:pic>
        <p:nvPicPr>
          <p:cNvPr id="178" name="Google Shape;178;p25" descr="Public Domain Clip Art Image | industry pollution | ID ..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476500" y="5557800"/>
            <a:ext cx="4790000" cy="13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6"/>
          <p:cNvSpPr txBox="1">
            <a:spLocks noGrp="1"/>
          </p:cNvSpPr>
          <p:nvPr>
            <p:ph type="title"/>
          </p:nvPr>
        </p:nvSpPr>
        <p:spPr>
          <a:xfrm>
            <a:off x="533400" y="228600"/>
            <a:ext cx="86106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sz="4000"/>
              <a:t>Heriau newydd yn yr 20fed Ganrif</a:t>
            </a:r>
            <a:br>
              <a:rPr lang="en-GB" sz="4000"/>
            </a:br>
            <a:r>
              <a:rPr lang="en-GB" sz="4000"/>
              <a:t>New challenges in the 20</a:t>
            </a:r>
            <a:r>
              <a:rPr lang="en-GB" sz="4000" baseline="30000"/>
              <a:t>th</a:t>
            </a:r>
            <a:r>
              <a:rPr lang="en-GB" sz="4000"/>
              <a:t> Century</a:t>
            </a:r>
            <a:endParaRPr sz="4000"/>
          </a:p>
        </p:txBody>
      </p:sp>
      <p:sp>
        <p:nvSpPr>
          <p:cNvPr id="184" name="Google Shape;184;p26"/>
          <p:cNvSpPr txBox="1">
            <a:spLocks noGrp="1"/>
          </p:cNvSpPr>
          <p:nvPr>
            <p:ph type="body" idx="1"/>
          </p:nvPr>
        </p:nvSpPr>
        <p:spPr>
          <a:xfrm>
            <a:off x="228600" y="2057399"/>
            <a:ext cx="41948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Rhyfel</a:t>
            </a:r>
            <a:r>
              <a:rPr lang="en-GB" sz="2400" dirty="0"/>
              <a:t> </a:t>
            </a:r>
            <a:r>
              <a:rPr lang="en-GB" sz="2400" dirty="0" err="1"/>
              <a:t>Byd</a:t>
            </a:r>
            <a:r>
              <a:rPr lang="en-GB" sz="2400" dirty="0"/>
              <a:t> </a:t>
            </a:r>
            <a:r>
              <a:rPr lang="en-GB" sz="2400" dirty="0" err="1"/>
              <a:t>Cyntaf</a:t>
            </a:r>
            <a:r>
              <a:rPr lang="en-GB" sz="2400" dirty="0"/>
              <a:t> – 20,000 o </a:t>
            </a:r>
            <a:r>
              <a:rPr lang="en-GB" sz="2400" dirty="0" err="1"/>
              <a:t>Gymry</a:t>
            </a:r>
            <a:r>
              <a:rPr lang="en-GB" sz="2400" dirty="0"/>
              <a:t> Cymraeg </a:t>
            </a:r>
            <a:r>
              <a:rPr lang="en-GB" sz="2400" dirty="0" smtClean="0"/>
              <a:t>wedi</a:t>
            </a:r>
            <a:r>
              <a:rPr lang="en-GB" sz="2400" dirty="0" smtClean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lladd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 err="1"/>
              <a:t>Dirywiad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hen </a:t>
            </a:r>
            <a:r>
              <a:rPr lang="en-GB" sz="2400" dirty="0" err="1"/>
              <a:t>ddiwydiannau</a:t>
            </a:r>
            <a:r>
              <a:rPr lang="en-GB" sz="2400" dirty="0"/>
              <a:t> – llawer o </a:t>
            </a:r>
            <a:r>
              <a:rPr lang="en-GB" sz="2400" dirty="0" err="1"/>
              <a:t>Gymry</a:t>
            </a:r>
            <a:r>
              <a:rPr lang="en-GB" sz="2400" dirty="0"/>
              <a:t> yn </a:t>
            </a:r>
            <a:r>
              <a:rPr lang="en-GB" sz="2400" dirty="0" err="1"/>
              <a:t>symud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  </a:t>
            </a:r>
            <a:r>
              <a:rPr lang="en-GB" sz="2400" dirty="0" err="1"/>
              <a:t>Loegr</a:t>
            </a:r>
            <a:r>
              <a:rPr lang="en-GB" sz="2400" dirty="0"/>
              <a:t> am waith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1925-39: </a:t>
            </a:r>
            <a:r>
              <a:rPr lang="en-GB" sz="2400" dirty="0" err="1"/>
              <a:t>gwelwyd</a:t>
            </a:r>
            <a:r>
              <a:rPr lang="en-GB" sz="2400" dirty="0"/>
              <a:t> 390,000 yn </a:t>
            </a:r>
            <a:r>
              <a:rPr lang="en-GB" sz="2400" dirty="0" err="1"/>
              <a:t>mudo</a:t>
            </a:r>
            <a:r>
              <a:rPr lang="en-GB" sz="2400" dirty="0"/>
              <a:t> am </a:t>
            </a:r>
            <a:r>
              <a:rPr lang="en-GB" sz="2400" dirty="0" err="1"/>
              <a:t>byth</a:t>
            </a:r>
            <a:endParaRPr sz="24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dirty="0"/>
              <a:t>Llawer yn </a:t>
            </a:r>
            <a:r>
              <a:rPr lang="en-GB" sz="2400" dirty="0" err="1"/>
              <a:t>dod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weld Cymraeg yn iaith hen-</a:t>
            </a:r>
            <a:r>
              <a:rPr lang="en-GB" sz="2400" dirty="0" err="1"/>
              <a:t>ffasiwn</a:t>
            </a:r>
            <a:r>
              <a:rPr lang="en-GB" sz="2400" dirty="0"/>
              <a:t> ac yn </a:t>
            </a:r>
            <a:r>
              <a:rPr lang="en-GB" sz="2400" dirty="0" err="1"/>
              <a:t>rhwystr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ddatblygiad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endParaRPr sz="2400" dirty="0"/>
          </a:p>
        </p:txBody>
      </p:sp>
      <p:sp>
        <p:nvSpPr>
          <p:cNvPr id="185" name="Google Shape;185;p26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06229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First World War – 20,000 Welsh-speaking Welshmen killed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Economic decline of old industries – many Welsh moved to England for work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1925-39: 390,000 emigrated never to return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Many regarded Welsh as old-fashioned and obstructing social progress</a:t>
            </a:r>
            <a:endParaRPr sz="2400" i="1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7"/>
          <p:cNvSpPr txBox="1">
            <a:spLocks noGrp="1"/>
          </p:cNvSpPr>
          <p:nvPr>
            <p:ph type="title"/>
          </p:nvPr>
        </p:nvSpPr>
        <p:spPr>
          <a:xfrm>
            <a:off x="720090" y="92133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sz="4000"/>
              <a:t>Plaid Cymru ac an-ufuddod sifil</a:t>
            </a:r>
            <a:br>
              <a:rPr lang="en-GB" sz="4000"/>
            </a:br>
            <a:r>
              <a:rPr lang="en-GB" sz="4000"/>
              <a:t>Plaid Cymru and civil disobedience</a:t>
            </a:r>
            <a:endParaRPr sz="4000"/>
          </a:p>
        </p:txBody>
      </p:sp>
      <p:sp>
        <p:nvSpPr>
          <p:cNvPr id="191" name="Google Shape;191;p27"/>
          <p:cNvSpPr txBox="1">
            <a:spLocks noGrp="1"/>
          </p:cNvSpPr>
          <p:nvPr>
            <p:ph type="body" idx="1"/>
          </p:nvPr>
        </p:nvSpPr>
        <p:spPr>
          <a:xfrm>
            <a:off x="304800" y="1460962"/>
            <a:ext cx="40424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Plaid Cymru’n cael ei ffurfio yn 1925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Cynlluniau llywodraeth i adeiladu ysgol fomio yn Llŷn yng Ngogledd Cyrmu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Tri arweinydd – Saunders Lewis, DJ Williams a Lewis Valentine yn llosgi’r ysgol fomio yn Llŷn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Trobwynt mewn gwleidyddiaeth iaith Gymraeg</a:t>
            </a:r>
            <a:endParaRPr sz="2000"/>
          </a:p>
        </p:txBody>
      </p:sp>
      <p:sp>
        <p:nvSpPr>
          <p:cNvPr id="192" name="Google Shape;192;p27"/>
          <p:cNvSpPr txBox="1">
            <a:spLocks noGrp="1"/>
          </p:cNvSpPr>
          <p:nvPr>
            <p:ph type="body" idx="2"/>
          </p:nvPr>
        </p:nvSpPr>
        <p:spPr>
          <a:xfrm>
            <a:off x="4249052" y="1448493"/>
            <a:ext cx="4458046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Plaid Cymru formed 1925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Government plans to form a bombing school on the Llŷn peninsular in North Wales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Three leaders Sauders Lewis, DJ Williams and Lewis Valentine involved in burning down the bombing school in Llŷn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Turning point in Welsh language politics</a:t>
            </a:r>
            <a:endParaRPr sz="2000" i="1"/>
          </a:p>
        </p:txBody>
      </p:sp>
      <p:pic>
        <p:nvPicPr>
          <p:cNvPr id="193" name="Google Shape;193;p27" descr="Lewis Valentine - Wicipedia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67196" y="4571579"/>
            <a:ext cx="2160028" cy="18504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8"/>
          <p:cNvSpPr txBox="1">
            <a:spLocks noGrp="1"/>
          </p:cNvSpPr>
          <p:nvPr>
            <p:ph type="title"/>
          </p:nvPr>
        </p:nvSpPr>
        <p:spPr>
          <a:xfrm>
            <a:off x="177800" y="23622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Tynged yr Iaith 1962</a:t>
            </a:r>
            <a:br>
              <a:rPr lang="en-GB"/>
            </a:br>
            <a:r>
              <a:rPr lang="en-GB"/>
              <a:t>(Fate of the Language)</a:t>
            </a:r>
            <a:endParaRPr/>
          </a:p>
        </p:txBody>
      </p:sp>
      <p:sp>
        <p:nvSpPr>
          <p:cNvPr id="199" name="Google Shape;199;p28"/>
          <p:cNvSpPr txBox="1">
            <a:spLocks noGrp="1"/>
          </p:cNvSpPr>
          <p:nvPr>
            <p:ph type="body" idx="1"/>
          </p:nvPr>
        </p:nvSpPr>
        <p:spPr>
          <a:xfrm>
            <a:off x="298221" y="1594773"/>
            <a:ext cx="4114800" cy="4495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Araith radio gan Saunders Lewis yn annog Plaid Cymru i ddefnyddio dulliau chwyldroadol i amddiffyn yr iaith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Mae’n annog gwrandawyr ‘i’w wneud yn amhosib gweinyddu busnes llywodraeth leol neu genedlaethol yng Nghymru heb yr iaith Gymraeg’.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Canlyniad – ffurfiwyd Cymdeithas yr Iaith Gymraeg gan bobl ifanc.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Ymgyrchoedd am arwyddion ffordd dwyieithog ac i gartrefi lleol fod yn fwy fforddiadwy</a:t>
            </a:r>
            <a:endParaRPr sz="2000"/>
          </a:p>
        </p:txBody>
      </p:sp>
      <p:sp>
        <p:nvSpPr>
          <p:cNvPr id="200" name="Google Shape;200;p28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29089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A radio speech by Saunders Lewis urging Plaid Cymru to use revolutionary methods to protect the language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He urged listeners ‘to make it impossible to conduct local authority or central government business in Wales without the Welsh language’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Result – young people formed the Welsh Language Society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Campaigns for bilingual road signs and for local housing to be cheaper</a:t>
            </a:r>
            <a:endParaRPr sz="2000" i="1"/>
          </a:p>
        </p:txBody>
      </p:sp>
      <p:pic>
        <p:nvPicPr>
          <p:cNvPr id="201" name="Google Shape;201;p28" descr="Saunders Lewis - Wicipedia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6000" y="76200"/>
            <a:ext cx="2976880" cy="167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28" descr="Cymdeithas yr Iaith - Wicipedia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53000" y="328353"/>
            <a:ext cx="950989" cy="117209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9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Tryweryn</a:t>
            </a:r>
            <a:endParaRPr/>
          </a:p>
        </p:txBody>
      </p:sp>
      <p:pic>
        <p:nvPicPr>
          <p:cNvPr id="208" name="Google Shape;208;p29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 r="1748" b="11932"/>
          <a:stretch/>
        </p:blipFill>
        <p:spPr>
          <a:xfrm>
            <a:off x="5562600" y="182687"/>
            <a:ext cx="2580377" cy="170089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9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06229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Drowning of Capel Celyn village in 1965 to supply water to Liverpool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According to the BBC (2013)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‘The issues surrounding the building of Tryweryn are widely seen as one of the sparks that ignited the Welsh language campaigns of the 1960s, and a focus for the growing devolution movement’.</a:t>
            </a:r>
            <a:endParaRPr sz="2400"/>
          </a:p>
        </p:txBody>
      </p:sp>
      <p:sp>
        <p:nvSpPr>
          <p:cNvPr id="210" name="Google Shape;210;p29"/>
          <p:cNvSpPr txBox="1"/>
          <p:nvPr/>
        </p:nvSpPr>
        <p:spPr>
          <a:xfrm>
            <a:off x="381000" y="2057400"/>
            <a:ext cx="3886200" cy="4524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2400"/>
              <a:buFont typeface="Arial"/>
              <a:buChar char="•"/>
            </a:pP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Boddi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pentref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Capel </a:t>
            </a:r>
            <a:r>
              <a:rPr lang="en-GB" sz="2400" b="0" i="0" u="none" strike="noStrike" cap="none" dirty="0" smtClean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Celyn yn 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1965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er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mwyn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darparu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cyflenwad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dwr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i</a:t>
            </a: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 </a:t>
            </a:r>
            <a:r>
              <a:rPr lang="en-GB" sz="2400" b="0" i="0" u="none" strike="noStrike" cap="none" dirty="0" err="1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Lerpwl</a:t>
            </a:r>
            <a:endParaRPr sz="2400" b="0" i="0" u="none" strike="noStrike" cap="none" dirty="0">
              <a:solidFill>
                <a:srgbClr val="0070C0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2400"/>
              <a:buFont typeface="Arial"/>
              <a:buChar char="•"/>
            </a:pP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Yn ol y BBC (2013)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rgbClr val="0070C0"/>
                </a:solidFill>
                <a:latin typeface="Corbel"/>
                <a:ea typeface="Corbel"/>
                <a:cs typeface="Corbel"/>
                <a:sym typeface="Corbel"/>
              </a:rPr>
              <a:t>‘The issues surrounding the building of Tryweryn are widely seen as one of the sparks that ignited the Welsh language campaigns of the 1960s, and a focus for the growing devolution movement’.</a:t>
            </a:r>
            <a:endParaRPr sz="2400" dirty="0">
              <a:solidFill>
                <a:srgbClr val="0070C0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0"/>
          <p:cNvSpPr txBox="1">
            <a:spLocks noGrp="1"/>
          </p:cNvSpPr>
          <p:nvPr>
            <p:ph type="title"/>
          </p:nvPr>
        </p:nvSpPr>
        <p:spPr>
          <a:xfrm>
            <a:off x="1565563" y="175953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dirty="0" err="1"/>
              <a:t>Tasg</a:t>
            </a:r>
            <a:r>
              <a:rPr lang="en-GB" dirty="0"/>
              <a:t> / Task</a:t>
            </a:r>
            <a:endParaRPr dirty="0"/>
          </a:p>
        </p:txBody>
      </p:sp>
      <p:sp>
        <p:nvSpPr>
          <p:cNvPr id="216" name="Google Shape;216;p30"/>
          <p:cNvSpPr txBox="1">
            <a:spLocks noGrp="1"/>
          </p:cNvSpPr>
          <p:nvPr>
            <p:ph type="body" idx="1"/>
          </p:nvPr>
        </p:nvSpPr>
        <p:spPr>
          <a:xfrm>
            <a:off x="365760" y="1600200"/>
            <a:ext cx="41948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Dywedodd Saunders Lewis ‘mae adnewyddu’r iaith Gymraeg yng Nghymru…yn ddim llai na chwyldro. Ceir llwyddiant ond drwy ddulliau chwyldroadol’.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Beth gredwch chi yw ystyr hyn?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I ba raddau ydych chi’n cytuno gyda’r syniad o ystyried y cyd-destun gwleidyddol a chymdeithasol ar y pryd?</a:t>
            </a:r>
            <a:endParaRPr sz="2400"/>
          </a:p>
        </p:txBody>
      </p:sp>
      <p:sp>
        <p:nvSpPr>
          <p:cNvPr id="217" name="Google Shape;217;p30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114800" cy="4480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Saunders Lewis said ‘to revive the Welsh language in Wales …is nothing less than a revolution. Success can only come through revolutionary methods’.</a:t>
            </a: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What do you think he meant by this?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To what extent do you agree with this sentiment given the social and political situation at the time?</a:t>
            </a:r>
            <a:endParaRPr sz="2400" i="1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1"/>
          <p:cNvSpPr txBox="1">
            <a:spLocks noGrp="1"/>
          </p:cNvSpPr>
          <p:nvPr>
            <p:ph type="title"/>
          </p:nvPr>
        </p:nvSpPr>
        <p:spPr>
          <a:xfrm>
            <a:off x="228600" y="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S4C</a:t>
            </a:r>
            <a:endParaRPr/>
          </a:p>
        </p:txBody>
      </p:sp>
      <p:sp>
        <p:nvSpPr>
          <p:cNvPr id="223" name="Google Shape;223;p31"/>
          <p:cNvSpPr txBox="1">
            <a:spLocks noGrp="1"/>
          </p:cNvSpPr>
          <p:nvPr>
            <p:ph type="body" idx="1"/>
          </p:nvPr>
        </p:nvSpPr>
        <p:spPr>
          <a:xfrm>
            <a:off x="127231" y="831893"/>
            <a:ext cx="4343400" cy="536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Consesiwn</a:t>
            </a:r>
            <a:r>
              <a:rPr lang="en-GB" sz="2000" dirty="0"/>
              <a:t> </a:t>
            </a:r>
            <a:r>
              <a:rPr lang="en-GB" sz="2000" dirty="0" err="1"/>
              <a:t>fwyaf</a:t>
            </a:r>
            <a:r>
              <a:rPr lang="en-GB" sz="2000" dirty="0"/>
              <a:t> y 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Brydeinig</a:t>
            </a:r>
            <a:r>
              <a:rPr lang="en-GB" sz="2000" dirty="0"/>
              <a:t> </a:t>
            </a:r>
            <a:r>
              <a:rPr lang="en-GB" sz="2000" dirty="0" smtClean="0"/>
              <a:t>oedd </a:t>
            </a:r>
            <a:r>
              <a:rPr lang="en-GB" sz="2000" dirty="0" err="1"/>
              <a:t>caniatau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Gymru</a:t>
            </a:r>
            <a:r>
              <a:rPr lang="en-GB" sz="2000" dirty="0"/>
              <a:t> </a:t>
            </a:r>
            <a:r>
              <a:rPr lang="en-GB" sz="2000" dirty="0" err="1"/>
              <a:t>g</a:t>
            </a:r>
            <a:r>
              <a:rPr lang="en-GB" sz="2000" dirty="0" err="1" smtClean="0"/>
              <a:t>ael</a:t>
            </a:r>
            <a:r>
              <a:rPr lang="en-GB" sz="2000" dirty="0" smtClean="0"/>
              <a:t> </a:t>
            </a:r>
            <a:r>
              <a:rPr lang="en-GB" sz="2000" dirty="0" err="1"/>
              <a:t>sianel</a:t>
            </a:r>
            <a:r>
              <a:rPr lang="en-GB" sz="2000" dirty="0"/>
              <a:t> iaith Gymraeg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wah</a:t>
            </a:r>
            <a:r>
              <a:rPr lang="en-GB" sz="2000" dirty="0" err="1">
                <a:latin typeface="Trebuchet MS"/>
                <a:ea typeface="Trebuchet MS"/>
                <a:cs typeface="Trebuchet MS"/>
                <a:sym typeface="Trebuchet MS"/>
              </a:rPr>
              <a:t>â</a:t>
            </a:r>
            <a:r>
              <a:rPr lang="en-GB" sz="2000" dirty="0" err="1"/>
              <a:t>n</a:t>
            </a:r>
            <a:r>
              <a:rPr lang="en-GB" sz="2000" dirty="0"/>
              <a:t> yn 1982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Erbyn 1969 </a:t>
            </a:r>
            <a:r>
              <a:rPr lang="en-GB" sz="2000" dirty="0" err="1"/>
              <a:t>roedd</a:t>
            </a:r>
            <a:r>
              <a:rPr lang="en-GB" sz="2000" dirty="0"/>
              <a:t> 92% o </a:t>
            </a:r>
            <a:r>
              <a:rPr lang="en-GB" sz="2000" dirty="0" err="1"/>
              <a:t>gartrefi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r>
              <a:rPr lang="en-GB" sz="2000" dirty="0"/>
              <a:t> </a:t>
            </a:r>
            <a:r>
              <a:rPr lang="en-GB" sz="2000" dirty="0">
                <a:latin typeface="Trebuchet MS"/>
                <a:ea typeface="Trebuchet MS"/>
                <a:cs typeface="Trebuchet MS"/>
                <a:sym typeface="Trebuchet MS"/>
              </a:rPr>
              <a:t>â</a:t>
            </a:r>
            <a:r>
              <a:rPr lang="en-GB" sz="2000" dirty="0"/>
              <a:t> set </a:t>
            </a:r>
            <a:r>
              <a:rPr lang="en-GB" sz="2000" dirty="0" err="1"/>
              <a:t>d</a:t>
            </a:r>
            <a:r>
              <a:rPr lang="en-GB" sz="2000" dirty="0" err="1" smtClean="0"/>
              <a:t>eledu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Erbyn y 30au </a:t>
            </a:r>
            <a:r>
              <a:rPr lang="en-GB" sz="2000" dirty="0" err="1"/>
              <a:t>cynnar</a:t>
            </a:r>
            <a:r>
              <a:rPr lang="en-GB" sz="2000" dirty="0"/>
              <a:t> </a:t>
            </a:r>
            <a:r>
              <a:rPr lang="en-GB" sz="2000" dirty="0" err="1"/>
              <a:t>roedd</a:t>
            </a:r>
            <a:r>
              <a:rPr lang="en-GB" sz="2000" dirty="0"/>
              <a:t> y BBC ac HTV yn </a:t>
            </a:r>
            <a:r>
              <a:rPr lang="en-GB" sz="2000" dirty="0" err="1"/>
              <a:t>darlledu</a:t>
            </a:r>
            <a:r>
              <a:rPr lang="en-GB" sz="2000" dirty="0"/>
              <a:t> </a:t>
            </a:r>
            <a:r>
              <a:rPr lang="en-GB" sz="2000" dirty="0" err="1"/>
              <a:t>tua</a:t>
            </a:r>
            <a:r>
              <a:rPr lang="en-GB" sz="2000" dirty="0"/>
              <a:t> 11 ½ </a:t>
            </a:r>
            <a:r>
              <a:rPr lang="en-GB" sz="2000" dirty="0" err="1"/>
              <a:t>awr</a:t>
            </a:r>
            <a:r>
              <a:rPr lang="en-GB" sz="2000" dirty="0"/>
              <a:t> o </a:t>
            </a:r>
            <a:r>
              <a:rPr lang="en-GB" sz="2000" dirty="0" err="1"/>
              <a:t>raglenni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</a:t>
            </a:r>
            <a:r>
              <a:rPr lang="en-GB" sz="2000" dirty="0" err="1"/>
              <a:t>yr</a:t>
            </a:r>
            <a:r>
              <a:rPr lang="en-GB" sz="2000" dirty="0"/>
              <a:t> wythnos </a:t>
            </a:r>
            <a:r>
              <a:rPr lang="en-GB" sz="2000" dirty="0" smtClean="0"/>
              <a:t>ond…</a:t>
            </a:r>
            <a:endParaRPr sz="2000"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/>
              <a:t>Dim yn ystod oriau brig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dirty="0" err="1"/>
              <a:t>Roedd</a:t>
            </a:r>
            <a:r>
              <a:rPr lang="en-GB" sz="2000" dirty="0"/>
              <a:t> y rhai </a:t>
            </a:r>
            <a:r>
              <a:rPr lang="en-GB" sz="2000" dirty="0" err="1"/>
              <a:t>nad</a:t>
            </a:r>
            <a:r>
              <a:rPr lang="en-GB" sz="2000" dirty="0"/>
              <a:t> oedd yn </a:t>
            </a:r>
            <a:r>
              <a:rPr lang="en-GB" sz="2000" dirty="0" err="1"/>
              <a:t>deall</a:t>
            </a:r>
            <a:r>
              <a:rPr lang="en-GB" sz="2000" dirty="0"/>
              <a:t> Cymraeg yn </a:t>
            </a:r>
            <a:r>
              <a:rPr lang="en-GB" sz="2000" dirty="0" err="1"/>
              <a:t>troi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aerial </a:t>
            </a:r>
            <a:r>
              <a:rPr lang="en-GB" sz="2000" dirty="0" err="1"/>
              <a:t>tuag</a:t>
            </a:r>
            <a:r>
              <a:rPr lang="en-GB" sz="2000" dirty="0"/>
              <a:t> at </a:t>
            </a:r>
            <a:r>
              <a:rPr lang="en-GB" sz="2000" dirty="0" err="1"/>
              <a:t>Loegr</a:t>
            </a:r>
            <a:r>
              <a:rPr lang="en-GB" sz="2000" dirty="0"/>
              <a:t> </a:t>
            </a:r>
            <a:r>
              <a:rPr lang="en-GB" sz="2000" dirty="0" err="1"/>
              <a:t>er</a:t>
            </a:r>
            <a:r>
              <a:rPr lang="en-GB" sz="2000" dirty="0"/>
              <a:t> mwyn </a:t>
            </a:r>
            <a:r>
              <a:rPr lang="en-GB" sz="2000" dirty="0" err="1"/>
              <a:t>derbyn</a:t>
            </a:r>
            <a:r>
              <a:rPr lang="en-GB" sz="2000" dirty="0"/>
              <a:t> y </a:t>
            </a:r>
            <a:r>
              <a:rPr lang="en-GB" sz="2000" dirty="0" err="1"/>
              <a:t>rhaglenni</a:t>
            </a:r>
            <a:r>
              <a:rPr lang="en-GB" sz="2000" dirty="0"/>
              <a:t> </a:t>
            </a:r>
            <a:r>
              <a:rPr lang="en-GB" sz="2000" dirty="0" err="1" smtClean="0"/>
              <a:t>oddi</a:t>
            </a:r>
            <a:r>
              <a:rPr lang="en-GB" sz="2000" dirty="0" smtClean="0"/>
              <a:t> </a:t>
            </a:r>
            <a:r>
              <a:rPr lang="en-GB" sz="2000" dirty="0" err="1" smtClean="0"/>
              <a:t>yno</a:t>
            </a:r>
            <a:endParaRPr sz="2000" dirty="0"/>
          </a:p>
        </p:txBody>
      </p:sp>
      <p:sp>
        <p:nvSpPr>
          <p:cNvPr id="224" name="Google Shape;224;p31"/>
          <p:cNvSpPr txBox="1">
            <a:spLocks noGrp="1"/>
          </p:cNvSpPr>
          <p:nvPr>
            <p:ph type="body" idx="2"/>
          </p:nvPr>
        </p:nvSpPr>
        <p:spPr>
          <a:xfrm>
            <a:off x="4629150" y="914401"/>
            <a:ext cx="4362450" cy="57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 dirty="0"/>
              <a:t>Biggest concession from British Government was allowing Wales to have a separate Welsh language channel in 1982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 dirty="0"/>
              <a:t>By 1969 92% of homes in Wales had TV set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 dirty="0"/>
              <a:t>By the early 1930s BBC and HTV were broadcasting about 11 ½ hours of Welsh medium TV a week </a:t>
            </a:r>
            <a:r>
              <a:rPr lang="en-GB" sz="2000" i="1" dirty="0" smtClean="0"/>
              <a:t>but…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 dirty="0"/>
              <a:t>Restricted to off – peak </a:t>
            </a:r>
            <a:endParaRPr dirty="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 dirty="0"/>
              <a:t>Those who didn’t understand Welsh turned TV aerials to receive alternative broadcasts from England</a:t>
            </a:r>
            <a:endParaRPr dirty="0"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880"/>
              <a:buNone/>
            </a:pPr>
            <a:endParaRPr sz="1100" dirty="0"/>
          </a:p>
        </p:txBody>
      </p:sp>
      <p:pic>
        <p:nvPicPr>
          <p:cNvPr id="225" name="Google Shape;225;p31" descr="Heno S4C - YouTube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272440" y="5105399"/>
            <a:ext cx="15240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31" descr="40 Pobol y Cwm facts to mark 40 years of the S4C and BBC ...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889482" y="5571936"/>
            <a:ext cx="1481138" cy="985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31" descr="Rondo Media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56747" y="5529262"/>
            <a:ext cx="1865586" cy="676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31" descr="Newyddion 9 S4C - YouTube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180307" y="5354558"/>
            <a:ext cx="1574023" cy="1180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31" descr="Cyw - YouTube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687658" y="5295899"/>
            <a:ext cx="1143000" cy="114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2"/>
          <p:cNvSpPr txBox="1">
            <a:spLocks noGrp="1"/>
          </p:cNvSpPr>
          <p:nvPr>
            <p:ph type="title"/>
          </p:nvPr>
        </p:nvSpPr>
        <p:spPr>
          <a:xfrm>
            <a:off x="152400" y="-2771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S4C</a:t>
            </a:r>
            <a:endParaRPr/>
          </a:p>
        </p:txBody>
      </p:sp>
      <p:sp>
        <p:nvSpPr>
          <p:cNvPr id="235" name="Google Shape;235;p32"/>
          <p:cNvSpPr txBox="1">
            <a:spLocks noGrp="1"/>
          </p:cNvSpPr>
          <p:nvPr>
            <p:ph type="body" idx="1"/>
          </p:nvPr>
        </p:nvSpPr>
        <p:spPr>
          <a:xfrm>
            <a:off x="152400" y="2209800"/>
            <a:ext cx="441960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Erbyn yr 1960au hwyr roedd darlledu wedi dod yn destun ymryson pwysig rhwng cymunedau cyfrwng Cymraeg a Saesneg</a:t>
            </a:r>
            <a:r>
              <a:rPr lang="en-GB" sz="2800"/>
              <a:t>.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Mai 1979: Ceidwadwyr yn gwirdroi eu haddewid etholiadol i ganiatau sianel iaith Gymraeg ar wah</a:t>
            </a:r>
            <a:r>
              <a:rPr lang="en-GB" sz="2000">
                <a:latin typeface="Trebuchet MS"/>
                <a:ea typeface="Trebuchet MS"/>
                <a:cs typeface="Trebuchet MS"/>
                <a:sym typeface="Trebuchet MS"/>
              </a:rPr>
              <a:t>â</a:t>
            </a:r>
            <a:r>
              <a:rPr lang="en-GB" sz="2000"/>
              <a:t>n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1980: Gwynfor Evans yn cyhoeddi ei fwriad i beidio bwyta hyd marwolaeth oni bai fod y llywodraeth yn cadw eu haddewid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Medi 1980: Llywodraeth y DU yn ildio ac yn 1982 cafwyd sianel Gymraeg am y tro cyntaf.</a:t>
            </a:r>
            <a:endParaRPr sz="2000"/>
          </a:p>
        </p:txBody>
      </p:sp>
      <p:sp>
        <p:nvSpPr>
          <p:cNvPr id="236" name="Google Shape;236;p32"/>
          <p:cNvSpPr txBox="1">
            <a:spLocks noGrp="1"/>
          </p:cNvSpPr>
          <p:nvPr>
            <p:ph type="body" idx="2"/>
          </p:nvPr>
        </p:nvSpPr>
        <p:spPr>
          <a:xfrm>
            <a:off x="4572000" y="2057400"/>
            <a:ext cx="4343399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By the late 1960s broadcasting had become highly divisive issue and discontent between Welsh and English language communities was growing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May 1979: Conservatives went back on their election pledge promising a separate channel for Welsh language broadcasting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1980: Gwynfor Evans announced his intention to fast till death unless the government honour their commitment.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September 1980: UK Government gave in and 1982 Welsh became a ‘television’ language.</a:t>
            </a:r>
            <a:endParaRPr sz="2000" i="1"/>
          </a:p>
        </p:txBody>
      </p:sp>
      <p:pic>
        <p:nvPicPr>
          <p:cNvPr id="237" name="Google Shape;237;p32" descr="Clipart - Funky Old TV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133600" y="156029"/>
            <a:ext cx="1557337" cy="197757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2" descr="S4C - Wikipedia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29200" y="304800"/>
            <a:ext cx="3352800" cy="1571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3"/>
          <p:cNvSpPr txBox="1">
            <a:spLocks noGrp="1"/>
          </p:cNvSpPr>
          <p:nvPr>
            <p:ph type="title"/>
          </p:nvPr>
        </p:nvSpPr>
        <p:spPr>
          <a:xfrm>
            <a:off x="1459923" y="519546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dirty="0" err="1"/>
              <a:t>Tasg</a:t>
            </a:r>
            <a:r>
              <a:rPr lang="en-GB" dirty="0"/>
              <a:t> / Task</a:t>
            </a:r>
            <a:endParaRPr dirty="0"/>
          </a:p>
        </p:txBody>
      </p:sp>
      <p:sp>
        <p:nvSpPr>
          <p:cNvPr id="244" name="Google Shape;244;p33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Darllenwch yr erthygl ar y frwydr dros yr iaith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Pa ddigwyddiadau yn eich barn chi gafodd yr effaith fwyaf ar deimladau’r Cymry tuag at yr iaith a pham?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Pa mor bwysig oedd y mudiad protest wrth ddiogelu dyfodol yr iaith Gymraeg a pham?</a:t>
            </a:r>
            <a:endParaRPr sz="2400"/>
          </a:p>
        </p:txBody>
      </p:sp>
      <p:sp>
        <p:nvSpPr>
          <p:cNvPr id="245" name="Google Shape;245;p33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Read the article on the campaign for the language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Which events in your opinion had the greatest impact on Welsh people’s feelings towards the language and why?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How important was the protest movement in securing a future for the Welsh language and why?</a:t>
            </a:r>
            <a:endParaRPr sz="2400" i="1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4"/>
          <p:cNvSpPr txBox="1">
            <a:spLocks noGrp="1"/>
          </p:cNvSpPr>
          <p:nvPr>
            <p:ph type="body" idx="1"/>
          </p:nvPr>
        </p:nvSpPr>
        <p:spPr>
          <a:xfrm>
            <a:off x="762000" y="283464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/>
              <a:t>Ystyriaeth </a:t>
            </a:r>
            <a:r>
              <a:rPr lang="en-GB" sz="3200" dirty="0" err="1"/>
              <a:t>fer</a:t>
            </a:r>
            <a:r>
              <a:rPr lang="en-GB" sz="3200" dirty="0"/>
              <a:t> o fframwaith </a:t>
            </a:r>
            <a:r>
              <a:rPr lang="en-GB" sz="3200" dirty="0" err="1" smtClean="0"/>
              <a:t>ddamcaniaethol</a:t>
            </a:r>
            <a:r>
              <a:rPr lang="en-GB" sz="3200" dirty="0" smtClean="0"/>
              <a:t> </a:t>
            </a:r>
            <a:r>
              <a:rPr lang="en-GB" sz="3200" dirty="0"/>
              <a:t>am </a:t>
            </a:r>
            <a:r>
              <a:rPr lang="en-GB" sz="3200" dirty="0" err="1"/>
              <a:t>ddwyieithrwydd</a:t>
            </a:r>
            <a:endParaRPr sz="3200" dirty="0"/>
          </a:p>
        </p:txBody>
      </p:sp>
      <p:sp>
        <p:nvSpPr>
          <p:cNvPr id="251" name="Google Shape;251;p34"/>
          <p:cNvSpPr txBox="1">
            <a:spLocks noGrp="1"/>
          </p:cNvSpPr>
          <p:nvPr>
            <p:ph type="body" idx="2"/>
          </p:nvPr>
        </p:nvSpPr>
        <p:spPr>
          <a:xfrm>
            <a:off x="4876800" y="283464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/>
              <a:t>A brief consideration of a theoretical framework  of bilingualism</a:t>
            </a:r>
            <a:endParaRPr sz="3200" i="1"/>
          </a:p>
        </p:txBody>
      </p:sp>
      <p:pic>
        <p:nvPicPr>
          <p:cNvPr id="252" name="Google Shape;252;p34" descr="C:\Users\l.roberts\AppData\Local\Microsoft\Windows\Temporary Internet Files\Content.IE5\FDGQFACQ\child-1354354842lF8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45080" y="634817"/>
            <a:ext cx="3429000" cy="1809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5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24100" rIns="68575" bIns="34275" anchor="t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B3B3B"/>
              </a:buClr>
              <a:buSzPct val="100000"/>
              <a:buFont typeface="Corbel"/>
              <a:buNone/>
            </a:pPr>
            <a:r>
              <a:rPr lang="en-GB" sz="3375" b="1">
                <a:solidFill>
                  <a:srgbClr val="3B3B3B"/>
                </a:solidFill>
              </a:rPr>
              <a:t>Dod yn ddwyieithog</a:t>
            </a:r>
            <a:r>
              <a:rPr lang="en-GB" sz="3600"/>
              <a:t/>
            </a:r>
            <a:br>
              <a:rPr lang="en-GB" sz="3600"/>
            </a:br>
            <a:r>
              <a:rPr lang="en-GB" sz="3375" b="1" i="1">
                <a:solidFill>
                  <a:srgbClr val="3B3B3B"/>
                </a:solidFill>
              </a:rPr>
              <a:t>Becoming bilingual</a:t>
            </a:r>
            <a:r>
              <a:rPr lang="en-GB" sz="3375" b="1">
                <a:solidFill>
                  <a:srgbClr val="3B3B3B"/>
                </a:solidFill>
              </a:rPr>
              <a:t/>
            </a:r>
            <a:br>
              <a:rPr lang="en-GB" sz="3375" b="1">
                <a:solidFill>
                  <a:srgbClr val="3B3B3B"/>
                </a:solidFill>
              </a:rPr>
            </a:br>
            <a:endParaRPr/>
          </a:p>
        </p:txBody>
      </p:sp>
      <p:sp>
        <p:nvSpPr>
          <p:cNvPr id="258" name="Google Shape;258;p35"/>
          <p:cNvSpPr txBox="1">
            <a:spLocks noGrp="1"/>
          </p:cNvSpPr>
          <p:nvPr>
            <p:ph type="body" idx="1"/>
          </p:nvPr>
        </p:nvSpPr>
        <p:spPr>
          <a:xfrm>
            <a:off x="381000" y="2590800"/>
            <a:ext cx="4038600" cy="4057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200" tIns="24100" rIns="48200" bIns="241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Font typeface="Arial"/>
              <a:buChar char="•"/>
            </a:pPr>
            <a:r>
              <a:rPr lang="en-GB" sz="2400"/>
              <a:t>Mae dwyieithrwydd am iaith – cyfathrebu a rhyngweithio</a:t>
            </a:r>
            <a:endParaRPr sz="24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Font typeface="Arial"/>
              <a:buChar char="•"/>
            </a:pPr>
            <a:r>
              <a:rPr lang="en-GB" sz="2400"/>
              <a:t>Plant yn dysgu siarad oherwydd mae </a:t>
            </a:r>
            <a:r>
              <a:rPr lang="en-GB" sz="2400" b="1"/>
              <a:t>angen</a:t>
            </a:r>
            <a:r>
              <a:rPr lang="en-GB" sz="2400"/>
              <a:t> iddynt r</a:t>
            </a:r>
            <a:r>
              <a:rPr lang="en-GB" sz="2400" b="1"/>
              <a:t>yngweithio</a:t>
            </a:r>
            <a:r>
              <a:rPr lang="en-GB" sz="2400"/>
              <a:t> gyda’r </a:t>
            </a:r>
            <a:r>
              <a:rPr lang="en-GB" sz="2400" b="1"/>
              <a:t>oedolion</a:t>
            </a:r>
            <a:r>
              <a:rPr lang="en-GB" sz="2400"/>
              <a:t> yn eu bywydau yn </a:t>
            </a:r>
            <a:r>
              <a:rPr lang="en-GB" sz="2400" b="1"/>
              <a:t>ddyddiol.</a:t>
            </a:r>
            <a:endParaRPr sz="24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endParaRPr sz="1500"/>
          </a:p>
        </p:txBody>
      </p:sp>
      <p:sp>
        <p:nvSpPr>
          <p:cNvPr id="259" name="Google Shape;259;p35"/>
          <p:cNvSpPr txBox="1">
            <a:spLocks noGrp="1"/>
          </p:cNvSpPr>
          <p:nvPr>
            <p:ph type="body" idx="2"/>
          </p:nvPr>
        </p:nvSpPr>
        <p:spPr>
          <a:xfrm>
            <a:off x="4629150" y="2297314"/>
            <a:ext cx="3676650" cy="4179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Bilingualism is about language - communication and interaction. </a:t>
            </a:r>
            <a:endParaRPr/>
          </a:p>
          <a:p>
            <a:pPr marL="171450" lvl="0" indent="-1523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endParaRPr sz="2400" i="1"/>
          </a:p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Children learn to speak because they </a:t>
            </a:r>
            <a:r>
              <a:rPr lang="en-GB" sz="2400" b="1" i="1"/>
              <a:t>need </a:t>
            </a:r>
            <a:r>
              <a:rPr lang="en-GB" sz="2400" i="1"/>
              <a:t>to </a:t>
            </a:r>
            <a:r>
              <a:rPr lang="en-GB" sz="2400" b="1" i="1"/>
              <a:t>interact </a:t>
            </a:r>
            <a:r>
              <a:rPr lang="en-GB" sz="2400" i="1"/>
              <a:t>with the </a:t>
            </a:r>
            <a:r>
              <a:rPr lang="en-GB" sz="2400" b="1" i="1"/>
              <a:t>adults </a:t>
            </a:r>
            <a:r>
              <a:rPr lang="en-GB" sz="2400" i="1"/>
              <a:t>in their lives on a </a:t>
            </a:r>
            <a:r>
              <a:rPr lang="en-GB" sz="2400" b="1" i="1"/>
              <a:t>daily basis</a:t>
            </a:r>
            <a:r>
              <a:rPr lang="en-GB" sz="2400" i="1"/>
              <a:t>. </a:t>
            </a:r>
            <a:endParaRPr sz="2400" i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r>
              <a:rPr lang="en-GB" sz="2400" i="1"/>
              <a:t>( Baker 2014)</a:t>
            </a:r>
            <a:endParaRPr sz="2400" i="1"/>
          </a:p>
          <a:p>
            <a:pPr marL="171450" lvl="0" indent="-1523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None/>
            </a:pPr>
            <a:endParaRPr sz="2400" i="1"/>
          </a:p>
        </p:txBody>
      </p:sp>
      <p:sp>
        <p:nvSpPr>
          <p:cNvPr id="260" name="Google Shape;260;p35"/>
          <p:cNvSpPr/>
          <p:nvPr/>
        </p:nvSpPr>
        <p:spPr>
          <a:xfrm>
            <a:off x="4712642" y="2980283"/>
            <a:ext cx="2196704" cy="28664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alatino"/>
              <a:buNone/>
            </a:pPr>
            <a:endParaRPr sz="2400">
              <a:solidFill>
                <a:schemeClr val="dk1"/>
              </a:solidFill>
              <a:latin typeface="Palatino"/>
              <a:ea typeface="Palatino"/>
              <a:cs typeface="Palatino"/>
              <a:sym typeface="Palatin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alatino"/>
              <a:buNone/>
            </a:pPr>
            <a:endParaRPr sz="2400">
              <a:solidFill>
                <a:schemeClr val="dk1"/>
              </a:solidFill>
              <a:latin typeface="Palatino"/>
              <a:ea typeface="Palatino"/>
              <a:cs typeface="Palatino"/>
              <a:sym typeface="Palatino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alatino"/>
              <a:buNone/>
            </a:pPr>
            <a:endParaRPr sz="2400">
              <a:solidFill>
                <a:schemeClr val="dk1"/>
              </a:solidFill>
              <a:latin typeface="Palatino"/>
              <a:ea typeface="Palatino"/>
              <a:cs typeface="Palatino"/>
              <a:sym typeface="Palatino"/>
            </a:endParaRPr>
          </a:p>
        </p:txBody>
      </p:sp>
      <p:pic>
        <p:nvPicPr>
          <p:cNvPr id="261" name="Google Shape;261;p35"/>
          <p:cNvPicPr preferRelativeResize="0"/>
          <p:nvPr/>
        </p:nvPicPr>
        <p:blipFill rotWithShape="1">
          <a:blip r:embed="rId3">
            <a:alphaModFix/>
          </a:blip>
          <a:srcRect l="8126" t="27638" r="10000" b="10964"/>
          <a:stretch/>
        </p:blipFill>
        <p:spPr>
          <a:xfrm>
            <a:off x="152400" y="76200"/>
            <a:ext cx="3742690" cy="2105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36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Font typeface="Arial"/>
              <a:buChar char="•"/>
            </a:pPr>
            <a:r>
              <a:rPr lang="en-GB" sz="2600"/>
              <a:t>Mae plant yn caffael ieithoedd mewn ffordd naturiol</a:t>
            </a:r>
            <a:endParaRPr sz="26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None/>
            </a:pPr>
            <a:endParaRPr sz="2600"/>
          </a:p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Font typeface="Arial"/>
              <a:buChar char="•"/>
            </a:pPr>
            <a:r>
              <a:rPr lang="en-GB" sz="2600"/>
              <a:t>Cysylltiad rhwng yr unigolyn,addysg, y    cartref a’r gymuned </a:t>
            </a:r>
            <a:endParaRPr sz="26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None/>
            </a:pPr>
            <a:endParaRPr sz="2600"/>
          </a:p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Font typeface="Arial"/>
              <a:buChar char="•"/>
            </a:pPr>
            <a:r>
              <a:rPr lang="en-GB" sz="2600"/>
              <a:t>Gall unigolyn fod yn ddwyieithog o fewn diwylliant unieithog</a:t>
            </a:r>
            <a:endParaRPr sz="2600"/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  <p:sp>
        <p:nvSpPr>
          <p:cNvPr id="268" name="Google Shape;268;p36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2600" i="1"/>
              <a:t>Children acquire their languages in a natural way</a:t>
            </a:r>
            <a:endParaRPr/>
          </a:p>
          <a:p>
            <a:pPr marL="171450" lvl="0" indent="-1498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None/>
            </a:pPr>
            <a:endParaRPr sz="2600" i="1"/>
          </a:p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2600" i="1"/>
              <a:t>Connection between the individual, education, the home and the community  </a:t>
            </a:r>
            <a:endParaRPr/>
          </a:p>
          <a:p>
            <a:pPr marL="171450" lvl="0" indent="-1498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None/>
            </a:pPr>
            <a:endParaRPr sz="2600" i="1"/>
          </a:p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79999"/>
              <a:buChar char="•"/>
            </a:pPr>
            <a:r>
              <a:rPr lang="en-GB" sz="2600" i="1"/>
              <a:t>An individual can be bilingual in a monolingual culture.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None/>
            </a:pPr>
            <a:endParaRPr sz="2800" i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None/>
            </a:pPr>
            <a:r>
              <a:rPr lang="en-GB" sz="2800" i="1"/>
              <a:t>( Baker 2014)</a:t>
            </a:r>
            <a:endParaRPr sz="2800" i="1"/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Ffactorau pwysig</a:t>
            </a:r>
            <a:br>
              <a:rPr lang="en-GB"/>
            </a:br>
            <a:r>
              <a:rPr lang="en-GB"/>
              <a:t>Important factors</a:t>
            </a:r>
            <a:endParaRPr/>
          </a:p>
        </p:txBody>
      </p:sp>
      <p:sp>
        <p:nvSpPr>
          <p:cNvPr id="274" name="Google Shape;274;p37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Genir plant yn barod i fod yn ddwyieithog ac yn amlieithog</a:t>
            </a:r>
            <a:endParaRPr sz="280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Mae iaith am gyfathrebu a hunaniaeth</a:t>
            </a:r>
            <a:endParaRPr sz="280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Anogaeth cyson</a:t>
            </a:r>
            <a:endParaRPr sz="280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Mae iaith yn cwmpasu iaith</a:t>
            </a:r>
            <a:endParaRPr sz="2800"/>
          </a:p>
        </p:txBody>
      </p:sp>
      <p:sp>
        <p:nvSpPr>
          <p:cNvPr id="275" name="Google Shape;275;p37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Children are born ready to become bilinguals and multi-linguals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Language is about communication and identity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Continuous encouragement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Language surrounds language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520"/>
              <a:buNone/>
            </a:pPr>
            <a:r>
              <a:rPr lang="en-GB" sz="1900"/>
              <a:t>( Baker, 2014)</a:t>
            </a:r>
            <a:endParaRPr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276" name="Google Shape;276;p37" descr="C:\Users\l.roberts\AppData\Local\Microsoft\Windows\Temporary Internet Files\Content.IE5\EEQLKL9O\parentchild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9475" y="704088"/>
            <a:ext cx="2457450" cy="114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38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‘Krashen’s Theory of Second Language Acquisition’ (1981)</a:t>
            </a:r>
            <a:endParaRPr/>
          </a:p>
        </p:txBody>
      </p:sp>
      <p:sp>
        <p:nvSpPr>
          <p:cNvPr id="282" name="Google Shape;282;p38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514350" lvl="0" indent="-5143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/>
              <a:t>Damcaniaeth Caffael- Dysgu </a:t>
            </a:r>
            <a:endParaRPr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/>
              <a:t>Damcaniaeth Monitro</a:t>
            </a:r>
            <a:endParaRPr sz="240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/>
              <a:t>Damcaniaeth Mewnbwn</a:t>
            </a:r>
            <a:endParaRPr sz="240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/>
              <a:t>Damcaniaeth Trefn Naturiol</a:t>
            </a:r>
            <a:endParaRPr sz="2400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/>
              <a:t>Damcaniaeth Ffilter Affeithiol</a:t>
            </a:r>
            <a:endParaRPr sz="2400"/>
          </a:p>
        </p:txBody>
      </p:sp>
      <p:sp>
        <p:nvSpPr>
          <p:cNvPr id="283" name="Google Shape;283;p38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514350" lvl="0" indent="-5143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 i="1"/>
              <a:t>Acquisition-Learning hypothesis</a:t>
            </a:r>
            <a:endParaRPr sz="2400" i="1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 i="1"/>
              <a:t>Monitor hypothesis</a:t>
            </a:r>
            <a:endParaRPr sz="2400" i="1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 i="1"/>
              <a:t>Input hypothesis</a:t>
            </a:r>
            <a:endParaRPr sz="2400" i="1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 i="1"/>
              <a:t>Natural Order hypothesis</a:t>
            </a:r>
            <a:endParaRPr sz="2400" i="1"/>
          </a:p>
          <a:p>
            <a:pPr marL="514350" lvl="0" indent="-5143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Font typeface="Corbel"/>
              <a:buAutoNum type="arabicPeriod"/>
            </a:pPr>
            <a:r>
              <a:rPr lang="en-GB" sz="2400" i="1"/>
              <a:t>Affective Filter hypothesis</a:t>
            </a:r>
            <a:endParaRPr i="1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</a:pPr>
            <a:r>
              <a:rPr lang="en-GB" sz="1800" i="1"/>
              <a:t>( Schutz 2017)</a:t>
            </a:r>
            <a:endParaRPr sz="1800" i="1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284" name="Google Shape;284;p38" descr="C:\Users\l.roberts\AppData\Local\Microsoft\Windows\Temporary Internet Files\Content.IE5\6IDJCSBB\istock_discussionbubblesl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3400" y="457200"/>
            <a:ext cx="1371600" cy="1371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39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505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orbel"/>
              <a:buNone/>
            </a:pPr>
            <a:r>
              <a:rPr lang="en-GB"/>
              <a:t>Damcaniaeth Caffael-Dysgu </a:t>
            </a:r>
            <a:br>
              <a:rPr lang="en-GB"/>
            </a:br>
            <a:r>
              <a:rPr lang="en-GB"/>
              <a:t>Acquisition-Learning hypothesis</a:t>
            </a:r>
            <a:br>
              <a:rPr lang="en-GB"/>
            </a:br>
            <a:endParaRPr/>
          </a:p>
        </p:txBody>
      </p:sp>
      <p:sp>
        <p:nvSpPr>
          <p:cNvPr id="290" name="Google Shape;290;p39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Gwahaniaeth rhwng y ddau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u="sng"/>
              <a:t>Caffael</a:t>
            </a:r>
            <a:r>
              <a:rPr lang="en-GB" sz="2400"/>
              <a:t>- proses isymwybodol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Rhyngweithio ystyrlon yn yr iaith darged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u="sng"/>
              <a:t>Dysgu</a:t>
            </a:r>
            <a:r>
              <a:rPr lang="en-GB" sz="2400"/>
              <a:t> – addysgu ffurfiol – dysgu ymwybodol yn arwain at wybodaeth ymwybodol e.e. am ramadeg neu eirfa</a:t>
            </a:r>
            <a:endParaRPr sz="2400"/>
          </a:p>
        </p:txBody>
      </p:sp>
      <p:sp>
        <p:nvSpPr>
          <p:cNvPr id="291" name="Google Shape;291;p39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062291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20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A distinction between the two 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 u="sng"/>
              <a:t>Acquisition</a:t>
            </a:r>
            <a:r>
              <a:rPr lang="en-GB" sz="2600" i="1"/>
              <a:t> – a subconscious process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/>
              <a:t>Meaningful interaction in the target language</a:t>
            </a:r>
            <a:endParaRPr/>
          </a:p>
          <a:p>
            <a:pPr marL="171450" lvl="0" indent="-1320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080"/>
              <a:buChar char="•"/>
            </a:pPr>
            <a:r>
              <a:rPr lang="en-GB" sz="2600" i="1" u="sng"/>
              <a:t>Learning</a:t>
            </a:r>
            <a:r>
              <a:rPr lang="en-GB" sz="2600" i="1"/>
              <a:t>- formal instruction – conscious learning resulting in conscious knowledge e.g. about grammar or vocabulary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</a:pPr>
            <a:r>
              <a:rPr lang="en-GB" sz="1700" i="1"/>
              <a:t>( Schutz 2017)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i="1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pic>
        <p:nvPicPr>
          <p:cNvPr id="292" name="Google Shape;292;p3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18229"/>
            <a:ext cx="1066800" cy="10485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40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Damcaniaeth Monitro</a:t>
            </a:r>
            <a:br>
              <a:rPr lang="en-GB"/>
            </a:br>
            <a:r>
              <a:rPr lang="en-GB"/>
              <a:t>Monitor hypothesis</a:t>
            </a:r>
            <a:endParaRPr/>
          </a:p>
        </p:txBody>
      </p:sp>
      <p:sp>
        <p:nvSpPr>
          <p:cNvPr id="298" name="Google Shape;298;p40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Monitro yw’r canlyniad ymarferol o’r gramadeg a ddysgir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Y system caffael sydd yn dechrau’r siarad, tra nod y system dysgu yw monitro neu olygu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Dylai r</a:t>
            </a:r>
            <a:r>
              <a:rPr lang="en-GB" sz="2400">
                <a:latin typeface="Cambria"/>
                <a:ea typeface="Cambria"/>
                <a:cs typeface="Cambria"/>
                <a:sym typeface="Cambria"/>
              </a:rPr>
              <a:t>ô</a:t>
            </a:r>
            <a:r>
              <a:rPr lang="en-GB" sz="2400"/>
              <a:t>l y monitor / golygydd fod yn llai</a:t>
            </a:r>
            <a:endParaRPr sz="2400"/>
          </a:p>
        </p:txBody>
      </p:sp>
      <p:sp>
        <p:nvSpPr>
          <p:cNvPr id="299" name="Google Shape;299;p40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Monitoring is the practical result of the learned grammar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acquisition system is the utterance initiator whilst the learning system is the monitor or editor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role of the monitor/ editor should be minor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</a:pPr>
            <a:r>
              <a:rPr lang="en-GB" sz="1600" i="1"/>
              <a:t>( Schutz 2017)</a:t>
            </a:r>
            <a:endParaRPr sz="1600" i="1"/>
          </a:p>
        </p:txBody>
      </p:sp>
      <p:pic>
        <p:nvPicPr>
          <p:cNvPr id="300" name="Google Shape;300;p4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4800" y="228600"/>
            <a:ext cx="1371719" cy="13717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Damcaniaeth Mewnbwn</a:t>
            </a:r>
            <a:br>
              <a:rPr lang="en-GB"/>
            </a:br>
            <a:r>
              <a:rPr lang="en-GB"/>
              <a:t>Input hypothesis</a:t>
            </a:r>
            <a:endParaRPr/>
          </a:p>
        </p:txBody>
      </p:sp>
      <p:sp>
        <p:nvSpPr>
          <p:cNvPr id="306" name="Google Shape;306;p41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Mae’r dysgwr yn gwella wrth iddo dderbyn mewnbwn sydd un cam ymhellach na’r hyn all wneud ar hyn o bryd</a:t>
            </a:r>
            <a:endParaRPr sz="24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Defnydd o eiriau, cyd-destun, ciwiau gweledol, defnyddio geiriau eraill sydd yn fwy clir </a:t>
            </a:r>
            <a:endParaRPr sz="2400"/>
          </a:p>
        </p:txBody>
      </p:sp>
      <p:sp>
        <p:nvSpPr>
          <p:cNvPr id="307" name="Google Shape;307;p41"/>
          <p:cNvSpPr txBox="1">
            <a:spLocks noGrp="1"/>
          </p:cNvSpPr>
          <p:nvPr>
            <p:ph type="body" idx="2"/>
          </p:nvPr>
        </p:nvSpPr>
        <p:spPr>
          <a:xfrm>
            <a:off x="4800600" y="2064326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learner improves as they receive input that is one step beyond their current level of competence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Use of words, context, visual cues, rewording of unclear parts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</a:pPr>
            <a:r>
              <a:rPr lang="en-GB" sz="1600" i="1"/>
              <a:t>( Schutz 2017)</a:t>
            </a:r>
            <a:endParaRPr sz="1600" i="1"/>
          </a:p>
        </p:txBody>
      </p:sp>
      <p:pic>
        <p:nvPicPr>
          <p:cNvPr id="308" name="Google Shape;308;p4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" y="228600"/>
            <a:ext cx="1371719" cy="13717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42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810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Damcaniaeth Trefn Naturiol</a:t>
            </a:r>
            <a:br>
              <a:rPr lang="en-GB"/>
            </a:br>
            <a:r>
              <a:rPr lang="en-GB" i="1"/>
              <a:t>Natural Order hypothesis</a:t>
            </a:r>
            <a:br>
              <a:rPr lang="en-GB" i="1"/>
            </a:br>
            <a:endParaRPr/>
          </a:p>
        </p:txBody>
      </p:sp>
      <p:sp>
        <p:nvSpPr>
          <p:cNvPr id="314" name="Google Shape;314;p42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Mae caffael strwythurau gramadegol yn dilyn trefn rhagweladwy</a:t>
            </a:r>
            <a:endParaRPr sz="280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/>
              <a:t>Ni ddylai rhaglen ieithyddol, fodd bynnag, fod wedi ei seilio ar y drefn a welir mewn astudiaethau</a:t>
            </a:r>
            <a:endParaRPr sz="280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sp>
        <p:nvSpPr>
          <p:cNvPr id="315" name="Google Shape;315;p42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Acquisition of grammatical structures follows a predictable order </a:t>
            </a:r>
            <a:endParaRPr sz="2800" i="1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/>
              <a:t>A language programme, however, should not be based on the order found in studies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280"/>
              <a:buNone/>
            </a:pPr>
            <a:r>
              <a:rPr lang="en-GB" sz="1600" i="1"/>
              <a:t>( Schutz, 2017)</a:t>
            </a:r>
            <a:endParaRPr/>
          </a:p>
        </p:txBody>
      </p:sp>
      <p:pic>
        <p:nvPicPr>
          <p:cNvPr id="316" name="Google Shape;316;p4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52400" y="237625"/>
            <a:ext cx="1371719" cy="13717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43"/>
          <p:cNvSpPr txBox="1">
            <a:spLocks noGrp="1"/>
          </p:cNvSpPr>
          <p:nvPr>
            <p:ph type="title"/>
          </p:nvPr>
        </p:nvSpPr>
        <p:spPr>
          <a:xfrm>
            <a:off x="457200" y="704088"/>
            <a:ext cx="8229600" cy="1810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Damcaniaeth Ffilter Affeithiol</a:t>
            </a:r>
            <a:br>
              <a:rPr lang="en-GB"/>
            </a:br>
            <a:r>
              <a:rPr lang="en-GB" i="1"/>
              <a:t>Affective Filter hypothesis</a:t>
            </a:r>
            <a:br>
              <a:rPr lang="en-GB" i="1"/>
            </a:br>
            <a:endParaRPr/>
          </a:p>
        </p:txBody>
      </p:sp>
      <p:sp>
        <p:nvSpPr>
          <p:cNvPr id="322" name="Google Shape;322;p43"/>
          <p:cNvSpPr txBox="1">
            <a:spLocks noGrp="1"/>
          </p:cNvSpPr>
          <p:nvPr>
            <p:ph type="body" idx="1"/>
          </p:nvPr>
        </p:nvSpPr>
        <p:spPr>
          <a:xfrm>
            <a:off x="304800" y="2057398"/>
            <a:ext cx="4118610" cy="45720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Rôl newidynnau affeithiol</a:t>
            </a:r>
            <a:endParaRPr sz="2400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Cymhelliant</a:t>
            </a:r>
            <a:endParaRPr sz="200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Hunan hyder</a:t>
            </a:r>
            <a:endParaRPr sz="2000"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/>
              <a:t>Pryder</a:t>
            </a:r>
            <a:endParaRPr sz="2000"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Mae dysgwyr </a:t>
            </a:r>
            <a:r>
              <a:rPr lang="en-GB" sz="2000">
                <a:latin typeface="Trebuchet MS"/>
                <a:ea typeface="Trebuchet MS"/>
                <a:cs typeface="Trebuchet MS"/>
                <a:sym typeface="Trebuchet MS"/>
              </a:rPr>
              <a:t>â</a:t>
            </a:r>
            <a:r>
              <a:rPr lang="en-GB" sz="2400"/>
              <a:t> lefelau uchel o gymhelliant, hunan hyder, hunanddelwedd bositif a lefel isel o bryder yn fwy tebygol o gaffael ail iaith yn llwyddiannus</a:t>
            </a:r>
            <a:endParaRPr sz="240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/>
          </a:p>
        </p:txBody>
      </p:sp>
      <p:sp>
        <p:nvSpPr>
          <p:cNvPr id="323" name="Google Shape;323;p43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062291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The role of affective variables </a:t>
            </a:r>
            <a:endParaRPr sz="2400" i="1"/>
          </a:p>
          <a:p>
            <a:pPr marL="342900" lvl="1" indent="-137159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Motivation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Self confidence </a:t>
            </a:r>
            <a:endParaRPr/>
          </a:p>
          <a:p>
            <a:pPr marL="342900" lvl="1" indent="-137159" algn="l" rt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ts val="1600"/>
              <a:buChar char="•"/>
            </a:pPr>
            <a:r>
              <a:rPr lang="en-GB" sz="2000" i="1"/>
              <a:t>Anxiety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300"/>
              </a:spcBef>
              <a:spcAft>
                <a:spcPts val="0"/>
              </a:spcAft>
              <a:buSzPts val="1920"/>
              <a:buChar char="•"/>
            </a:pPr>
            <a:r>
              <a:rPr lang="en-GB" sz="2400" i="1"/>
              <a:t>Learners with high motivation, self confidence, a good self image and low anxiety are better equipped for successful second language acquisition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</a:pPr>
            <a:r>
              <a:rPr lang="en-GB" sz="1700" i="1"/>
              <a:t>( Schutz 2017)</a:t>
            </a:r>
            <a:endParaRPr sz="1700" i="1"/>
          </a:p>
        </p:txBody>
      </p:sp>
      <p:pic>
        <p:nvPicPr>
          <p:cNvPr id="324" name="Google Shape;324;p4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152400"/>
            <a:ext cx="1143000" cy="13717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</a:pPr>
            <a:r>
              <a:rPr lang="en-GB" b="1">
                <a:solidFill>
                  <a:schemeClr val="dk1"/>
                </a:solidFill>
              </a:rPr>
              <a:t>References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330" name="Google Shape;330;p44"/>
          <p:cNvSpPr txBox="1">
            <a:spLocks noGrp="1"/>
          </p:cNvSpPr>
          <p:nvPr>
            <p:ph type="body" idx="1"/>
          </p:nvPr>
        </p:nvSpPr>
        <p:spPr>
          <a:xfrm>
            <a:off x="762000" y="1905000"/>
            <a:ext cx="7408333" cy="419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171450" lvl="0" indent="-13715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1700"/>
              <a:t>Baker, C. ( 2014) </a:t>
            </a:r>
            <a:r>
              <a:rPr lang="en-GB" sz="1700" i="1"/>
              <a:t>A Parents’ and Teachers’ Guide to Bilingualism</a:t>
            </a:r>
            <a:r>
              <a:rPr lang="en-GB" sz="1700"/>
              <a:t>. Bristol: Multilingual Matters</a:t>
            </a:r>
            <a:endParaRPr sz="1700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700"/>
              <a:t>Cummins,J. ( 2013) </a:t>
            </a:r>
            <a:r>
              <a:rPr lang="en-GB" sz="1700" i="1"/>
              <a:t>The Intellectual and Cognitive Advantages of Bilingual Education. </a:t>
            </a:r>
            <a:r>
              <a:rPr lang="en-GB" sz="1700"/>
              <a:t>UWTSD: International Conference – Educational Society of the European Regions and the School of Welsh and Bilingual Studies, UWTSD 13.09.13</a:t>
            </a:r>
            <a:endParaRPr sz="1700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700"/>
              <a:t>Ibrahim, N. </a:t>
            </a:r>
            <a:r>
              <a:rPr lang="en-GB" sz="1700" i="1"/>
              <a:t>(2011) How children become bilingual</a:t>
            </a:r>
            <a:r>
              <a:rPr lang="en-GB" sz="1700"/>
              <a:t>. Nayr Ibrahim:  British Council Milan</a:t>
            </a:r>
            <a:endParaRPr sz="1700"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700"/>
              <a:t>Jones, D.V. and Martin-Jones, M. (2001) </a:t>
            </a:r>
            <a:r>
              <a:rPr lang="en-GB" sz="1700" i="1"/>
              <a:t>Bilingual Education and Language Revitalization In Wales : Past Achievements and Current Issues: </a:t>
            </a:r>
            <a:r>
              <a:rPr lang="en-GB" sz="1700"/>
              <a:t>University of Wales Aberystwyth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700"/>
              <a:t>Krashen, S,D. ( 1981) </a:t>
            </a:r>
            <a:r>
              <a:rPr lang="en-GB" sz="1700" i="1"/>
              <a:t>Second Language Acquisition and Second Language Learning</a:t>
            </a:r>
            <a:r>
              <a:rPr lang="en-GB" sz="1700"/>
              <a:t>. California: Pergamon Press</a:t>
            </a:r>
            <a:endParaRPr sz="17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Roberts, D. T. (1998). </a:t>
            </a:r>
            <a:r>
              <a:rPr lang="en-GB" sz="1800" i="1"/>
              <a:t>The Language of the Blue Books. </a:t>
            </a:r>
            <a:r>
              <a:rPr lang="en-GB" sz="1800"/>
              <a:t>Cardiff: University of Wales</a:t>
            </a:r>
            <a:endParaRPr/>
          </a:p>
          <a:p>
            <a:pPr marL="171450" lvl="0" indent="-13715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1600"/>
              <a:t>Schutz, R. ( 2017) </a:t>
            </a:r>
            <a:r>
              <a:rPr lang="en-GB" sz="1600" i="1"/>
              <a:t>Stephen Krashen's Theory of Second Language Acquisition.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rPr lang="en-GB" sz="1600"/>
              <a:t>Available at </a:t>
            </a:r>
            <a:r>
              <a:rPr lang="en-GB" sz="1600" u="sng">
                <a:solidFill>
                  <a:schemeClr val="hlink"/>
                </a:solidFill>
                <a:hlinkClick r:id="rId3"/>
              </a:rPr>
              <a:t>http://www.sk.com.br/sk-krash.html</a:t>
            </a:r>
            <a:r>
              <a:rPr lang="en-GB" sz="1600"/>
              <a:t> ( Accessed 07.08.18) 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Shoebottom ( 2017) </a:t>
            </a:r>
            <a:r>
              <a:rPr lang="en-GB" sz="1600" i="1"/>
              <a:t>Second language acquisition - essential information</a:t>
            </a:r>
            <a:r>
              <a:rPr lang="en-GB" sz="1600"/>
              <a:t>. Available at </a:t>
            </a:r>
            <a:r>
              <a:rPr lang="en-GB" sz="1600" u="sng">
                <a:solidFill>
                  <a:schemeClr val="hlink"/>
                </a:solidFill>
                <a:hlinkClick r:id="rId4"/>
              </a:rPr>
              <a:t>http://esl.fis.edu/teachers/support/cummin.htm</a:t>
            </a:r>
            <a:r>
              <a:rPr lang="en-GB" sz="1600"/>
              <a:t> (Accessed 27.01.17)</a:t>
            </a:r>
            <a:endParaRPr sz="1800"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Wales: ( 2013) </a:t>
            </a:r>
            <a:r>
              <a:rPr lang="en-GB" sz="1800" i="1"/>
              <a:t>The Cwricwlwm Cymreig, history and the story of Wales Final report. </a:t>
            </a:r>
            <a:r>
              <a:rPr lang="en-GB" sz="1800"/>
              <a:t>Cardiff: Welsh Government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Char char="•"/>
            </a:pPr>
            <a:r>
              <a:rPr lang="en-GB" sz="1800"/>
              <a:t>Image of Cummins Iceberg- </a:t>
            </a:r>
            <a:r>
              <a:rPr lang="en-GB" sz="1800" u="sng">
                <a:solidFill>
                  <a:schemeClr val="hlink"/>
                </a:solidFill>
                <a:hlinkClick r:id="rId5"/>
              </a:rPr>
              <a:t>www.educ.ualberta.ca</a:t>
            </a:r>
            <a:r>
              <a:rPr lang="en-GB" sz="1800"/>
              <a:t> ( 2009)</a:t>
            </a:r>
            <a:endParaRPr/>
          </a:p>
          <a:p>
            <a:pPr marL="171450" lvl="0" indent="-1371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None/>
            </a:pPr>
            <a:endParaRPr sz="1800" b="1"/>
          </a:p>
          <a:p>
            <a:pPr marL="171450" lvl="0" indent="-59436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79999"/>
              <a:buNone/>
            </a:pPr>
            <a:endParaRPr sz="1800"/>
          </a:p>
          <a:p>
            <a:pPr marL="171450" lvl="0" indent="-63753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1700"/>
          </a:p>
          <a:p>
            <a:pPr marL="171450" lvl="0" indent="-76708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1400"/>
          </a:p>
          <a:p>
            <a:pPr marL="171450" lvl="0" indent="-76708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1400"/>
          </a:p>
          <a:p>
            <a:pPr marL="171450" lvl="0" indent="-76708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2662</Words>
  <Application>Microsoft Office PowerPoint</Application>
  <PresentationFormat>On-screen Show (4:3)</PresentationFormat>
  <Paragraphs>270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Calibri</vt:lpstr>
      <vt:lpstr>Corbel</vt:lpstr>
      <vt:lpstr>Roboto</vt:lpstr>
      <vt:lpstr>Cambria</vt:lpstr>
      <vt:lpstr>Palatino</vt:lpstr>
      <vt:lpstr>Trebuchet MS</vt:lpstr>
      <vt:lpstr>Basis</vt:lpstr>
      <vt:lpstr>  ECES5010/C DWYIEITHRWYDD BILINGUALISM  </vt:lpstr>
      <vt:lpstr>Cynnwys / Content</vt:lpstr>
      <vt:lpstr> Asesiad – Atgoffa Assessment – Refresh </vt:lpstr>
      <vt:lpstr>PowerPoint Presentation</vt:lpstr>
      <vt:lpstr>Yr Iaith Gymraeg heddiw The Welsh Language today</vt:lpstr>
      <vt:lpstr>Yr Iaith Gymraeg heddiw The Welsh language today</vt:lpstr>
      <vt:lpstr>Yr Iaith Gymraeg ar ddiwedd yr 20fed Ganrif The Welsh Language in the late 20th Century</vt:lpstr>
      <vt:lpstr>Statws cyfreithiol yr Iaith Gymraeg The legal status of the Welsh Language</vt:lpstr>
      <vt:lpstr>Datblygiadau hanesyddol pwysig yn y  19eg a’r 20fed ganrif  Important historical developments in the 19th and 20th centuries</vt:lpstr>
      <vt:lpstr>Brad y Llyfrau Gleision                 The Treachery of the Blue Books </vt:lpstr>
      <vt:lpstr>Dwyieithrwydd ac Imperialaeth Ddiwylliannol Bilingualism and Cultural Imperialism</vt:lpstr>
      <vt:lpstr>Dwyieithrwydd yng Nghymru  Bilingualism in Wales</vt:lpstr>
      <vt:lpstr>Y Chwyldro Diwydiannol a’i effaith The Industrial Revolution and its impact</vt:lpstr>
      <vt:lpstr>Heriau newydd yn yr 20fed Ganrif New challenges in the 20th Century</vt:lpstr>
      <vt:lpstr>Plaid Cymru ac an-ufuddod sifil Plaid Cymru and civil disobedience</vt:lpstr>
      <vt:lpstr>Tynged yr Iaith 1962 (Fate of the Language)</vt:lpstr>
      <vt:lpstr>Tryweryn</vt:lpstr>
      <vt:lpstr>Tasg / Task</vt:lpstr>
      <vt:lpstr>S4C</vt:lpstr>
      <vt:lpstr>S4C</vt:lpstr>
      <vt:lpstr>Tasg / Task</vt:lpstr>
      <vt:lpstr>PowerPoint Presentation</vt:lpstr>
      <vt:lpstr>Dod yn ddwyieithog Becoming bilingual </vt:lpstr>
      <vt:lpstr>PowerPoint Presentation</vt:lpstr>
      <vt:lpstr>Ffactorau pwysig Important factors</vt:lpstr>
      <vt:lpstr>‘Krashen’s Theory of Second Language Acquisition’ (1981)</vt:lpstr>
      <vt:lpstr>Damcaniaeth Caffael-Dysgu  Acquisition-Learning hypothesis </vt:lpstr>
      <vt:lpstr>Damcaniaeth Monitro Monitor hypothesis</vt:lpstr>
      <vt:lpstr>Damcaniaeth Mewnbwn Input hypothesis</vt:lpstr>
      <vt:lpstr>Damcaniaeth Trefn Naturiol Natural Order hypothesis </vt:lpstr>
      <vt:lpstr>Damcaniaeth Ffilter Affeithiol Affective Filter hypothesis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ECES5010/C DWYIEITHRWYDD BILINGUALISM  </dc:title>
  <cp:lastModifiedBy>Helen A Griffiths</cp:lastModifiedBy>
  <cp:revision>3</cp:revision>
  <dcterms:modified xsi:type="dcterms:W3CDTF">2021-04-16T14:30:40Z</dcterms:modified>
</cp:coreProperties>
</file>