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8" r:id="rId2"/>
    <p:sldId id="256" r:id="rId3"/>
    <p:sldId id="270" r:id="rId4"/>
    <p:sldId id="257" r:id="rId5"/>
    <p:sldId id="266" r:id="rId6"/>
    <p:sldId id="267" r:id="rId7"/>
    <p:sldId id="268" r:id="rId8"/>
    <p:sldId id="259" r:id="rId9"/>
    <p:sldId id="260" r:id="rId10"/>
    <p:sldId id="261" r:id="rId11"/>
    <p:sldId id="262" r:id="rId12"/>
    <p:sldId id="263" r:id="rId13"/>
    <p:sldId id="264" r:id="rId14"/>
    <p:sldId id="265" r:id="rId15"/>
    <p:sldId id="269" r:id="rId1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snapToGrid="0">
      <p:cViewPr varScale="1">
        <p:scale>
          <a:sx n="62" d="100"/>
          <a:sy n="62" d="100"/>
        </p:scale>
        <p:origin x="8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23-03-26</a:t>
            </a:fld>
            <a:endParaRPr lang="gu-IN"/>
          </a:p>
        </p:txBody>
      </p:sp>
      <p:sp>
        <p:nvSpPr>
          <p:cNvPr id="5" name="Footer Placeholder 4"/>
          <p:cNvSpPr>
            <a:spLocks noGrp="1"/>
          </p:cNvSpPr>
          <p:nvPr>
            <p:ph type="ftr" sz="quarter" idx="11"/>
          </p:nvPr>
        </p:nvSpPr>
        <p:spPr>
          <a:xfrm>
            <a:off x="2416500" y="329307"/>
            <a:ext cx="4973915" cy="309201"/>
          </a:xfrm>
        </p:spPr>
        <p:txBody>
          <a:bodyPr/>
          <a:lstStyle/>
          <a:p>
            <a:endParaRPr lang="gu-IN"/>
          </a:p>
        </p:txBody>
      </p:sp>
      <p:sp>
        <p:nvSpPr>
          <p:cNvPr id="6" name="Slide Number Placeholder 5"/>
          <p:cNvSpPr>
            <a:spLocks noGrp="1"/>
          </p:cNvSpPr>
          <p:nvPr>
            <p:ph type="sldNum" sz="quarter" idx="12"/>
          </p:nvPr>
        </p:nvSpPr>
        <p:spPr>
          <a:xfrm>
            <a:off x="1437664" y="798973"/>
            <a:ext cx="811019" cy="503578"/>
          </a:xfrm>
        </p:spPr>
        <p:txBody>
          <a:bodyPr/>
          <a:lstStyle/>
          <a:p>
            <a:fld id="{9588C6FF-EC97-45AC-8264-AC4DEB8BD9E6}" type="slidenum">
              <a:rPr lang="gu-IN" smtClean="0"/>
              <a:t>‹#›</a:t>
            </a:fld>
            <a:endParaRPr lang="gu-IN"/>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6027645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23-03-26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73251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90024A4-E648-496E-9CB0-D1A1024FE1F6}" type="datetimeFigureOut">
              <a:rPr lang="gu-IN" smtClean="0"/>
              <a:t>23-03-26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6419963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190024A4-E648-496E-9CB0-D1A1024FE1F6}" type="datetimeFigureOut">
              <a:rPr lang="gu-IN" smtClean="0"/>
              <a:t>23-03-26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4038347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190024A4-E648-496E-9CB0-D1A1024FE1F6}" type="datetimeFigureOut">
              <a:rPr lang="gu-IN" smtClean="0"/>
              <a:t>23-03-26</a:t>
            </a:fld>
            <a:endParaRPr lang="gu-IN"/>
          </a:p>
        </p:txBody>
      </p:sp>
      <p:sp>
        <p:nvSpPr>
          <p:cNvPr id="8" name="Footer Placeholder 7"/>
          <p:cNvSpPr>
            <a:spLocks noGrp="1"/>
          </p:cNvSpPr>
          <p:nvPr>
            <p:ph type="ftr" sz="quarter" idx="11"/>
          </p:nvPr>
        </p:nvSpPr>
        <p:spPr/>
        <p:txBody>
          <a:bodyPr/>
          <a:lstStyle/>
          <a:p>
            <a:endParaRPr lang="gu-IN"/>
          </a:p>
        </p:txBody>
      </p:sp>
      <p:sp>
        <p:nvSpPr>
          <p:cNvPr id="9" name="Slide Number Placeholder 8"/>
          <p:cNvSpPr>
            <a:spLocks noGrp="1"/>
          </p:cNvSpPr>
          <p:nvPr>
            <p:ph type="sldNum" sz="quarter" idx="12"/>
          </p:nvPr>
        </p:nvSpPr>
        <p:spPr/>
        <p:txBody>
          <a:bodyPr/>
          <a:lstStyle/>
          <a:p>
            <a:fld id="{9588C6FF-EC97-45AC-8264-AC4DEB8BD9E6}" type="slidenum">
              <a:rPr lang="gu-IN" smtClean="0"/>
              <a:t>‹#›</a:t>
            </a:fld>
            <a:endParaRPr lang="gu-IN"/>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679900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90024A4-E648-496E-9CB0-D1A1024FE1F6}" type="datetimeFigureOut">
              <a:rPr lang="gu-IN" smtClean="0"/>
              <a:t>23-03-26</a:t>
            </a:fld>
            <a:endParaRPr lang="gu-IN"/>
          </a:p>
        </p:txBody>
      </p:sp>
      <p:sp>
        <p:nvSpPr>
          <p:cNvPr id="4" name="Footer Placeholder 3"/>
          <p:cNvSpPr>
            <a:spLocks noGrp="1"/>
          </p:cNvSpPr>
          <p:nvPr>
            <p:ph type="ftr" sz="quarter" idx="11"/>
          </p:nvPr>
        </p:nvSpPr>
        <p:spPr/>
        <p:txBody>
          <a:bodyPr/>
          <a:lstStyle/>
          <a:p>
            <a:endParaRPr lang="gu-IN"/>
          </a:p>
        </p:txBody>
      </p:sp>
      <p:sp>
        <p:nvSpPr>
          <p:cNvPr id="5" name="Slide Number Placeholder 4"/>
          <p:cNvSpPr>
            <a:spLocks noGrp="1"/>
          </p:cNvSpPr>
          <p:nvPr>
            <p:ph type="sldNum" sz="quarter" idx="12"/>
          </p:nvPr>
        </p:nvSpPr>
        <p:spPr/>
        <p:txBody>
          <a:bodyPr/>
          <a:lstStyle/>
          <a:p>
            <a:fld id="{9588C6FF-EC97-45AC-8264-AC4DEB8BD9E6}" type="slidenum">
              <a:rPr lang="gu-IN" smtClean="0"/>
              <a:t>‹#›</a:t>
            </a:fld>
            <a:endParaRPr lang="gu-IN"/>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41168395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0024A4-E648-496E-9CB0-D1A1024FE1F6}" type="datetimeFigureOut">
              <a:rPr lang="gu-IN" smtClean="0"/>
              <a:t>23-03-26</a:t>
            </a:fld>
            <a:endParaRPr lang="gu-IN"/>
          </a:p>
        </p:txBody>
      </p:sp>
      <p:sp>
        <p:nvSpPr>
          <p:cNvPr id="3" name="Footer Placeholder 2"/>
          <p:cNvSpPr>
            <a:spLocks noGrp="1"/>
          </p:cNvSpPr>
          <p:nvPr>
            <p:ph type="ftr" sz="quarter" idx="11"/>
          </p:nvPr>
        </p:nvSpPr>
        <p:spPr/>
        <p:txBody>
          <a:bodyPr/>
          <a:lstStyle/>
          <a:p>
            <a:endParaRPr lang="gu-IN"/>
          </a:p>
        </p:txBody>
      </p:sp>
      <p:sp>
        <p:nvSpPr>
          <p:cNvPr id="4" name="Slide Number Placeholder 3"/>
          <p:cNvSpPr>
            <a:spLocks noGrp="1"/>
          </p:cNvSpPr>
          <p:nvPr>
            <p:ph type="sldNum" sz="quarter" idx="12"/>
          </p:nvPr>
        </p:nvSpPr>
        <p:spPr/>
        <p:txBody>
          <a:bodyPr/>
          <a:lstStyle/>
          <a:p>
            <a:fld id="{9588C6FF-EC97-45AC-8264-AC4DEB8BD9E6}" type="slidenum">
              <a:rPr lang="gu-IN" smtClean="0"/>
              <a:t>‹#›</a:t>
            </a:fld>
            <a:endParaRPr lang="gu-IN"/>
          </a:p>
        </p:txBody>
      </p:sp>
    </p:spTree>
    <p:extLst>
      <p:ext uri="{BB962C8B-B14F-4D97-AF65-F5344CB8AC3E}">
        <p14:creationId xmlns:p14="http://schemas.microsoft.com/office/powerpoint/2010/main" val="4147707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90024A4-E648-496E-9CB0-D1A1024FE1F6}" type="datetimeFigureOut">
              <a:rPr lang="gu-IN" smtClean="0"/>
              <a:t>23-03-26</a:t>
            </a:fld>
            <a:endParaRPr lang="gu-IN"/>
          </a:p>
        </p:txBody>
      </p:sp>
      <p:sp>
        <p:nvSpPr>
          <p:cNvPr id="6" name="Footer Placeholder 5"/>
          <p:cNvSpPr>
            <a:spLocks noGrp="1"/>
          </p:cNvSpPr>
          <p:nvPr>
            <p:ph type="ftr" sz="quarter" idx="11"/>
          </p:nvPr>
        </p:nvSpPr>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789029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190024A4-E648-496E-9CB0-D1A1024FE1F6}" type="datetimeFigureOut">
              <a:rPr lang="gu-IN" smtClean="0"/>
              <a:t>23-03-26</a:t>
            </a:fld>
            <a:endParaRPr lang="gu-IN"/>
          </a:p>
        </p:txBody>
      </p:sp>
      <p:sp>
        <p:nvSpPr>
          <p:cNvPr id="6" name="Footer Placeholder 5"/>
          <p:cNvSpPr>
            <a:spLocks noGrp="1"/>
          </p:cNvSpPr>
          <p:nvPr>
            <p:ph type="ftr" sz="quarter" idx="11"/>
          </p:nvPr>
        </p:nvSpPr>
        <p:spPr>
          <a:xfrm>
            <a:off x="1447382" y="318640"/>
            <a:ext cx="5541004" cy="320931"/>
          </a:xfrm>
        </p:spPr>
        <p:txBody>
          <a:bodyPr/>
          <a:lstStyle/>
          <a:p>
            <a:endParaRPr lang="gu-IN"/>
          </a:p>
        </p:txBody>
      </p:sp>
      <p:sp>
        <p:nvSpPr>
          <p:cNvPr id="7" name="Slide Number Placeholder 6"/>
          <p:cNvSpPr>
            <a:spLocks noGrp="1"/>
          </p:cNvSpPr>
          <p:nvPr>
            <p:ph type="sldNum" sz="quarter" idx="12"/>
          </p:nvPr>
        </p:nvSpPr>
        <p:spPr/>
        <p:txBody>
          <a:bodyPr/>
          <a:lstStyle/>
          <a:p>
            <a:fld id="{9588C6FF-EC97-45AC-8264-AC4DEB8BD9E6}" type="slidenum">
              <a:rPr lang="gu-IN" smtClean="0"/>
              <a:t>‹#›</a:t>
            </a:fld>
            <a:endParaRPr lang="gu-IN"/>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81958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23-03-26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105988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190024A4-E648-496E-9CB0-D1A1024FE1F6}" type="datetimeFigureOut">
              <a:rPr lang="gu-IN" smtClean="0"/>
              <a:t>23-03-26</a:t>
            </a:fld>
            <a:endParaRPr lang="gu-IN"/>
          </a:p>
        </p:txBody>
      </p:sp>
      <p:sp>
        <p:nvSpPr>
          <p:cNvPr id="5" name="Footer Placeholder 4"/>
          <p:cNvSpPr>
            <a:spLocks noGrp="1"/>
          </p:cNvSpPr>
          <p:nvPr>
            <p:ph type="ftr" sz="quarter" idx="11"/>
          </p:nvPr>
        </p:nvSpPr>
        <p:spPr/>
        <p:txBody>
          <a:bodyPr/>
          <a:lstStyle/>
          <a:p>
            <a:endParaRPr lang="gu-IN"/>
          </a:p>
        </p:txBody>
      </p:sp>
      <p:sp>
        <p:nvSpPr>
          <p:cNvPr id="6" name="Slide Number Placeholder 5"/>
          <p:cNvSpPr>
            <a:spLocks noGrp="1"/>
          </p:cNvSpPr>
          <p:nvPr>
            <p:ph type="sldNum" sz="quarter" idx="12"/>
          </p:nvPr>
        </p:nvSpPr>
        <p:spPr/>
        <p:txBody>
          <a:bodyPr/>
          <a:lstStyle/>
          <a:p>
            <a:fld id="{9588C6FF-EC97-45AC-8264-AC4DEB8BD9E6}" type="slidenum">
              <a:rPr lang="gu-IN" smtClean="0"/>
              <a:t>‹#›</a:t>
            </a:fld>
            <a:endParaRPr lang="gu-IN"/>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1376196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gu-IN"/>
          </a:p>
        </p:txBody>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190024A4-E648-496E-9CB0-D1A1024FE1F6}" type="datetimeFigureOut">
              <a:rPr lang="gu-IN" smtClean="0"/>
              <a:t>23-03-26</a:t>
            </a:fld>
            <a:endParaRPr lang="gu-IN"/>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gu-IN"/>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9588C6FF-EC97-45AC-8264-AC4DEB8BD9E6}" type="slidenum">
              <a:rPr lang="gu-IN" smtClean="0"/>
              <a:t>‹#›</a:t>
            </a:fld>
            <a:endParaRPr lang="gu-IN"/>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6960108"/>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s://www.england.nhs.uk/long-read/provisional-publication-of-never-events-reported-as-occurring-between-1-april-2024-and-31-march-2025/?utm_source=chatgpt.com" TargetMode="Externa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2D0CE1-C178-477E-2C09-370C14BE19A4}"/>
              </a:ext>
            </a:extLst>
          </p:cNvPr>
          <p:cNvSpPr>
            <a:spLocks noGrp="1"/>
          </p:cNvSpPr>
          <p:nvPr>
            <p:ph type="title"/>
          </p:nvPr>
        </p:nvSpPr>
        <p:spPr/>
        <p:txBody>
          <a:bodyPr>
            <a:normAutofit/>
          </a:bodyPr>
          <a:lstStyle/>
          <a:p>
            <a:pPr algn="ctr"/>
            <a:r>
              <a:rPr lang="en-GB" sz="3600" b="1" dirty="0">
                <a:solidFill>
                  <a:schemeClr val="accent1"/>
                </a:solidFill>
                <a:effectLst>
                  <a:outerShdw blurRad="38100" dist="38100" dir="2700000" algn="tl">
                    <a:srgbClr val="000000">
                      <a:alpha val="43137"/>
                    </a:srgbClr>
                  </a:outerShdw>
                </a:effectLst>
                <a:latin typeface="Algerian" panose="04020705040A02060702" pitchFamily="82" charset="0"/>
              </a:rPr>
              <a:t>Medication error in NHS</a:t>
            </a:r>
            <a:endParaRPr lang="gu-IN" sz="3600" dirty="0">
              <a:solidFill>
                <a:schemeClr val="accent1"/>
              </a:solidFill>
            </a:endParaRPr>
          </a:p>
        </p:txBody>
      </p:sp>
      <p:sp>
        <p:nvSpPr>
          <p:cNvPr id="3" name="Content Placeholder 2">
            <a:extLst>
              <a:ext uri="{FF2B5EF4-FFF2-40B4-BE49-F238E27FC236}">
                <a16:creationId xmlns:a16="http://schemas.microsoft.com/office/drawing/2014/main" id="{EB95C3E4-FA9C-7C86-FF8D-6B4F9882D5AB}"/>
              </a:ext>
            </a:extLst>
          </p:cNvPr>
          <p:cNvSpPr>
            <a:spLocks noGrp="1"/>
          </p:cNvSpPr>
          <p:nvPr>
            <p:ph idx="1"/>
          </p:nvPr>
        </p:nvSpPr>
        <p:spPr/>
        <p:txBody>
          <a:bodyPr>
            <a:normAutofit/>
          </a:bodyPr>
          <a:lstStyle/>
          <a:p>
            <a:pPr marL="0" indent="0">
              <a:buClr>
                <a:schemeClr val="bg1"/>
              </a:buClr>
              <a:buNone/>
            </a:pPr>
            <a:r>
              <a:rPr lang="en-GB" b="1" dirty="0"/>
              <a:t>Student Name: </a:t>
            </a:r>
            <a:r>
              <a:rPr lang="en-GB" b="1" dirty="0" err="1"/>
              <a:t>Dishali</a:t>
            </a:r>
            <a:r>
              <a:rPr lang="en-GB" b="1" dirty="0"/>
              <a:t> </a:t>
            </a:r>
            <a:r>
              <a:rPr lang="en-GB" b="1" dirty="0" err="1"/>
              <a:t>Rameshbhai</a:t>
            </a:r>
            <a:r>
              <a:rPr lang="en-GB" b="1" dirty="0"/>
              <a:t> </a:t>
            </a:r>
            <a:r>
              <a:rPr lang="en-GB" b="1" dirty="0" err="1"/>
              <a:t>Bhuva</a:t>
            </a:r>
            <a:endParaRPr lang="en-GB" b="1" dirty="0"/>
          </a:p>
          <a:p>
            <a:pPr marL="0" indent="0">
              <a:buClr>
                <a:schemeClr val="bg1"/>
              </a:buClr>
              <a:buNone/>
            </a:pPr>
            <a:r>
              <a:rPr lang="en-GB" b="1" dirty="0"/>
              <a:t>Student ID: 2437480</a:t>
            </a:r>
          </a:p>
          <a:p>
            <a:pPr marL="0" indent="0">
              <a:buClr>
                <a:schemeClr val="bg1"/>
              </a:buClr>
              <a:buNone/>
            </a:pPr>
            <a:r>
              <a:rPr lang="en-GB" b="1" dirty="0"/>
              <a:t>Module Name: Quality Assurance And Service Improvements</a:t>
            </a:r>
          </a:p>
          <a:p>
            <a:pPr marL="0" indent="0">
              <a:buClr>
                <a:schemeClr val="bg1"/>
              </a:buClr>
              <a:buNone/>
            </a:pPr>
            <a:r>
              <a:rPr lang="en-GB" b="1" dirty="0"/>
              <a:t>Module Code: LCHS 7006</a:t>
            </a:r>
          </a:p>
          <a:p>
            <a:pPr marL="0" indent="0">
              <a:buClr>
                <a:schemeClr val="bg1"/>
              </a:buClr>
              <a:buNone/>
            </a:pPr>
            <a:r>
              <a:rPr lang="en-GB" b="1" dirty="0"/>
              <a:t>Lecturer Name: Oluwadamilola Tayo</a:t>
            </a:r>
          </a:p>
          <a:p>
            <a:pPr marL="0" indent="0">
              <a:buClr>
                <a:schemeClr val="bg1"/>
              </a:buClr>
              <a:buNone/>
            </a:pPr>
            <a:r>
              <a:rPr lang="en-GB" b="1" dirty="0"/>
              <a:t>Program Name: </a:t>
            </a:r>
            <a:r>
              <a:rPr lang="en-GB" b="1" dirty="0" err="1"/>
              <a:t>Msc</a:t>
            </a:r>
            <a:r>
              <a:rPr lang="en-GB" b="1" dirty="0"/>
              <a:t>. Public Health And Social Care In Practice</a:t>
            </a:r>
          </a:p>
          <a:p>
            <a:pPr marL="0" indent="0">
              <a:buNone/>
            </a:pPr>
            <a:endParaRPr lang="gu-IN" dirty="0"/>
          </a:p>
        </p:txBody>
      </p:sp>
      <p:pic>
        <p:nvPicPr>
          <p:cNvPr id="9" name="Picture 8">
            <a:extLst>
              <a:ext uri="{FF2B5EF4-FFF2-40B4-BE49-F238E27FC236}">
                <a16:creationId xmlns:a16="http://schemas.microsoft.com/office/drawing/2014/main" id="{7C0444E0-1141-2F1A-940A-75EEBA71BAB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33042" y="5556404"/>
            <a:ext cx="2869915" cy="1171253"/>
          </a:xfrm>
          <a:prstGeom prst="rect">
            <a:avLst/>
          </a:prstGeom>
        </p:spPr>
      </p:pic>
    </p:spTree>
    <p:extLst>
      <p:ext uri="{BB962C8B-B14F-4D97-AF65-F5344CB8AC3E}">
        <p14:creationId xmlns:p14="http://schemas.microsoft.com/office/powerpoint/2010/main" val="32836274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B0013D77-6314-4D7E-B3AE-F64340434D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57" name="Rectangle 2056">
            <a:extLst>
              <a:ext uri="{FF2B5EF4-FFF2-40B4-BE49-F238E27FC236}">
                <a16:creationId xmlns:a16="http://schemas.microsoft.com/office/drawing/2014/main" id="{4F504834-5C3B-4268-AA97-192F1C8B30C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B10C421F-1191-7CEA-C75E-16A8AF965039}"/>
              </a:ext>
            </a:extLst>
          </p:cNvPr>
          <p:cNvSpPr>
            <a:spLocks noGrp="1"/>
          </p:cNvSpPr>
          <p:nvPr>
            <p:ph type="ctrTitle"/>
          </p:nvPr>
        </p:nvSpPr>
        <p:spPr>
          <a:xfrm>
            <a:off x="569774" y="557837"/>
            <a:ext cx="6337843" cy="2367221"/>
          </a:xfrm>
        </p:spPr>
        <p:txBody>
          <a:bodyPr>
            <a:normAutofit/>
          </a:bodyPr>
          <a:lstStyle/>
          <a:p>
            <a:pPr algn="ctr"/>
            <a:r>
              <a:rPr lang="en-GB" sz="4200" b="1" dirty="0"/>
              <a:t>NHS Never Event – Vincristine Medication Error</a:t>
            </a:r>
            <a:endParaRPr lang="gu-IN" sz="4200" b="1" dirty="0"/>
          </a:p>
        </p:txBody>
      </p:sp>
      <p:sp>
        <p:nvSpPr>
          <p:cNvPr id="3" name="Subtitle 2">
            <a:extLst>
              <a:ext uri="{FF2B5EF4-FFF2-40B4-BE49-F238E27FC236}">
                <a16:creationId xmlns:a16="http://schemas.microsoft.com/office/drawing/2014/main" id="{02E1B13C-409E-6F41-3421-905E21C2AA11}"/>
              </a:ext>
            </a:extLst>
          </p:cNvPr>
          <p:cNvSpPr>
            <a:spLocks noGrp="1"/>
          </p:cNvSpPr>
          <p:nvPr>
            <p:ph type="subTitle" idx="1"/>
          </p:nvPr>
        </p:nvSpPr>
        <p:spPr>
          <a:xfrm>
            <a:off x="640079" y="3531203"/>
            <a:ext cx="6343457" cy="2196493"/>
          </a:xfrm>
        </p:spPr>
        <p:txBody>
          <a:bodyPr>
            <a:normAutofit/>
          </a:bodyPr>
          <a:lstStyle/>
          <a:p>
            <a:pPr algn="just">
              <a:lnSpc>
                <a:spcPct val="110000"/>
              </a:lnSpc>
            </a:pPr>
            <a:r>
              <a:rPr lang="en-GB" sz="1600" cap="none" dirty="0"/>
              <a:t>In 2001, a fatal medication error occurred in England within the national health service when vincristine was incorrectly administered intrathecally instead of intravenously, resulting in patient death and prompting major patient safety reforms. </a:t>
            </a:r>
            <a:r>
              <a:rPr lang="en-GB" sz="1600" cap="none" dirty="0">
                <a:hlinkClick r:id="rId2"/>
              </a:rPr>
              <a:t>https://www.England.Nhs.Uk/long-read/provisional-publication-of-never-events-reported-as-occurring-between-1-april-2024-and-31-march-2025/?Utm_source=chatgpt.Com</a:t>
            </a:r>
            <a:endParaRPr lang="en-GB" sz="1600" cap="none" dirty="0"/>
          </a:p>
          <a:p>
            <a:pPr algn="just">
              <a:lnSpc>
                <a:spcPct val="110000"/>
              </a:lnSpc>
            </a:pPr>
            <a:endParaRPr lang="gu-IN" sz="1600" cap="none" dirty="0"/>
          </a:p>
        </p:txBody>
      </p:sp>
      <p:cxnSp>
        <p:nvCxnSpPr>
          <p:cNvPr id="2059" name="Straight Connector 2058">
            <a:extLst>
              <a:ext uri="{FF2B5EF4-FFF2-40B4-BE49-F238E27FC236}">
                <a16:creationId xmlns:a16="http://schemas.microsoft.com/office/drawing/2014/main" id="{08499C1D-827E-4262-9D7E-C9C5D41F74D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2618" y="3528543"/>
            <a:ext cx="55361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2061" name="Group 2060">
            <a:extLst>
              <a:ext uri="{FF2B5EF4-FFF2-40B4-BE49-F238E27FC236}">
                <a16:creationId xmlns:a16="http://schemas.microsoft.com/office/drawing/2014/main" id="{14769521-3FF2-4900-8E88-FE324129CBC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77388" y="482171"/>
            <a:ext cx="4074533" cy="5149101"/>
            <a:chOff x="7463259" y="583365"/>
            <a:chExt cx="4074533" cy="5181928"/>
          </a:xfrm>
        </p:grpSpPr>
        <p:sp>
          <p:nvSpPr>
            <p:cNvPr id="2062" name="Rectangle 2061">
              <a:extLst>
                <a:ext uri="{FF2B5EF4-FFF2-40B4-BE49-F238E27FC236}">
                  <a16:creationId xmlns:a16="http://schemas.microsoft.com/office/drawing/2014/main" id="{81FA2858-515C-4B19-957E-E33BE2525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9" y="583365"/>
              <a:ext cx="4074533"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63" name="Rectangle 2062">
              <a:extLst>
                <a:ext uri="{FF2B5EF4-FFF2-40B4-BE49-F238E27FC236}">
                  <a16:creationId xmlns:a16="http://schemas.microsoft.com/office/drawing/2014/main" id="{1C120D3D-6DFE-4D3F-821A-5DEB60B85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8" y="915807"/>
              <a:ext cx="345028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2050" name="Picture 2" descr="Learning from medication errors - NHS Resolution">
            <a:extLst>
              <a:ext uri="{FF2B5EF4-FFF2-40B4-BE49-F238E27FC236}">
                <a16:creationId xmlns:a16="http://schemas.microsoft.com/office/drawing/2014/main" id="{E01BE1E6-2FEA-73A2-1856-07F452C1339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9808" r="28561" b="-3"/>
          <a:stretch>
            <a:fillRect/>
          </a:stretch>
        </p:blipFill>
        <p:spPr bwMode="auto">
          <a:xfrm>
            <a:off x="8116373" y="1116345"/>
            <a:ext cx="2799103" cy="3866172"/>
          </a:xfrm>
          <a:prstGeom prst="rect">
            <a:avLst/>
          </a:prstGeom>
          <a:noFill/>
          <a:extLst>
            <a:ext uri="{909E8E84-426E-40DD-AFC4-6F175D3DCCD1}">
              <a14:hiddenFill xmlns:a14="http://schemas.microsoft.com/office/drawing/2010/main">
                <a:solidFill>
                  <a:srgbClr val="FFFFFF"/>
                </a:solidFill>
              </a14:hiddenFill>
            </a:ext>
          </a:extLst>
        </p:spPr>
      </p:pic>
      <p:pic>
        <p:nvPicPr>
          <p:cNvPr id="2065" name="Picture 2064">
            <a:extLst>
              <a:ext uri="{FF2B5EF4-FFF2-40B4-BE49-F238E27FC236}">
                <a16:creationId xmlns:a16="http://schemas.microsoft.com/office/drawing/2014/main" id="{734D3980-B8F4-49E4-BADC-88E2D3517D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067" name="Straight Connector 2066">
            <a:extLst>
              <a:ext uri="{FF2B5EF4-FFF2-40B4-BE49-F238E27FC236}">
                <a16:creationId xmlns:a16="http://schemas.microsoft.com/office/drawing/2014/main" id="{90E57DF2-FA2B-4494-B47E-8180C63267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507550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3DF683-D6B2-E49F-FFCD-186666D4EF68}"/>
              </a:ext>
            </a:extLst>
          </p:cNvPr>
          <p:cNvSpPr>
            <a:spLocks noGrp="1"/>
          </p:cNvSpPr>
          <p:nvPr>
            <p:ph type="title"/>
          </p:nvPr>
        </p:nvSpPr>
        <p:spPr/>
        <p:txBody>
          <a:bodyPr/>
          <a:lstStyle/>
          <a:p>
            <a:pPr algn="ctr"/>
            <a:r>
              <a:rPr lang="en-GB" b="1" dirty="0"/>
              <a:t>Overview of presentation</a:t>
            </a:r>
            <a:endParaRPr lang="gu-IN" b="1" dirty="0"/>
          </a:p>
        </p:txBody>
      </p:sp>
      <p:sp>
        <p:nvSpPr>
          <p:cNvPr id="3" name="Content Placeholder 2">
            <a:extLst>
              <a:ext uri="{FF2B5EF4-FFF2-40B4-BE49-F238E27FC236}">
                <a16:creationId xmlns:a16="http://schemas.microsoft.com/office/drawing/2014/main" id="{A11085AF-5D68-CF1B-0D0C-080384D5C5A4}"/>
              </a:ext>
            </a:extLst>
          </p:cNvPr>
          <p:cNvSpPr>
            <a:spLocks noGrp="1"/>
          </p:cNvSpPr>
          <p:nvPr>
            <p:ph idx="1"/>
          </p:nvPr>
        </p:nvSpPr>
        <p:spPr/>
        <p:txBody>
          <a:bodyPr>
            <a:normAutofit fontScale="85000" lnSpcReduction="20000"/>
          </a:bodyPr>
          <a:lstStyle/>
          <a:p>
            <a:r>
              <a:rPr lang="en-GB" dirty="0"/>
              <a:t>Introduction</a:t>
            </a:r>
          </a:p>
          <a:p>
            <a:r>
              <a:rPr lang="en-GB" dirty="0"/>
              <a:t>Overview of the case</a:t>
            </a:r>
          </a:p>
          <a:p>
            <a:r>
              <a:rPr lang="en-GB" dirty="0"/>
              <a:t>What happened in this case</a:t>
            </a:r>
          </a:p>
          <a:p>
            <a:r>
              <a:rPr lang="en-GB" dirty="0"/>
              <a:t>Why the safety system failed</a:t>
            </a:r>
          </a:p>
          <a:p>
            <a:r>
              <a:rPr lang="en-GB" dirty="0"/>
              <a:t>Swiss cheese model</a:t>
            </a:r>
          </a:p>
          <a:p>
            <a:r>
              <a:rPr lang="en-GB" dirty="0"/>
              <a:t>Fishbone analysis</a:t>
            </a:r>
          </a:p>
          <a:p>
            <a:r>
              <a:rPr lang="en-GB" dirty="0"/>
              <a:t>System theory</a:t>
            </a:r>
          </a:p>
          <a:p>
            <a:r>
              <a:rPr lang="en-GB" dirty="0"/>
              <a:t>Policy Issues Affecting Service Delivery</a:t>
            </a:r>
          </a:p>
          <a:p>
            <a:r>
              <a:rPr lang="en-GB" dirty="0"/>
              <a:t>Impact on Quality, Efficiency, and Equity</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420919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C52BD-92BA-E78F-C0C6-FF20FFB985C7}"/>
              </a:ext>
            </a:extLst>
          </p:cNvPr>
          <p:cNvSpPr>
            <a:spLocks noGrp="1"/>
          </p:cNvSpPr>
          <p:nvPr>
            <p:ph type="title"/>
          </p:nvPr>
        </p:nvSpPr>
        <p:spPr>
          <a:xfrm>
            <a:off x="740379" y="614019"/>
            <a:ext cx="9603275" cy="1049235"/>
          </a:xfrm>
        </p:spPr>
        <p:txBody>
          <a:bodyPr>
            <a:normAutofit/>
          </a:bodyPr>
          <a:lstStyle/>
          <a:p>
            <a:pPr algn="ctr"/>
            <a:r>
              <a:rPr lang="en-GB" sz="3600" b="1" dirty="0"/>
              <a:t>Introduction </a:t>
            </a:r>
            <a:endParaRPr lang="gu-IN" sz="3600" b="1" dirty="0"/>
          </a:p>
        </p:txBody>
      </p:sp>
      <p:sp>
        <p:nvSpPr>
          <p:cNvPr id="3" name="Content Placeholder 2">
            <a:extLst>
              <a:ext uri="{FF2B5EF4-FFF2-40B4-BE49-F238E27FC236}">
                <a16:creationId xmlns:a16="http://schemas.microsoft.com/office/drawing/2014/main" id="{C24D387F-54D7-18CB-16AF-832382276B17}"/>
              </a:ext>
            </a:extLst>
          </p:cNvPr>
          <p:cNvSpPr>
            <a:spLocks noGrp="1"/>
          </p:cNvSpPr>
          <p:nvPr>
            <p:ph idx="1"/>
          </p:nvPr>
        </p:nvSpPr>
        <p:spPr>
          <a:xfrm>
            <a:off x="127000" y="2101516"/>
            <a:ext cx="9144000" cy="3951965"/>
          </a:xfrm>
        </p:spPr>
        <p:txBody>
          <a:bodyPr>
            <a:normAutofit fontScale="85000" lnSpcReduction="10000"/>
          </a:bodyPr>
          <a:lstStyle/>
          <a:p>
            <a:pPr algn="just"/>
            <a:r>
              <a:rPr lang="en-GB" dirty="0"/>
              <a:t>Medication errors remain a significant challenge to patient safety within healthcare systems such as the National Health Service, often leading to preventable harm, increased healthcare costs, and reduced quality of care (Elliott et al, 2024).</a:t>
            </a:r>
          </a:p>
          <a:p>
            <a:pPr algn="just"/>
            <a:r>
              <a:rPr lang="en-GB" dirty="0"/>
              <a:t>“Never Events” are defined as serious and largely preventable patient safety incidents that occur due to failures in healthcare systems, processes, or human factors, and should not happen if proper safeguards are in place (Bowie et al, 2021).</a:t>
            </a:r>
          </a:p>
          <a:p>
            <a:pPr algn="just"/>
            <a:r>
              <a:rPr lang="en-GB" dirty="0"/>
              <a:t>The vincristine medication error is a critical example that demonstrates failures in both human performance (e.g., mistakes, lack of checks) and system design (e.g., poor protocols and unsafe processes) (Bowie et al, 2021).</a:t>
            </a:r>
          </a:p>
          <a:p>
            <a:pPr algn="just"/>
            <a:r>
              <a:rPr lang="en-GB" dirty="0" err="1"/>
              <a:t>Analyzing</a:t>
            </a:r>
            <a:r>
              <a:rPr lang="en-GB" dirty="0"/>
              <a:t> such incidents is essential for improving quality assurance, patient safety standards, and overall service delivery, as it helps healthcare organizations identify risks and implement effective preventive strategies (Elliott et al, 2024).</a:t>
            </a:r>
          </a:p>
        </p:txBody>
      </p:sp>
      <p:pic>
        <p:nvPicPr>
          <p:cNvPr id="1027" name="Picture 3" descr="5 Reasons That Can Lead to A Medication Error">
            <a:extLst>
              <a:ext uri="{FF2B5EF4-FFF2-40B4-BE49-F238E27FC236}">
                <a16:creationId xmlns:a16="http://schemas.microsoft.com/office/drawing/2014/main" id="{C9B802CB-2789-346E-769C-1BC9114C5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372600" y="2006599"/>
            <a:ext cx="2692400" cy="40468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86579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a:extLst>
            <a:ext uri="{FF2B5EF4-FFF2-40B4-BE49-F238E27FC236}">
              <a16:creationId xmlns:a16="http://schemas.microsoft.com/office/drawing/2014/main" id="{195C8569-C9DD-6F1F-15CF-F78EF4E68523}"/>
            </a:ext>
          </a:extLst>
        </p:cNvPr>
        <p:cNvGrpSpPr/>
        <p:nvPr/>
      </p:nvGrpSpPr>
      <p:grpSpPr>
        <a:xfrm>
          <a:off x="0" y="0"/>
          <a:ext cx="0" cy="0"/>
          <a:chOff x="0" y="0"/>
          <a:chExt cx="0" cy="0"/>
        </a:xfrm>
      </p:grpSpPr>
      <p:sp useBgFill="1">
        <p:nvSpPr>
          <p:cNvPr id="3090" name="Rectangle 3089">
            <a:extLst>
              <a:ext uri="{FF2B5EF4-FFF2-40B4-BE49-F238E27FC236}">
                <a16:creationId xmlns:a16="http://schemas.microsoft.com/office/drawing/2014/main" id="{35C3D674-3D59-4E93-80CA-0C0A9095E8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3092" name="Straight Connector 3091">
            <a:extLst>
              <a:ext uri="{FF2B5EF4-FFF2-40B4-BE49-F238E27FC236}">
                <a16:creationId xmlns:a16="http://schemas.microsoft.com/office/drawing/2014/main" id="{C884B8F8-FDC9-498B-9960-5D7260AFCB0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3896" y="1847088"/>
            <a:ext cx="4177373"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 name="Title 1">
            <a:extLst>
              <a:ext uri="{FF2B5EF4-FFF2-40B4-BE49-F238E27FC236}">
                <a16:creationId xmlns:a16="http://schemas.microsoft.com/office/drawing/2014/main" id="{26040205-9ED9-3B97-08BE-CDB43BB8696E}"/>
              </a:ext>
            </a:extLst>
          </p:cNvPr>
          <p:cNvSpPr>
            <a:spLocks noGrp="1"/>
          </p:cNvSpPr>
          <p:nvPr>
            <p:ph type="title"/>
          </p:nvPr>
        </p:nvSpPr>
        <p:spPr>
          <a:xfrm>
            <a:off x="1451580" y="804520"/>
            <a:ext cx="4176511" cy="1049235"/>
          </a:xfrm>
        </p:spPr>
        <p:txBody>
          <a:bodyPr>
            <a:normAutofit/>
          </a:bodyPr>
          <a:lstStyle/>
          <a:p>
            <a:r>
              <a:rPr lang="en-GB" b="1"/>
              <a:t>Overview of the Case</a:t>
            </a:r>
            <a:endParaRPr lang="gu-IN" b="1"/>
          </a:p>
        </p:txBody>
      </p:sp>
      <p:sp>
        <p:nvSpPr>
          <p:cNvPr id="3094" name="Rectangle 3093">
            <a:extLst>
              <a:ext uri="{FF2B5EF4-FFF2-40B4-BE49-F238E27FC236}">
                <a16:creationId xmlns:a16="http://schemas.microsoft.com/office/drawing/2014/main" id="{EF2A81E1-BCBE-426B-8C09-33274E6940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3" name="Content Placeholder 2">
            <a:extLst>
              <a:ext uri="{FF2B5EF4-FFF2-40B4-BE49-F238E27FC236}">
                <a16:creationId xmlns:a16="http://schemas.microsoft.com/office/drawing/2014/main" id="{518D7535-8CB0-6981-83AB-B2E6669F79EE}"/>
              </a:ext>
            </a:extLst>
          </p:cNvPr>
          <p:cNvSpPr>
            <a:spLocks noGrp="1"/>
          </p:cNvSpPr>
          <p:nvPr>
            <p:ph idx="1"/>
          </p:nvPr>
        </p:nvSpPr>
        <p:spPr>
          <a:xfrm>
            <a:off x="469900" y="2015732"/>
            <a:ext cx="5486400" cy="3450613"/>
          </a:xfrm>
        </p:spPr>
        <p:txBody>
          <a:bodyPr>
            <a:normAutofit/>
          </a:bodyPr>
          <a:lstStyle/>
          <a:p>
            <a:pPr algn="just">
              <a:lnSpc>
                <a:spcPct val="110000"/>
              </a:lnSpc>
              <a:buClr>
                <a:srgbClr val="C15033"/>
              </a:buClr>
            </a:pPr>
            <a:r>
              <a:rPr lang="en-GB" sz="1800" dirty="0"/>
              <a:t>Vincristine, a chemotherapy drug meant for intravenous use, was mistakenly administered intrathecally.</a:t>
            </a:r>
          </a:p>
          <a:p>
            <a:pPr algn="just">
              <a:lnSpc>
                <a:spcPct val="110000"/>
              </a:lnSpc>
              <a:buClr>
                <a:srgbClr val="C15033"/>
              </a:buClr>
            </a:pPr>
            <a:r>
              <a:rPr lang="en-GB" sz="1800" dirty="0"/>
              <a:t>This error resulted in severe neurological damage and patient death.</a:t>
            </a:r>
          </a:p>
          <a:p>
            <a:pPr algn="just">
              <a:lnSpc>
                <a:spcPct val="110000"/>
              </a:lnSpc>
              <a:buClr>
                <a:srgbClr val="C15033"/>
              </a:buClr>
            </a:pPr>
            <a:r>
              <a:rPr lang="en-GB" sz="1800" dirty="0"/>
              <a:t>The incident occurred due to confusion between similar procedures and medications.</a:t>
            </a:r>
          </a:p>
          <a:p>
            <a:pPr algn="just">
              <a:lnSpc>
                <a:spcPct val="110000"/>
              </a:lnSpc>
              <a:buClr>
                <a:srgbClr val="C15033"/>
              </a:buClr>
            </a:pPr>
            <a:r>
              <a:rPr lang="en-GB" sz="1800" dirty="0"/>
              <a:t>It was classified as a Never Event, triggering national safety reforms in the NHS.</a:t>
            </a:r>
          </a:p>
          <a:p>
            <a:pPr marL="0" indent="0" algn="just">
              <a:lnSpc>
                <a:spcPct val="110000"/>
              </a:lnSpc>
              <a:buClr>
                <a:srgbClr val="C15033"/>
              </a:buClr>
              <a:buNone/>
            </a:pPr>
            <a:endParaRPr lang="gu-IN" sz="1800" dirty="0"/>
          </a:p>
        </p:txBody>
      </p:sp>
      <p:pic>
        <p:nvPicPr>
          <p:cNvPr id="3078" name="Picture 6" descr="News &amp; Resources - iCount">
            <a:extLst>
              <a:ext uri="{FF2B5EF4-FFF2-40B4-BE49-F238E27FC236}">
                <a16:creationId xmlns:a16="http://schemas.microsoft.com/office/drawing/2014/main" id="{62BE9999-C82B-BE88-A940-AD70A20415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9091" t="18909" b="4480"/>
          <a:stretch>
            <a:fillRect/>
          </a:stretch>
        </p:blipFill>
        <p:spPr bwMode="auto">
          <a:xfrm>
            <a:off x="6094410" y="1740798"/>
            <a:ext cx="5486399" cy="3821802"/>
          </a:xfrm>
          <a:prstGeom prst="rect">
            <a:avLst/>
          </a:prstGeom>
          <a:noFill/>
          <a:extLst>
            <a:ext uri="{909E8E84-426E-40DD-AFC4-6F175D3DCCD1}">
              <a14:hiddenFill xmlns:a14="http://schemas.microsoft.com/office/drawing/2010/main">
                <a:solidFill>
                  <a:srgbClr val="FFFFFF"/>
                </a:solidFill>
              </a14:hiddenFill>
            </a:ext>
          </a:extLst>
        </p:spPr>
      </p:pic>
      <p:pic>
        <p:nvPicPr>
          <p:cNvPr id="3096" name="Picture 3095">
            <a:extLst>
              <a:ext uri="{FF2B5EF4-FFF2-40B4-BE49-F238E27FC236}">
                <a16:creationId xmlns:a16="http://schemas.microsoft.com/office/drawing/2014/main" id="{39D1DDD4-5BB3-45BA-B9B3-06B62299AD7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3098" name="Straight Connector 3097">
            <a:extLst>
              <a:ext uri="{FF2B5EF4-FFF2-40B4-BE49-F238E27FC236}">
                <a16:creationId xmlns:a16="http://schemas.microsoft.com/office/drawing/2014/main" id="{A24DAE64-2302-42EA-8239-F2F0775CA5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56592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0D0E65-1802-58A2-82B4-51AC3E38EACD}"/>
              </a:ext>
            </a:extLst>
          </p:cNvPr>
          <p:cNvSpPr>
            <a:spLocks noGrp="1"/>
          </p:cNvSpPr>
          <p:nvPr>
            <p:ph type="title"/>
          </p:nvPr>
        </p:nvSpPr>
        <p:spPr/>
        <p:txBody>
          <a:bodyPr>
            <a:normAutofit/>
          </a:bodyPr>
          <a:lstStyle/>
          <a:p>
            <a:pPr algn="ctr"/>
            <a:r>
              <a:rPr lang="en-GB" sz="3600" b="1" dirty="0"/>
              <a:t>What Happened</a:t>
            </a:r>
            <a:endParaRPr lang="gu-IN" sz="3600" b="1" dirty="0"/>
          </a:p>
        </p:txBody>
      </p:sp>
      <p:sp>
        <p:nvSpPr>
          <p:cNvPr id="3" name="Content Placeholder 2">
            <a:extLst>
              <a:ext uri="{FF2B5EF4-FFF2-40B4-BE49-F238E27FC236}">
                <a16:creationId xmlns:a16="http://schemas.microsoft.com/office/drawing/2014/main" id="{E5BAE1AB-1D2A-70A8-5463-CE98B2221010}"/>
              </a:ext>
            </a:extLst>
          </p:cNvPr>
          <p:cNvSpPr>
            <a:spLocks noGrp="1"/>
          </p:cNvSpPr>
          <p:nvPr>
            <p:ph idx="1"/>
          </p:nvPr>
        </p:nvSpPr>
        <p:spPr>
          <a:xfrm>
            <a:off x="614597" y="2015732"/>
            <a:ext cx="10866203" cy="3450613"/>
          </a:xfrm>
        </p:spPr>
        <p:txBody>
          <a:bodyPr>
            <a:normAutofit lnSpcReduction="10000"/>
          </a:bodyPr>
          <a:lstStyle/>
          <a:p>
            <a:pPr algn="just"/>
            <a:r>
              <a:rPr lang="en-GB" dirty="0"/>
              <a:t>A patient receiving chemotherapy in the National Health Service was mistakenly given vincristine via the intrathecal route instead of intravenous route.</a:t>
            </a:r>
          </a:p>
          <a:p>
            <a:pPr algn="just"/>
            <a:r>
              <a:rPr lang="en-GB" dirty="0"/>
              <a:t>The drug was administered incorrectly due to confusion between procedures and medication forms.</a:t>
            </a:r>
          </a:p>
          <a:p>
            <a:pPr algn="just"/>
            <a:r>
              <a:rPr lang="en-GB" dirty="0"/>
              <a:t>This error caused severe neurological damage, leading to the patient’s death.</a:t>
            </a:r>
          </a:p>
          <a:p>
            <a:pPr algn="just"/>
            <a:r>
              <a:rPr lang="en-GB" dirty="0"/>
              <a:t>The incident was classified as a Never Event, as it was entirely preventable with proper safety measures.</a:t>
            </a:r>
          </a:p>
          <a:p>
            <a:pPr marL="0" indent="0" algn="r">
              <a:buNone/>
            </a:pPr>
            <a:r>
              <a:rPr lang="en-GB" dirty="0"/>
              <a:t>(Bowman et al, 2023)</a:t>
            </a:r>
          </a:p>
        </p:txBody>
      </p:sp>
    </p:spTree>
    <p:extLst>
      <p:ext uri="{BB962C8B-B14F-4D97-AF65-F5344CB8AC3E}">
        <p14:creationId xmlns:p14="http://schemas.microsoft.com/office/powerpoint/2010/main" val="119005582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88548A-46ED-336C-87EF-205326417608}"/>
              </a:ext>
            </a:extLst>
          </p:cNvPr>
          <p:cNvSpPr>
            <a:spLocks noGrp="1"/>
          </p:cNvSpPr>
          <p:nvPr>
            <p:ph type="title"/>
          </p:nvPr>
        </p:nvSpPr>
        <p:spPr/>
        <p:txBody>
          <a:bodyPr/>
          <a:lstStyle/>
          <a:p>
            <a:pPr algn="ctr"/>
            <a:r>
              <a:rPr lang="en-GB" b="1" dirty="0"/>
              <a:t>Why the Safety System Failed</a:t>
            </a:r>
            <a:endParaRPr lang="gu-IN" b="1" dirty="0"/>
          </a:p>
        </p:txBody>
      </p:sp>
      <p:sp>
        <p:nvSpPr>
          <p:cNvPr id="3" name="Content Placeholder 2">
            <a:extLst>
              <a:ext uri="{FF2B5EF4-FFF2-40B4-BE49-F238E27FC236}">
                <a16:creationId xmlns:a16="http://schemas.microsoft.com/office/drawing/2014/main" id="{BB93BF76-3834-D676-6674-5A7B2B56326B}"/>
              </a:ext>
            </a:extLst>
          </p:cNvPr>
          <p:cNvSpPr>
            <a:spLocks noGrp="1"/>
          </p:cNvSpPr>
          <p:nvPr>
            <p:ph idx="1"/>
          </p:nvPr>
        </p:nvSpPr>
        <p:spPr>
          <a:xfrm>
            <a:off x="494675" y="2015732"/>
            <a:ext cx="11049625" cy="3902468"/>
          </a:xfrm>
        </p:spPr>
        <p:txBody>
          <a:bodyPr>
            <a:normAutofit/>
          </a:bodyPr>
          <a:lstStyle/>
          <a:p>
            <a:pPr algn="just"/>
            <a:r>
              <a:rPr lang="en-GB" sz="1800" b="1" dirty="0"/>
              <a:t>Lack of effective barriers: </a:t>
            </a:r>
            <a:r>
              <a:rPr lang="en-GB" sz="1800" dirty="0"/>
              <a:t>There were no strong system controls preventing the wrong route of administration (Aghighi et al, 2022).</a:t>
            </a:r>
          </a:p>
          <a:p>
            <a:pPr algn="just"/>
            <a:r>
              <a:rPr lang="en-GB" sz="1800" b="1" dirty="0"/>
              <a:t>Poor protocol implementation: </a:t>
            </a:r>
            <a:r>
              <a:rPr lang="en-GB" sz="1800" dirty="0"/>
              <a:t>Existing safety guidelines were not consistently followed by staff (Naylor, 2024).</a:t>
            </a:r>
          </a:p>
          <a:p>
            <a:pPr algn="just"/>
            <a:r>
              <a:rPr lang="en-GB" sz="1800" b="1" dirty="0"/>
              <a:t>Inadequate training: </a:t>
            </a:r>
            <a:r>
              <a:rPr lang="en-GB" sz="1800" dirty="0"/>
              <a:t>Healthcare professionals were not sufficiently trained in handling high-risk medications (Naylor, 2024).</a:t>
            </a:r>
          </a:p>
          <a:p>
            <a:pPr algn="just"/>
            <a:r>
              <a:rPr lang="en-GB" sz="1800" b="1" dirty="0"/>
              <a:t>Communication failures: </a:t>
            </a:r>
            <a:r>
              <a:rPr lang="en-GB" sz="1800" dirty="0"/>
              <a:t>Miscommunication among staff contributed to the error (Aghighi et al, 2022).</a:t>
            </a:r>
          </a:p>
          <a:p>
            <a:pPr algn="just"/>
            <a:r>
              <a:rPr lang="en-GB" sz="1800" b="1" dirty="0"/>
              <a:t>Design flaws: </a:t>
            </a:r>
            <a:r>
              <a:rPr lang="en-GB" sz="1800" dirty="0"/>
              <a:t>Similar packaging and preparation of drugs increased the likelihood of confusion (Aghighi et al, 2022).</a:t>
            </a:r>
          </a:p>
        </p:txBody>
      </p:sp>
    </p:spTree>
    <p:extLst>
      <p:ext uri="{BB962C8B-B14F-4D97-AF65-F5344CB8AC3E}">
        <p14:creationId xmlns:p14="http://schemas.microsoft.com/office/powerpoint/2010/main" val="371727887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2DE8DF-47EB-7C7B-E112-A36DE702FEE6}"/>
              </a:ext>
            </a:extLst>
          </p:cNvPr>
          <p:cNvSpPr>
            <a:spLocks noGrp="1"/>
          </p:cNvSpPr>
          <p:nvPr>
            <p:ph type="title"/>
          </p:nvPr>
        </p:nvSpPr>
        <p:spPr/>
        <p:txBody>
          <a:bodyPr/>
          <a:lstStyle/>
          <a:p>
            <a:r>
              <a:rPr lang="en-GB" b="1" dirty="0"/>
              <a:t>Swiss Cheese Model </a:t>
            </a:r>
            <a:endParaRPr lang="gu-IN" b="1" dirty="0"/>
          </a:p>
        </p:txBody>
      </p:sp>
      <p:sp>
        <p:nvSpPr>
          <p:cNvPr id="3" name="Content Placeholder 2">
            <a:extLst>
              <a:ext uri="{FF2B5EF4-FFF2-40B4-BE49-F238E27FC236}">
                <a16:creationId xmlns:a16="http://schemas.microsoft.com/office/drawing/2014/main" id="{CAC2B3BF-EBD9-029E-0A27-961A9EEE8ECA}"/>
              </a:ext>
            </a:extLst>
          </p:cNvPr>
          <p:cNvSpPr>
            <a:spLocks noGrp="1"/>
          </p:cNvSpPr>
          <p:nvPr>
            <p:ph idx="1"/>
          </p:nvPr>
        </p:nvSpPr>
        <p:spPr>
          <a:xfrm>
            <a:off x="176213" y="1823935"/>
            <a:ext cx="7964487" cy="4651768"/>
          </a:xfrm>
        </p:spPr>
        <p:txBody>
          <a:bodyPr>
            <a:noAutofit/>
          </a:bodyPr>
          <a:lstStyle/>
          <a:p>
            <a:pPr algn="just"/>
            <a:r>
              <a:rPr lang="en-GB" sz="1600" b="1" dirty="0"/>
              <a:t>Latent system failures</a:t>
            </a:r>
            <a:r>
              <a:rPr lang="en-GB" sz="1600" dirty="0"/>
              <a:t>: Weak protocols allowed both intrathecal and intravenous drugs to be prepared in similar settings (Buka and Truman, 2024).</a:t>
            </a:r>
          </a:p>
          <a:p>
            <a:pPr algn="just"/>
            <a:r>
              <a:rPr lang="en-GB" sz="1600" b="1" dirty="0"/>
              <a:t>Human error</a:t>
            </a:r>
            <a:r>
              <a:rPr lang="en-GB" sz="1600" dirty="0"/>
              <a:t>: Staff mistakenly administered the drug due to inadequate checking procedures (Buka and Truman, 2024).</a:t>
            </a:r>
          </a:p>
          <a:p>
            <a:pPr algn="just"/>
            <a:r>
              <a:rPr lang="en-GB" sz="1600" b="1" dirty="0"/>
              <a:t>Communication breakdown: </a:t>
            </a:r>
            <a:r>
              <a:rPr lang="en-GB" sz="1600" dirty="0"/>
              <a:t>Poor coordination between healthcare professionals increased the risk of error (Montella et al, 2024).</a:t>
            </a:r>
          </a:p>
          <a:p>
            <a:pPr algn="just"/>
            <a:r>
              <a:rPr lang="en-GB" sz="1600" b="1" dirty="0"/>
              <a:t>Training gaps: </a:t>
            </a:r>
            <a:r>
              <a:rPr lang="en-GB" sz="1600" dirty="0"/>
              <a:t>Staff lacked sufficient competency in handling high-risk medications (Buka and Truman, 2024)..</a:t>
            </a:r>
          </a:p>
          <a:p>
            <a:pPr algn="just"/>
            <a:r>
              <a:rPr lang="en-GB" sz="1600" b="1" dirty="0"/>
              <a:t>Environmental factors</a:t>
            </a:r>
            <a:r>
              <a:rPr lang="en-GB" sz="1600" dirty="0"/>
              <a:t>: Similar packaging and </a:t>
            </a:r>
            <a:r>
              <a:rPr lang="en-GB" sz="1600" dirty="0" err="1"/>
              <a:t>labeling</a:t>
            </a:r>
            <a:r>
              <a:rPr lang="en-GB" sz="1600" dirty="0"/>
              <a:t> created confusion during administration (Buka and Truman, 2024)..</a:t>
            </a:r>
          </a:p>
          <a:p>
            <a:pPr algn="just"/>
            <a:r>
              <a:rPr lang="en-GB" sz="1600" b="1" dirty="0"/>
              <a:t>Policy gaps: </a:t>
            </a:r>
            <a:r>
              <a:rPr lang="en-GB" sz="1600" dirty="0"/>
              <a:t>Safety barriers (double checks, separation of drugs) were either absent or not enforced (Montella et al, 2024).</a:t>
            </a:r>
          </a:p>
        </p:txBody>
      </p:sp>
      <p:pic>
        <p:nvPicPr>
          <p:cNvPr id="4098" name="Picture 2" descr="Swiss Cheese Model of Safety: Applications Across Industries">
            <a:extLst>
              <a:ext uri="{FF2B5EF4-FFF2-40B4-BE49-F238E27FC236}">
                <a16:creationId xmlns:a16="http://schemas.microsoft.com/office/drawing/2014/main" id="{1D095CFE-8C82-F554-3499-D2F9DDBA1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0700" y="2108200"/>
            <a:ext cx="3875088" cy="39452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03307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00185F-821F-F701-020E-1BC559317A63}"/>
              </a:ext>
            </a:extLst>
          </p:cNvPr>
          <p:cNvSpPr>
            <a:spLocks noGrp="1"/>
          </p:cNvSpPr>
          <p:nvPr>
            <p:ph type="title"/>
          </p:nvPr>
        </p:nvSpPr>
        <p:spPr/>
        <p:txBody>
          <a:bodyPr>
            <a:normAutofit/>
          </a:bodyPr>
          <a:lstStyle/>
          <a:p>
            <a:pPr algn="ctr"/>
            <a:r>
              <a:rPr lang="en-GB" sz="3600" b="1" dirty="0"/>
              <a:t>Fishbone (Ishikawa) Analysis</a:t>
            </a:r>
            <a:endParaRPr lang="gu-IN" sz="3600" b="1" dirty="0"/>
          </a:p>
        </p:txBody>
      </p:sp>
      <p:sp>
        <p:nvSpPr>
          <p:cNvPr id="3" name="Content Placeholder 2">
            <a:extLst>
              <a:ext uri="{FF2B5EF4-FFF2-40B4-BE49-F238E27FC236}">
                <a16:creationId xmlns:a16="http://schemas.microsoft.com/office/drawing/2014/main" id="{02D79725-D8BB-9084-9DD9-02609AAD6AA2}"/>
              </a:ext>
            </a:extLst>
          </p:cNvPr>
          <p:cNvSpPr>
            <a:spLocks noGrp="1"/>
          </p:cNvSpPr>
          <p:nvPr>
            <p:ph idx="1"/>
          </p:nvPr>
        </p:nvSpPr>
        <p:spPr>
          <a:xfrm>
            <a:off x="127000" y="1853754"/>
            <a:ext cx="8851899" cy="4407346"/>
          </a:xfrm>
        </p:spPr>
        <p:txBody>
          <a:bodyPr>
            <a:normAutofit fontScale="92500" lnSpcReduction="20000"/>
          </a:bodyPr>
          <a:lstStyle/>
          <a:p>
            <a:pPr algn="just"/>
            <a:r>
              <a:rPr lang="en-GB" b="1" dirty="0"/>
              <a:t>People: </a:t>
            </a:r>
            <a:r>
              <a:rPr lang="en-GB" dirty="0"/>
              <a:t>Healthcare staff lacked adequate training and failed to follow double-check procedures (Seong et al, 2025).</a:t>
            </a:r>
          </a:p>
          <a:p>
            <a:pPr algn="just"/>
            <a:r>
              <a:rPr lang="en-GB" b="1" dirty="0"/>
              <a:t>Process: </a:t>
            </a:r>
            <a:r>
              <a:rPr lang="en-GB" dirty="0"/>
              <a:t>There were no standardized protocols to clearly separate intrathecal and intravenous drug administration (Santos et al, 2025).</a:t>
            </a:r>
          </a:p>
          <a:p>
            <a:pPr algn="just"/>
            <a:r>
              <a:rPr lang="en-GB" b="1" dirty="0"/>
              <a:t>Equipment: </a:t>
            </a:r>
            <a:r>
              <a:rPr lang="en-GB" dirty="0"/>
              <a:t>Similar packaging and </a:t>
            </a:r>
            <a:r>
              <a:rPr lang="en-GB" dirty="0" err="1"/>
              <a:t>labeling</a:t>
            </a:r>
            <a:r>
              <a:rPr lang="en-GB" dirty="0"/>
              <a:t> of vincristine increased the likelihood of confusion (Seong et al, 2025).</a:t>
            </a:r>
          </a:p>
          <a:p>
            <a:pPr algn="just"/>
            <a:r>
              <a:rPr lang="en-GB" b="1" dirty="0"/>
              <a:t>Environment: </a:t>
            </a:r>
            <a:r>
              <a:rPr lang="en-GB" dirty="0"/>
              <a:t>Busy clinical settings and time pressure contributed to reduced attention and increased risk of error (Santos et al, 2025).</a:t>
            </a:r>
          </a:p>
          <a:p>
            <a:pPr algn="just"/>
            <a:r>
              <a:rPr lang="en-GB" b="1" dirty="0"/>
              <a:t>Communication: </a:t>
            </a:r>
            <a:r>
              <a:rPr lang="en-GB" dirty="0"/>
              <a:t>Poor coordination among multidisciplinary teams led to misunderstandings during drug administration (Santos et al, 2025).</a:t>
            </a:r>
          </a:p>
          <a:p>
            <a:pPr algn="just"/>
            <a:r>
              <a:rPr lang="en-GB" b="1" dirty="0"/>
              <a:t>Management: </a:t>
            </a:r>
            <a:r>
              <a:rPr lang="en-GB" dirty="0"/>
              <a:t>Weak enforcement of safety policies and lack of supervision allowed unsafe practices to continue (Seong et al, 2025).</a:t>
            </a:r>
          </a:p>
        </p:txBody>
      </p:sp>
      <p:pic>
        <p:nvPicPr>
          <p:cNvPr id="5122" name="Picture 2" descr="What is a Fishbone Diagram? Ishikawa Cause &amp; Effect Diagram | ASQ">
            <a:extLst>
              <a:ext uri="{FF2B5EF4-FFF2-40B4-BE49-F238E27FC236}">
                <a16:creationId xmlns:a16="http://schemas.microsoft.com/office/drawing/2014/main" id="{723EED39-E6A4-1BDB-BFFE-BEB58743B15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271000" y="2044700"/>
            <a:ext cx="2793999" cy="400878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52728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197EC-4F51-7549-764E-E10F7790666D}"/>
              </a:ext>
            </a:extLst>
          </p:cNvPr>
          <p:cNvSpPr>
            <a:spLocks noGrp="1"/>
          </p:cNvSpPr>
          <p:nvPr>
            <p:ph type="title"/>
          </p:nvPr>
        </p:nvSpPr>
        <p:spPr>
          <a:xfrm>
            <a:off x="1388079" y="199338"/>
            <a:ext cx="9603275" cy="605181"/>
          </a:xfrm>
        </p:spPr>
        <p:txBody>
          <a:bodyPr/>
          <a:lstStyle/>
          <a:p>
            <a:pPr algn="ctr"/>
            <a:r>
              <a:rPr lang="en-GB" b="1" dirty="0"/>
              <a:t>Systems Theory </a:t>
            </a:r>
            <a:endParaRPr lang="gu-IN" b="1" dirty="0"/>
          </a:p>
        </p:txBody>
      </p:sp>
      <p:sp>
        <p:nvSpPr>
          <p:cNvPr id="3" name="Content Placeholder 2">
            <a:extLst>
              <a:ext uri="{FF2B5EF4-FFF2-40B4-BE49-F238E27FC236}">
                <a16:creationId xmlns:a16="http://schemas.microsoft.com/office/drawing/2014/main" id="{98473479-A9BA-A58F-792E-18BFF5405CD9}"/>
              </a:ext>
            </a:extLst>
          </p:cNvPr>
          <p:cNvSpPr>
            <a:spLocks noGrp="1"/>
          </p:cNvSpPr>
          <p:nvPr>
            <p:ph idx="1"/>
          </p:nvPr>
        </p:nvSpPr>
        <p:spPr>
          <a:xfrm>
            <a:off x="323850" y="1075932"/>
            <a:ext cx="11544300" cy="5582730"/>
          </a:xfrm>
          <a:solidFill>
            <a:schemeClr val="bg2"/>
          </a:solidFill>
        </p:spPr>
        <p:txBody>
          <a:bodyPr>
            <a:noAutofit/>
          </a:bodyPr>
          <a:lstStyle/>
          <a:p>
            <a:pPr algn="just"/>
            <a:r>
              <a:rPr lang="en-GB" sz="1800" dirty="0"/>
              <a:t>Systems Theory explains that healthcare errors occur due to interactions between multiple components rather than a single individual mistake (Bourne et al, 2023).</a:t>
            </a:r>
          </a:p>
          <a:p>
            <a:pPr algn="just"/>
            <a:r>
              <a:rPr lang="en-GB" sz="1800" dirty="0"/>
              <a:t>In this case, the medication error resulted from a combination of human, organizational, and environmental failures (Bowman et al, 2023).</a:t>
            </a:r>
          </a:p>
          <a:p>
            <a:pPr algn="just"/>
            <a:r>
              <a:rPr lang="en-GB" sz="1800" dirty="0"/>
              <a:t>The theory highlights that poor system design, such as unclear processes and unsafe drug storage, increases the likelihood of errors (Bourne et al, 2023).</a:t>
            </a:r>
          </a:p>
          <a:p>
            <a:pPr algn="just"/>
            <a:r>
              <a:rPr lang="en-GB" sz="1800" dirty="0"/>
              <a:t>It emphasizes the importance of building strong safety barriers, such as protocols, double-check systems, and standardized procedures (Bowman et al, 2023).</a:t>
            </a:r>
          </a:p>
          <a:p>
            <a:pPr algn="just"/>
            <a:r>
              <a:rPr lang="en-GB" sz="1800" dirty="0"/>
              <a:t>Systems Theory also focuses on continuous improvement, where organizations learn from errors to redesign safer systems (Bourne et al, 2023).</a:t>
            </a:r>
          </a:p>
          <a:p>
            <a:pPr algn="just"/>
            <a:r>
              <a:rPr lang="en-GB" sz="1800" dirty="0"/>
              <a:t>In the National Health Service, this approach led to policy changes like separating high-risk drugs and introducing stricter safety guidelines (Bourne et al, 2023).</a:t>
            </a:r>
          </a:p>
          <a:p>
            <a:pPr algn="just"/>
            <a:r>
              <a:rPr lang="en-GB" sz="1800" dirty="0"/>
              <a:t>The theory ultimately promotes a no-blame culture, encouraging staff to report errors without fear, which improves patient safety (Bowman et al, 2023).</a:t>
            </a:r>
          </a:p>
        </p:txBody>
      </p:sp>
    </p:spTree>
    <p:extLst>
      <p:ext uri="{BB962C8B-B14F-4D97-AF65-F5344CB8AC3E}">
        <p14:creationId xmlns:p14="http://schemas.microsoft.com/office/powerpoint/2010/main" val="2964841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C2FCC-3FEE-647C-E668-056CC041F623}"/>
              </a:ext>
            </a:extLst>
          </p:cNvPr>
          <p:cNvSpPr>
            <a:spLocks noGrp="1"/>
          </p:cNvSpPr>
          <p:nvPr>
            <p:ph type="title"/>
          </p:nvPr>
        </p:nvSpPr>
        <p:spPr/>
        <p:txBody>
          <a:bodyPr/>
          <a:lstStyle/>
          <a:p>
            <a:pPr algn="ctr"/>
            <a:r>
              <a:rPr lang="en-GB" b="1" dirty="0"/>
              <a:t>Policy Issues Affecting Service Delivery</a:t>
            </a:r>
            <a:endParaRPr lang="gu-IN" b="1" dirty="0"/>
          </a:p>
        </p:txBody>
      </p:sp>
      <p:sp>
        <p:nvSpPr>
          <p:cNvPr id="3" name="Content Placeholder 2">
            <a:extLst>
              <a:ext uri="{FF2B5EF4-FFF2-40B4-BE49-F238E27FC236}">
                <a16:creationId xmlns:a16="http://schemas.microsoft.com/office/drawing/2014/main" id="{9107CF6A-ACDA-C5E7-790E-A87442AF29EC}"/>
              </a:ext>
            </a:extLst>
          </p:cNvPr>
          <p:cNvSpPr>
            <a:spLocks noGrp="1"/>
          </p:cNvSpPr>
          <p:nvPr>
            <p:ph idx="1"/>
          </p:nvPr>
        </p:nvSpPr>
        <p:spPr>
          <a:xfrm>
            <a:off x="597408" y="2476500"/>
            <a:ext cx="11175491" cy="3576981"/>
          </a:xfrm>
        </p:spPr>
        <p:txBody>
          <a:bodyPr>
            <a:normAutofit/>
          </a:bodyPr>
          <a:lstStyle/>
          <a:p>
            <a:pPr algn="just"/>
            <a:r>
              <a:rPr lang="en-GB" dirty="0"/>
              <a:t>Lack of strict enforcement of medication safety protocols increased risk (Mahat et al, 2022).</a:t>
            </a:r>
          </a:p>
          <a:p>
            <a:pPr algn="just"/>
            <a:r>
              <a:rPr lang="en-GB" dirty="0"/>
              <a:t>Inconsistent implementation of double-checking procedures across NHS settings (Wood et al, 2022).</a:t>
            </a:r>
          </a:p>
          <a:p>
            <a:pPr algn="just"/>
            <a:r>
              <a:rPr lang="en-GB" dirty="0"/>
              <a:t>Poor standardization in drug </a:t>
            </a:r>
            <a:r>
              <a:rPr lang="en-GB" dirty="0" err="1"/>
              <a:t>labeling</a:t>
            </a:r>
            <a:r>
              <a:rPr lang="en-GB" dirty="0"/>
              <a:t> and packaging policies (Mahat et al, 2022).</a:t>
            </a:r>
          </a:p>
          <a:p>
            <a:pPr algn="just"/>
            <a:r>
              <a:rPr lang="en-GB" dirty="0"/>
              <a:t>Limited accountability and monitoring of compliance with safety guidelines (Wood et al, 2022).</a:t>
            </a:r>
          </a:p>
          <a:p>
            <a:pPr algn="just"/>
            <a:r>
              <a:rPr lang="en-GB" dirty="0"/>
              <a:t>Gaps in national training policies for high-risk medication handling (Mahat et al, 2022).</a:t>
            </a:r>
          </a:p>
          <a:p>
            <a:pPr algn="just"/>
            <a:r>
              <a:rPr lang="en-GB" dirty="0"/>
              <a:t>Delayed adoption of safer systems (e.g., </a:t>
            </a:r>
            <a:r>
              <a:rPr lang="en-GB" dirty="0" err="1"/>
              <a:t>minibag</a:t>
            </a:r>
            <a:r>
              <a:rPr lang="en-GB" dirty="0"/>
              <a:t>-only vincristine policy) (Wood et al, 2022).</a:t>
            </a:r>
          </a:p>
        </p:txBody>
      </p:sp>
    </p:spTree>
    <p:extLst>
      <p:ext uri="{BB962C8B-B14F-4D97-AF65-F5344CB8AC3E}">
        <p14:creationId xmlns:p14="http://schemas.microsoft.com/office/powerpoint/2010/main" val="37942280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4130EF-5D9B-9361-F894-DF2DDC204084}"/>
              </a:ext>
            </a:extLst>
          </p:cNvPr>
          <p:cNvSpPr>
            <a:spLocks noGrp="1"/>
          </p:cNvSpPr>
          <p:nvPr>
            <p:ph type="title"/>
          </p:nvPr>
        </p:nvSpPr>
        <p:spPr>
          <a:xfrm>
            <a:off x="1451579" y="804519"/>
            <a:ext cx="9603275" cy="782981"/>
          </a:xfrm>
        </p:spPr>
        <p:txBody>
          <a:bodyPr>
            <a:normAutofit fontScale="90000"/>
          </a:bodyPr>
          <a:lstStyle/>
          <a:p>
            <a:r>
              <a:rPr lang="en-GB" sz="3600" b="1" dirty="0"/>
              <a:t>Impact on Quality, Efficiency, and Equity</a:t>
            </a:r>
            <a:endParaRPr lang="gu-IN" sz="3600" b="1" dirty="0"/>
          </a:p>
        </p:txBody>
      </p:sp>
      <p:sp>
        <p:nvSpPr>
          <p:cNvPr id="3" name="Content Placeholder 2">
            <a:extLst>
              <a:ext uri="{FF2B5EF4-FFF2-40B4-BE49-F238E27FC236}">
                <a16:creationId xmlns:a16="http://schemas.microsoft.com/office/drawing/2014/main" id="{D7B671C2-7AD3-9DE1-20DC-60E2A69A8B8F}"/>
              </a:ext>
            </a:extLst>
          </p:cNvPr>
          <p:cNvSpPr>
            <a:spLocks noGrp="1"/>
          </p:cNvSpPr>
          <p:nvPr>
            <p:ph idx="1"/>
          </p:nvPr>
        </p:nvSpPr>
        <p:spPr>
          <a:xfrm>
            <a:off x="406400" y="2015732"/>
            <a:ext cx="11341099" cy="3450613"/>
          </a:xfrm>
        </p:spPr>
        <p:txBody>
          <a:bodyPr>
            <a:normAutofit fontScale="92500" lnSpcReduction="20000"/>
          </a:bodyPr>
          <a:lstStyle/>
          <a:p>
            <a:pPr marL="0" indent="0" algn="just">
              <a:buNone/>
            </a:pPr>
            <a:r>
              <a:rPr lang="en-GB" b="1" dirty="0"/>
              <a:t>Quality</a:t>
            </a:r>
          </a:p>
          <a:p>
            <a:pPr algn="just"/>
            <a:r>
              <a:rPr lang="en-GB" dirty="0"/>
              <a:t>Patient safety was compromised, resulting in preventable harm and loss of life.</a:t>
            </a:r>
          </a:p>
          <a:p>
            <a:pPr algn="just"/>
            <a:r>
              <a:rPr lang="en-GB" dirty="0"/>
              <a:t>Public trust in the National Health Service decreased due to serious medication errors (Wood et al, 2022).</a:t>
            </a:r>
          </a:p>
          <a:p>
            <a:pPr marL="0" indent="0" algn="just">
              <a:buNone/>
            </a:pPr>
            <a:r>
              <a:rPr lang="en-GB" b="1" dirty="0"/>
              <a:t>Efficiency</a:t>
            </a:r>
          </a:p>
          <a:p>
            <a:pPr algn="just"/>
            <a:r>
              <a:rPr lang="en-GB" dirty="0"/>
              <a:t>Healthcare resources were strained due to investigations, legal proceedings, and additional care requirements.</a:t>
            </a:r>
          </a:p>
          <a:p>
            <a:pPr algn="just"/>
            <a:r>
              <a:rPr lang="en-GB" dirty="0"/>
              <a:t>Time and workforce effort were diverted from routine care to managing the consequences of the error (Mahat et al, 2022).</a:t>
            </a:r>
          </a:p>
          <a:p>
            <a:pPr algn="just"/>
            <a:endParaRPr lang="gu-IN" dirty="0"/>
          </a:p>
        </p:txBody>
      </p:sp>
    </p:spTree>
    <p:extLst>
      <p:ext uri="{BB962C8B-B14F-4D97-AF65-F5344CB8AC3E}">
        <p14:creationId xmlns:p14="http://schemas.microsoft.com/office/powerpoint/2010/main" val="17561223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5C8B978-4E7E-3EFF-35B2-43B5C6D7683A}"/>
              </a:ext>
            </a:extLst>
          </p:cNvPr>
          <p:cNvSpPr>
            <a:spLocks noGrp="1"/>
          </p:cNvSpPr>
          <p:nvPr>
            <p:ph idx="1"/>
          </p:nvPr>
        </p:nvSpPr>
        <p:spPr/>
        <p:txBody>
          <a:bodyPr/>
          <a:lstStyle/>
          <a:p>
            <a:pPr marL="0" indent="0" algn="just">
              <a:buNone/>
            </a:pPr>
            <a:r>
              <a:rPr lang="en-GB" b="1" dirty="0"/>
              <a:t>Equity</a:t>
            </a:r>
          </a:p>
          <a:p>
            <a:pPr algn="just"/>
            <a:r>
              <a:rPr lang="en-GB" dirty="0"/>
              <a:t>Inconsistent safety practices led to unequal levels of patient protection across different healthcare settings. </a:t>
            </a:r>
          </a:p>
          <a:p>
            <a:pPr algn="just"/>
            <a:r>
              <a:rPr lang="en-GB" dirty="0"/>
              <a:t>Some patients were exposed to higher risks due to variability in staff training and policy implementation (Wood et al, 2022). </a:t>
            </a:r>
          </a:p>
          <a:p>
            <a:pPr marL="0" indent="0" algn="just">
              <a:buNone/>
            </a:pPr>
            <a:endParaRPr lang="gu-IN" dirty="0"/>
          </a:p>
        </p:txBody>
      </p:sp>
    </p:spTree>
    <p:extLst>
      <p:ext uri="{BB962C8B-B14F-4D97-AF65-F5344CB8AC3E}">
        <p14:creationId xmlns:p14="http://schemas.microsoft.com/office/powerpoint/2010/main" val="202276855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C594F-09DE-330E-243F-E13B93F68EDA}"/>
              </a:ext>
            </a:extLst>
          </p:cNvPr>
          <p:cNvSpPr>
            <a:spLocks noGrp="1"/>
          </p:cNvSpPr>
          <p:nvPr>
            <p:ph type="title"/>
          </p:nvPr>
        </p:nvSpPr>
        <p:spPr/>
        <p:txBody>
          <a:bodyPr/>
          <a:lstStyle/>
          <a:p>
            <a:r>
              <a:rPr lang="en-GB" b="1" dirty="0"/>
              <a:t>Component 2</a:t>
            </a:r>
            <a:endParaRPr lang="gu-IN" b="1" dirty="0"/>
          </a:p>
        </p:txBody>
      </p:sp>
      <p:sp>
        <p:nvSpPr>
          <p:cNvPr id="3" name="Content Placeholder 2">
            <a:extLst>
              <a:ext uri="{FF2B5EF4-FFF2-40B4-BE49-F238E27FC236}">
                <a16:creationId xmlns:a16="http://schemas.microsoft.com/office/drawing/2014/main" id="{E833F7CF-1400-0AEF-74DF-41A2EB38F555}"/>
              </a:ext>
            </a:extLst>
          </p:cNvPr>
          <p:cNvSpPr>
            <a:spLocks noGrp="1"/>
          </p:cNvSpPr>
          <p:nvPr>
            <p:ph idx="1"/>
          </p:nvPr>
        </p:nvSpPr>
        <p:spPr>
          <a:xfrm>
            <a:off x="228600" y="2015732"/>
            <a:ext cx="10826255" cy="4037749"/>
          </a:xfrm>
        </p:spPr>
        <p:txBody>
          <a:bodyPr>
            <a:normAutofit fontScale="85000" lnSpcReduction="20000"/>
          </a:bodyPr>
          <a:lstStyle/>
          <a:p>
            <a:pPr algn="just"/>
            <a:r>
              <a:rPr lang="en-GB" dirty="0">
                <a:solidFill>
                  <a:schemeClr val="tx1"/>
                </a:solidFill>
              </a:rPr>
              <a:t>Introduction and Background of the Quality Issue</a:t>
            </a:r>
          </a:p>
          <a:p>
            <a:pPr algn="just"/>
            <a:r>
              <a:rPr lang="en-GB" dirty="0">
                <a:solidFill>
                  <a:schemeClr val="tx1"/>
                </a:solidFill>
              </a:rPr>
              <a:t>Overview of the Identified Public Health Concern</a:t>
            </a:r>
          </a:p>
          <a:p>
            <a:pPr algn="just"/>
            <a:r>
              <a:rPr lang="en-GB" dirty="0">
                <a:solidFill>
                  <a:schemeClr val="tx1"/>
                </a:solidFill>
              </a:rPr>
              <a:t>Swiss Cheese Model</a:t>
            </a:r>
          </a:p>
          <a:p>
            <a:pPr algn="just"/>
            <a:r>
              <a:rPr lang="en-GB" dirty="0">
                <a:solidFill>
                  <a:schemeClr val="tx1"/>
                </a:solidFill>
              </a:rPr>
              <a:t>Benchmarking Gaps</a:t>
            </a:r>
          </a:p>
          <a:p>
            <a:pPr algn="just"/>
            <a:r>
              <a:rPr lang="en-GB" dirty="0">
                <a:solidFill>
                  <a:schemeClr val="tx1"/>
                </a:solidFill>
              </a:rPr>
              <a:t>Root Cause Analysis (Fishbone Diagram and 5 Whys)</a:t>
            </a:r>
          </a:p>
          <a:p>
            <a:pPr algn="just"/>
            <a:r>
              <a:rPr lang="en-GB" dirty="0">
                <a:solidFill>
                  <a:schemeClr val="tx1"/>
                </a:solidFill>
              </a:rPr>
              <a:t>Quality Evaluation Framework (Donabedian Model: Structure–Process–Outcome)</a:t>
            </a:r>
          </a:p>
          <a:p>
            <a:pPr algn="just"/>
            <a:r>
              <a:rPr lang="en-GB" dirty="0">
                <a:solidFill>
                  <a:schemeClr val="tx1"/>
                </a:solidFill>
              </a:rPr>
              <a:t>Strategic Analysis (SWOT / PESTLE Analysis)</a:t>
            </a:r>
          </a:p>
          <a:p>
            <a:pPr algn="just"/>
            <a:r>
              <a:rPr lang="en-GB" dirty="0">
                <a:solidFill>
                  <a:schemeClr val="tx1"/>
                </a:solidFill>
              </a:rPr>
              <a:t>Evidence from Literature and Organisational Case Examples</a:t>
            </a:r>
          </a:p>
          <a:p>
            <a:pPr algn="just"/>
            <a:r>
              <a:rPr lang="en-GB" dirty="0">
                <a:solidFill>
                  <a:schemeClr val="tx1"/>
                </a:solidFill>
              </a:rPr>
              <a:t>Recommendations and Implementation Strategy (PDSA / PDCA / Lean / Six Sigma)</a:t>
            </a:r>
          </a:p>
          <a:p>
            <a:pPr algn="just"/>
            <a:r>
              <a:rPr lang="en-GB" dirty="0">
                <a:solidFill>
                  <a:schemeClr val="tx1"/>
                </a:solidFill>
              </a:rPr>
              <a:t>Conclusion and Summary of Key Findings</a:t>
            </a:r>
          </a:p>
        </p:txBody>
      </p:sp>
      <p:pic>
        <p:nvPicPr>
          <p:cNvPr id="6146" name="Picture 2" descr="What is Report Writing: Format, Types, and Examples! - Allconferencealert  Blog">
            <a:extLst>
              <a:ext uri="{FF2B5EF4-FFF2-40B4-BE49-F238E27FC236}">
                <a16:creationId xmlns:a16="http://schemas.microsoft.com/office/drawing/2014/main" id="{8B6D0361-1628-665E-BAF8-2FFDA331388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813800" y="254000"/>
            <a:ext cx="3149600" cy="621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36590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78BC9-8378-D787-E599-3BCC1FFD655E}"/>
              </a:ext>
            </a:extLst>
          </p:cNvPr>
          <p:cNvSpPr>
            <a:spLocks noGrp="1"/>
          </p:cNvSpPr>
          <p:nvPr>
            <p:ph type="title"/>
          </p:nvPr>
        </p:nvSpPr>
        <p:spPr>
          <a:xfrm>
            <a:off x="1294362" y="279400"/>
            <a:ext cx="9603275" cy="528981"/>
          </a:xfrm>
        </p:spPr>
        <p:txBody>
          <a:bodyPr>
            <a:normAutofit fontScale="90000"/>
          </a:bodyPr>
          <a:lstStyle/>
          <a:p>
            <a:pPr algn="ctr"/>
            <a:r>
              <a:rPr lang="en-GB" b="1" dirty="0"/>
              <a:t>references</a:t>
            </a:r>
            <a:endParaRPr lang="gu-IN" b="1" dirty="0"/>
          </a:p>
        </p:txBody>
      </p:sp>
      <p:sp>
        <p:nvSpPr>
          <p:cNvPr id="3" name="Content Placeholder 2">
            <a:extLst>
              <a:ext uri="{FF2B5EF4-FFF2-40B4-BE49-F238E27FC236}">
                <a16:creationId xmlns:a16="http://schemas.microsoft.com/office/drawing/2014/main" id="{A0E085BF-F188-25DE-E500-AE090CF9670B}"/>
              </a:ext>
            </a:extLst>
          </p:cNvPr>
          <p:cNvSpPr>
            <a:spLocks noGrp="1"/>
          </p:cNvSpPr>
          <p:nvPr>
            <p:ph idx="1"/>
          </p:nvPr>
        </p:nvSpPr>
        <p:spPr>
          <a:xfrm>
            <a:off x="139700" y="914400"/>
            <a:ext cx="11899900" cy="5664200"/>
          </a:xfrm>
          <a:solidFill>
            <a:schemeClr val="bg2"/>
          </a:solidFill>
        </p:spPr>
        <p:txBody>
          <a:bodyPr>
            <a:normAutofit fontScale="92500" lnSpcReduction="10000"/>
          </a:bodyPr>
          <a:lstStyle/>
          <a:p>
            <a:r>
              <a:rPr lang="en-GB" sz="1200" dirty="0"/>
              <a:t>Aghighi, N., </a:t>
            </a:r>
            <a:r>
              <a:rPr lang="en-GB" sz="1200" dirty="0" err="1"/>
              <a:t>Aryankhesal</a:t>
            </a:r>
            <a:r>
              <a:rPr lang="en-GB" sz="1200" dirty="0"/>
              <a:t>, A. and </a:t>
            </a:r>
            <a:r>
              <a:rPr lang="en-GB" sz="1200" dirty="0" err="1"/>
              <a:t>Raeissi</a:t>
            </a:r>
            <a:r>
              <a:rPr lang="en-GB" sz="1200" dirty="0"/>
              <a:t>, P., 2022. Factors affecting the recurrence of medical errors in hospitals and the preventive strategies: a scoping review. </a:t>
            </a:r>
            <a:r>
              <a:rPr lang="en-GB" sz="1200" i="1" dirty="0"/>
              <a:t>Journal of Medical Ethics and History of Medicine</a:t>
            </a:r>
            <a:r>
              <a:rPr lang="en-GB" sz="1200" dirty="0"/>
              <a:t>, </a:t>
            </a:r>
            <a:r>
              <a:rPr lang="en-GB" sz="1200" i="1" dirty="0"/>
              <a:t>15</a:t>
            </a:r>
            <a:r>
              <a:rPr lang="en-GB" sz="1200" dirty="0"/>
              <a:t>, p.7.</a:t>
            </a:r>
          </a:p>
          <a:p>
            <a:r>
              <a:rPr lang="en-GB" sz="1200" dirty="0"/>
              <a:t>Bowie, P., Baylis, D., Price, J., Bradshaw, P., McNab, D., Ker, J., Carson-Stevans, A. and Ross, A., 2021. Is the ‘never </a:t>
            </a:r>
            <a:r>
              <a:rPr lang="en-GB" sz="1200" dirty="0" err="1"/>
              <a:t>event’concept</a:t>
            </a:r>
            <a:r>
              <a:rPr lang="en-GB" sz="1200" dirty="0"/>
              <a:t> a useful safety management strategy in complex primary healthcare systems?. </a:t>
            </a:r>
            <a:r>
              <a:rPr lang="en-GB" sz="1200" i="1" dirty="0"/>
              <a:t>International Journal for Quality in Health Care</a:t>
            </a:r>
            <a:r>
              <a:rPr lang="en-GB" sz="1200" dirty="0"/>
              <a:t>, </a:t>
            </a:r>
            <a:r>
              <a:rPr lang="en-GB" sz="1200" i="1" dirty="0"/>
              <a:t>33</a:t>
            </a:r>
            <a:r>
              <a:rPr lang="en-GB" sz="1200" dirty="0"/>
              <a:t>(Supplement_1), pp.25-30.</a:t>
            </a:r>
          </a:p>
          <a:p>
            <a:r>
              <a:rPr lang="en-GB" sz="1200" dirty="0"/>
              <a:t>Bowman, C.L., De Gorter, R., Zaslow, J., Fortier, J.H. and Garber, G., 2023. Identifying a list of healthcare ‘never events’ to effect system change: a systematic review and narrative synthesis. </a:t>
            </a:r>
            <a:r>
              <a:rPr lang="en-GB" sz="1200" i="1" dirty="0"/>
              <a:t>BMJ open quality</a:t>
            </a:r>
            <a:r>
              <a:rPr lang="en-GB" sz="1200" dirty="0"/>
              <a:t>, </a:t>
            </a:r>
            <a:r>
              <a:rPr lang="en-GB" sz="1200" i="1" dirty="0"/>
              <a:t>12</a:t>
            </a:r>
            <a:r>
              <a:rPr lang="en-GB" sz="1200" dirty="0"/>
              <a:t>(2).</a:t>
            </a:r>
          </a:p>
          <a:p>
            <a:r>
              <a:rPr lang="en-GB" sz="1200" dirty="0"/>
              <a:t>Bourne, R.S., Jeffries, M., Phipps, D.L., Jennings, J.K., Boxall, E., Wilson, F., March, H. and Ashcroft, D.M., 2023. Understanding medication safety involving patient transfer from intensive care to hospital ward: a qualitative sociotechnical factor study. </a:t>
            </a:r>
            <a:r>
              <a:rPr lang="en-GB" sz="1200" i="1" dirty="0"/>
              <a:t>BMJ open</a:t>
            </a:r>
            <a:r>
              <a:rPr lang="en-GB" sz="1200" dirty="0"/>
              <a:t>, </a:t>
            </a:r>
            <a:r>
              <a:rPr lang="en-GB" sz="1200" i="1" dirty="0"/>
              <a:t>13</a:t>
            </a:r>
            <a:r>
              <a:rPr lang="en-GB" sz="1200" dirty="0"/>
              <a:t>(5), p.e066757.</a:t>
            </a:r>
          </a:p>
          <a:p>
            <a:r>
              <a:rPr lang="en-GB" sz="1200" dirty="0"/>
              <a:t>Buka, P. and Truman, C., 2024. Clinical governance, risk and human factors. In </a:t>
            </a:r>
            <a:r>
              <a:rPr lang="en-GB" sz="1200" i="1" dirty="0"/>
              <a:t>Patient Safety in Clinical Practice</a:t>
            </a:r>
            <a:r>
              <a:rPr lang="en-GB" sz="1200" dirty="0"/>
              <a:t> (pp. 15-30). Routledge.</a:t>
            </a:r>
          </a:p>
          <a:p>
            <a:r>
              <a:rPr lang="en-GB" sz="1200" dirty="0"/>
              <a:t>Elliott, R.A., Camacho, E., Campbell, F., Jankovic, D., Martyn-St James, M., </a:t>
            </a:r>
            <a:r>
              <a:rPr lang="en-GB" sz="1200" dirty="0" err="1"/>
              <a:t>Kaltenthaler</a:t>
            </a:r>
            <a:r>
              <a:rPr lang="en-GB" sz="1200" dirty="0"/>
              <a:t>, E., Wong, R., </a:t>
            </a:r>
            <a:r>
              <a:rPr lang="en-GB" sz="1200" dirty="0" err="1"/>
              <a:t>Sculpher</a:t>
            </a:r>
            <a:r>
              <a:rPr lang="en-GB" sz="1200" dirty="0"/>
              <a:t>, M. and Faria, R., 2024. Prevalence and economic burden of medication errors in the NHS in England: rapid evidence synthesis and economic analysis of the prevalence and burden of medication error in the UK.</a:t>
            </a:r>
          </a:p>
          <a:p>
            <a:r>
              <a:rPr lang="en-GB" sz="1200" dirty="0"/>
              <a:t>Naylor, R., 2024. </a:t>
            </a:r>
            <a:r>
              <a:rPr lang="en-GB" sz="1200" i="1" dirty="0"/>
              <a:t>Medication errors: Lessons for education and healthcare</a:t>
            </a:r>
            <a:r>
              <a:rPr lang="en-GB" sz="1200" dirty="0"/>
              <a:t>. CRC Press.</a:t>
            </a:r>
          </a:p>
          <a:p>
            <a:r>
              <a:rPr lang="en-GB" sz="1200" dirty="0"/>
              <a:t>Mahat, S., Rafferty, A.M., Vehviläinen-Julkunen, K. and </a:t>
            </a:r>
            <a:r>
              <a:rPr lang="en-GB" sz="1200" dirty="0" err="1"/>
              <a:t>Härkänen</a:t>
            </a:r>
            <a:r>
              <a:rPr lang="en-GB" sz="1200" dirty="0"/>
              <a:t>, M., 2022. Negative emotions experienced by healthcare staff following medication administration errors: a descriptive study using text-mining and content analysis of incident data. </a:t>
            </a:r>
            <a:r>
              <a:rPr lang="en-GB" sz="1200" i="1" dirty="0"/>
              <a:t>BMC health services research</a:t>
            </a:r>
            <a:r>
              <a:rPr lang="en-GB" sz="1200" dirty="0"/>
              <a:t>, </a:t>
            </a:r>
            <a:r>
              <a:rPr lang="en-GB" sz="1200" i="1" dirty="0"/>
              <a:t>22</a:t>
            </a:r>
            <a:r>
              <a:rPr lang="en-GB" sz="1200" dirty="0"/>
              <a:t>(1), p.1474.</a:t>
            </a:r>
          </a:p>
          <a:p>
            <a:r>
              <a:rPr lang="en-GB" sz="1200" dirty="0"/>
              <a:t>Montella, L., Ayokunle, O.V. and Salvi, F., 2024, October. Healthcare system approach for implementing risk management models oriented to patient safety. In </a:t>
            </a:r>
            <a:r>
              <a:rPr lang="en-GB" sz="1200" i="1" dirty="0"/>
              <a:t>International Conference Logistics &amp; Lean Engineering for Advanced Healthcare Methodologies Modelling</a:t>
            </a:r>
            <a:r>
              <a:rPr lang="en-GB" sz="1200" dirty="0"/>
              <a:t> (pp. 411-419). Cham: Springer Nature Switzerland.</a:t>
            </a:r>
          </a:p>
          <a:p>
            <a:r>
              <a:rPr lang="en-GB" sz="1200" dirty="0"/>
              <a:t>Santos, C., Ajayi-Obe, A. and Aurelio, M., 2025. Using Quality Improvement to improve serious incident reporting in the English NHS. </a:t>
            </a:r>
            <a:r>
              <a:rPr lang="en-GB" sz="1200" i="1" dirty="0"/>
              <a:t>BMJ open quality</a:t>
            </a:r>
            <a:r>
              <a:rPr lang="en-GB" sz="1200" dirty="0"/>
              <a:t>, </a:t>
            </a:r>
            <a:r>
              <a:rPr lang="en-GB" sz="1200" i="1" dirty="0"/>
              <a:t>14</a:t>
            </a:r>
            <a:r>
              <a:rPr lang="en-GB" sz="1200" dirty="0"/>
              <a:t>(3).</a:t>
            </a:r>
          </a:p>
          <a:p>
            <a:r>
              <a:rPr lang="en-GB" sz="1200" dirty="0"/>
              <a:t>Seong, S.M., Oh, H., Park, J.S., Bae, S.H., Nam, K.C., Park, S.Y., Kwon, B.S. and Kim, B.H., 2025. Incidence and root cause analysis of near‐miss events in medical device use errors in intensive care units using Ishikawa diagram. </a:t>
            </a:r>
            <a:r>
              <a:rPr lang="en-GB" sz="1200" i="1" dirty="0"/>
              <a:t>Japan Journal of Nursing Science</a:t>
            </a:r>
            <a:r>
              <a:rPr lang="en-GB" sz="1200" dirty="0"/>
              <a:t>, </a:t>
            </a:r>
            <a:r>
              <a:rPr lang="en-GB" sz="1200" i="1" dirty="0"/>
              <a:t>22</a:t>
            </a:r>
            <a:r>
              <a:rPr lang="en-GB" sz="1200" dirty="0"/>
              <a:t>(4), p.e70024.</a:t>
            </a:r>
          </a:p>
          <a:p>
            <a:r>
              <a:rPr lang="en-GB" sz="1200" dirty="0"/>
              <a:t>Wood, D.P., Robinson, C.A., Nathan, R. and McPhillips, R., 2022. A study of the implementation of patient safety policies in the NHS in England since 2000: what can we learn?. </a:t>
            </a:r>
            <a:r>
              <a:rPr lang="en-GB" sz="1200" i="1" dirty="0"/>
              <a:t>Journal of health organization and management</a:t>
            </a:r>
            <a:r>
              <a:rPr lang="en-GB" sz="1200" dirty="0"/>
              <a:t>, </a:t>
            </a:r>
            <a:r>
              <a:rPr lang="en-GB" sz="1200" i="1" dirty="0"/>
              <a:t>36</a:t>
            </a:r>
            <a:r>
              <a:rPr lang="en-GB" sz="1200" dirty="0"/>
              <a:t>(5), pp.650-665.</a:t>
            </a:r>
          </a:p>
        </p:txBody>
      </p:sp>
    </p:spTree>
    <p:extLst>
      <p:ext uri="{BB962C8B-B14F-4D97-AF65-F5344CB8AC3E}">
        <p14:creationId xmlns:p14="http://schemas.microsoft.com/office/powerpoint/2010/main" val="428097626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docProps/app.xml><?xml version="1.0" encoding="utf-8"?>
<Properties xmlns="http://schemas.openxmlformats.org/officeDocument/2006/extended-properties" xmlns:vt="http://schemas.openxmlformats.org/officeDocument/2006/docPropsVTypes">
  <Template>Gallery</Template>
  <TotalTime>124</TotalTime>
  <Words>1969</Words>
  <Application>Microsoft Office PowerPoint</Application>
  <PresentationFormat>Widescreen</PresentationFormat>
  <Paragraphs>107</Paragraphs>
  <Slides>15</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15</vt:i4>
      </vt:variant>
    </vt:vector>
  </HeadingPairs>
  <TitlesOfParts>
    <vt:vector size="18" baseType="lpstr">
      <vt:lpstr>Algerian</vt:lpstr>
      <vt:lpstr>Arial</vt:lpstr>
      <vt:lpstr>Gallery</vt:lpstr>
      <vt:lpstr>Medication error in NHS</vt:lpstr>
      <vt:lpstr>NHS Never Event – Vincristine Medication Error</vt:lpstr>
      <vt:lpstr>Overview of presentation</vt:lpstr>
      <vt:lpstr>Introduction </vt:lpstr>
      <vt:lpstr>Overview of the Case</vt:lpstr>
      <vt:lpstr>What Happened</vt:lpstr>
      <vt:lpstr>Why the Safety System Failed</vt:lpstr>
      <vt:lpstr>Swiss Cheese Model </vt:lpstr>
      <vt:lpstr>Fishbone (Ishikawa) Analysis</vt:lpstr>
      <vt:lpstr>Systems Theory </vt:lpstr>
      <vt:lpstr>Policy Issues Affecting Service Delivery</vt:lpstr>
      <vt:lpstr>Impact on Quality, Efficiency, and Equity</vt:lpstr>
      <vt:lpstr>PowerPoint Presentation</vt:lpstr>
      <vt:lpstr>Component 2</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DISHALI BHUVA</dc:creator>
  <cp:lastModifiedBy>DISHALI BHUVA</cp:lastModifiedBy>
  <cp:revision>36</cp:revision>
  <dcterms:created xsi:type="dcterms:W3CDTF">2026-03-23T12:39:59Z</dcterms:created>
  <dcterms:modified xsi:type="dcterms:W3CDTF">2026-03-23T21:26:41Z</dcterms:modified>
</cp:coreProperties>
</file>