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4" r:id="rId4"/>
    <p:sldId id="282" r:id="rId5"/>
    <p:sldId id="258" r:id="rId6"/>
    <p:sldId id="271" r:id="rId7"/>
    <p:sldId id="272" r:id="rId8"/>
    <p:sldId id="260" r:id="rId9"/>
    <p:sldId id="263" r:id="rId10"/>
    <p:sldId id="262" r:id="rId11"/>
    <p:sldId id="261" r:id="rId12"/>
    <p:sldId id="264" r:id="rId13"/>
    <p:sldId id="275" r:id="rId14"/>
    <p:sldId id="278" r:id="rId15"/>
    <p:sldId id="266" r:id="rId16"/>
    <p:sldId id="277" r:id="rId17"/>
    <p:sldId id="268" r:id="rId18"/>
    <p:sldId id="267" r:id="rId19"/>
    <p:sldId id="269" r:id="rId20"/>
    <p:sldId id="270" r:id="rId21"/>
    <p:sldId id="276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5"/>
  </p:normalViewPr>
  <p:slideViewPr>
    <p:cSldViewPr snapToGrid="0" snapToObjects="1">
      <p:cViewPr>
        <p:scale>
          <a:sx n="77" d="100"/>
          <a:sy n="77" d="100"/>
        </p:scale>
        <p:origin x="712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29E7-ABBF-F241-945A-523A7684D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73E82-8BEB-DC48-9DBD-785597D7E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6E5B-EF40-CF4A-9032-F9F5A123D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36FDD-C9FF-DA4E-927D-D5B1E09FB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CE154-6DDF-E74A-87AC-1CDFDCDB8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0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1F0F-8AF2-714A-96B1-53EB71CC8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93A2E-12FE-864D-8155-F697CEBB5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B9C98-0927-484F-80D7-2BA8D0DDE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BB6A3-D935-E040-8FEB-ED17E1C28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FA1C2-F1DE-864E-B329-1F9A88AB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9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07C6-95E0-BC4F-B87F-DE701E1C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6AEE0-6ED5-D24B-93DF-BBB778DA1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4E7B6-0BD2-3F49-A540-B56D6961B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DB231-141A-F24E-A862-F3E17FC58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D7A82-414A-9E43-AE49-32E8FBB0A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04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A58EC-14B4-1E47-B502-F0363CF5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D8FF-55B3-A745-8C38-DF295F5A0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659D3-DD77-D447-8A5C-4A430920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6E3B03-BB97-B345-9128-49953F7DC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2A539-EA19-C54F-A9F8-4F1AE7749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8DCD3-FA62-CB4B-9243-C70185F7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2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1BBA-A9E8-8845-8078-B148AA26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47D4F-C3DA-504D-97E8-413A363A7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38DC6-012C-D246-A02C-EF7258671B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FD04-CBE5-4043-B8AA-53353806E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3CBA9-2360-444B-9D25-5D4AE800D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D7426-8890-FB44-BBC7-53E3C780B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8BF97-92CF-2145-8D48-8C2EAA90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43C38-6027-CC48-A890-2CE7815E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6B78-20A0-AD48-8C25-452A18953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9FE7B-E38B-F34E-BD9B-B842044F7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FDF093-614F-9A4B-9D16-29AB417FD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53144-73EC-284D-99D8-807AF7F3C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4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79708-E4F3-734D-A9A1-8575DFA9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E97C8-4ECB-D243-A870-91BB35EB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F8621-F778-F14B-882E-9B9092173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109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0E646-1174-EF4A-A816-A74AD1FE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EFD0E-B343-A841-8E67-2C75554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46A26-0F39-9D49-8DAD-42A6D4628C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BA9DE-3D2B-0446-92DC-B8A7348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D0DE7-C01F-8246-A8D0-01416B1E0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E22F4-8A39-3C4C-99BB-3390AF6B5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581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04C38-4AB5-2743-964F-1C07CC18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77BD4D-2D75-AA4B-AA2B-BDBDF3A42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2DEB58-CBC8-4048-95AF-AAC1FB514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067B9-0B4C-7B4E-BF51-CF9EA1250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2326C7-764D-CE43-8428-D711A9506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94680-CED8-254A-A26A-029BFBC8C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0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06E28-4408-A043-BBAA-43042C7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B2836E-4C82-F74C-A132-0D137C670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5AA96-B621-E046-B623-F8A12DF3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BDBFF-EB5F-434D-9FE7-E9B9A03D3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DD341-F4DE-FB4B-BA7F-BFFD7E4FA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26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9E9E1A-7233-5F4C-8B47-B0EBE9F0B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5262A-9A02-8F43-A846-A955B27AD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9E381-BE46-DC40-A320-4863D87DB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A34D6-E7C2-DB4C-9292-A798BBC7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93867-62DD-E04A-B66A-09EDF9988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2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7B24B-CAFA-2A40-930B-918C69CA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DDD66-D915-744C-BEE8-1FC5492D6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4C8E8-A161-5543-A0ED-EC80CFED1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1ECE7-3E4A-9A4D-BE79-A6D210D63D99}" type="datetimeFigureOut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086C5-6139-A047-A74C-9F7BFE7B9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ABF4F-9BF4-0D41-88EB-008844CA83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0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865CFF-CD3D-6248-B8AC-193462BE82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86" b="772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5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84CF7-23B2-F640-8B8B-975B352D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Today we are going to cover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5084-45E9-7D44-B4A7-58DED0B1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Why social media is important</a:t>
            </a:r>
          </a:p>
          <a:p>
            <a:r>
              <a:rPr lang="en-US" sz="1800" dirty="0"/>
              <a:t>The different social channels</a:t>
            </a:r>
          </a:p>
          <a:p>
            <a:r>
              <a:rPr lang="en-US" sz="1800" dirty="0"/>
              <a:t>Paid vs organic</a:t>
            </a:r>
          </a:p>
          <a:p>
            <a:r>
              <a:rPr lang="en-US" sz="1800" dirty="0"/>
              <a:t>Setting objectives</a:t>
            </a:r>
          </a:p>
          <a:p>
            <a:r>
              <a:rPr lang="en-US" sz="1800" dirty="0"/>
              <a:t>Content planning</a:t>
            </a:r>
          </a:p>
          <a:p>
            <a:r>
              <a:rPr lang="en-US" sz="1800" dirty="0"/>
              <a:t>Content creation</a:t>
            </a:r>
          </a:p>
          <a:p>
            <a:r>
              <a:rPr lang="en-US" sz="1800" dirty="0"/>
              <a:t>Campaign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3B4C99-8676-7040-AEF1-B9567B5598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4997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32FDF-2B7E-6646-87A4-2E2427879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278040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Class 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3685-7055-A547-9C1F-C39EF092C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14" y="1567543"/>
            <a:ext cx="7141029" cy="48477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Which social media do you use most? </a:t>
            </a:r>
          </a:p>
          <a:p>
            <a:pPr marL="0" indent="0">
              <a:buNone/>
            </a:pPr>
            <a:r>
              <a:rPr lang="en-US" dirty="0"/>
              <a:t>Find others who also favor the same platform.  NO GROUPS BIGGER THAN 5 PEOPLE PLEASE!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/>
              <a:t>You will be telling the class:</a:t>
            </a:r>
          </a:p>
          <a:p>
            <a:pPr>
              <a:buFontTx/>
              <a:buChar char="-"/>
            </a:pPr>
            <a:r>
              <a:rPr lang="en-US" dirty="0"/>
              <a:t>Why it’s your favorite social platform?</a:t>
            </a:r>
          </a:p>
          <a:p>
            <a:pPr>
              <a:buFontTx/>
              <a:buChar char="-"/>
            </a:pPr>
            <a:r>
              <a:rPr lang="en-US" dirty="0"/>
              <a:t>How often you use it?</a:t>
            </a:r>
          </a:p>
          <a:p>
            <a:pPr>
              <a:buFontTx/>
              <a:buChar char="-"/>
            </a:pPr>
            <a:r>
              <a:rPr lang="en-US" dirty="0"/>
              <a:t>What  companies you follow and what do they do well?</a:t>
            </a:r>
          </a:p>
          <a:p>
            <a:pPr>
              <a:buFontTx/>
              <a:buChar char="-"/>
            </a:pPr>
            <a:r>
              <a:rPr lang="en-US" dirty="0"/>
              <a:t>Have any companies  irritated you on social media?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8E39C-7250-6C4C-AAAB-458B03BEE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89" r="23994"/>
          <a:stretch/>
        </p:blipFill>
        <p:spPr>
          <a:xfrm>
            <a:off x="7561943" y="0"/>
            <a:ext cx="5387575" cy="685800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952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89CB-1815-2F4D-A098-70C20F290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4DF7E-CFFA-9547-A401-9A7619FA6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What can a company or brand achieve by having social media presence?</a:t>
            </a:r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020C70-7129-5A49-ABD0-B495EEB9E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2" r="3" b="3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83032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B5010-6721-074F-BA29-CF51F05FB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Why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37247-551F-6A4B-8851-19A190732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175164"/>
            <a:ext cx="6586489" cy="4048655"/>
          </a:xfrm>
        </p:spPr>
        <p:txBody>
          <a:bodyPr>
            <a:normAutofit/>
          </a:bodyPr>
          <a:lstStyle/>
          <a:p>
            <a:r>
              <a:rPr lang="en-US" sz="1600" dirty="0"/>
              <a:t>Your customers are using it already</a:t>
            </a:r>
          </a:p>
          <a:p>
            <a:r>
              <a:rPr lang="en-US" sz="1600" dirty="0"/>
              <a:t>Provides a 2 way dialog</a:t>
            </a:r>
          </a:p>
          <a:p>
            <a:r>
              <a:rPr lang="en-US" sz="1600" dirty="0" err="1"/>
              <a:t>Humanises</a:t>
            </a:r>
            <a:r>
              <a:rPr lang="en-US" sz="1600" dirty="0"/>
              <a:t> your brand </a:t>
            </a:r>
          </a:p>
          <a:p>
            <a:r>
              <a:rPr lang="en-US" sz="1600" dirty="0"/>
              <a:t>Allows you to build a community</a:t>
            </a:r>
          </a:p>
          <a:p>
            <a:r>
              <a:rPr lang="en-US" sz="1600" dirty="0"/>
              <a:t>Can keep you ‘top of mind’</a:t>
            </a:r>
          </a:p>
          <a:p>
            <a:r>
              <a:rPr lang="en-US" sz="1600" dirty="0"/>
              <a:t>Can help develop  your repetition as a leader/innovator</a:t>
            </a:r>
          </a:p>
          <a:p>
            <a:r>
              <a:rPr lang="en-US" sz="1600" dirty="0"/>
              <a:t>Deepen customer engagement</a:t>
            </a:r>
          </a:p>
          <a:p>
            <a:r>
              <a:rPr lang="en-US" sz="1600" dirty="0"/>
              <a:t>Allows you to target and retarget specific groups of  customers ( </a:t>
            </a:r>
            <a:r>
              <a:rPr lang="en-US" sz="1600" dirty="0" err="1"/>
              <a:t>iva</a:t>
            </a:r>
            <a:r>
              <a:rPr lang="en-US" sz="1600" dirty="0"/>
              <a:t> ads) </a:t>
            </a:r>
          </a:p>
          <a:p>
            <a:r>
              <a:rPr lang="en-US" sz="1600" dirty="0"/>
              <a:t>It can build trust/brand authority</a:t>
            </a:r>
          </a:p>
          <a:p>
            <a:r>
              <a:rPr lang="en-US" sz="1600" dirty="0"/>
              <a:t>You can gain more insight on your customers </a:t>
            </a:r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DE39E6-CDE6-5145-BC3B-4743BFD21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25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01883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EA16-FE2D-A94E-834A-20B815993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What can social media be used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DDDA6-99C2-3543-9BA7-2C848F3F1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Customer service</a:t>
            </a:r>
          </a:p>
          <a:p>
            <a:r>
              <a:rPr lang="en-US" sz="1800" dirty="0"/>
              <a:t>Paid advertising (performance marketing)</a:t>
            </a:r>
          </a:p>
          <a:p>
            <a:r>
              <a:rPr lang="en-US" sz="1800" dirty="0"/>
              <a:t>Finding new audiences</a:t>
            </a:r>
          </a:p>
          <a:p>
            <a:r>
              <a:rPr lang="en-US" sz="1800" dirty="0"/>
              <a:t>Deepening the bond with existing audiences</a:t>
            </a:r>
          </a:p>
          <a:p>
            <a:r>
              <a:rPr lang="en-US" sz="1800" dirty="0"/>
              <a:t>Upsell</a:t>
            </a:r>
          </a:p>
          <a:p>
            <a:r>
              <a:rPr lang="en-US" sz="1800" dirty="0"/>
              <a:t>Brand /reputation management</a:t>
            </a:r>
          </a:p>
          <a:p>
            <a:r>
              <a:rPr lang="en-US" sz="1800" dirty="0"/>
              <a:t>Making connections ( Influencers &amp; press </a:t>
            </a:r>
            <a:r>
              <a:rPr lang="en-US" sz="1800" dirty="0" err="1"/>
              <a:t>etc</a:t>
            </a:r>
            <a:r>
              <a:rPr lang="en-US" sz="1800" dirty="0"/>
              <a:t>) </a:t>
            </a:r>
          </a:p>
          <a:p>
            <a:r>
              <a:rPr lang="en-US" sz="1800" dirty="0"/>
              <a:t>Crisis management</a:t>
            </a:r>
          </a:p>
          <a:p>
            <a:r>
              <a:rPr lang="en-US" sz="1800" dirty="0"/>
              <a:t>Communicating important messages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3D859-C46B-6F4B-B26D-5F35C364A3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7" r="94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9895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AF21-7180-044D-98A2-B31715D11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19" y="365125"/>
            <a:ext cx="6686007" cy="1692794"/>
          </a:xfrm>
        </p:spPr>
        <p:txBody>
          <a:bodyPr>
            <a:normAutofit/>
          </a:bodyPr>
          <a:lstStyle/>
          <a:p>
            <a:r>
              <a:rPr lang="en-US" sz="4400" dirty="0"/>
              <a:t>Some mind blowing stats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04ECC-AF4C-FE41-B711-9E9C7E3FC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057919"/>
            <a:ext cx="5915296" cy="397934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3.5 billion active global social media users (45% of the world population) </a:t>
            </a:r>
          </a:p>
          <a:p>
            <a:r>
              <a:rPr lang="en-GB" dirty="0"/>
              <a:t>45 million UK social media users. (67% of the UK population)</a:t>
            </a:r>
          </a:p>
          <a:p>
            <a:r>
              <a:rPr lang="en-GB" dirty="0"/>
              <a:t>Every day, the average UK based user spends 1 hour 50 minutes scrolling through social media sites.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i="1" dirty="0"/>
              <a:t>Digital Report 2019 – This is Social/Hootsuite</a:t>
            </a:r>
            <a:endParaRPr lang="en-US" sz="1700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4AAAC-8892-BA4D-94D5-3B70B41AF9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6570617" y="10"/>
            <a:ext cx="5621382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518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7219-3765-8741-BC02-C5DDD51CE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Facebook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2599A-5F24-3A4E-BCFE-6C2F4A112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73" y="2002971"/>
            <a:ext cx="6586489" cy="3785419"/>
          </a:xfrm>
        </p:spPr>
        <p:txBody>
          <a:bodyPr>
            <a:normAutofit/>
          </a:bodyPr>
          <a:lstStyle/>
          <a:p>
            <a:r>
              <a:rPr lang="en-US" dirty="0"/>
              <a:t>Dominant social platform in the UK</a:t>
            </a:r>
          </a:p>
          <a:p>
            <a:r>
              <a:rPr lang="en-GB" dirty="0"/>
              <a:t>78% of UK internet users use Facebook</a:t>
            </a:r>
          </a:p>
          <a:p>
            <a:r>
              <a:rPr lang="en-GB" dirty="0"/>
              <a:t>Audience is 52%  female and 48% male (based on users aged 18 and older).</a:t>
            </a:r>
          </a:p>
          <a:p>
            <a:r>
              <a:rPr lang="en-GB" dirty="0"/>
              <a:t>According to Facebook Audience Insights, the average UK user makes 6 comments, likes 11 posts, shares 1 post and clicks on 13 ads in a 30-day period.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DDC481-2247-C542-ADBE-C257D01BDD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" r="10329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E778E0-80AF-AB4B-9C99-7574021BCF1E}"/>
              </a:ext>
            </a:extLst>
          </p:cNvPr>
          <p:cNvSpPr txBox="1"/>
          <p:nvPr/>
        </p:nvSpPr>
        <p:spPr>
          <a:xfrm>
            <a:off x="199506" y="6139795"/>
            <a:ext cx="560277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/>
              </a:rPr>
              <a:t>https://www.avocadosocial.com/latest-social-media-statistics-and-demographics-for-the-uk-in-2019/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060845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6FCF-0C91-9748-8FA0-555468C5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YouTube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155D1-72B6-9444-AD92-FFC13043B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900" dirty="0"/>
              <a:t>The second most popular social platform in the UK </a:t>
            </a:r>
          </a:p>
          <a:p>
            <a:r>
              <a:rPr lang="en-US" sz="1900" dirty="0"/>
              <a:t>Owned by Google</a:t>
            </a:r>
          </a:p>
          <a:p>
            <a:r>
              <a:rPr lang="en-US" sz="1900" dirty="0"/>
              <a:t>Users spend more time watching videos on YouTube than on other social platforms</a:t>
            </a:r>
          </a:p>
          <a:p>
            <a:r>
              <a:rPr lang="en-US" sz="1900" dirty="0"/>
              <a:t>You can pay to advertise before or during a video via Google display network</a:t>
            </a:r>
          </a:p>
          <a:p>
            <a:r>
              <a:rPr lang="en-US" sz="1900" dirty="0"/>
              <a:t>It can give you the opportunity for customers to learn more about your products (explainer videos)</a:t>
            </a:r>
          </a:p>
          <a:p>
            <a:pPr marL="0" indent="0">
              <a:buNone/>
            </a:pPr>
            <a:br>
              <a:rPr lang="en-US" sz="1900" dirty="0"/>
            </a:b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C7897F-CD9F-C14C-924E-626C3EB25F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26" r="3992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87373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DC88-96C0-7E4D-8198-E14206132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Instagram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1735-A999-D244-8244-C79844A86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/>
              <a:t>42% of the UK’s population are on Instagram</a:t>
            </a:r>
          </a:p>
          <a:p>
            <a:r>
              <a:rPr lang="en-GB" sz="2400"/>
              <a:t>54% Female, 46% male</a:t>
            </a:r>
          </a:p>
          <a:p>
            <a:r>
              <a:rPr lang="en-GB" sz="2400"/>
              <a:t>Owned by Facebook</a:t>
            </a:r>
          </a:p>
          <a:p>
            <a:r>
              <a:rPr lang="en-GB" sz="2400"/>
              <a:t>Centred around ‘storytelling’ </a:t>
            </a:r>
          </a:p>
          <a:p>
            <a:r>
              <a:rPr lang="en-GB" sz="2400"/>
              <a:t>Visual content </a:t>
            </a:r>
          </a:p>
          <a:p>
            <a:r>
              <a:rPr lang="en-GB" sz="2400"/>
              <a:t>According to Instagram, 80% of users follow a business or a brand 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AF2E4-C6D3-7845-9221-42921FDE0D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05" r="27576" b="-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637328-79BF-944A-A505-8CF37949518B}"/>
              </a:ext>
            </a:extLst>
          </p:cNvPr>
          <p:cNvSpPr txBox="1"/>
          <p:nvPr/>
        </p:nvSpPr>
        <p:spPr>
          <a:xfrm>
            <a:off x="188640" y="6223819"/>
            <a:ext cx="72072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7224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02AF9-5670-B747-84A1-963C32450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Twitter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9E80-2F52-3240-85B3-C5E0C5D4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028306"/>
            <a:ext cx="6586489" cy="4195514"/>
          </a:xfrm>
        </p:spPr>
        <p:txBody>
          <a:bodyPr>
            <a:normAutofit/>
          </a:bodyPr>
          <a:lstStyle/>
          <a:p>
            <a:r>
              <a:rPr lang="en-GB" sz="2400" dirty="0"/>
              <a:t>According to Twitter, you can  reach 13.6 million  people (24% of UK population 13+)</a:t>
            </a:r>
          </a:p>
          <a:p>
            <a:r>
              <a:rPr lang="en-GB" sz="2400" dirty="0"/>
              <a:t>Twitter is an open network</a:t>
            </a:r>
          </a:p>
          <a:p>
            <a:r>
              <a:rPr lang="en-GB" sz="2400" dirty="0"/>
              <a:t>Great for building relationships (influencers, journalists, industry experts)</a:t>
            </a:r>
          </a:p>
          <a:p>
            <a:r>
              <a:rPr lang="en-GB" sz="2400" dirty="0"/>
              <a:t>Twitter is where many customers seek support </a:t>
            </a:r>
          </a:p>
          <a:p>
            <a:r>
              <a:rPr lang="en-GB" sz="2400" dirty="0"/>
              <a:t>Allows you to find out more about potential customers</a:t>
            </a:r>
          </a:p>
          <a:p>
            <a:r>
              <a:rPr lang="en-GB" sz="2400" dirty="0"/>
              <a:t>Allow you to pick up on new industry/customer trends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EC9841-2B5F-B642-8568-AC05C15F20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" r="1" b="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AE173A-D919-BE49-A110-67EE85E645FF}"/>
              </a:ext>
            </a:extLst>
          </p:cNvPr>
          <p:cNvSpPr txBox="1"/>
          <p:nvPr/>
        </p:nvSpPr>
        <p:spPr>
          <a:xfrm>
            <a:off x="282633" y="6434051"/>
            <a:ext cx="68330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/>
              </a:rPr>
              <a:t>https://www.avocadosocial.com/latest-social-media-statistics-and-demographics-for-the-uk-in-2019/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218859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40ABA-3B46-2949-B760-08D9D1466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Snapchat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C232-B952-8345-8C4C-A942A9E1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75% of Snapchat users are under 34 years old.</a:t>
            </a:r>
          </a:p>
          <a:p>
            <a:r>
              <a:rPr lang="en-GB" sz="2400" dirty="0"/>
              <a:t> 90% of snapchat users are 13-24 years old.</a:t>
            </a:r>
          </a:p>
          <a:p>
            <a:r>
              <a:rPr lang="en-GB" sz="2400" dirty="0"/>
              <a:t>71% of Snapchat </a:t>
            </a:r>
            <a:r>
              <a:rPr lang="en-GB" sz="2400" b="1" dirty="0"/>
              <a:t>users aged 18 through 24</a:t>
            </a:r>
            <a:r>
              <a:rPr lang="en-GB" sz="2400" dirty="0"/>
              <a:t> use Snapchat multiple times per day.</a:t>
            </a:r>
          </a:p>
          <a:p>
            <a:r>
              <a:rPr lang="en-GB" sz="2400" dirty="0"/>
              <a:t>Snapchats user-base is declining 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31A1D-BAE2-8046-AFA9-9607FAF3E4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6" r="2393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D30AB9-99D1-F947-8C17-10914ADB6FD7}"/>
              </a:ext>
            </a:extLst>
          </p:cNvPr>
          <p:cNvSpPr txBox="1"/>
          <p:nvPr/>
        </p:nvSpPr>
        <p:spPr>
          <a:xfrm>
            <a:off x="532015" y="6223819"/>
            <a:ext cx="683306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91793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7ED1-42A9-2B4C-9BAB-9725AA1FA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sz="4400" err="1"/>
              <a:t>Linkedin</a:t>
            </a:r>
            <a:endParaRPr lang="en-US" sz="44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406A44-A615-4CE4-9FDF-682C2F131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026190" cy="3785419"/>
          </a:xfrm>
        </p:spPr>
        <p:txBody>
          <a:bodyPr>
            <a:normAutofit/>
          </a:bodyPr>
          <a:lstStyle/>
          <a:p>
            <a:r>
              <a:rPr lang="en-US" dirty="0"/>
              <a:t>B2B marketing </a:t>
            </a:r>
          </a:p>
          <a:p>
            <a:r>
              <a:rPr lang="en-US" dirty="0"/>
              <a:t>Build relationships</a:t>
            </a:r>
          </a:p>
          <a:p>
            <a:r>
              <a:rPr lang="en-US" dirty="0"/>
              <a:t>Useful ad targeting options </a:t>
            </a:r>
          </a:p>
          <a:p>
            <a:r>
              <a:rPr lang="en-GB" dirty="0"/>
              <a:t>27 million profiles in the UK, with 60% male and 40% female (Sprout social)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76F929-1AEB-9B47-8AA8-6B69DEBB0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5" b="3"/>
          <a:stretch/>
        </p:blipFill>
        <p:spPr>
          <a:xfrm>
            <a:off x="8407834" y="1367748"/>
            <a:ext cx="3135236" cy="342952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533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2DABC2-4383-B44E-8AF0-4AA2360D6E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294" b="1316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96AEA2-9B57-448F-9960-C65952FB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57" y="3762769"/>
            <a:ext cx="5239657" cy="57253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4800" b="1" dirty="0"/>
              <a:t>Organic (non-paid) </a:t>
            </a:r>
          </a:p>
        </p:txBody>
      </p:sp>
    </p:spTree>
    <p:extLst>
      <p:ext uri="{BB962C8B-B14F-4D97-AF65-F5344CB8AC3E}">
        <p14:creationId xmlns:p14="http://schemas.microsoft.com/office/powerpoint/2010/main" val="2162040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4B6BB-7FB4-AE45-9BFF-15EA5F98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29" y="338983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Objectives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53C126-8DA0-4E00-B390-F0726A032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What do you want to achieve and how are you going to measure it?</a:t>
            </a:r>
          </a:p>
          <a:p>
            <a:r>
              <a:rPr lang="en-US" sz="2000" dirty="0"/>
              <a:t>Long time strategy not short term goals</a:t>
            </a:r>
          </a:p>
          <a:p>
            <a:r>
              <a:rPr lang="en-US" sz="2000" dirty="0"/>
              <a:t>People browsing social media are less likely to ‘buy’ a product that they have just seen compared to other media</a:t>
            </a:r>
          </a:p>
          <a:p>
            <a:r>
              <a:rPr lang="en-US" sz="2000" dirty="0"/>
              <a:t>Engagement? website </a:t>
            </a:r>
            <a:r>
              <a:rPr lang="en-US" sz="2000" dirty="0" err="1"/>
              <a:t>vistors</a:t>
            </a:r>
            <a:r>
              <a:rPr lang="en-US" sz="2000" dirty="0"/>
              <a:t>? fans? brand awareness? signups? Sentiment?</a:t>
            </a:r>
          </a:p>
          <a:p>
            <a:r>
              <a:rPr lang="en-US" sz="2000" dirty="0"/>
              <a:t>What KPIs are you going to use? Likes? Shares? Visits? </a:t>
            </a:r>
          </a:p>
          <a:p>
            <a:r>
              <a:rPr lang="en-US" sz="2000" dirty="0"/>
              <a:t>Make sure all objectives are SMART </a:t>
            </a:r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284332-DFDF-8A45-9EF4-C466CC520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8" r="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89899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64E518-BF4B-2447-B517-FBC857A98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481" y="308207"/>
            <a:ext cx="8307976" cy="6438682"/>
          </a:xfrm>
        </p:spPr>
      </p:pic>
    </p:spTree>
    <p:extLst>
      <p:ext uri="{BB962C8B-B14F-4D97-AF65-F5344CB8AC3E}">
        <p14:creationId xmlns:p14="http://schemas.microsoft.com/office/powerpoint/2010/main" val="1792893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825CC-1503-5C4D-B92E-99753783A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Content Planning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F4215C-A575-4154-B92F-973345F37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Decide which social platforms are right for you </a:t>
            </a:r>
          </a:p>
          <a:p>
            <a:r>
              <a:rPr lang="en-US" sz="1800" dirty="0"/>
              <a:t>Keep in mind what your objectives are</a:t>
            </a:r>
          </a:p>
          <a:p>
            <a:r>
              <a:rPr lang="en-US" sz="1800" dirty="0"/>
              <a:t>Your content will need to add value ( not just sales messages). Will you entertain your followers or offer something useful?</a:t>
            </a:r>
          </a:p>
          <a:p>
            <a:r>
              <a:rPr lang="en-US" sz="1800" dirty="0"/>
              <a:t>Make sure you create ideas suitable for your follower/fan ‘persona’</a:t>
            </a:r>
          </a:p>
          <a:p>
            <a:r>
              <a:rPr lang="en-US" sz="1800" dirty="0"/>
              <a:t>Note special times of the year</a:t>
            </a:r>
          </a:p>
          <a:p>
            <a:r>
              <a:rPr lang="en-US" sz="1800" dirty="0"/>
              <a:t>Consider hashtags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89019E-9151-DF42-8A4C-DAB26F31AE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52" r="970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14398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AEFD5-0900-2A40-8118-B609B7982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Content Creation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709CCE-95C7-4FA5-9F9B-A105D13A3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The right tone of voice</a:t>
            </a:r>
          </a:p>
          <a:p>
            <a:r>
              <a:rPr lang="en-US" sz="1800" dirty="0"/>
              <a:t>Highly visual</a:t>
            </a:r>
          </a:p>
          <a:p>
            <a:r>
              <a:rPr lang="en-US" sz="1800" dirty="0"/>
              <a:t>Not salesy</a:t>
            </a:r>
          </a:p>
          <a:p>
            <a:r>
              <a:rPr lang="en-US" sz="1800" dirty="0"/>
              <a:t>Call to action to help engagement</a:t>
            </a:r>
          </a:p>
          <a:p>
            <a:r>
              <a:rPr lang="en-US" sz="1800" dirty="0"/>
              <a:t>Correct and fair</a:t>
            </a:r>
          </a:p>
          <a:p>
            <a:r>
              <a:rPr lang="en-US" sz="1800" dirty="0" err="1"/>
              <a:t>Cpell</a:t>
            </a:r>
            <a:r>
              <a:rPr lang="en-US" sz="1800" dirty="0"/>
              <a:t> </a:t>
            </a:r>
            <a:r>
              <a:rPr lang="en-US" sz="1800" dirty="0" err="1"/>
              <a:t>Shecked</a:t>
            </a:r>
            <a:r>
              <a:rPr lang="en-US" sz="1800" dirty="0"/>
              <a:t>! ;)</a:t>
            </a:r>
          </a:p>
          <a:p>
            <a:r>
              <a:rPr lang="en-US" sz="1800" dirty="0"/>
              <a:t>Consider using a content calendar sharing tool</a:t>
            </a:r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C355CE-5D8C-DE45-A0CC-BFD730EE4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3112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108E2-C4AA-8E4C-8615-5669A6F9A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I</a:t>
            </a:r>
            <a:r>
              <a:rPr lang="en-US" sz="4400" dirty="0"/>
              <a:t>nspiration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0AF01A-5F9D-4CB5-8A90-CE6200800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Class exercise: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Have a look at social media and choose a brand you think are interesting 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What are they doing well?</a:t>
            </a:r>
          </a:p>
          <a:p>
            <a:pPr marL="0" indent="0">
              <a:buNone/>
            </a:pPr>
            <a:r>
              <a:rPr lang="en-US" sz="1800" dirty="0"/>
              <a:t>What do you think their objective is? </a:t>
            </a:r>
          </a:p>
          <a:p>
            <a:pPr marL="0" indent="0">
              <a:buNone/>
            </a:pPr>
            <a:r>
              <a:rPr lang="en-US" sz="1800" dirty="0"/>
              <a:t>How may they measure that?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EB400D-49DA-B244-BF3E-8CD9E6AC3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81" r="690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5029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B2426-209C-E646-95F5-6C32EC796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A</a:t>
            </a:r>
            <a:r>
              <a:rPr lang="en-US" sz="4400" dirty="0"/>
              <a:t>nalysis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97AFDC5-3883-4E8B-A19A-34942CA65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Facebook Insights</a:t>
            </a:r>
          </a:p>
          <a:p>
            <a:r>
              <a:rPr lang="en-US" sz="1800" dirty="0"/>
              <a:t>Instagram Insights</a:t>
            </a:r>
          </a:p>
          <a:p>
            <a:r>
              <a:rPr lang="en-US" sz="1800" dirty="0"/>
              <a:t>YouTube analytics</a:t>
            </a:r>
          </a:p>
          <a:p>
            <a:r>
              <a:rPr lang="en-US" sz="1800" dirty="0" err="1"/>
              <a:t>Hootsiuite</a:t>
            </a:r>
            <a:endParaRPr lang="en-US" sz="1800" dirty="0"/>
          </a:p>
          <a:p>
            <a:r>
              <a:rPr lang="en-US" sz="1800" dirty="0" err="1"/>
              <a:t>Netbase</a:t>
            </a:r>
            <a:endParaRPr lang="en-US" sz="1800" dirty="0"/>
          </a:p>
          <a:p>
            <a:r>
              <a:rPr lang="en-US" sz="1800" dirty="0" err="1"/>
              <a:t>Brandwatch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CA2967-3100-384A-B684-EDA61C7053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59" r="10160" b="-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35507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EFD3E-15AC-284B-9CDB-E9256FEB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Paid Ads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A2AB01-DA2D-4B09-B5C9-407278852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Most social platforms allow you to advertise</a:t>
            </a:r>
          </a:p>
          <a:p>
            <a:r>
              <a:rPr lang="en-US" sz="2000" dirty="0"/>
              <a:t>You can target very specific audience</a:t>
            </a:r>
          </a:p>
          <a:p>
            <a:r>
              <a:rPr lang="en-US" sz="2000" dirty="0"/>
              <a:t>You can target a ‘look a like’ audience</a:t>
            </a:r>
          </a:p>
          <a:p>
            <a:r>
              <a:rPr lang="en-US" sz="2000" dirty="0"/>
              <a:t>You have the ability to do remarketing</a:t>
            </a:r>
          </a:p>
          <a:p>
            <a:r>
              <a:rPr lang="en-US" sz="2000" dirty="0"/>
              <a:t>Different formats (video, images, weblinks, data collection) </a:t>
            </a:r>
          </a:p>
          <a:p>
            <a:r>
              <a:rPr lang="en-US" sz="2000" dirty="0"/>
              <a:t>Really creative environment </a:t>
            </a:r>
          </a:p>
          <a:p>
            <a:r>
              <a:rPr lang="en-US" sz="2000" dirty="0"/>
              <a:t>Charged by impression or by click</a:t>
            </a:r>
          </a:p>
          <a:p>
            <a:r>
              <a:rPr lang="en-US" sz="2000" dirty="0"/>
              <a:t>Native appearance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3CEE9D-385D-5A46-BA56-65DEB8BD3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61" r="225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20227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C6D8-E687-4247-9635-DD8B619CA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Paid ad examples..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66FF4B-3C9F-0647-BDE1-71F5107EA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188" y="1690688"/>
            <a:ext cx="3296279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0ED10B-5358-B043-B49B-6742A269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202" y="1829739"/>
            <a:ext cx="3552931" cy="40732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1478F9-6FB9-0F4A-BF3B-9C16F05486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8558" y="365125"/>
            <a:ext cx="3235242" cy="357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185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846</Words>
  <Application>Microsoft Macintosh PowerPoint</Application>
  <PresentationFormat>Widescreen</PresentationFormat>
  <Paragraphs>145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Today we are going to cover ….</vt:lpstr>
      <vt:lpstr>Class Warm Up</vt:lpstr>
      <vt:lpstr>Class exercise</vt:lpstr>
      <vt:lpstr>Why social Media?</vt:lpstr>
      <vt:lpstr>What can social media be used for?</vt:lpstr>
      <vt:lpstr>Some mind blowing stats</vt:lpstr>
      <vt:lpstr>Facebook</vt:lpstr>
      <vt:lpstr>YouTube</vt:lpstr>
      <vt:lpstr>Instagram</vt:lpstr>
      <vt:lpstr>Twitter</vt:lpstr>
      <vt:lpstr>Snapchat</vt:lpstr>
      <vt:lpstr>Linkedin</vt:lpstr>
      <vt:lpstr>PowerPoint Presentation</vt:lpstr>
      <vt:lpstr>Objectives</vt:lpstr>
      <vt:lpstr>PowerPoint Presentation</vt:lpstr>
      <vt:lpstr>Content Planning </vt:lpstr>
      <vt:lpstr>Content Creation  </vt:lpstr>
      <vt:lpstr>Inspiration</vt:lpstr>
      <vt:lpstr>Analysis</vt:lpstr>
      <vt:lpstr>Paid Ads</vt:lpstr>
      <vt:lpstr>Paid ad examples..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Campodonic</dc:creator>
  <cp:lastModifiedBy>Sarah Campodonic</cp:lastModifiedBy>
  <cp:revision>7</cp:revision>
  <dcterms:created xsi:type="dcterms:W3CDTF">2019-10-23T20:54:03Z</dcterms:created>
  <dcterms:modified xsi:type="dcterms:W3CDTF">2019-10-23T21:37:58Z</dcterms:modified>
</cp:coreProperties>
</file>