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545FAB-D311-44B0-9103-373C0F10D731}" type="datetimeFigureOut">
              <a:rPr lang="en-GB" smtClean="0"/>
              <a:t>24/11/2023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7AA60F-32D4-4B5E-A386-2CCCBC8A44FE}" type="slidenum">
              <a:rPr lang="en-GB" smtClean="0"/>
              <a:t>‹#›</a:t>
            </a:fld>
            <a:endParaRPr lang="en-GB"/>
          </a:p>
        </p:txBody>
      </p:sp>
    </p:spTree>
    <p:extLst>
      <p:ext uri="{BB962C8B-B14F-4D97-AF65-F5344CB8AC3E}">
        <p14:creationId xmlns:p14="http://schemas.microsoft.com/office/powerpoint/2010/main" val="4389170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globalization of production and marketing resulted in the creation of worldwide integrated operations that require MNCs such as M&amp;S to transfer their employees to foreign countries. However, the adaptability of employees is challenged by unique working conditions driven by cultural factors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Leonavičienė</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Burinskienė</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2022). Hence, when expanding internationally, it is important to account for the cultural difficulties and challenges of the company. As per the cultural dimension of Hofstede, the primary reference point to compare the communication partner and operationalize culture is served by the cultural dimensions (Merkin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2014). Understanding culture is of extreme importance because it influences how employees think and determines human behaviour.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987AA60F-32D4-4B5E-A386-2CCCBC8A44FE}" type="slidenum">
              <a:rPr lang="en-GB" smtClean="0"/>
              <a:t>2</a:t>
            </a:fld>
            <a:endParaRPr lang="en-GB"/>
          </a:p>
        </p:txBody>
      </p:sp>
    </p:spTree>
    <p:extLst>
      <p:ext uri="{BB962C8B-B14F-4D97-AF65-F5344CB8AC3E}">
        <p14:creationId xmlns:p14="http://schemas.microsoft.com/office/powerpoint/2010/main" val="14313811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It is described by the theory of effective intercultural workgroup how the workgroup communication is influenced by cultural diversity and culture. The possibility of the group having effective communication is affected by the individual and cultural level characteristics. Language is an important cultural aspect, and transformation in culture can speed up communication and reduce language barriers by increasing the international mobility of employees.  Nowadays, culture also influences the use of virtual channels of communication. Moreover, when the prevalence of inequalities in intercultural interactions is better understood, employees are empowered to improve their effectiveness and communication competence (Martin and Nakayama 2018).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987AA60F-32D4-4B5E-A386-2CCCBC8A44FE}" type="slidenum">
              <a:rPr lang="en-GB" smtClean="0"/>
              <a:t>3</a:t>
            </a:fld>
            <a:endParaRPr lang="en-GB"/>
          </a:p>
        </p:txBody>
      </p:sp>
    </p:spTree>
    <p:extLst>
      <p:ext uri="{BB962C8B-B14F-4D97-AF65-F5344CB8AC3E}">
        <p14:creationId xmlns:p14="http://schemas.microsoft.com/office/powerpoint/2010/main" val="8952830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It is expected that the professionals work in the team effectively by sharing experiences and knowledge towards the attainment of common goals. Since both nations have defined structures of hierarchy, there is a clear line of responsibility and authority, and the decision-making is concentrated at the top executive level. Communication in both the nation’s work culture tends to be open, and polite, and the work culture supports mutual respect and active participation from the employees. Regarding socio-cultural factors, tradition and British values are highly embedded in the working environment. The corporate culture in Germany is rooted in the long history of its cultural values.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987AA60F-32D4-4B5E-A386-2CCCBC8A44FE}" type="slidenum">
              <a:rPr lang="en-GB" smtClean="0"/>
              <a:t>4</a:t>
            </a:fld>
            <a:endParaRPr lang="en-GB"/>
          </a:p>
        </p:txBody>
      </p:sp>
    </p:spTree>
    <p:extLst>
      <p:ext uri="{BB962C8B-B14F-4D97-AF65-F5344CB8AC3E}">
        <p14:creationId xmlns:p14="http://schemas.microsoft.com/office/powerpoint/2010/main" val="41078332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While both nation shares similarities in different aspects of culture and working environment, there are aspects where the nations have different views. As against the UK, the minority groups in Germany are more diversified than in the UK. The UK does not place importance on certain religious values, compared to the Germans, who are more religious conscious. The UK emphasizes individualism and market freedom than Germany.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987AA60F-32D4-4B5E-A386-2CCCBC8A44FE}" type="slidenum">
              <a:rPr lang="en-GB" smtClean="0"/>
              <a:t>5</a:t>
            </a:fld>
            <a:endParaRPr lang="en-GB"/>
          </a:p>
        </p:txBody>
      </p:sp>
    </p:spTree>
    <p:extLst>
      <p:ext uri="{BB962C8B-B14F-4D97-AF65-F5344CB8AC3E}">
        <p14:creationId xmlns:p14="http://schemas.microsoft.com/office/powerpoint/2010/main" val="7447995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For any foreigner, spending time in the office can get confusing because the words used by the staff to greet each other often get misunderstood. Compared to any other place in Europe, the days off taken by the Germans are more. In Germany, the act of having lunch together is regarded as extremely useful compared to the UK culture, which does not emphasize such culture.  In addition to this, the curious work-life balance can be understood by the workplace language in Germany. Compared to Germany, taking a day off in the UK is sometimes frowned upon, and employees struggle with their illness in the office.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987AA60F-32D4-4B5E-A386-2CCCBC8A44FE}" type="slidenum">
              <a:rPr lang="en-GB" smtClean="0"/>
              <a:t>6</a:t>
            </a:fld>
            <a:endParaRPr lang="en-GB"/>
          </a:p>
        </p:txBody>
      </p:sp>
    </p:spTree>
    <p:extLst>
      <p:ext uri="{BB962C8B-B14F-4D97-AF65-F5344CB8AC3E}">
        <p14:creationId xmlns:p14="http://schemas.microsoft.com/office/powerpoint/2010/main" val="42087792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cultural challenges between the nations arise because of the difference between language, social structure, ethnicity, religious values, and work-related attitudes. It is found that Germany represents a culture where they tend to avoid uncertainty with strong needs, and orderliness is strongly valued, unlike Britain, which has a low need to avoid uncertainty (Sahgal 2018). Such a situation might act as a barrier to business development because it creates misunderstanding and confusion. In addition to this, it also impacts the work-life balance of the workers, which in turn affects productivity at different levels.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987AA60F-32D4-4B5E-A386-2CCCBC8A44FE}" type="slidenum">
              <a:rPr lang="en-GB" smtClean="0"/>
              <a:t>7</a:t>
            </a:fld>
            <a:endParaRPr lang="en-GB"/>
          </a:p>
        </p:txBody>
      </p:sp>
    </p:spTree>
    <p:extLst>
      <p:ext uri="{BB962C8B-B14F-4D97-AF65-F5344CB8AC3E}">
        <p14:creationId xmlns:p14="http://schemas.microsoft.com/office/powerpoint/2010/main" val="16750253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variation between the cultures of the UK and Germany creates diversity, and the existence of diversity indicates the presence of barriers to the effective transfer of competencies, information and knowledge. This, in turn, might ultimately result in cost to M&amp;S in opening a management office in Germany. The kind of partner one can attract depends on the distance. It is posited by Hofstede that investors prefer to make an investment in culturally close nations rather than culturally distant nations (Neuliep 2016). The difference in the aspect of uncertainty avoidance is that the nation's approach to combating it would be different, and this can be translated into the behaviour of employees and can negatively impact the business. Further, the institution system of Germany is quite strong, which legally imposes a set of institutional arrangements and leads employees to accept the constraints by offering incentives. In such a situation, employees might feel pressured to work in the institutional framework.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987AA60F-32D4-4B5E-A386-2CCCBC8A44FE}" type="slidenum">
              <a:rPr lang="en-GB" smtClean="0"/>
              <a:t>8</a:t>
            </a:fld>
            <a:endParaRPr lang="en-GB"/>
          </a:p>
        </p:txBody>
      </p:sp>
    </p:spTree>
    <p:extLst>
      <p:ext uri="{BB962C8B-B14F-4D97-AF65-F5344CB8AC3E}">
        <p14:creationId xmlns:p14="http://schemas.microsoft.com/office/powerpoint/2010/main" val="4849086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Methodologies of diversification involve in-depth analysis, ethnographic field, critical analysis and narrative analysis (Schiefer 2013). The micro dynamics of intercultural communication between nations should be explored so that a safe climate for communication is created. It helps in shaping the communication content of the team, which in turn influences communication performance and communication climate and positively impacts the expansion. The intercultural communication process can be enhanced by discovering some different elements that are encountered when communicating, such as control, understanding of trust, communication of safety, and emotions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Szkudlarek</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2020). The culture of low uncertainty avoidance in Germany can be negotiated by adopting a transparent communication strategy, which leads to confirmation and clarification. All the commitments and agreements should be confirmed in writing so that miscommunication and misunderstandings can be avoided.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987AA60F-32D4-4B5E-A386-2CCCBC8A44FE}" type="slidenum">
              <a:rPr lang="en-GB" smtClean="0"/>
              <a:t>9</a:t>
            </a:fld>
            <a:endParaRPr lang="en-GB"/>
          </a:p>
        </p:txBody>
      </p:sp>
    </p:spTree>
    <p:extLst>
      <p:ext uri="{BB962C8B-B14F-4D97-AF65-F5344CB8AC3E}">
        <p14:creationId xmlns:p14="http://schemas.microsoft.com/office/powerpoint/2010/main" val="15287606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Effective communication between the groups is significantly impacted by the composition of the group, situational factors, individual level and cultural level characteristics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Schröter</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2007). It is recommended to adopt transparent and open channels of communication so that the dynamics of intercultural communication can be addressed. Furthermore, the firms in the UK should try to be adaptive to the styles of working in Germany, such as it creates a positive impact on the work-life balance of the employees. An essential part of any negotiation is to develop trust and rapport, which indicates one of being respectful, credible and reliable. Employees can use compliments and different gestures to demonstrate appreciation and interest.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987AA60F-32D4-4B5E-A386-2CCCBC8A44FE}" type="slidenum">
              <a:rPr lang="en-GB" smtClean="0"/>
              <a:t>10</a:t>
            </a:fld>
            <a:endParaRPr lang="en-GB"/>
          </a:p>
        </p:txBody>
      </p:sp>
    </p:spTree>
    <p:extLst>
      <p:ext uri="{BB962C8B-B14F-4D97-AF65-F5344CB8AC3E}">
        <p14:creationId xmlns:p14="http://schemas.microsoft.com/office/powerpoint/2010/main" val="10780989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From the overall analysis of different aspects of the cultural dimensions between Germany and the UK, it has been found that the nations are similar in some aspects while varying in other aspects. The variation of the cultural aspects is likely to pose a challenge in expanding the business successfully in Germany. It is for this purpose that M&amp;S needs to have appropriate strategies of communication to navigate through the cultural issues faced when expanding.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987AA60F-32D4-4B5E-A386-2CCCBC8A44FE}" type="slidenum">
              <a:rPr lang="en-GB" smtClean="0"/>
              <a:t>11</a:t>
            </a:fld>
            <a:endParaRPr lang="en-GB"/>
          </a:p>
        </p:txBody>
      </p:sp>
    </p:spTree>
    <p:extLst>
      <p:ext uri="{BB962C8B-B14F-4D97-AF65-F5344CB8AC3E}">
        <p14:creationId xmlns:p14="http://schemas.microsoft.com/office/powerpoint/2010/main" val="21981292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11/24/2023</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071247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153046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399241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033372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11/24/2023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815337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11/24/2023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955606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11/24/2023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267679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827202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11/24/2023</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642262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76844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434669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11/24/2023</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468946"/>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C826E-90D1-DE48-7D67-465664221BB9}"/>
              </a:ext>
            </a:extLst>
          </p:cNvPr>
          <p:cNvSpPr>
            <a:spLocks noGrp="1"/>
          </p:cNvSpPr>
          <p:nvPr>
            <p:ph type="ctrTitle"/>
          </p:nvPr>
        </p:nvSpPr>
        <p:spPr>
          <a:xfrm>
            <a:off x="-154347" y="3603843"/>
            <a:ext cx="7329079" cy="1233333"/>
          </a:xfrm>
        </p:spPr>
        <p:txBody>
          <a:bodyPr>
            <a:normAutofit fontScale="90000"/>
          </a:bodyPr>
          <a:lstStyle/>
          <a:p>
            <a:pPr algn="ctr"/>
            <a:br>
              <a:rPr lang="en-GB" sz="3200" b="1" i="1" kern="100" dirty="0">
                <a:effectLst/>
                <a:latin typeface="Times New Roman" panose="02020603050405020304" pitchFamily="18" charset="0"/>
                <a:ea typeface="Calibri" panose="020F0502020204030204" pitchFamily="34" charset="0"/>
                <a:cs typeface="Times New Roman" panose="02020603050405020304" pitchFamily="18" charset="0"/>
              </a:rPr>
            </a:br>
            <a:r>
              <a:rPr lang="en-GB" sz="3200" b="1" i="1" kern="100" dirty="0">
                <a:effectLst/>
                <a:latin typeface="Times New Roman" panose="02020603050405020304" pitchFamily="18" charset="0"/>
                <a:ea typeface="Calibri" panose="020F0502020204030204" pitchFamily="34" charset="0"/>
                <a:cs typeface="Times New Roman" panose="02020603050405020304" pitchFamily="18" charset="0"/>
              </a:rPr>
              <a:t>Marks and Spencer </a:t>
            </a:r>
            <a:br>
              <a:rPr lang="en-GB" sz="3200" b="1" i="1" kern="100" dirty="0">
                <a:effectLst/>
                <a:latin typeface="Times New Roman" panose="02020603050405020304" pitchFamily="18" charset="0"/>
                <a:ea typeface="Calibri" panose="020F0502020204030204" pitchFamily="34" charset="0"/>
                <a:cs typeface="Times New Roman" panose="02020603050405020304" pitchFamily="18" charset="0"/>
              </a:rPr>
            </a:br>
            <a:r>
              <a:rPr lang="en-GB" sz="3200" b="1" i="1" kern="100" dirty="0">
                <a:effectLst/>
                <a:latin typeface="Times New Roman" panose="02020603050405020304" pitchFamily="18" charset="0"/>
                <a:ea typeface="Calibri" panose="020F0502020204030204" pitchFamily="34" charset="0"/>
                <a:cs typeface="Times New Roman" panose="02020603050405020304" pitchFamily="18" charset="0"/>
              </a:rPr>
              <a:t>potential Expansion</a:t>
            </a:r>
            <a:br>
              <a:rPr lang="en-GB" sz="3200" b="1" i="1" kern="100" dirty="0">
                <a:effectLst/>
                <a:latin typeface="Times New Roman" panose="02020603050405020304" pitchFamily="18" charset="0"/>
                <a:ea typeface="Calibri" panose="020F0502020204030204" pitchFamily="34" charset="0"/>
                <a:cs typeface="Times New Roman" panose="02020603050405020304" pitchFamily="18" charset="0"/>
              </a:rPr>
            </a:br>
            <a:r>
              <a:rPr lang="en-GB" sz="3200" b="1" i="1" kern="100" dirty="0">
                <a:effectLst/>
                <a:latin typeface="Times New Roman" panose="02020603050405020304" pitchFamily="18" charset="0"/>
                <a:ea typeface="Calibri" panose="020F0502020204030204" pitchFamily="34" charset="0"/>
                <a:cs typeface="Times New Roman" panose="02020603050405020304" pitchFamily="18" charset="0"/>
              </a:rPr>
              <a:t>into the German Market</a:t>
            </a:r>
            <a:r>
              <a:rPr lang="en-GB" sz="3200" b="1" i="1" dirty="0"/>
              <a:t> </a:t>
            </a:r>
          </a:p>
        </p:txBody>
      </p:sp>
      <p:sp>
        <p:nvSpPr>
          <p:cNvPr id="3" name="Subtitle 2">
            <a:extLst>
              <a:ext uri="{FF2B5EF4-FFF2-40B4-BE49-F238E27FC236}">
                <a16:creationId xmlns:a16="http://schemas.microsoft.com/office/drawing/2014/main" id="{9186E780-C298-B6D6-23D7-05B8AD54E405}"/>
              </a:ext>
            </a:extLst>
          </p:cNvPr>
          <p:cNvSpPr>
            <a:spLocks noGrp="1"/>
          </p:cNvSpPr>
          <p:nvPr>
            <p:ph type="subTitle" idx="1"/>
          </p:nvPr>
        </p:nvSpPr>
        <p:spPr>
          <a:xfrm>
            <a:off x="-733726" y="86679"/>
            <a:ext cx="8487838" cy="1540954"/>
          </a:xfrm>
        </p:spPr>
        <p:txBody>
          <a:bodyPr>
            <a:normAutofit lnSpcReduction="10000"/>
          </a:bodyPr>
          <a:lstStyle/>
          <a:p>
            <a:pPr algn="ctr"/>
            <a:r>
              <a:rPr lang="en-GB" sz="3600" b="1" i="1" dirty="0"/>
              <a:t>Student ID : 2111872</a:t>
            </a:r>
          </a:p>
          <a:p>
            <a:pPr algn="ctr"/>
            <a:r>
              <a:rPr lang="en-GB" sz="3200" b="1" i="1" dirty="0"/>
              <a:t>Student name : Ivan Stoyanov</a:t>
            </a:r>
          </a:p>
          <a:p>
            <a:pPr algn="ctr"/>
            <a:endParaRPr lang="en-GB" sz="3200" b="1" i="1" dirty="0"/>
          </a:p>
        </p:txBody>
      </p:sp>
      <p:pic>
        <p:nvPicPr>
          <p:cNvPr id="1026" name="Picture 2" descr="The Importance of International Business Etiquette and Intercultural  Communication - BeHave | BeHave">
            <a:extLst>
              <a:ext uri="{FF2B5EF4-FFF2-40B4-BE49-F238E27FC236}">
                <a16:creationId xmlns:a16="http://schemas.microsoft.com/office/drawing/2014/main" id="{C65844A6-7B85-E409-64C6-66DB36EBA7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10207" y="0"/>
            <a:ext cx="4981794" cy="5934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69932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03F3F-EC35-00C7-F76C-BB350BCC3711}"/>
              </a:ext>
            </a:extLst>
          </p:cNvPr>
          <p:cNvSpPr>
            <a:spLocks noGrp="1"/>
          </p:cNvSpPr>
          <p:nvPr>
            <p:ph type="title"/>
          </p:nvPr>
        </p:nvSpPr>
        <p:spPr/>
        <p:txBody>
          <a:bodyPr>
            <a:normAutofit/>
          </a:bodyPr>
          <a:lstStyle/>
          <a:p>
            <a:pPr algn="ctr"/>
            <a:r>
              <a:rPr lang="en-GB" sz="4000" b="1" dirty="0"/>
              <a:t>Introduction:</a:t>
            </a:r>
          </a:p>
        </p:txBody>
      </p:sp>
      <p:sp>
        <p:nvSpPr>
          <p:cNvPr id="3" name="Content Placeholder 2">
            <a:extLst>
              <a:ext uri="{FF2B5EF4-FFF2-40B4-BE49-F238E27FC236}">
                <a16:creationId xmlns:a16="http://schemas.microsoft.com/office/drawing/2014/main" id="{D799CC71-E7A4-A88B-5BE0-D5A09F7EC481}"/>
              </a:ext>
            </a:extLst>
          </p:cNvPr>
          <p:cNvSpPr>
            <a:spLocks noGrp="1"/>
          </p:cNvSpPr>
          <p:nvPr>
            <p:ph idx="1"/>
          </p:nvPr>
        </p:nvSpPr>
        <p:spPr>
          <a:xfrm>
            <a:off x="393896" y="2015732"/>
            <a:ext cx="8412480" cy="4037749"/>
          </a:xfrm>
        </p:spPr>
        <p:txBody>
          <a:bodyPr>
            <a:normAutofit/>
          </a:bodyPr>
          <a:lstStyle/>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Marks and Spencer (M&amp;S) is a multinational fashion retail chain headquartered in London, UK. It intends to establish a management office in Germany.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expansion plan for the multinational is supported by assessing the cultural differences between the two countries.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Application of relevant theories of intercultural communication to derive an understanding of the cultural differences between the nations.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Examining cultural differences and variations in terms of social structure, language, ethnic makeup of people, work-related attitude, religious values and social structures.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2050" name="Picture 2" descr="Guidelines For International Business Communication">
            <a:extLst>
              <a:ext uri="{FF2B5EF4-FFF2-40B4-BE49-F238E27FC236}">
                <a16:creationId xmlns:a16="http://schemas.microsoft.com/office/drawing/2014/main" id="{040A77D6-0382-1D8B-394B-A8CAC7E591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89254" y="0"/>
            <a:ext cx="3202746" cy="60534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89944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55FD1-C844-1862-AAB0-7F59C8821E72}"/>
              </a:ext>
            </a:extLst>
          </p:cNvPr>
          <p:cNvSpPr>
            <a:spLocks noGrp="1"/>
          </p:cNvSpPr>
          <p:nvPr>
            <p:ph type="title"/>
          </p:nvPr>
        </p:nvSpPr>
        <p:spPr>
          <a:xfrm>
            <a:off x="1294362" y="342420"/>
            <a:ext cx="9603275" cy="1049235"/>
          </a:xfrm>
        </p:spPr>
        <p:txBody>
          <a:bodyPr>
            <a:noAutofit/>
          </a:bodyPr>
          <a:lstStyle/>
          <a:p>
            <a:pPr algn="ctr"/>
            <a:r>
              <a:rPr lang="en-GB" sz="3600" b="1" dirty="0"/>
              <a:t>Identification of cultural similarities between Germany and the UK:</a:t>
            </a:r>
          </a:p>
        </p:txBody>
      </p:sp>
      <p:sp>
        <p:nvSpPr>
          <p:cNvPr id="3" name="Content Placeholder 2">
            <a:extLst>
              <a:ext uri="{FF2B5EF4-FFF2-40B4-BE49-F238E27FC236}">
                <a16:creationId xmlns:a16="http://schemas.microsoft.com/office/drawing/2014/main" id="{4C576703-2F21-DB29-3094-B733D4AF741B}"/>
              </a:ext>
            </a:extLst>
          </p:cNvPr>
          <p:cNvSpPr>
            <a:spLocks noGrp="1"/>
          </p:cNvSpPr>
          <p:nvPr>
            <p:ph idx="1"/>
          </p:nvPr>
        </p:nvSpPr>
        <p:spPr/>
        <p:txBody>
          <a:bodyPr>
            <a:normAutofit lnSpcReduction="10000"/>
          </a:bodyPr>
          <a:lstStyle/>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International cultural exchange is influenced by the cultural similarities between the countries.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majority of people in both countries are of the view that sharing customs and traditions and speaking the dominant language is very important.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German people have a higher life quality of life, and they represent a relatively equal society. In a similar manner, equality is at the heart of the coalition government and is considered important to build a fair society and a strong economy (Assets.publishing.service.gov.uk 2010).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generic makeup of the UK shows that people in Britain owe 30% of their DNA to their modern-day German ancestors. Hence, there is some similarity between the genetics of people in the UK and Germany, which shapes their attitudes.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9517717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BBE5B-A23E-1F28-D9B2-44C28C604681}"/>
              </a:ext>
            </a:extLst>
          </p:cNvPr>
          <p:cNvSpPr>
            <a:spLocks noGrp="1"/>
          </p:cNvSpPr>
          <p:nvPr>
            <p:ph type="title"/>
          </p:nvPr>
        </p:nvSpPr>
        <p:spPr>
          <a:xfrm>
            <a:off x="1451579" y="295423"/>
            <a:ext cx="9603275" cy="1558332"/>
          </a:xfrm>
        </p:spPr>
        <p:txBody>
          <a:bodyPr>
            <a:normAutofit/>
          </a:bodyPr>
          <a:lstStyle/>
          <a:p>
            <a:pPr algn="ctr"/>
            <a:r>
              <a:rPr lang="en-GB" sz="3200" b="1" dirty="0"/>
              <a:t>Identification of cultural similarities between Germany and the UK:</a:t>
            </a:r>
            <a:endParaRPr lang="en-GB" dirty="0"/>
          </a:p>
        </p:txBody>
      </p:sp>
      <p:sp>
        <p:nvSpPr>
          <p:cNvPr id="3" name="Content Placeholder 2">
            <a:extLst>
              <a:ext uri="{FF2B5EF4-FFF2-40B4-BE49-F238E27FC236}">
                <a16:creationId xmlns:a16="http://schemas.microsoft.com/office/drawing/2014/main" id="{8372C3C4-A49C-4197-EBBA-37C28D2DB9DD}"/>
              </a:ext>
            </a:extLst>
          </p:cNvPr>
          <p:cNvSpPr>
            <a:spLocks noGrp="1"/>
          </p:cNvSpPr>
          <p:nvPr>
            <p:ph idx="1"/>
          </p:nvPr>
        </p:nvSpPr>
        <p:spPr/>
        <p:txBody>
          <a:bodyPr>
            <a:normAutofit lnSpcReduction="10000"/>
          </a:bodyPr>
          <a:lstStyle/>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Both in the German and UK work culture, collaboration and team work is highly valued. </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Germany and the UK adopt a hierarchal structure that is well-defined.</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UK and Germany have similarities on the communication style front as well. </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work culture in both the UK and Germany is shaped by socio-cultural factors.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3842072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16F6A-DAD4-7657-BEDE-315B3F2E3036}"/>
              </a:ext>
            </a:extLst>
          </p:cNvPr>
          <p:cNvSpPr>
            <a:spLocks noGrp="1"/>
          </p:cNvSpPr>
          <p:nvPr>
            <p:ph type="title"/>
          </p:nvPr>
        </p:nvSpPr>
        <p:spPr>
          <a:xfrm>
            <a:off x="1451579" y="436099"/>
            <a:ext cx="9603275" cy="1417656"/>
          </a:xfrm>
        </p:spPr>
        <p:txBody>
          <a:bodyPr>
            <a:normAutofit fontScale="90000"/>
          </a:bodyPr>
          <a:lstStyle/>
          <a:p>
            <a:pPr algn="ctr"/>
            <a:r>
              <a:rPr lang="en-GB" sz="3600" b="1" dirty="0"/>
              <a:t>Identification of cultural variation between Germany and the UK</a:t>
            </a:r>
            <a:r>
              <a:rPr lang="en-GB" dirty="0"/>
              <a:t>:</a:t>
            </a:r>
          </a:p>
        </p:txBody>
      </p:sp>
      <p:sp>
        <p:nvSpPr>
          <p:cNvPr id="3" name="Content Placeholder 2">
            <a:extLst>
              <a:ext uri="{FF2B5EF4-FFF2-40B4-BE49-F238E27FC236}">
                <a16:creationId xmlns:a16="http://schemas.microsoft.com/office/drawing/2014/main" id="{4F6BF554-06DA-D220-8630-4E54082946C3}"/>
              </a:ext>
            </a:extLst>
          </p:cNvPr>
          <p:cNvSpPr>
            <a:spLocks noGrp="1"/>
          </p:cNvSpPr>
          <p:nvPr>
            <p:ph idx="1"/>
          </p:nvPr>
        </p:nvSpPr>
        <p:spPr/>
        <p:txBody>
          <a:bodyPr>
            <a:normAutofit fontScale="92500" lnSpcReduction="10000"/>
          </a:bodyPr>
          <a:lstStyle/>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Compared to Germany, the minority group is more diversified in the UK (Ifs.org.uk., 2023). The legacy of immigrant workers has shaped the immigrant population in the UK.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People of some particular community groups in the UK are not as religious as people in Germany, as Germans are more religious than their UK counterparts (Sahgal, 2018).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Work-related attitudes between Germany and the UK are different, which might be due to the fact that the level of new migration in the UK is higher than in Germany (Theguardian.com 2014).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welfare state regime of both nations is strikingly different owing to different distributional principles of corporatism and liberalism (Burkhardt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2011).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UK has a stronger nation of market freedom and individualism than Germany.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0305543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F64DD-3F11-D67C-08F2-E8CC5B4630A0}"/>
              </a:ext>
            </a:extLst>
          </p:cNvPr>
          <p:cNvSpPr>
            <a:spLocks noGrp="1"/>
          </p:cNvSpPr>
          <p:nvPr>
            <p:ph type="title"/>
          </p:nvPr>
        </p:nvSpPr>
        <p:spPr>
          <a:xfrm>
            <a:off x="1451579" y="576775"/>
            <a:ext cx="9603275" cy="1276979"/>
          </a:xfrm>
        </p:spPr>
        <p:txBody>
          <a:bodyPr/>
          <a:lstStyle/>
          <a:p>
            <a:pPr algn="ctr"/>
            <a:r>
              <a:rPr lang="en-GB" sz="3200" b="1" dirty="0"/>
              <a:t>Identification of cultural variation between Germany and the UK</a:t>
            </a:r>
            <a:r>
              <a:rPr lang="en-GB" dirty="0"/>
              <a:t>:</a:t>
            </a:r>
          </a:p>
        </p:txBody>
      </p:sp>
      <p:sp>
        <p:nvSpPr>
          <p:cNvPr id="3" name="Content Placeholder 2">
            <a:extLst>
              <a:ext uri="{FF2B5EF4-FFF2-40B4-BE49-F238E27FC236}">
                <a16:creationId xmlns:a16="http://schemas.microsoft.com/office/drawing/2014/main" id="{2D65D633-D380-F702-0C7E-E7AFDBFABB30}"/>
              </a:ext>
            </a:extLst>
          </p:cNvPr>
          <p:cNvSpPr>
            <a:spLocks noGrp="1"/>
          </p:cNvSpPr>
          <p:nvPr>
            <p:ph idx="1"/>
          </p:nvPr>
        </p:nvSpPr>
        <p:spPr>
          <a:xfrm>
            <a:off x="365761" y="2015732"/>
            <a:ext cx="7948245" cy="3450613"/>
          </a:xfrm>
        </p:spPr>
        <p:txBody>
          <a:bodyPr>
            <a:normAutofit fontScale="92500" lnSpcReduction="20000"/>
          </a:bodyPr>
          <a:lstStyle/>
          <a:p>
            <a:pPr marL="0" indent="0">
              <a:lnSpc>
                <a:spcPct val="107000"/>
              </a:lnSpc>
              <a:spcAft>
                <a:spcPts val="800"/>
              </a:spcAft>
              <a:buNone/>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Germans prefer to have direct and open communication compared to the UK, where people tend to entertain pleasantries.</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working culture between the nations also differs in terms of how the staff greet each other. </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work-life balance in Germany is promoted by making it easier to take a day off in the UK, where a day off is somewhat difficult.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5122" name="Picture 2" descr="Barriers to Cross-Cultural Business Communication">
            <a:extLst>
              <a:ext uri="{FF2B5EF4-FFF2-40B4-BE49-F238E27FC236}">
                <a16:creationId xmlns:a16="http://schemas.microsoft.com/office/drawing/2014/main" id="{58B25348-B2C0-903A-B043-9CB00CA94E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32095" y="1853753"/>
            <a:ext cx="3759905" cy="42375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06588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B0F9B-6EDC-BD4B-9E25-BBE14B3CA3CA}"/>
              </a:ext>
            </a:extLst>
          </p:cNvPr>
          <p:cNvSpPr>
            <a:spLocks noGrp="1"/>
          </p:cNvSpPr>
          <p:nvPr>
            <p:ph type="title"/>
          </p:nvPr>
        </p:nvSpPr>
        <p:spPr/>
        <p:txBody>
          <a:bodyPr>
            <a:normAutofit fontScale="90000"/>
          </a:bodyPr>
          <a:lstStyle/>
          <a:p>
            <a:pPr algn="ctr"/>
            <a:r>
              <a:rPr lang="en-GB" b="1" dirty="0"/>
              <a:t>Examining the cultural challenges and difficulties between the countries:</a:t>
            </a:r>
          </a:p>
        </p:txBody>
      </p:sp>
      <p:sp>
        <p:nvSpPr>
          <p:cNvPr id="3" name="Content Placeholder 2">
            <a:extLst>
              <a:ext uri="{FF2B5EF4-FFF2-40B4-BE49-F238E27FC236}">
                <a16:creationId xmlns:a16="http://schemas.microsoft.com/office/drawing/2014/main" id="{1781A076-59E8-2292-D2FB-217B04433BD3}"/>
              </a:ext>
            </a:extLst>
          </p:cNvPr>
          <p:cNvSpPr>
            <a:spLocks noGrp="1"/>
          </p:cNvSpPr>
          <p:nvPr>
            <p:ph idx="1"/>
          </p:nvPr>
        </p:nvSpPr>
        <p:spPr/>
        <p:txBody>
          <a:bodyPr>
            <a:normAutofit lnSpcReduction="10000"/>
          </a:bodyPr>
          <a:lstStyle/>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Communication issues can be highly prevalent between the nations intending to expand their business. </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people in Britain might appear chaotic or disorganized to Germans, and Germans might appear bureaucratic and inflexible to Britain, which might lead to misunderstanding.</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UK adopts a more flexible and pragmatic approach to avoid uncertainty, compared to Germany, which emphasizes structured, processes and methods.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5091693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0449F-3A6B-3B57-4B42-769851AE5329}"/>
              </a:ext>
            </a:extLst>
          </p:cNvPr>
          <p:cNvSpPr>
            <a:spLocks noGrp="1"/>
          </p:cNvSpPr>
          <p:nvPr>
            <p:ph type="title"/>
          </p:nvPr>
        </p:nvSpPr>
        <p:spPr/>
        <p:txBody>
          <a:bodyPr>
            <a:normAutofit fontScale="90000"/>
          </a:bodyPr>
          <a:lstStyle/>
          <a:p>
            <a:pPr algn="ctr"/>
            <a:r>
              <a:rPr lang="en-GB" b="1" dirty="0"/>
              <a:t>Examining the cultural challenges and difficulties between the countries:</a:t>
            </a:r>
            <a:endParaRPr lang="en-GB" dirty="0"/>
          </a:p>
        </p:txBody>
      </p:sp>
      <p:sp>
        <p:nvSpPr>
          <p:cNvPr id="3" name="Content Placeholder 2">
            <a:extLst>
              <a:ext uri="{FF2B5EF4-FFF2-40B4-BE49-F238E27FC236}">
                <a16:creationId xmlns:a16="http://schemas.microsoft.com/office/drawing/2014/main" id="{3FA1C303-B67B-F86C-8E6A-7DDD4D5E4217}"/>
              </a:ext>
            </a:extLst>
          </p:cNvPr>
          <p:cNvSpPr>
            <a:spLocks noGrp="1"/>
          </p:cNvSpPr>
          <p:nvPr>
            <p:ph idx="1"/>
          </p:nvPr>
        </p:nvSpPr>
        <p:spPr/>
        <p:txBody>
          <a:bodyPr/>
          <a:lstStyle/>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Differences in the culture create barriers to the transfer of information, knowledge, and, ultimately, the cost of doing business. </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Another cultural challenge between Germany and the UK is individualism and uncertainty avoidance. </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Changing employee behaviour and working under pressure.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3078" name="Picture 6" descr="Mastering International Business Communication: Techniques for Success - 24  Hour Translation Services">
            <a:extLst>
              <a:ext uri="{FF2B5EF4-FFF2-40B4-BE49-F238E27FC236}">
                <a16:creationId xmlns:a16="http://schemas.microsoft.com/office/drawing/2014/main" id="{3B32829E-82E0-3420-17E2-40CFD0235DA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12474" y="3801331"/>
            <a:ext cx="4979526" cy="2252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82182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FF063-300A-DB23-B07B-B1C8DF5AD43E}"/>
              </a:ext>
            </a:extLst>
          </p:cNvPr>
          <p:cNvSpPr>
            <a:spLocks noGrp="1"/>
          </p:cNvSpPr>
          <p:nvPr>
            <p:ph type="title"/>
          </p:nvPr>
        </p:nvSpPr>
        <p:spPr/>
        <p:txBody>
          <a:bodyPr/>
          <a:lstStyle/>
          <a:p>
            <a:pPr algn="ctr"/>
            <a:r>
              <a:rPr lang="en-GB" b="1" dirty="0"/>
              <a:t>Business communication solutions for successful expansion:</a:t>
            </a:r>
          </a:p>
        </p:txBody>
      </p:sp>
      <p:sp>
        <p:nvSpPr>
          <p:cNvPr id="3" name="Content Placeholder 2">
            <a:extLst>
              <a:ext uri="{FF2B5EF4-FFF2-40B4-BE49-F238E27FC236}">
                <a16:creationId xmlns:a16="http://schemas.microsoft.com/office/drawing/2014/main" id="{88DCEFCD-A6EA-9F51-E849-0214F44ECAFA}"/>
              </a:ext>
            </a:extLst>
          </p:cNvPr>
          <p:cNvSpPr>
            <a:spLocks noGrp="1"/>
          </p:cNvSpPr>
          <p:nvPr>
            <p:ph idx="1"/>
          </p:nvPr>
        </p:nvSpPr>
        <p:spPr>
          <a:xfrm>
            <a:off x="422032" y="2015732"/>
            <a:ext cx="8595360" cy="3892699"/>
          </a:xfrm>
        </p:spPr>
        <p:txBody>
          <a:bodyPr>
            <a:normAutofit fontScale="92500" lnSpcReduction="20000"/>
          </a:bodyPr>
          <a:lstStyle/>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communication challenges between the nations can be overcome by adopting a diversified set of methods. </a:t>
            </a:r>
          </a:p>
          <a:p>
            <a:pPr marL="0" indent="0">
              <a:lnSpc>
                <a:spcPct val="107000"/>
              </a:lnSpc>
              <a:spcAft>
                <a:spcPts val="800"/>
              </a:spcAft>
              <a:buNone/>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Discovering the micro-dynamics of intercultural communication.</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Adopting intercultural perspective in enhancing the flow of communication between the nations.</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challenge related to uncertainty avoidance culture between the nations can be overcome by effectively managing emotions and conflicts and avoiding miscommunication.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4098" name="Picture 2" descr="International Bridging Service">
            <a:extLst>
              <a:ext uri="{FF2B5EF4-FFF2-40B4-BE49-F238E27FC236}">
                <a16:creationId xmlns:a16="http://schemas.microsoft.com/office/drawing/2014/main" id="{372951C7-8F6C-9F5F-52A3-7F62DE76775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115" t="22819" r="13346" b="-1"/>
          <a:stretch/>
        </p:blipFill>
        <p:spPr bwMode="auto">
          <a:xfrm>
            <a:off x="8342142" y="2391508"/>
            <a:ext cx="3849858" cy="36789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98912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CB71A-5225-0F3E-11F8-154397F00D41}"/>
              </a:ext>
            </a:extLst>
          </p:cNvPr>
          <p:cNvSpPr>
            <a:spLocks noGrp="1"/>
          </p:cNvSpPr>
          <p:nvPr>
            <p:ph type="title"/>
          </p:nvPr>
        </p:nvSpPr>
        <p:spPr/>
        <p:txBody>
          <a:bodyPr/>
          <a:lstStyle/>
          <a:p>
            <a:pPr algn="ctr"/>
            <a:r>
              <a:rPr lang="en-GB" sz="3600" b="1" dirty="0"/>
              <a:t>Recommendations</a:t>
            </a:r>
            <a:r>
              <a:rPr lang="en-GB" dirty="0"/>
              <a:t>:</a:t>
            </a:r>
          </a:p>
        </p:txBody>
      </p:sp>
      <p:sp>
        <p:nvSpPr>
          <p:cNvPr id="3" name="Content Placeholder 2">
            <a:extLst>
              <a:ext uri="{FF2B5EF4-FFF2-40B4-BE49-F238E27FC236}">
                <a16:creationId xmlns:a16="http://schemas.microsoft.com/office/drawing/2014/main" id="{5BDBFE58-1DC9-19BA-9F59-0C088E1F2ADD}"/>
              </a:ext>
            </a:extLst>
          </p:cNvPr>
          <p:cNvSpPr>
            <a:spLocks noGrp="1"/>
          </p:cNvSpPr>
          <p:nvPr>
            <p:ph idx="1"/>
          </p:nvPr>
        </p:nvSpPr>
        <p:spPr/>
        <p:txBody>
          <a:bodyPr>
            <a:normAutofit lnSpcReduction="10000"/>
          </a:bodyPr>
          <a:lstStyle/>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M&amp;S is recommended to adopt communication strategies that would address the communication challenges induced by the cultural differences between the nations.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Individual expression should be supported by transparent and open channels of communication.</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Any dynamic intercultural encounter should be addressed by the adoption of diversified methodologies.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communication strategies should be developed in light of the theory of “</a:t>
            </a:r>
            <a:r>
              <a:rPr lang="en-GB" sz="1800" b="1" i="1" kern="100" dirty="0">
                <a:effectLst/>
                <a:latin typeface="Times New Roman" panose="02020603050405020304" pitchFamily="18" charset="0"/>
                <a:ea typeface="Calibri" panose="020F0502020204030204" pitchFamily="34" charset="0"/>
                <a:cs typeface="Times New Roman" panose="02020603050405020304" pitchFamily="18" charset="0"/>
              </a:rPr>
              <a:t>effective intercultural workgroup communication”.</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Developing rapport and trust when negotiating on the attitude front of cultural aspect.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9752828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B1A38-F1F3-E1E1-4203-9207114F9401}"/>
              </a:ext>
            </a:extLst>
          </p:cNvPr>
          <p:cNvSpPr>
            <a:spLocks noGrp="1"/>
          </p:cNvSpPr>
          <p:nvPr>
            <p:ph type="title"/>
          </p:nvPr>
        </p:nvSpPr>
        <p:spPr/>
        <p:txBody>
          <a:bodyPr/>
          <a:lstStyle/>
          <a:p>
            <a:pPr algn="ctr"/>
            <a:r>
              <a:rPr lang="en-GB" b="1" dirty="0"/>
              <a:t>Conclusion:</a:t>
            </a:r>
          </a:p>
        </p:txBody>
      </p:sp>
      <p:sp>
        <p:nvSpPr>
          <p:cNvPr id="3" name="Content Placeholder 2">
            <a:extLst>
              <a:ext uri="{FF2B5EF4-FFF2-40B4-BE49-F238E27FC236}">
                <a16:creationId xmlns:a16="http://schemas.microsoft.com/office/drawing/2014/main" id="{4DCD6BC6-B947-C535-FCCB-1AAD015F055D}"/>
              </a:ext>
            </a:extLst>
          </p:cNvPr>
          <p:cNvSpPr>
            <a:spLocks noGrp="1"/>
          </p:cNvSpPr>
          <p:nvPr>
            <p:ph idx="1"/>
          </p:nvPr>
        </p:nvSpPr>
        <p:spPr/>
        <p:txBody>
          <a:bodyPr>
            <a:normAutofit lnSpcReduction="10000"/>
          </a:bodyPr>
          <a:lstStyle/>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It has been found that Germany and the UK have some similarities and also vary in terms of culture.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For the successful opening of a management office in Germany, M&amp;S should acknowledge the relevance of transparent communication strategies and diversified methods.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There are significant work-related attitude issues between the nations.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There are differences in terms of individualism and uncertainty avoidance of the cultural dimensions.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Both the nation’s working cultures can complement each other by adopting appropriate strategies of business communication.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685375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9F98E-D985-942F-1097-A0158F711D42}"/>
              </a:ext>
            </a:extLst>
          </p:cNvPr>
          <p:cNvSpPr>
            <a:spLocks noGrp="1"/>
          </p:cNvSpPr>
          <p:nvPr>
            <p:ph type="title"/>
          </p:nvPr>
        </p:nvSpPr>
        <p:spPr>
          <a:xfrm>
            <a:off x="1451579" y="393896"/>
            <a:ext cx="9603275" cy="997760"/>
          </a:xfrm>
        </p:spPr>
        <p:txBody>
          <a:bodyPr/>
          <a:lstStyle/>
          <a:p>
            <a:pPr algn="ctr"/>
            <a:r>
              <a:rPr lang="en-GB" b="1" dirty="0"/>
              <a:t>References list:</a:t>
            </a:r>
          </a:p>
        </p:txBody>
      </p:sp>
      <p:sp>
        <p:nvSpPr>
          <p:cNvPr id="3" name="Content Placeholder 2">
            <a:extLst>
              <a:ext uri="{FF2B5EF4-FFF2-40B4-BE49-F238E27FC236}">
                <a16:creationId xmlns:a16="http://schemas.microsoft.com/office/drawing/2014/main" id="{F352F055-17AA-E4FB-DEFB-443C74985EE9}"/>
              </a:ext>
            </a:extLst>
          </p:cNvPr>
          <p:cNvSpPr>
            <a:spLocks noGrp="1"/>
          </p:cNvSpPr>
          <p:nvPr>
            <p:ph idx="1"/>
          </p:nvPr>
        </p:nvSpPr>
        <p:spPr>
          <a:xfrm>
            <a:off x="225083" y="942536"/>
            <a:ext cx="11563643" cy="5915464"/>
          </a:xfrm>
        </p:spPr>
        <p:txBody>
          <a:bodyPr>
            <a:normAutofit fontScale="55000" lnSpcReduction="20000"/>
          </a:bodyPr>
          <a:lstStyle/>
          <a:p>
            <a:r>
              <a:rPr lang="en-GB" b="1" dirty="0"/>
              <a:t>Assets.publishing.service.gov.uk., 2010. The Equality Strategy -Building a Fairer Britain. Available at: https://assets.publishing.service.gov.uk/media/5a79cbbbed915d6b1deb3677/equality-strategy.pdf (Accessed: 24 November 2023).</a:t>
            </a:r>
          </a:p>
          <a:p>
            <a:r>
              <a:rPr lang="en-GB" b="1" dirty="0"/>
              <a:t>Burkhardt, C., Martin, R., Mau, S. and Taylor-</a:t>
            </a:r>
            <a:r>
              <a:rPr lang="en-GB" b="1" dirty="0" err="1"/>
              <a:t>Gooby</a:t>
            </a:r>
            <a:r>
              <a:rPr lang="en-GB" b="1" dirty="0"/>
              <a:t>, P., 2011. Differing notions of social welfare? Britain and Germany compared. Converging worlds of welfare, pp.15-32.</a:t>
            </a:r>
          </a:p>
          <a:p>
            <a:r>
              <a:rPr lang="en-GB" b="1" dirty="0"/>
              <a:t>Ifs.org.uk., 2023. Ethnic and racial inequality in the UK: a comment from a German perspective Inequality: the IFS Deaton Review. Available at: https://ifs.org.uk/inequality/ethnic-and-racial-inequality-in-the-uk-a-comment-from-a-german-perspective/ (Accessed: 24 November 2023).</a:t>
            </a:r>
          </a:p>
          <a:p>
            <a:r>
              <a:rPr lang="en-GB" b="1" dirty="0" err="1"/>
              <a:t>Leonavičienė</a:t>
            </a:r>
            <a:r>
              <a:rPr lang="en-GB" b="1" dirty="0"/>
              <a:t>, E. and </a:t>
            </a:r>
            <a:r>
              <a:rPr lang="en-GB" b="1" dirty="0" err="1"/>
              <a:t>Burinskienė</a:t>
            </a:r>
            <a:r>
              <a:rPr lang="en-GB" b="1" dirty="0"/>
              <a:t>, A., 2022. Accelerating cultural dimensions at international companies in the evidence of internationalisation. Sustainability, 14(3), p.1524.</a:t>
            </a:r>
          </a:p>
          <a:p>
            <a:r>
              <a:rPr lang="en-GB" b="1" dirty="0"/>
              <a:t>Martin, J.N. and Nakayama, T.K., 2018. Reconsidering intercultural (communication) competence in the workplace: A dialectical approach. In Language and Intercultural Communication in the Workplace (pp. 25-40). Routledge.</a:t>
            </a:r>
          </a:p>
          <a:p>
            <a:r>
              <a:rPr lang="en-GB" b="1" dirty="0"/>
              <a:t>Merkin, R., Taras, V. and Steel, P., 2014. State of the art themes in cross-cultural communication research: A systematic and meta-analytic review. International Journal of Intercultural Relations, 38, pp.1-23.</a:t>
            </a:r>
          </a:p>
          <a:p>
            <a:r>
              <a:rPr lang="en-GB" b="1" dirty="0"/>
              <a:t>Neuliep, J.W., 2016. Intercultural communication: A contextual approach. Sage Publications.</a:t>
            </a:r>
          </a:p>
          <a:p>
            <a:r>
              <a:rPr lang="en-GB" b="1" dirty="0"/>
              <a:t>Sahgal, N., 2018. 10 key findings about religion in Western Europe, Pew Research </a:t>
            </a:r>
            <a:r>
              <a:rPr lang="en-GB" b="1" dirty="0" err="1"/>
              <a:t>Center</a:t>
            </a:r>
            <a:r>
              <a:rPr lang="en-GB" b="1" dirty="0"/>
              <a:t>. Pew Research </a:t>
            </a:r>
            <a:r>
              <a:rPr lang="en-GB" b="1" dirty="0" err="1"/>
              <a:t>Center</a:t>
            </a:r>
            <a:r>
              <a:rPr lang="en-GB" b="1" dirty="0"/>
              <a:t>. Available at: https://www.pewresearch.org/short-reads/2018/05/29/10-key-findings-about-religion-in-western-europe/ (Accessed: 24 November 2023).</a:t>
            </a:r>
          </a:p>
          <a:p>
            <a:r>
              <a:rPr lang="en-GB" b="1" dirty="0"/>
              <a:t>Schiefer, D., 2013. Cultural values and group-related attitudes: A comparison of individuals with and without migration background across 24 countries. Journal of Cross-Cultural Psychology, 44(2), pp.245-262.</a:t>
            </a:r>
          </a:p>
          <a:p>
            <a:r>
              <a:rPr lang="en-GB" b="1" dirty="0" err="1"/>
              <a:t>Schröter</a:t>
            </a:r>
            <a:r>
              <a:rPr lang="en-GB" b="1" dirty="0"/>
              <a:t>, E., 2007. Chapter 12 Deconstructing Administrative Culture: Exploring the Relationship Between Cultural Patterns and Public Sector Change in the UK and Germany. In Cultural aspects of public management reform (pp. 299-322). Emerald Group Publishing Limited.</a:t>
            </a:r>
          </a:p>
          <a:p>
            <a:r>
              <a:rPr lang="en-GB" b="1" dirty="0" err="1"/>
              <a:t>Szkudlarek</a:t>
            </a:r>
            <a:r>
              <a:rPr lang="en-GB" b="1" dirty="0"/>
              <a:t>, B., </a:t>
            </a:r>
            <a:r>
              <a:rPr lang="en-GB" b="1" dirty="0" err="1"/>
              <a:t>Osland</a:t>
            </a:r>
            <a:r>
              <a:rPr lang="en-GB" b="1" dirty="0"/>
              <a:t>, J.S., </a:t>
            </a:r>
            <a:r>
              <a:rPr lang="en-GB" b="1" dirty="0" err="1"/>
              <a:t>Nardon</a:t>
            </a:r>
            <a:r>
              <a:rPr lang="en-GB" b="1" dirty="0"/>
              <a:t>, L. and Zander, L., 2020. Communication and culture in international business–Moving the field forward. Journal of World Business, 55(6), p.101126.</a:t>
            </a:r>
          </a:p>
          <a:p>
            <a:r>
              <a:rPr lang="en-GB" b="1" dirty="0"/>
              <a:t>Theguardian.com., 2014.  UK and Germany have very different attitudes towards immigration. Available at: https://www.theguardian.com/uk-news/datablog/2014/nov/26/uk-germany-ipsos-mori-poll-attitudes-immigration (Accessed: 24 November 2023).</a:t>
            </a:r>
          </a:p>
          <a:p>
            <a:endParaRPr lang="en-GB" b="1" dirty="0"/>
          </a:p>
          <a:p>
            <a:endParaRPr lang="en-GB" b="1" dirty="0"/>
          </a:p>
        </p:txBody>
      </p:sp>
    </p:spTree>
    <p:extLst>
      <p:ext uri="{BB962C8B-B14F-4D97-AF65-F5344CB8AC3E}">
        <p14:creationId xmlns:p14="http://schemas.microsoft.com/office/powerpoint/2010/main" val="194685402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TotalTime>
  <Words>2623</Words>
  <Application>Microsoft Office PowerPoint</Application>
  <PresentationFormat>Widescreen</PresentationFormat>
  <Paragraphs>103</Paragraphs>
  <Slides>12</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Gill Sans MT</vt:lpstr>
      <vt:lpstr>Times New Roman</vt:lpstr>
      <vt:lpstr>Gallery</vt:lpstr>
      <vt:lpstr> Marks and Spencer  potential Expansion into the German Market </vt:lpstr>
      <vt:lpstr>Introduction:</vt:lpstr>
      <vt:lpstr>Identification of cultural similarities between Germany and the UK:</vt:lpstr>
      <vt:lpstr>Identification of cultural similarities between Germany and the UK:</vt:lpstr>
      <vt:lpstr>Identification of cultural variation between Germany and the UK:</vt:lpstr>
      <vt:lpstr>Identification of cultural variation between Germany and the UK:</vt:lpstr>
      <vt:lpstr>Examining the cultural challenges and difficulties between the countries:</vt:lpstr>
      <vt:lpstr>Examining the cultural challenges and difficulties between the countries:</vt:lpstr>
      <vt:lpstr>Business communication solutions for successful expansion:</vt:lpstr>
      <vt:lpstr>Recommendations:</vt:lpstr>
      <vt:lpstr>Conclusion:</vt:lpstr>
      <vt:lpstr>References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Marks and Spencer  potential Expansion into the German Market</dc:title>
  <dc:creator>Ivan Stoyanov</dc:creator>
  <cp:lastModifiedBy>Ivan Stoyanov</cp:lastModifiedBy>
  <cp:revision>1</cp:revision>
  <dcterms:modified xsi:type="dcterms:W3CDTF">2023-11-24T14:19:15Z</dcterms:modified>
</cp:coreProperties>
</file>