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3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2" r:id="rId1"/>
  </p:sldMasterIdLst>
  <p:notesMasterIdLst>
    <p:notesMasterId r:id="rId17"/>
  </p:notesMasterIdLst>
  <p:sldIdLst>
    <p:sldId id="256" r:id="rId2"/>
    <p:sldId id="276" r:id="rId3"/>
    <p:sldId id="257" r:id="rId4"/>
    <p:sldId id="271" r:id="rId5"/>
    <p:sldId id="272" r:id="rId6"/>
    <p:sldId id="273" r:id="rId7"/>
    <p:sldId id="274" r:id="rId8"/>
    <p:sldId id="275" r:id="rId9"/>
    <p:sldId id="261" r:id="rId10"/>
    <p:sldId id="262" r:id="rId11"/>
    <p:sldId id="263" r:id="rId12"/>
    <p:sldId id="264" r:id="rId13"/>
    <p:sldId id="267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259" autoAdjust="0"/>
  </p:normalViewPr>
  <p:slideViewPr>
    <p:cSldViewPr snapToGrid="0" snapToObjects="1">
      <p:cViewPr varScale="1">
        <p:scale>
          <a:sx n="85" d="100"/>
          <a:sy n="85" d="100"/>
        </p:scale>
        <p:origin x="1406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BED5C3-A8D8-411A-9AC9-DDF8D4CCB83D}" type="doc">
      <dgm:prSet loTypeId="urn:microsoft.com/office/officeart/2005/8/layout/h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5E937E7-F46A-492F-A74A-5FB16BF46BF0}">
      <dgm:prSet phldrT="[Text]" custT="1"/>
      <dgm:spPr/>
      <dgm:t>
        <a:bodyPr/>
        <a:lstStyle/>
        <a:p>
          <a:r>
            <a:rPr lang="en-GB" sz="1800" dirty="0"/>
            <a:t>Why Tesco and Alibaba?</a:t>
          </a:r>
          <a:endParaRPr lang="en-US" sz="1800" dirty="0"/>
        </a:p>
      </dgm:t>
    </dgm:pt>
    <dgm:pt modelId="{12EE94FF-9F0A-4275-B9FF-6519DA88FB92}" type="parTrans" cxnId="{F1548E8D-0751-4214-BCA4-A45D7D899388}">
      <dgm:prSet/>
      <dgm:spPr/>
      <dgm:t>
        <a:bodyPr/>
        <a:lstStyle/>
        <a:p>
          <a:endParaRPr lang="en-US"/>
        </a:p>
      </dgm:t>
    </dgm:pt>
    <dgm:pt modelId="{4448A3CD-EDB4-4C80-B3CF-5958BEB4D61C}" type="sibTrans" cxnId="{F1548E8D-0751-4214-BCA4-A45D7D899388}">
      <dgm:prSet/>
      <dgm:spPr/>
      <dgm:t>
        <a:bodyPr/>
        <a:lstStyle/>
        <a:p>
          <a:endParaRPr lang="en-US"/>
        </a:p>
      </dgm:t>
    </dgm:pt>
    <dgm:pt modelId="{BA24734B-2E55-41BF-B8CD-A44A1FFAD9BB}">
      <dgm:prSet custT="1"/>
      <dgm:spPr/>
      <dgm:t>
        <a:bodyPr/>
        <a:lstStyle/>
        <a:p>
          <a:r>
            <a:rPr lang="en-US" sz="1800" dirty="0"/>
            <a:t>Both are market leaders in their respective countries.</a:t>
          </a:r>
        </a:p>
      </dgm:t>
    </dgm:pt>
    <dgm:pt modelId="{83084D25-0856-4FB2-888A-C0D6DD997918}" type="parTrans" cxnId="{B11DB3F1-E3C9-4012-A048-C9F499326407}">
      <dgm:prSet/>
      <dgm:spPr/>
      <dgm:t>
        <a:bodyPr/>
        <a:lstStyle/>
        <a:p>
          <a:endParaRPr lang="en-US"/>
        </a:p>
      </dgm:t>
    </dgm:pt>
    <dgm:pt modelId="{A0E452F1-7490-4779-AFB2-40F511C652B8}" type="sibTrans" cxnId="{B11DB3F1-E3C9-4012-A048-C9F499326407}">
      <dgm:prSet/>
      <dgm:spPr/>
      <dgm:t>
        <a:bodyPr/>
        <a:lstStyle/>
        <a:p>
          <a:endParaRPr lang="en-US"/>
        </a:p>
      </dgm:t>
    </dgm:pt>
    <dgm:pt modelId="{53E20AF2-97C2-4750-A0B1-EDC51F389C30}">
      <dgm:prSet custT="1"/>
      <dgm:spPr/>
      <dgm:t>
        <a:bodyPr/>
        <a:lstStyle/>
        <a:p>
          <a:r>
            <a:rPr lang="en-US" sz="1800" dirty="0"/>
            <a:t>Tesco dominates UK retail, while Alibaba leads in China's e-commerce sector.</a:t>
          </a:r>
        </a:p>
      </dgm:t>
    </dgm:pt>
    <dgm:pt modelId="{7F107689-4B8C-4736-8A10-8960BB4B7A20}" type="parTrans" cxnId="{52A266E1-ED8F-4BF8-8BE6-6F954193B3CF}">
      <dgm:prSet/>
      <dgm:spPr/>
      <dgm:t>
        <a:bodyPr/>
        <a:lstStyle/>
        <a:p>
          <a:endParaRPr lang="en-US"/>
        </a:p>
      </dgm:t>
    </dgm:pt>
    <dgm:pt modelId="{6C91CAFB-D0FF-4009-9F99-5DEDAFC10011}" type="sibTrans" cxnId="{52A266E1-ED8F-4BF8-8BE6-6F954193B3CF}">
      <dgm:prSet/>
      <dgm:spPr/>
      <dgm:t>
        <a:bodyPr/>
        <a:lstStyle/>
        <a:p>
          <a:endParaRPr lang="en-US"/>
        </a:p>
      </dgm:t>
    </dgm:pt>
    <dgm:pt modelId="{1CE928F3-C2FC-4FF6-A153-AB4A100DBE8B}" type="pres">
      <dgm:prSet presAssocID="{6CBED5C3-A8D8-411A-9AC9-DDF8D4CCB83D}" presName="Name0" presStyleCnt="0">
        <dgm:presLayoutVars>
          <dgm:dir/>
          <dgm:animLvl val="lvl"/>
          <dgm:resizeHandles val="exact"/>
        </dgm:presLayoutVars>
      </dgm:prSet>
      <dgm:spPr/>
    </dgm:pt>
    <dgm:pt modelId="{CCA99A5D-0542-4AE4-9D7F-4C6C42E9B302}" type="pres">
      <dgm:prSet presAssocID="{A5E937E7-F46A-492F-A74A-5FB16BF46BF0}" presName="composite" presStyleCnt="0"/>
      <dgm:spPr/>
    </dgm:pt>
    <dgm:pt modelId="{0B75BAFC-2421-4057-97B3-0FE6B257B976}" type="pres">
      <dgm:prSet presAssocID="{A5E937E7-F46A-492F-A74A-5FB16BF46BF0}" presName="parTx" presStyleLbl="alignNode1" presStyleIdx="0" presStyleCnt="1" custLinFactNeighborX="713" custLinFactNeighborY="-10622">
        <dgm:presLayoutVars>
          <dgm:chMax val="0"/>
          <dgm:chPref val="0"/>
          <dgm:bulletEnabled val="1"/>
        </dgm:presLayoutVars>
      </dgm:prSet>
      <dgm:spPr/>
    </dgm:pt>
    <dgm:pt modelId="{54F668AE-FDFB-447D-A728-6B75F77EC5C3}" type="pres">
      <dgm:prSet presAssocID="{A5E937E7-F46A-492F-A74A-5FB16BF46BF0}" presName="desTx" presStyleLbl="alignAccFollowNode1" presStyleIdx="0" presStyleCnt="1" custLinFactNeighborX="50000" custLinFactNeighborY="-22114">
        <dgm:presLayoutVars>
          <dgm:bulletEnabled val="1"/>
        </dgm:presLayoutVars>
      </dgm:prSet>
      <dgm:spPr/>
    </dgm:pt>
  </dgm:ptLst>
  <dgm:cxnLst>
    <dgm:cxn modelId="{F1548E8D-0751-4214-BCA4-A45D7D899388}" srcId="{6CBED5C3-A8D8-411A-9AC9-DDF8D4CCB83D}" destId="{A5E937E7-F46A-492F-A74A-5FB16BF46BF0}" srcOrd="0" destOrd="0" parTransId="{12EE94FF-9F0A-4275-B9FF-6519DA88FB92}" sibTransId="{4448A3CD-EDB4-4C80-B3CF-5958BEB4D61C}"/>
    <dgm:cxn modelId="{3D633992-7472-4B12-AA92-33C5E18D317F}" type="presOf" srcId="{53E20AF2-97C2-4750-A0B1-EDC51F389C30}" destId="{54F668AE-FDFB-447D-A728-6B75F77EC5C3}" srcOrd="0" destOrd="1" presId="urn:microsoft.com/office/officeart/2005/8/layout/hList1"/>
    <dgm:cxn modelId="{1F3AF893-C35B-4AA4-B20E-762A9E4E2B71}" type="presOf" srcId="{6CBED5C3-A8D8-411A-9AC9-DDF8D4CCB83D}" destId="{1CE928F3-C2FC-4FF6-A153-AB4A100DBE8B}" srcOrd="0" destOrd="0" presId="urn:microsoft.com/office/officeart/2005/8/layout/hList1"/>
    <dgm:cxn modelId="{FCA2DBBC-D34C-447D-BF03-562452A2935B}" type="presOf" srcId="{A5E937E7-F46A-492F-A74A-5FB16BF46BF0}" destId="{0B75BAFC-2421-4057-97B3-0FE6B257B976}" srcOrd="0" destOrd="0" presId="urn:microsoft.com/office/officeart/2005/8/layout/hList1"/>
    <dgm:cxn modelId="{52A266E1-ED8F-4BF8-8BE6-6F954193B3CF}" srcId="{A5E937E7-F46A-492F-A74A-5FB16BF46BF0}" destId="{53E20AF2-97C2-4750-A0B1-EDC51F389C30}" srcOrd="1" destOrd="0" parTransId="{7F107689-4B8C-4736-8A10-8960BB4B7A20}" sibTransId="{6C91CAFB-D0FF-4009-9F99-5DEDAFC10011}"/>
    <dgm:cxn modelId="{B11DB3F1-E3C9-4012-A048-C9F499326407}" srcId="{A5E937E7-F46A-492F-A74A-5FB16BF46BF0}" destId="{BA24734B-2E55-41BF-B8CD-A44A1FFAD9BB}" srcOrd="0" destOrd="0" parTransId="{83084D25-0856-4FB2-888A-C0D6DD997918}" sibTransId="{A0E452F1-7490-4779-AFB2-40F511C652B8}"/>
    <dgm:cxn modelId="{850387F5-B459-4E4C-BACB-E5AAAFB910A8}" type="presOf" srcId="{BA24734B-2E55-41BF-B8CD-A44A1FFAD9BB}" destId="{54F668AE-FDFB-447D-A728-6B75F77EC5C3}" srcOrd="0" destOrd="0" presId="urn:microsoft.com/office/officeart/2005/8/layout/hList1"/>
    <dgm:cxn modelId="{E82FE6BD-DB2E-48A7-8C49-7AD44541371D}" type="presParOf" srcId="{1CE928F3-C2FC-4FF6-A153-AB4A100DBE8B}" destId="{CCA99A5D-0542-4AE4-9D7F-4C6C42E9B302}" srcOrd="0" destOrd="0" presId="urn:microsoft.com/office/officeart/2005/8/layout/hList1"/>
    <dgm:cxn modelId="{CBFA1F88-8C92-4E01-9068-4A4E144BEB1B}" type="presParOf" srcId="{CCA99A5D-0542-4AE4-9D7F-4C6C42E9B302}" destId="{0B75BAFC-2421-4057-97B3-0FE6B257B976}" srcOrd="0" destOrd="0" presId="urn:microsoft.com/office/officeart/2005/8/layout/hList1"/>
    <dgm:cxn modelId="{6010E5E2-84EF-4EAD-86E7-BED625D3875D}" type="presParOf" srcId="{CCA99A5D-0542-4AE4-9D7F-4C6C42E9B302}" destId="{54F668AE-FDFB-447D-A728-6B75F77EC5C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60395E3-BBE5-4039-AC98-D380704A40AE}" type="doc">
      <dgm:prSet loTypeId="urn:microsoft.com/office/officeart/2005/8/layout/hList1" loCatId="list" qsTypeId="urn:microsoft.com/office/officeart/2005/8/quickstyle/simple4" qsCatId="simple" csTypeId="urn:microsoft.com/office/officeart/2005/8/colors/accent5_4" csCatId="accent5" phldr="1"/>
      <dgm:spPr/>
      <dgm:t>
        <a:bodyPr/>
        <a:lstStyle/>
        <a:p>
          <a:endParaRPr lang="en-US"/>
        </a:p>
      </dgm:t>
    </dgm:pt>
    <dgm:pt modelId="{1FC72356-0CE8-4435-8E78-3EB28C1B280F}">
      <dgm:prSet phldrT="[Text]" custT="1"/>
      <dgm:spPr/>
      <dgm:t>
        <a:bodyPr/>
        <a:lstStyle/>
        <a:p>
          <a:r>
            <a:rPr lang="en-US" sz="1800" dirty="0"/>
            <a:t>Tesco</a:t>
          </a:r>
        </a:p>
      </dgm:t>
    </dgm:pt>
    <dgm:pt modelId="{6B42F6A3-E857-4080-A8F2-DBE1F41A2246}" type="parTrans" cxnId="{F184329A-7119-452B-850F-F8330C74CE8D}">
      <dgm:prSet/>
      <dgm:spPr/>
      <dgm:t>
        <a:bodyPr/>
        <a:lstStyle/>
        <a:p>
          <a:endParaRPr lang="en-US"/>
        </a:p>
      </dgm:t>
    </dgm:pt>
    <dgm:pt modelId="{8B35AC64-0601-4042-A369-B19431E11B40}" type="sibTrans" cxnId="{F184329A-7119-452B-850F-F8330C74CE8D}">
      <dgm:prSet/>
      <dgm:spPr/>
      <dgm:t>
        <a:bodyPr/>
        <a:lstStyle/>
        <a:p>
          <a:endParaRPr lang="en-US"/>
        </a:p>
      </dgm:t>
    </dgm:pt>
    <dgm:pt modelId="{CE1B7EC2-9B4C-4A23-ADDA-D69B3D604F51}">
      <dgm:prSet phldrT="[Text]" custT="1"/>
      <dgm:spPr/>
      <dgm:t>
        <a:bodyPr/>
        <a:lstStyle/>
        <a:p>
          <a:r>
            <a:rPr lang="en-US" sz="1800" dirty="0"/>
            <a:t>300,000+ employees, Workforce diversity</a:t>
          </a:r>
        </a:p>
      </dgm:t>
    </dgm:pt>
    <dgm:pt modelId="{9EFCC2FA-922B-4C38-9148-78E36383E7A8}" type="parTrans" cxnId="{0982C7E0-C02C-4C89-8CC8-9570E446FFFD}">
      <dgm:prSet/>
      <dgm:spPr/>
      <dgm:t>
        <a:bodyPr/>
        <a:lstStyle/>
        <a:p>
          <a:endParaRPr lang="en-US"/>
        </a:p>
      </dgm:t>
    </dgm:pt>
    <dgm:pt modelId="{284A8233-9E1A-450C-AF0C-C3E0CCBF2548}" type="sibTrans" cxnId="{0982C7E0-C02C-4C89-8CC8-9570E446FFFD}">
      <dgm:prSet/>
      <dgm:spPr/>
      <dgm:t>
        <a:bodyPr/>
        <a:lstStyle/>
        <a:p>
          <a:endParaRPr lang="en-US"/>
        </a:p>
      </dgm:t>
    </dgm:pt>
    <dgm:pt modelId="{2AF3BD49-959F-488B-9C0C-1E9631FE95A9}">
      <dgm:prSet custT="1"/>
      <dgm:spPr/>
      <dgm:t>
        <a:bodyPr/>
        <a:lstStyle/>
        <a:p>
          <a:r>
            <a:rPr lang="en-US" sz="1800" dirty="0"/>
            <a:t>250,000+ employees, Innovation-driven culture</a:t>
          </a:r>
        </a:p>
      </dgm:t>
    </dgm:pt>
    <dgm:pt modelId="{22D292E3-E1A6-42AD-976D-72CF5704EC50}" type="parTrans" cxnId="{65F1D8B0-F2A2-4656-8D91-9F99AC9AA9BF}">
      <dgm:prSet/>
      <dgm:spPr/>
      <dgm:t>
        <a:bodyPr/>
        <a:lstStyle/>
        <a:p>
          <a:endParaRPr lang="en-US"/>
        </a:p>
      </dgm:t>
    </dgm:pt>
    <dgm:pt modelId="{6AA06BEC-7799-4683-B17D-8F229F300182}" type="sibTrans" cxnId="{65F1D8B0-F2A2-4656-8D91-9F99AC9AA9BF}">
      <dgm:prSet/>
      <dgm:spPr/>
      <dgm:t>
        <a:bodyPr/>
        <a:lstStyle/>
        <a:p>
          <a:endParaRPr lang="en-US"/>
        </a:p>
      </dgm:t>
    </dgm:pt>
    <dgm:pt modelId="{873E40A4-D0A2-41FA-A774-18098D69056E}">
      <dgm:prSet custT="1"/>
      <dgm:spPr/>
      <dgm:t>
        <a:bodyPr/>
        <a:lstStyle/>
        <a:p>
          <a:r>
            <a:rPr lang="en-US" sz="1800" dirty="0"/>
            <a:t> Alibaba offers stock options, competitive salaries</a:t>
          </a:r>
        </a:p>
      </dgm:t>
    </dgm:pt>
    <dgm:pt modelId="{071CD8FF-FCC7-4012-AEA5-2B3DE393854A}" type="parTrans" cxnId="{9E3AEBF6-5ECB-4DF7-8FAB-9A786B464CFB}">
      <dgm:prSet/>
      <dgm:spPr/>
      <dgm:t>
        <a:bodyPr/>
        <a:lstStyle/>
        <a:p>
          <a:endParaRPr lang="en-US"/>
        </a:p>
      </dgm:t>
    </dgm:pt>
    <dgm:pt modelId="{4DB1E265-C11A-45AF-9273-F3066B6BD25F}" type="sibTrans" cxnId="{9E3AEBF6-5ECB-4DF7-8FAB-9A786B464CFB}">
      <dgm:prSet/>
      <dgm:spPr/>
      <dgm:t>
        <a:bodyPr/>
        <a:lstStyle/>
        <a:p>
          <a:endParaRPr lang="en-US"/>
        </a:p>
      </dgm:t>
    </dgm:pt>
    <dgm:pt modelId="{10CD18CA-05F2-445D-82C0-BBDAA9D850A9}">
      <dgm:prSet custT="1"/>
      <dgm:spPr/>
      <dgm:t>
        <a:bodyPr/>
        <a:lstStyle/>
        <a:p>
          <a:r>
            <a:rPr lang="en-US" sz="1800" dirty="0"/>
            <a:t>Alibaba </a:t>
          </a:r>
        </a:p>
      </dgm:t>
    </dgm:pt>
    <dgm:pt modelId="{33BE1F85-0C62-45A0-BE8B-6CB7CD134FC4}" type="parTrans" cxnId="{C4EC36BD-9422-4B89-95A1-ADDC0B406E03}">
      <dgm:prSet/>
      <dgm:spPr/>
      <dgm:t>
        <a:bodyPr/>
        <a:lstStyle/>
        <a:p>
          <a:endParaRPr lang="en-US"/>
        </a:p>
      </dgm:t>
    </dgm:pt>
    <dgm:pt modelId="{2ACE9A92-8D3B-45D5-85CF-EEB27B44EF08}" type="sibTrans" cxnId="{C4EC36BD-9422-4B89-95A1-ADDC0B406E03}">
      <dgm:prSet/>
      <dgm:spPr/>
      <dgm:t>
        <a:bodyPr/>
        <a:lstStyle/>
        <a:p>
          <a:endParaRPr lang="en-US"/>
        </a:p>
      </dgm:t>
    </dgm:pt>
    <dgm:pt modelId="{81D90F4B-5F49-414A-833C-E89A466A28C6}">
      <dgm:prSet custT="1"/>
      <dgm:spPr/>
      <dgm:t>
        <a:bodyPr/>
        <a:lstStyle/>
        <a:p>
          <a:r>
            <a:rPr lang="en-US" sz="1800" dirty="0"/>
            <a:t>Tesco focuses on training &amp; employee engagement</a:t>
          </a:r>
        </a:p>
      </dgm:t>
    </dgm:pt>
    <dgm:pt modelId="{8650371F-3A6E-4B2D-898F-5F69931C7A56}" type="parTrans" cxnId="{02E00B64-F583-48B7-8456-419688C60B1F}">
      <dgm:prSet/>
      <dgm:spPr/>
      <dgm:t>
        <a:bodyPr/>
        <a:lstStyle/>
        <a:p>
          <a:endParaRPr lang="en-US"/>
        </a:p>
      </dgm:t>
    </dgm:pt>
    <dgm:pt modelId="{A3A383B1-E965-48EA-A6C6-CF007EA4E0EF}" type="sibTrans" cxnId="{02E00B64-F583-48B7-8456-419688C60B1F}">
      <dgm:prSet/>
      <dgm:spPr/>
      <dgm:t>
        <a:bodyPr/>
        <a:lstStyle/>
        <a:p>
          <a:endParaRPr lang="en-US"/>
        </a:p>
      </dgm:t>
    </dgm:pt>
    <dgm:pt modelId="{1D2FB316-B07B-49F1-821C-81B14C39DBAB}" type="pres">
      <dgm:prSet presAssocID="{860395E3-BBE5-4039-AC98-D380704A40AE}" presName="Name0" presStyleCnt="0">
        <dgm:presLayoutVars>
          <dgm:dir/>
          <dgm:animLvl val="lvl"/>
          <dgm:resizeHandles val="exact"/>
        </dgm:presLayoutVars>
      </dgm:prSet>
      <dgm:spPr/>
    </dgm:pt>
    <dgm:pt modelId="{2C5F2CB2-CCC1-4458-94DC-C9B6EACAA6A8}" type="pres">
      <dgm:prSet presAssocID="{1FC72356-0CE8-4435-8E78-3EB28C1B280F}" presName="composite" presStyleCnt="0"/>
      <dgm:spPr/>
    </dgm:pt>
    <dgm:pt modelId="{6DF012FF-CE11-4577-8BBC-E790B1CCF0CD}" type="pres">
      <dgm:prSet presAssocID="{1FC72356-0CE8-4435-8E78-3EB28C1B280F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739BFD67-1B03-4B49-BB37-E9A61D14A929}" type="pres">
      <dgm:prSet presAssocID="{1FC72356-0CE8-4435-8E78-3EB28C1B280F}" presName="desTx" presStyleLbl="alignAccFollowNode1" presStyleIdx="0" presStyleCnt="2">
        <dgm:presLayoutVars>
          <dgm:bulletEnabled val="1"/>
        </dgm:presLayoutVars>
      </dgm:prSet>
      <dgm:spPr/>
    </dgm:pt>
    <dgm:pt modelId="{731A932F-FBBA-4B45-96B5-B8155DD8545F}" type="pres">
      <dgm:prSet presAssocID="{8B35AC64-0601-4042-A369-B19431E11B40}" presName="space" presStyleCnt="0"/>
      <dgm:spPr/>
    </dgm:pt>
    <dgm:pt modelId="{3B0C7054-87FB-4C24-893C-C0D9CD052704}" type="pres">
      <dgm:prSet presAssocID="{10CD18CA-05F2-445D-82C0-BBDAA9D850A9}" presName="composite" presStyleCnt="0"/>
      <dgm:spPr/>
    </dgm:pt>
    <dgm:pt modelId="{E51B111C-5608-47A7-9B2C-9E70E80D67A6}" type="pres">
      <dgm:prSet presAssocID="{10CD18CA-05F2-445D-82C0-BBDAA9D850A9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BA9864CF-5D7C-4F7F-99E4-2D322DDF51D0}" type="pres">
      <dgm:prSet presAssocID="{10CD18CA-05F2-445D-82C0-BBDAA9D850A9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06975106-BC4A-47A7-A464-A78049EE78DF}" type="presOf" srcId="{860395E3-BBE5-4039-AC98-D380704A40AE}" destId="{1D2FB316-B07B-49F1-821C-81B14C39DBAB}" srcOrd="0" destOrd="0" presId="urn:microsoft.com/office/officeart/2005/8/layout/hList1"/>
    <dgm:cxn modelId="{34EB033F-5CCA-4E0E-8106-33F241EBDDBF}" type="presOf" srcId="{10CD18CA-05F2-445D-82C0-BBDAA9D850A9}" destId="{E51B111C-5608-47A7-9B2C-9E70E80D67A6}" srcOrd="0" destOrd="0" presId="urn:microsoft.com/office/officeart/2005/8/layout/hList1"/>
    <dgm:cxn modelId="{02E00B64-F583-48B7-8456-419688C60B1F}" srcId="{1FC72356-0CE8-4435-8E78-3EB28C1B280F}" destId="{81D90F4B-5F49-414A-833C-E89A466A28C6}" srcOrd="1" destOrd="0" parTransId="{8650371F-3A6E-4B2D-898F-5F69931C7A56}" sibTransId="{A3A383B1-E965-48EA-A6C6-CF007EA4E0EF}"/>
    <dgm:cxn modelId="{5E86B469-16AE-4C1F-B423-A141B223AE69}" type="presOf" srcId="{CE1B7EC2-9B4C-4A23-ADDA-D69B3D604F51}" destId="{739BFD67-1B03-4B49-BB37-E9A61D14A929}" srcOrd="0" destOrd="0" presId="urn:microsoft.com/office/officeart/2005/8/layout/hList1"/>
    <dgm:cxn modelId="{8F79C072-6038-4FCB-8BED-BAA92A37CEEB}" type="presOf" srcId="{81D90F4B-5F49-414A-833C-E89A466A28C6}" destId="{739BFD67-1B03-4B49-BB37-E9A61D14A929}" srcOrd="0" destOrd="1" presId="urn:microsoft.com/office/officeart/2005/8/layout/hList1"/>
    <dgm:cxn modelId="{F184329A-7119-452B-850F-F8330C74CE8D}" srcId="{860395E3-BBE5-4039-AC98-D380704A40AE}" destId="{1FC72356-0CE8-4435-8E78-3EB28C1B280F}" srcOrd="0" destOrd="0" parTransId="{6B42F6A3-E857-4080-A8F2-DBE1F41A2246}" sibTransId="{8B35AC64-0601-4042-A369-B19431E11B40}"/>
    <dgm:cxn modelId="{3341F59D-6CC3-4E49-B7F8-35F660AF7C3A}" type="presOf" srcId="{1FC72356-0CE8-4435-8E78-3EB28C1B280F}" destId="{6DF012FF-CE11-4577-8BBC-E790B1CCF0CD}" srcOrd="0" destOrd="0" presId="urn:microsoft.com/office/officeart/2005/8/layout/hList1"/>
    <dgm:cxn modelId="{27D44EAA-61C2-4FA4-851C-2A01F058E6AD}" type="presOf" srcId="{873E40A4-D0A2-41FA-A774-18098D69056E}" destId="{BA9864CF-5D7C-4F7F-99E4-2D322DDF51D0}" srcOrd="0" destOrd="1" presId="urn:microsoft.com/office/officeart/2005/8/layout/hList1"/>
    <dgm:cxn modelId="{65F1D8B0-F2A2-4656-8D91-9F99AC9AA9BF}" srcId="{10CD18CA-05F2-445D-82C0-BBDAA9D850A9}" destId="{2AF3BD49-959F-488B-9C0C-1E9631FE95A9}" srcOrd="0" destOrd="0" parTransId="{22D292E3-E1A6-42AD-976D-72CF5704EC50}" sibTransId="{6AA06BEC-7799-4683-B17D-8F229F300182}"/>
    <dgm:cxn modelId="{C4EC36BD-9422-4B89-95A1-ADDC0B406E03}" srcId="{860395E3-BBE5-4039-AC98-D380704A40AE}" destId="{10CD18CA-05F2-445D-82C0-BBDAA9D850A9}" srcOrd="1" destOrd="0" parTransId="{33BE1F85-0C62-45A0-BE8B-6CB7CD134FC4}" sibTransId="{2ACE9A92-8D3B-45D5-85CF-EEB27B44EF08}"/>
    <dgm:cxn modelId="{0982C7E0-C02C-4C89-8CC8-9570E446FFFD}" srcId="{1FC72356-0CE8-4435-8E78-3EB28C1B280F}" destId="{CE1B7EC2-9B4C-4A23-ADDA-D69B3D604F51}" srcOrd="0" destOrd="0" parTransId="{9EFCC2FA-922B-4C38-9148-78E36383E7A8}" sibTransId="{284A8233-9E1A-450C-AF0C-C3E0CCBF2548}"/>
    <dgm:cxn modelId="{9E3AEBF6-5ECB-4DF7-8FAB-9A786B464CFB}" srcId="{10CD18CA-05F2-445D-82C0-BBDAA9D850A9}" destId="{873E40A4-D0A2-41FA-A774-18098D69056E}" srcOrd="1" destOrd="0" parTransId="{071CD8FF-FCC7-4012-AEA5-2B3DE393854A}" sibTransId="{4DB1E265-C11A-45AF-9273-F3066B6BD25F}"/>
    <dgm:cxn modelId="{FDEE36FB-54E0-44E0-A6DB-676CB5A920F2}" type="presOf" srcId="{2AF3BD49-959F-488B-9C0C-1E9631FE95A9}" destId="{BA9864CF-5D7C-4F7F-99E4-2D322DDF51D0}" srcOrd="0" destOrd="0" presId="urn:microsoft.com/office/officeart/2005/8/layout/hList1"/>
    <dgm:cxn modelId="{E0C8A41E-ADB3-4334-9A92-D5110BBE7F64}" type="presParOf" srcId="{1D2FB316-B07B-49F1-821C-81B14C39DBAB}" destId="{2C5F2CB2-CCC1-4458-94DC-C9B6EACAA6A8}" srcOrd="0" destOrd="0" presId="urn:microsoft.com/office/officeart/2005/8/layout/hList1"/>
    <dgm:cxn modelId="{5ACF216D-EBDB-4D61-9AEF-F243AA6FBC9C}" type="presParOf" srcId="{2C5F2CB2-CCC1-4458-94DC-C9B6EACAA6A8}" destId="{6DF012FF-CE11-4577-8BBC-E790B1CCF0CD}" srcOrd="0" destOrd="0" presId="urn:microsoft.com/office/officeart/2005/8/layout/hList1"/>
    <dgm:cxn modelId="{4E42210C-75BA-4757-A131-5D3AD7F80AB0}" type="presParOf" srcId="{2C5F2CB2-CCC1-4458-94DC-C9B6EACAA6A8}" destId="{739BFD67-1B03-4B49-BB37-E9A61D14A929}" srcOrd="1" destOrd="0" presId="urn:microsoft.com/office/officeart/2005/8/layout/hList1"/>
    <dgm:cxn modelId="{C187928B-CE1E-484F-B138-0E33120C8CA4}" type="presParOf" srcId="{1D2FB316-B07B-49F1-821C-81B14C39DBAB}" destId="{731A932F-FBBA-4B45-96B5-B8155DD8545F}" srcOrd="1" destOrd="0" presId="urn:microsoft.com/office/officeart/2005/8/layout/hList1"/>
    <dgm:cxn modelId="{44B70391-5590-42D5-8F84-3882E053F8B4}" type="presParOf" srcId="{1D2FB316-B07B-49F1-821C-81B14C39DBAB}" destId="{3B0C7054-87FB-4C24-893C-C0D9CD052704}" srcOrd="2" destOrd="0" presId="urn:microsoft.com/office/officeart/2005/8/layout/hList1"/>
    <dgm:cxn modelId="{217A824C-8CA0-46B6-8D85-81FD5CAED5AE}" type="presParOf" srcId="{3B0C7054-87FB-4C24-893C-C0D9CD052704}" destId="{E51B111C-5608-47A7-9B2C-9E70E80D67A6}" srcOrd="0" destOrd="0" presId="urn:microsoft.com/office/officeart/2005/8/layout/hList1"/>
    <dgm:cxn modelId="{040F115C-2F8C-4CD6-8519-4ACD4F2A4947}" type="presParOf" srcId="{3B0C7054-87FB-4C24-893C-C0D9CD052704}" destId="{BA9864CF-5D7C-4F7F-99E4-2D322DDF51D0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16B1DCB-6241-48FB-92C2-81108E60F036}" type="doc">
      <dgm:prSet loTypeId="urn:microsoft.com/office/officeart/2005/8/layout/hList6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7B49342C-EA09-40A0-B744-709996086A2B}">
      <dgm:prSet phldrT="[Text]" custT="1"/>
      <dgm:spPr/>
      <dgm:t>
        <a:bodyPr/>
        <a:lstStyle/>
        <a:p>
          <a:r>
            <a:rPr lang="en-US" sz="1800" dirty="0">
              <a:latin typeface="+mn-lt"/>
            </a:rPr>
            <a:t>Tesco</a:t>
          </a:r>
        </a:p>
      </dgm:t>
    </dgm:pt>
    <dgm:pt modelId="{3DC3BCA3-2612-4ED2-A0FC-15B2E744FFF8}" type="parTrans" cxnId="{BEAB4083-4F04-47E8-BEE3-16B68E45C2D4}">
      <dgm:prSet/>
      <dgm:spPr/>
      <dgm:t>
        <a:bodyPr/>
        <a:lstStyle/>
        <a:p>
          <a:endParaRPr lang="en-US"/>
        </a:p>
      </dgm:t>
    </dgm:pt>
    <dgm:pt modelId="{F2207718-9B1F-4BCB-BF43-4250146E15B4}" type="sibTrans" cxnId="{BEAB4083-4F04-47E8-BEE3-16B68E45C2D4}">
      <dgm:prSet/>
      <dgm:spPr/>
      <dgm:t>
        <a:bodyPr/>
        <a:lstStyle/>
        <a:p>
          <a:endParaRPr lang="en-US"/>
        </a:p>
      </dgm:t>
    </dgm:pt>
    <dgm:pt modelId="{0DCC250D-8C21-4189-8E5C-61F81703F979}">
      <dgm:prSet custT="1"/>
      <dgm:spPr/>
      <dgm:t>
        <a:bodyPr/>
        <a:lstStyle/>
        <a:p>
          <a:r>
            <a:rPr lang="en-US" sz="1800" dirty="0">
              <a:latin typeface="+mn-lt"/>
            </a:rPr>
            <a:t>Alibaba</a:t>
          </a:r>
        </a:p>
      </dgm:t>
    </dgm:pt>
    <dgm:pt modelId="{2464F638-6386-4424-8207-EA1F189EE753}" type="parTrans" cxnId="{F96E0EDA-5DE4-4D6B-891F-CE337261AAFF}">
      <dgm:prSet/>
      <dgm:spPr/>
      <dgm:t>
        <a:bodyPr/>
        <a:lstStyle/>
        <a:p>
          <a:endParaRPr lang="en-US"/>
        </a:p>
      </dgm:t>
    </dgm:pt>
    <dgm:pt modelId="{DAD85A46-EA49-4ABC-89A9-7FAA20AF8176}" type="sibTrans" cxnId="{F96E0EDA-5DE4-4D6B-891F-CE337261AAFF}">
      <dgm:prSet/>
      <dgm:spPr/>
      <dgm:t>
        <a:bodyPr/>
        <a:lstStyle/>
        <a:p>
          <a:endParaRPr lang="en-US"/>
        </a:p>
      </dgm:t>
    </dgm:pt>
    <dgm:pt modelId="{D5F80EE8-284E-4B18-B22B-CACBB44B74E4}">
      <dgm:prSet phldrT="[Text]" custT="1"/>
      <dgm:spPr/>
      <dgm:t>
        <a:bodyPr/>
        <a:lstStyle/>
        <a:p>
          <a:r>
            <a:rPr lang="en-US" sz="1800" dirty="0">
              <a:latin typeface="+mn-lt"/>
            </a:rPr>
            <a:t>Globalized procurement (UK, EU, Asia)Supplier partnerships &amp; JIT (Just-in-Time) </a:t>
          </a:r>
          <a:r>
            <a:rPr lang="en-US" sz="1800" dirty="0" err="1">
              <a:latin typeface="+mn-lt"/>
            </a:rPr>
            <a:t>inventoryAutomated</a:t>
          </a:r>
          <a:r>
            <a:rPr lang="en-US" sz="1800" dirty="0">
              <a:latin typeface="+mn-lt"/>
            </a:rPr>
            <a:t> warehousing &amp; last-mile delivery</a:t>
          </a:r>
        </a:p>
      </dgm:t>
    </dgm:pt>
    <dgm:pt modelId="{5601BE96-7894-465E-85A8-D8F7EF001D88}" type="parTrans" cxnId="{45F1860B-B9BE-40C8-8387-333BADE3B0EA}">
      <dgm:prSet/>
      <dgm:spPr/>
      <dgm:t>
        <a:bodyPr/>
        <a:lstStyle/>
        <a:p>
          <a:endParaRPr lang="en-US"/>
        </a:p>
      </dgm:t>
    </dgm:pt>
    <dgm:pt modelId="{4F472A99-883D-4646-BCA1-A54731841194}" type="sibTrans" cxnId="{45F1860B-B9BE-40C8-8387-333BADE3B0EA}">
      <dgm:prSet/>
      <dgm:spPr/>
      <dgm:t>
        <a:bodyPr/>
        <a:lstStyle/>
        <a:p>
          <a:endParaRPr lang="en-US"/>
        </a:p>
      </dgm:t>
    </dgm:pt>
    <dgm:pt modelId="{1A369A13-2B92-4FA6-9329-9025B3DA9C9C}">
      <dgm:prSet custT="1"/>
      <dgm:spPr/>
      <dgm:t>
        <a:bodyPr/>
        <a:lstStyle/>
        <a:p>
          <a:r>
            <a:rPr lang="en-US" sz="1800" dirty="0" err="1">
              <a:latin typeface="+mn-lt"/>
            </a:rPr>
            <a:t>Cainiao</a:t>
          </a:r>
          <a:r>
            <a:rPr lang="en-US" sz="1800" dirty="0">
              <a:latin typeface="+mn-lt"/>
            </a:rPr>
            <a:t> Smart Logistics (AI-driven)Faster fulfillment via robotic distribution centers24-hour domestic delivery in China</a:t>
          </a:r>
        </a:p>
      </dgm:t>
    </dgm:pt>
    <dgm:pt modelId="{AB73BEEC-C75E-4197-90B1-AF952A1F14A0}" type="parTrans" cxnId="{E73D5907-257A-4BDD-AE63-973B25643218}">
      <dgm:prSet/>
      <dgm:spPr/>
      <dgm:t>
        <a:bodyPr/>
        <a:lstStyle/>
        <a:p>
          <a:endParaRPr lang="en-US"/>
        </a:p>
      </dgm:t>
    </dgm:pt>
    <dgm:pt modelId="{4F2C8DA5-170D-4155-84EA-41253F4A73B0}" type="sibTrans" cxnId="{E73D5907-257A-4BDD-AE63-973B25643218}">
      <dgm:prSet/>
      <dgm:spPr/>
      <dgm:t>
        <a:bodyPr/>
        <a:lstStyle/>
        <a:p>
          <a:endParaRPr lang="en-US"/>
        </a:p>
      </dgm:t>
    </dgm:pt>
    <dgm:pt modelId="{B7297A11-C890-4452-B4BB-C128C6A5E6F9}" type="pres">
      <dgm:prSet presAssocID="{A16B1DCB-6241-48FB-92C2-81108E60F036}" presName="Name0" presStyleCnt="0">
        <dgm:presLayoutVars>
          <dgm:dir/>
          <dgm:resizeHandles val="exact"/>
        </dgm:presLayoutVars>
      </dgm:prSet>
      <dgm:spPr/>
    </dgm:pt>
    <dgm:pt modelId="{6E3C3D55-B847-485C-9AE1-39BA64FF214A}" type="pres">
      <dgm:prSet presAssocID="{7B49342C-EA09-40A0-B744-709996086A2B}" presName="node" presStyleLbl="node1" presStyleIdx="0" presStyleCnt="2">
        <dgm:presLayoutVars>
          <dgm:bulletEnabled val="1"/>
        </dgm:presLayoutVars>
      </dgm:prSet>
      <dgm:spPr/>
    </dgm:pt>
    <dgm:pt modelId="{BEFAF6E8-9313-44A2-95A2-33D21B5F399C}" type="pres">
      <dgm:prSet presAssocID="{F2207718-9B1F-4BCB-BF43-4250146E15B4}" presName="sibTrans" presStyleCnt="0"/>
      <dgm:spPr/>
    </dgm:pt>
    <dgm:pt modelId="{D2427160-8ADA-46DB-9E23-7B78DF04504F}" type="pres">
      <dgm:prSet presAssocID="{0DCC250D-8C21-4189-8E5C-61F81703F979}" presName="node" presStyleLbl="node1" presStyleIdx="1" presStyleCnt="2">
        <dgm:presLayoutVars>
          <dgm:bulletEnabled val="1"/>
        </dgm:presLayoutVars>
      </dgm:prSet>
      <dgm:spPr/>
    </dgm:pt>
  </dgm:ptLst>
  <dgm:cxnLst>
    <dgm:cxn modelId="{6CC8F704-179B-4BC6-880F-6BBCC0E24412}" type="presOf" srcId="{1A369A13-2B92-4FA6-9329-9025B3DA9C9C}" destId="{D2427160-8ADA-46DB-9E23-7B78DF04504F}" srcOrd="0" destOrd="1" presId="urn:microsoft.com/office/officeart/2005/8/layout/hList6"/>
    <dgm:cxn modelId="{E73D5907-257A-4BDD-AE63-973B25643218}" srcId="{0DCC250D-8C21-4189-8E5C-61F81703F979}" destId="{1A369A13-2B92-4FA6-9329-9025B3DA9C9C}" srcOrd="0" destOrd="0" parTransId="{AB73BEEC-C75E-4197-90B1-AF952A1F14A0}" sibTransId="{4F2C8DA5-170D-4155-84EA-41253F4A73B0}"/>
    <dgm:cxn modelId="{45F1860B-B9BE-40C8-8387-333BADE3B0EA}" srcId="{7B49342C-EA09-40A0-B744-709996086A2B}" destId="{D5F80EE8-284E-4B18-B22B-CACBB44B74E4}" srcOrd="0" destOrd="0" parTransId="{5601BE96-7894-465E-85A8-D8F7EF001D88}" sibTransId="{4F472A99-883D-4646-BCA1-A54731841194}"/>
    <dgm:cxn modelId="{2D7B9543-7856-4EB9-B4F6-A0B03476A114}" type="presOf" srcId="{D5F80EE8-284E-4B18-B22B-CACBB44B74E4}" destId="{6E3C3D55-B847-485C-9AE1-39BA64FF214A}" srcOrd="0" destOrd="1" presId="urn:microsoft.com/office/officeart/2005/8/layout/hList6"/>
    <dgm:cxn modelId="{840CA169-620D-49F1-902F-D7CA5117F441}" type="presOf" srcId="{A16B1DCB-6241-48FB-92C2-81108E60F036}" destId="{B7297A11-C890-4452-B4BB-C128C6A5E6F9}" srcOrd="0" destOrd="0" presId="urn:microsoft.com/office/officeart/2005/8/layout/hList6"/>
    <dgm:cxn modelId="{BEAB4083-4F04-47E8-BEE3-16B68E45C2D4}" srcId="{A16B1DCB-6241-48FB-92C2-81108E60F036}" destId="{7B49342C-EA09-40A0-B744-709996086A2B}" srcOrd="0" destOrd="0" parTransId="{3DC3BCA3-2612-4ED2-A0FC-15B2E744FFF8}" sibTransId="{F2207718-9B1F-4BCB-BF43-4250146E15B4}"/>
    <dgm:cxn modelId="{161C0DD9-36BD-47EE-B9F1-B433E0D1A622}" type="presOf" srcId="{7B49342C-EA09-40A0-B744-709996086A2B}" destId="{6E3C3D55-B847-485C-9AE1-39BA64FF214A}" srcOrd="0" destOrd="0" presId="urn:microsoft.com/office/officeart/2005/8/layout/hList6"/>
    <dgm:cxn modelId="{F96E0EDA-5DE4-4D6B-891F-CE337261AAFF}" srcId="{A16B1DCB-6241-48FB-92C2-81108E60F036}" destId="{0DCC250D-8C21-4189-8E5C-61F81703F979}" srcOrd="1" destOrd="0" parTransId="{2464F638-6386-4424-8207-EA1F189EE753}" sibTransId="{DAD85A46-EA49-4ABC-89A9-7FAA20AF8176}"/>
    <dgm:cxn modelId="{0D37CCF7-6EAF-4153-8E7E-CA26CD320F75}" type="presOf" srcId="{0DCC250D-8C21-4189-8E5C-61F81703F979}" destId="{D2427160-8ADA-46DB-9E23-7B78DF04504F}" srcOrd="0" destOrd="0" presId="urn:microsoft.com/office/officeart/2005/8/layout/hList6"/>
    <dgm:cxn modelId="{3705E528-858F-46BB-A063-D98E58C327D9}" type="presParOf" srcId="{B7297A11-C890-4452-B4BB-C128C6A5E6F9}" destId="{6E3C3D55-B847-485C-9AE1-39BA64FF214A}" srcOrd="0" destOrd="0" presId="urn:microsoft.com/office/officeart/2005/8/layout/hList6"/>
    <dgm:cxn modelId="{EC6EAC86-06DE-4418-B5AF-28F7E86A97BA}" type="presParOf" srcId="{B7297A11-C890-4452-B4BB-C128C6A5E6F9}" destId="{BEFAF6E8-9313-44A2-95A2-33D21B5F399C}" srcOrd="1" destOrd="0" presId="urn:microsoft.com/office/officeart/2005/8/layout/hList6"/>
    <dgm:cxn modelId="{D15E9CB9-1AF3-4E21-9791-FDE5EE78A41C}" type="presParOf" srcId="{B7297A11-C890-4452-B4BB-C128C6A5E6F9}" destId="{D2427160-8ADA-46DB-9E23-7B78DF04504F}" srcOrd="2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DD44B02-1BB9-4531-9EB7-99898C4D675D}" type="doc">
      <dgm:prSet loTypeId="urn:microsoft.com/office/officeart/2005/8/layout/list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4D5A730E-4787-4113-8B32-7CC74A613830}">
      <dgm:prSet phldrT="[Text]" custT="1"/>
      <dgm:spPr/>
      <dgm:t>
        <a:bodyPr/>
        <a:lstStyle/>
        <a:p>
          <a:r>
            <a:rPr lang="en-US" sz="1800" dirty="0"/>
            <a:t>Tesco: Carbon-neutral by 2035, Ethical sourcing</a:t>
          </a:r>
        </a:p>
      </dgm:t>
    </dgm:pt>
    <dgm:pt modelId="{CEA36BE1-B044-451C-A910-F3E3CDC2ECAA}" type="parTrans" cxnId="{0A86983C-DC59-4CB4-B508-ADA3A0DC5E36}">
      <dgm:prSet/>
      <dgm:spPr/>
      <dgm:t>
        <a:bodyPr/>
        <a:lstStyle/>
        <a:p>
          <a:endParaRPr lang="en-US"/>
        </a:p>
      </dgm:t>
    </dgm:pt>
    <dgm:pt modelId="{BFF600DA-F36C-4455-9250-E127E0C3E6CF}" type="sibTrans" cxnId="{0A86983C-DC59-4CB4-B508-ADA3A0DC5E36}">
      <dgm:prSet/>
      <dgm:spPr/>
      <dgm:t>
        <a:bodyPr/>
        <a:lstStyle/>
        <a:p>
          <a:endParaRPr lang="en-US"/>
        </a:p>
      </dgm:t>
    </dgm:pt>
    <dgm:pt modelId="{EF5E4BF5-5D21-4606-881B-7AA686A90860}">
      <dgm:prSet custT="1"/>
      <dgm:spPr/>
      <dgm:t>
        <a:bodyPr/>
        <a:lstStyle/>
        <a:p>
          <a:r>
            <a:rPr lang="en-US" sz="1800"/>
            <a:t>Alibaba: Green logistics, Carbon-neutral by 2060</a:t>
          </a:r>
        </a:p>
      </dgm:t>
    </dgm:pt>
    <dgm:pt modelId="{65FF1474-65FB-4C7A-A042-5CCDA74841AA}" type="parTrans" cxnId="{232BA663-C769-41E9-A933-14D8C9B6070C}">
      <dgm:prSet/>
      <dgm:spPr/>
      <dgm:t>
        <a:bodyPr/>
        <a:lstStyle/>
        <a:p>
          <a:endParaRPr lang="en-US"/>
        </a:p>
      </dgm:t>
    </dgm:pt>
    <dgm:pt modelId="{BF1CD8DD-5635-4097-898C-677A78612C93}" type="sibTrans" cxnId="{232BA663-C769-41E9-A933-14D8C9B6070C}">
      <dgm:prSet/>
      <dgm:spPr/>
      <dgm:t>
        <a:bodyPr/>
        <a:lstStyle/>
        <a:p>
          <a:endParaRPr lang="en-US"/>
        </a:p>
      </dgm:t>
    </dgm:pt>
    <dgm:pt modelId="{166BA28F-634B-4C7C-AB39-26F23830B214}">
      <dgm:prSet custT="1"/>
      <dgm:spPr/>
      <dgm:t>
        <a:bodyPr/>
        <a:lstStyle/>
        <a:p>
          <a:r>
            <a:rPr lang="en-US" sz="1800" dirty="0"/>
            <a:t>Tesco reduces food waste, aligns with UN SDGs</a:t>
          </a:r>
        </a:p>
      </dgm:t>
    </dgm:pt>
    <dgm:pt modelId="{E34F66E3-0B59-4ACC-BB87-D678095349E9}" type="parTrans" cxnId="{AD80CAA3-F1D6-40AA-865A-A0F6D75DF318}">
      <dgm:prSet/>
      <dgm:spPr/>
      <dgm:t>
        <a:bodyPr/>
        <a:lstStyle/>
        <a:p>
          <a:endParaRPr lang="en-US"/>
        </a:p>
      </dgm:t>
    </dgm:pt>
    <dgm:pt modelId="{B45AA483-6EF3-4CB6-9023-BDBAA0537DF4}" type="sibTrans" cxnId="{AD80CAA3-F1D6-40AA-865A-A0F6D75DF318}">
      <dgm:prSet/>
      <dgm:spPr/>
      <dgm:t>
        <a:bodyPr/>
        <a:lstStyle/>
        <a:p>
          <a:endParaRPr lang="en-US"/>
        </a:p>
      </dgm:t>
    </dgm:pt>
    <dgm:pt modelId="{F4D2F259-FD0A-42BA-98BA-DD961947FC8C}">
      <dgm:prSet custT="1"/>
      <dgm:spPr/>
      <dgm:t>
        <a:bodyPr/>
        <a:lstStyle/>
        <a:p>
          <a:r>
            <a:rPr lang="en-US" sz="1800" dirty="0"/>
            <a:t>Alibaba focuses on renewable energy for data centers</a:t>
          </a:r>
        </a:p>
      </dgm:t>
    </dgm:pt>
    <dgm:pt modelId="{B28B7882-B7C7-4DD1-BC7F-B9FB8AF1B1E2}" type="parTrans" cxnId="{AC7FA529-9CC4-4348-829F-A86EF0503ED5}">
      <dgm:prSet/>
      <dgm:spPr/>
      <dgm:t>
        <a:bodyPr/>
        <a:lstStyle/>
        <a:p>
          <a:endParaRPr lang="en-US"/>
        </a:p>
      </dgm:t>
    </dgm:pt>
    <dgm:pt modelId="{67B2CE01-0ED8-4928-A31C-4B48D910F650}" type="sibTrans" cxnId="{AC7FA529-9CC4-4348-829F-A86EF0503ED5}">
      <dgm:prSet/>
      <dgm:spPr/>
      <dgm:t>
        <a:bodyPr/>
        <a:lstStyle/>
        <a:p>
          <a:endParaRPr lang="en-US"/>
        </a:p>
      </dgm:t>
    </dgm:pt>
    <dgm:pt modelId="{C3C940E2-C224-474A-8C85-B4FBC43B9DDC}" type="pres">
      <dgm:prSet presAssocID="{6DD44B02-1BB9-4531-9EB7-99898C4D675D}" presName="linear" presStyleCnt="0">
        <dgm:presLayoutVars>
          <dgm:dir/>
          <dgm:animLvl val="lvl"/>
          <dgm:resizeHandles val="exact"/>
        </dgm:presLayoutVars>
      </dgm:prSet>
      <dgm:spPr/>
    </dgm:pt>
    <dgm:pt modelId="{6685BAC1-9BFA-44DD-9B04-485103FC4DC2}" type="pres">
      <dgm:prSet presAssocID="{4D5A730E-4787-4113-8B32-7CC74A613830}" presName="parentLin" presStyleCnt="0"/>
      <dgm:spPr/>
    </dgm:pt>
    <dgm:pt modelId="{FC105939-CE02-4BE3-A831-7913027EAE35}" type="pres">
      <dgm:prSet presAssocID="{4D5A730E-4787-4113-8B32-7CC74A613830}" presName="parentLeftMargin" presStyleLbl="node1" presStyleIdx="0" presStyleCnt="4"/>
      <dgm:spPr/>
    </dgm:pt>
    <dgm:pt modelId="{FC90B4A5-46EF-4C7E-9F80-BF3B6B187E07}" type="pres">
      <dgm:prSet presAssocID="{4D5A730E-4787-4113-8B32-7CC74A61383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838F71F-97A3-49FB-AFA3-978878324C37}" type="pres">
      <dgm:prSet presAssocID="{4D5A730E-4787-4113-8B32-7CC74A613830}" presName="negativeSpace" presStyleCnt="0"/>
      <dgm:spPr/>
    </dgm:pt>
    <dgm:pt modelId="{490C0565-F376-446C-8849-68942D5E59AE}" type="pres">
      <dgm:prSet presAssocID="{4D5A730E-4787-4113-8B32-7CC74A613830}" presName="childText" presStyleLbl="conFgAcc1" presStyleIdx="0" presStyleCnt="4">
        <dgm:presLayoutVars>
          <dgm:bulletEnabled val="1"/>
        </dgm:presLayoutVars>
      </dgm:prSet>
      <dgm:spPr/>
    </dgm:pt>
    <dgm:pt modelId="{48B1004C-34E9-468B-AA0C-677BB0AF3DED}" type="pres">
      <dgm:prSet presAssocID="{BFF600DA-F36C-4455-9250-E127E0C3E6CF}" presName="spaceBetweenRectangles" presStyleCnt="0"/>
      <dgm:spPr/>
    </dgm:pt>
    <dgm:pt modelId="{08527F85-2936-4BE1-88D9-E426124794D2}" type="pres">
      <dgm:prSet presAssocID="{EF5E4BF5-5D21-4606-881B-7AA686A90860}" presName="parentLin" presStyleCnt="0"/>
      <dgm:spPr/>
    </dgm:pt>
    <dgm:pt modelId="{7E58A915-0488-47DF-8CE6-B206A58BCD2D}" type="pres">
      <dgm:prSet presAssocID="{EF5E4BF5-5D21-4606-881B-7AA686A90860}" presName="parentLeftMargin" presStyleLbl="node1" presStyleIdx="0" presStyleCnt="4"/>
      <dgm:spPr/>
    </dgm:pt>
    <dgm:pt modelId="{FBCD1570-EA72-44BB-9E88-1D28239B3B5D}" type="pres">
      <dgm:prSet presAssocID="{EF5E4BF5-5D21-4606-881B-7AA686A9086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1893BBE-BD94-4916-8163-BFC38D35BD5C}" type="pres">
      <dgm:prSet presAssocID="{EF5E4BF5-5D21-4606-881B-7AA686A90860}" presName="negativeSpace" presStyleCnt="0"/>
      <dgm:spPr/>
    </dgm:pt>
    <dgm:pt modelId="{A9C23269-2E4D-4F97-B597-A2DA3007DEE2}" type="pres">
      <dgm:prSet presAssocID="{EF5E4BF5-5D21-4606-881B-7AA686A90860}" presName="childText" presStyleLbl="conFgAcc1" presStyleIdx="1" presStyleCnt="4">
        <dgm:presLayoutVars>
          <dgm:bulletEnabled val="1"/>
        </dgm:presLayoutVars>
      </dgm:prSet>
      <dgm:spPr/>
    </dgm:pt>
    <dgm:pt modelId="{9AF24F9A-DB18-45B4-9158-BE4E93FAF948}" type="pres">
      <dgm:prSet presAssocID="{BF1CD8DD-5635-4097-898C-677A78612C93}" presName="spaceBetweenRectangles" presStyleCnt="0"/>
      <dgm:spPr/>
    </dgm:pt>
    <dgm:pt modelId="{F6F597C4-25C5-45D7-8131-D38ADBACE60D}" type="pres">
      <dgm:prSet presAssocID="{166BA28F-634B-4C7C-AB39-26F23830B214}" presName="parentLin" presStyleCnt="0"/>
      <dgm:spPr/>
    </dgm:pt>
    <dgm:pt modelId="{120735CA-6882-4562-A655-CBCC7A82795E}" type="pres">
      <dgm:prSet presAssocID="{166BA28F-634B-4C7C-AB39-26F23830B214}" presName="parentLeftMargin" presStyleLbl="node1" presStyleIdx="1" presStyleCnt="4"/>
      <dgm:spPr/>
    </dgm:pt>
    <dgm:pt modelId="{9C1CBA28-978C-4317-BAC9-68D49B83B90E}" type="pres">
      <dgm:prSet presAssocID="{166BA28F-634B-4C7C-AB39-26F23830B21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152AA63-DA03-472C-9910-103A6A005163}" type="pres">
      <dgm:prSet presAssocID="{166BA28F-634B-4C7C-AB39-26F23830B214}" presName="negativeSpace" presStyleCnt="0"/>
      <dgm:spPr/>
    </dgm:pt>
    <dgm:pt modelId="{57D146B2-FAE8-4CDD-989E-9D98E2EFEB00}" type="pres">
      <dgm:prSet presAssocID="{166BA28F-634B-4C7C-AB39-26F23830B214}" presName="childText" presStyleLbl="conFgAcc1" presStyleIdx="2" presStyleCnt="4">
        <dgm:presLayoutVars>
          <dgm:bulletEnabled val="1"/>
        </dgm:presLayoutVars>
      </dgm:prSet>
      <dgm:spPr/>
    </dgm:pt>
    <dgm:pt modelId="{BF1F1AA5-E190-40C0-B577-78E1F5C6CF85}" type="pres">
      <dgm:prSet presAssocID="{B45AA483-6EF3-4CB6-9023-BDBAA0537DF4}" presName="spaceBetweenRectangles" presStyleCnt="0"/>
      <dgm:spPr/>
    </dgm:pt>
    <dgm:pt modelId="{C1CB0495-1B24-4370-B42E-5056AD523EC8}" type="pres">
      <dgm:prSet presAssocID="{F4D2F259-FD0A-42BA-98BA-DD961947FC8C}" presName="parentLin" presStyleCnt="0"/>
      <dgm:spPr/>
    </dgm:pt>
    <dgm:pt modelId="{B5384A30-E3B3-4B58-B926-E10683E66B03}" type="pres">
      <dgm:prSet presAssocID="{F4D2F259-FD0A-42BA-98BA-DD961947FC8C}" presName="parentLeftMargin" presStyleLbl="node1" presStyleIdx="2" presStyleCnt="4"/>
      <dgm:spPr/>
    </dgm:pt>
    <dgm:pt modelId="{9A02DA45-A19C-4A28-BCDA-C45C19250567}" type="pres">
      <dgm:prSet presAssocID="{F4D2F259-FD0A-42BA-98BA-DD961947FC8C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B0714A83-C5A7-4F8A-B6C0-DA2C8DC938C8}" type="pres">
      <dgm:prSet presAssocID="{F4D2F259-FD0A-42BA-98BA-DD961947FC8C}" presName="negativeSpace" presStyleCnt="0"/>
      <dgm:spPr/>
    </dgm:pt>
    <dgm:pt modelId="{89EEDD94-308D-4FD7-924E-1C5848162E1F}" type="pres">
      <dgm:prSet presAssocID="{F4D2F259-FD0A-42BA-98BA-DD961947FC8C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AC7FA529-9CC4-4348-829F-A86EF0503ED5}" srcId="{6DD44B02-1BB9-4531-9EB7-99898C4D675D}" destId="{F4D2F259-FD0A-42BA-98BA-DD961947FC8C}" srcOrd="3" destOrd="0" parTransId="{B28B7882-B7C7-4DD1-BC7F-B9FB8AF1B1E2}" sibTransId="{67B2CE01-0ED8-4928-A31C-4B48D910F650}"/>
    <dgm:cxn modelId="{4AA8C52B-C5C5-4C56-BE05-77FC93C39B23}" type="presOf" srcId="{EF5E4BF5-5D21-4606-881B-7AA686A90860}" destId="{FBCD1570-EA72-44BB-9E88-1D28239B3B5D}" srcOrd="1" destOrd="0" presId="urn:microsoft.com/office/officeart/2005/8/layout/list1"/>
    <dgm:cxn modelId="{05EE092F-659E-4683-AB1D-502ED414432C}" type="presOf" srcId="{166BA28F-634B-4C7C-AB39-26F23830B214}" destId="{9C1CBA28-978C-4317-BAC9-68D49B83B90E}" srcOrd="1" destOrd="0" presId="urn:microsoft.com/office/officeart/2005/8/layout/list1"/>
    <dgm:cxn modelId="{FAE9C031-A1AD-442E-8F8A-FD1DBAB6C595}" type="presOf" srcId="{4D5A730E-4787-4113-8B32-7CC74A613830}" destId="{FC90B4A5-46EF-4C7E-9F80-BF3B6B187E07}" srcOrd="1" destOrd="0" presId="urn:microsoft.com/office/officeart/2005/8/layout/list1"/>
    <dgm:cxn modelId="{0A86983C-DC59-4CB4-B508-ADA3A0DC5E36}" srcId="{6DD44B02-1BB9-4531-9EB7-99898C4D675D}" destId="{4D5A730E-4787-4113-8B32-7CC74A613830}" srcOrd="0" destOrd="0" parTransId="{CEA36BE1-B044-451C-A910-F3E3CDC2ECAA}" sibTransId="{BFF600DA-F36C-4455-9250-E127E0C3E6CF}"/>
    <dgm:cxn modelId="{232BA663-C769-41E9-A933-14D8C9B6070C}" srcId="{6DD44B02-1BB9-4531-9EB7-99898C4D675D}" destId="{EF5E4BF5-5D21-4606-881B-7AA686A90860}" srcOrd="1" destOrd="0" parTransId="{65FF1474-65FB-4C7A-A042-5CCDA74841AA}" sibTransId="{BF1CD8DD-5635-4097-898C-677A78612C93}"/>
    <dgm:cxn modelId="{07F7A444-DDA3-418C-8F30-454C955F2911}" type="presOf" srcId="{4D5A730E-4787-4113-8B32-7CC74A613830}" destId="{FC105939-CE02-4BE3-A831-7913027EAE35}" srcOrd="0" destOrd="0" presId="urn:microsoft.com/office/officeart/2005/8/layout/list1"/>
    <dgm:cxn modelId="{2D311382-B0AD-494B-B9C0-01687868F992}" type="presOf" srcId="{EF5E4BF5-5D21-4606-881B-7AA686A90860}" destId="{7E58A915-0488-47DF-8CE6-B206A58BCD2D}" srcOrd="0" destOrd="0" presId="urn:microsoft.com/office/officeart/2005/8/layout/list1"/>
    <dgm:cxn modelId="{AD80CAA3-F1D6-40AA-865A-A0F6D75DF318}" srcId="{6DD44B02-1BB9-4531-9EB7-99898C4D675D}" destId="{166BA28F-634B-4C7C-AB39-26F23830B214}" srcOrd="2" destOrd="0" parTransId="{E34F66E3-0B59-4ACC-BB87-D678095349E9}" sibTransId="{B45AA483-6EF3-4CB6-9023-BDBAA0537DF4}"/>
    <dgm:cxn modelId="{C6F15DA5-09CF-46F7-A4C9-8EFDFACAEF7A}" type="presOf" srcId="{6DD44B02-1BB9-4531-9EB7-99898C4D675D}" destId="{C3C940E2-C224-474A-8C85-B4FBC43B9DDC}" srcOrd="0" destOrd="0" presId="urn:microsoft.com/office/officeart/2005/8/layout/list1"/>
    <dgm:cxn modelId="{E7BF45C8-C83E-4A69-8719-516540A4CADF}" type="presOf" srcId="{F4D2F259-FD0A-42BA-98BA-DD961947FC8C}" destId="{B5384A30-E3B3-4B58-B926-E10683E66B03}" srcOrd="0" destOrd="0" presId="urn:microsoft.com/office/officeart/2005/8/layout/list1"/>
    <dgm:cxn modelId="{540244E2-25CB-4308-865F-144AF7D648EF}" type="presOf" srcId="{166BA28F-634B-4C7C-AB39-26F23830B214}" destId="{120735CA-6882-4562-A655-CBCC7A82795E}" srcOrd="0" destOrd="0" presId="urn:microsoft.com/office/officeart/2005/8/layout/list1"/>
    <dgm:cxn modelId="{845476F8-AB70-4EE3-990D-0DF7CF20F03B}" type="presOf" srcId="{F4D2F259-FD0A-42BA-98BA-DD961947FC8C}" destId="{9A02DA45-A19C-4A28-BCDA-C45C19250567}" srcOrd="1" destOrd="0" presId="urn:microsoft.com/office/officeart/2005/8/layout/list1"/>
    <dgm:cxn modelId="{31BBE171-4040-457B-BA7F-906B05EC42AD}" type="presParOf" srcId="{C3C940E2-C224-474A-8C85-B4FBC43B9DDC}" destId="{6685BAC1-9BFA-44DD-9B04-485103FC4DC2}" srcOrd="0" destOrd="0" presId="urn:microsoft.com/office/officeart/2005/8/layout/list1"/>
    <dgm:cxn modelId="{40901AC5-8C00-419B-B39E-C6AA0675DD8E}" type="presParOf" srcId="{6685BAC1-9BFA-44DD-9B04-485103FC4DC2}" destId="{FC105939-CE02-4BE3-A831-7913027EAE35}" srcOrd="0" destOrd="0" presId="urn:microsoft.com/office/officeart/2005/8/layout/list1"/>
    <dgm:cxn modelId="{B03DA0F5-5529-4806-8402-2EB390C54F18}" type="presParOf" srcId="{6685BAC1-9BFA-44DD-9B04-485103FC4DC2}" destId="{FC90B4A5-46EF-4C7E-9F80-BF3B6B187E07}" srcOrd="1" destOrd="0" presId="urn:microsoft.com/office/officeart/2005/8/layout/list1"/>
    <dgm:cxn modelId="{6B0DEAC1-A2E0-4F26-90DF-1BD52D03E14C}" type="presParOf" srcId="{C3C940E2-C224-474A-8C85-B4FBC43B9DDC}" destId="{B838F71F-97A3-49FB-AFA3-978878324C37}" srcOrd="1" destOrd="0" presId="urn:microsoft.com/office/officeart/2005/8/layout/list1"/>
    <dgm:cxn modelId="{9AA38549-750A-408F-8663-9138480CB434}" type="presParOf" srcId="{C3C940E2-C224-474A-8C85-B4FBC43B9DDC}" destId="{490C0565-F376-446C-8849-68942D5E59AE}" srcOrd="2" destOrd="0" presId="urn:microsoft.com/office/officeart/2005/8/layout/list1"/>
    <dgm:cxn modelId="{DCCAD532-0EBC-480C-A7F7-031FB8E19685}" type="presParOf" srcId="{C3C940E2-C224-474A-8C85-B4FBC43B9DDC}" destId="{48B1004C-34E9-468B-AA0C-677BB0AF3DED}" srcOrd="3" destOrd="0" presId="urn:microsoft.com/office/officeart/2005/8/layout/list1"/>
    <dgm:cxn modelId="{27E9E20A-3D9F-431F-A4F8-C207CAD22039}" type="presParOf" srcId="{C3C940E2-C224-474A-8C85-B4FBC43B9DDC}" destId="{08527F85-2936-4BE1-88D9-E426124794D2}" srcOrd="4" destOrd="0" presId="urn:microsoft.com/office/officeart/2005/8/layout/list1"/>
    <dgm:cxn modelId="{00E7AC4D-08B6-4D78-9531-1C4DB13D3428}" type="presParOf" srcId="{08527F85-2936-4BE1-88D9-E426124794D2}" destId="{7E58A915-0488-47DF-8CE6-B206A58BCD2D}" srcOrd="0" destOrd="0" presId="urn:microsoft.com/office/officeart/2005/8/layout/list1"/>
    <dgm:cxn modelId="{50BE70CF-898B-4BE6-A777-EC3D81BEC072}" type="presParOf" srcId="{08527F85-2936-4BE1-88D9-E426124794D2}" destId="{FBCD1570-EA72-44BB-9E88-1D28239B3B5D}" srcOrd="1" destOrd="0" presId="urn:microsoft.com/office/officeart/2005/8/layout/list1"/>
    <dgm:cxn modelId="{965229E6-2CA9-4CB3-94F8-92801186D6B5}" type="presParOf" srcId="{C3C940E2-C224-474A-8C85-B4FBC43B9DDC}" destId="{E1893BBE-BD94-4916-8163-BFC38D35BD5C}" srcOrd="5" destOrd="0" presId="urn:microsoft.com/office/officeart/2005/8/layout/list1"/>
    <dgm:cxn modelId="{A3823A37-18E5-4F7E-A2B0-218C77E900D6}" type="presParOf" srcId="{C3C940E2-C224-474A-8C85-B4FBC43B9DDC}" destId="{A9C23269-2E4D-4F97-B597-A2DA3007DEE2}" srcOrd="6" destOrd="0" presId="urn:microsoft.com/office/officeart/2005/8/layout/list1"/>
    <dgm:cxn modelId="{C5899A6E-DC58-4C1E-8FD3-EEB3FE44FB1B}" type="presParOf" srcId="{C3C940E2-C224-474A-8C85-B4FBC43B9DDC}" destId="{9AF24F9A-DB18-45B4-9158-BE4E93FAF948}" srcOrd="7" destOrd="0" presId="urn:microsoft.com/office/officeart/2005/8/layout/list1"/>
    <dgm:cxn modelId="{2A220F9C-49B9-4FED-8DFC-7892F936BE8C}" type="presParOf" srcId="{C3C940E2-C224-474A-8C85-B4FBC43B9DDC}" destId="{F6F597C4-25C5-45D7-8131-D38ADBACE60D}" srcOrd="8" destOrd="0" presId="urn:microsoft.com/office/officeart/2005/8/layout/list1"/>
    <dgm:cxn modelId="{C48A0818-EE85-4304-B3C2-3FA294F75D37}" type="presParOf" srcId="{F6F597C4-25C5-45D7-8131-D38ADBACE60D}" destId="{120735CA-6882-4562-A655-CBCC7A82795E}" srcOrd="0" destOrd="0" presId="urn:microsoft.com/office/officeart/2005/8/layout/list1"/>
    <dgm:cxn modelId="{1E401F9A-B51D-4E0A-8C09-EA6FFC3EE61A}" type="presParOf" srcId="{F6F597C4-25C5-45D7-8131-D38ADBACE60D}" destId="{9C1CBA28-978C-4317-BAC9-68D49B83B90E}" srcOrd="1" destOrd="0" presId="urn:microsoft.com/office/officeart/2005/8/layout/list1"/>
    <dgm:cxn modelId="{FDA338B0-3AC6-4BA7-AB08-74193AF7BE27}" type="presParOf" srcId="{C3C940E2-C224-474A-8C85-B4FBC43B9DDC}" destId="{B152AA63-DA03-472C-9910-103A6A005163}" srcOrd="9" destOrd="0" presId="urn:microsoft.com/office/officeart/2005/8/layout/list1"/>
    <dgm:cxn modelId="{09A24686-5040-49AF-B92A-FFAD3F9BEB91}" type="presParOf" srcId="{C3C940E2-C224-474A-8C85-B4FBC43B9DDC}" destId="{57D146B2-FAE8-4CDD-989E-9D98E2EFEB00}" srcOrd="10" destOrd="0" presId="urn:microsoft.com/office/officeart/2005/8/layout/list1"/>
    <dgm:cxn modelId="{740E3C86-EC9F-47CD-861D-0BCB82491BCD}" type="presParOf" srcId="{C3C940E2-C224-474A-8C85-B4FBC43B9DDC}" destId="{BF1F1AA5-E190-40C0-B577-78E1F5C6CF85}" srcOrd="11" destOrd="0" presId="urn:microsoft.com/office/officeart/2005/8/layout/list1"/>
    <dgm:cxn modelId="{E2CAE436-FC33-4489-B207-8044BE1F47F0}" type="presParOf" srcId="{C3C940E2-C224-474A-8C85-B4FBC43B9DDC}" destId="{C1CB0495-1B24-4370-B42E-5056AD523EC8}" srcOrd="12" destOrd="0" presId="urn:microsoft.com/office/officeart/2005/8/layout/list1"/>
    <dgm:cxn modelId="{CB801E8A-B4CC-45D5-99FF-87DAF28C5817}" type="presParOf" srcId="{C1CB0495-1B24-4370-B42E-5056AD523EC8}" destId="{B5384A30-E3B3-4B58-B926-E10683E66B03}" srcOrd="0" destOrd="0" presId="urn:microsoft.com/office/officeart/2005/8/layout/list1"/>
    <dgm:cxn modelId="{410603C4-7DAF-4DEA-BAA2-6080B9EC639A}" type="presParOf" srcId="{C1CB0495-1B24-4370-B42E-5056AD523EC8}" destId="{9A02DA45-A19C-4A28-BCDA-C45C19250567}" srcOrd="1" destOrd="0" presId="urn:microsoft.com/office/officeart/2005/8/layout/list1"/>
    <dgm:cxn modelId="{74764A17-D389-4A66-9EF2-C2F45C851AF3}" type="presParOf" srcId="{C3C940E2-C224-474A-8C85-B4FBC43B9DDC}" destId="{B0714A83-C5A7-4F8A-B6C0-DA2C8DC938C8}" srcOrd="13" destOrd="0" presId="urn:microsoft.com/office/officeart/2005/8/layout/list1"/>
    <dgm:cxn modelId="{60C6A3C6-FE03-47CF-B523-36610CA45148}" type="presParOf" srcId="{C3C940E2-C224-474A-8C85-B4FBC43B9DDC}" destId="{89EEDD94-308D-4FD7-924E-1C5848162E1F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60395E3-BBE5-4039-AC98-D380704A40AE}" type="doc">
      <dgm:prSet loTypeId="urn:microsoft.com/office/officeart/2008/layout/VerticalAccent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FC72356-0CE8-4435-8E78-3EB28C1B280F}">
      <dgm:prSet phldrT="[Text]" custT="1"/>
      <dgm:spPr/>
      <dgm:t>
        <a:bodyPr/>
        <a:lstStyle/>
        <a:p>
          <a:r>
            <a:rPr lang="en-US" sz="2000" dirty="0"/>
            <a:t>Tesco</a:t>
          </a:r>
        </a:p>
      </dgm:t>
    </dgm:pt>
    <dgm:pt modelId="{6B42F6A3-E857-4080-A8F2-DBE1F41A2246}" type="parTrans" cxnId="{F184329A-7119-452B-850F-F8330C74CE8D}">
      <dgm:prSet/>
      <dgm:spPr/>
      <dgm:t>
        <a:bodyPr/>
        <a:lstStyle/>
        <a:p>
          <a:endParaRPr lang="en-US"/>
        </a:p>
      </dgm:t>
    </dgm:pt>
    <dgm:pt modelId="{8B35AC64-0601-4042-A369-B19431E11B40}" type="sibTrans" cxnId="{F184329A-7119-452B-850F-F8330C74CE8D}">
      <dgm:prSet/>
      <dgm:spPr/>
      <dgm:t>
        <a:bodyPr/>
        <a:lstStyle/>
        <a:p>
          <a:endParaRPr lang="en-US"/>
        </a:p>
      </dgm:t>
    </dgm:pt>
    <dgm:pt modelId="{CE1B7EC2-9B4C-4A23-ADDA-D69B3D604F51}">
      <dgm:prSet phldrT="[Text]" custT="1"/>
      <dgm:spPr/>
      <dgm:t>
        <a:bodyPr/>
        <a:lstStyle/>
        <a:p>
          <a:r>
            <a:rPr lang="en-US" sz="2000" dirty="0"/>
            <a:t>Tesco Revenue (2023): £65.7 billion, Net Profit Margin: 3.1%</a:t>
          </a:r>
        </a:p>
      </dgm:t>
    </dgm:pt>
    <dgm:pt modelId="{9EFCC2FA-922B-4C38-9148-78E36383E7A8}" type="parTrans" cxnId="{0982C7E0-C02C-4C89-8CC8-9570E446FFFD}">
      <dgm:prSet/>
      <dgm:spPr/>
      <dgm:t>
        <a:bodyPr/>
        <a:lstStyle/>
        <a:p>
          <a:endParaRPr lang="en-US"/>
        </a:p>
      </dgm:t>
    </dgm:pt>
    <dgm:pt modelId="{284A8233-9E1A-450C-AF0C-C3E0CCBF2548}" type="sibTrans" cxnId="{0982C7E0-C02C-4C89-8CC8-9570E446FFFD}">
      <dgm:prSet/>
      <dgm:spPr/>
      <dgm:t>
        <a:bodyPr/>
        <a:lstStyle/>
        <a:p>
          <a:endParaRPr lang="en-US"/>
        </a:p>
      </dgm:t>
    </dgm:pt>
    <dgm:pt modelId="{3848C4B1-94B2-4DFB-AD68-4D80F534B37E}">
      <dgm:prSet custT="1"/>
      <dgm:spPr/>
      <dgm:t>
        <a:bodyPr/>
        <a:lstStyle/>
        <a:p>
          <a:r>
            <a:rPr lang="en-US" sz="2000" dirty="0"/>
            <a:t>Tesco’s international markets: Ireland, Thailand</a:t>
          </a:r>
        </a:p>
      </dgm:t>
    </dgm:pt>
    <dgm:pt modelId="{6898E7F9-FE0F-4CF4-95CB-8A277910E395}" type="parTrans" cxnId="{AE6D4907-7CAC-45A6-9AA2-9D3407E207E5}">
      <dgm:prSet/>
      <dgm:spPr/>
      <dgm:t>
        <a:bodyPr/>
        <a:lstStyle/>
        <a:p>
          <a:endParaRPr lang="en-US"/>
        </a:p>
      </dgm:t>
    </dgm:pt>
    <dgm:pt modelId="{71C6601A-2D3E-40F0-8406-FD29D2B9417F}" type="sibTrans" cxnId="{AE6D4907-7CAC-45A6-9AA2-9D3407E207E5}">
      <dgm:prSet/>
      <dgm:spPr/>
      <dgm:t>
        <a:bodyPr/>
        <a:lstStyle/>
        <a:p>
          <a:endParaRPr lang="en-US"/>
        </a:p>
      </dgm:t>
    </dgm:pt>
    <dgm:pt modelId="{2AF3BD49-959F-488B-9C0C-1E9631FE95A9}">
      <dgm:prSet custT="1"/>
      <dgm:spPr/>
      <dgm:t>
        <a:bodyPr/>
        <a:lstStyle/>
        <a:p>
          <a:r>
            <a:rPr lang="en-US" sz="2000" dirty="0"/>
            <a:t>Alibaba Revenue (2023): ¥868.7 billion (~£97 billion), Net Profit Margin: 19.3%</a:t>
          </a:r>
        </a:p>
      </dgm:t>
    </dgm:pt>
    <dgm:pt modelId="{22D292E3-E1A6-42AD-976D-72CF5704EC50}" type="parTrans" cxnId="{65F1D8B0-F2A2-4656-8D91-9F99AC9AA9BF}">
      <dgm:prSet/>
      <dgm:spPr/>
      <dgm:t>
        <a:bodyPr/>
        <a:lstStyle/>
        <a:p>
          <a:endParaRPr lang="en-US"/>
        </a:p>
      </dgm:t>
    </dgm:pt>
    <dgm:pt modelId="{6AA06BEC-7799-4683-B17D-8F229F300182}" type="sibTrans" cxnId="{65F1D8B0-F2A2-4656-8D91-9F99AC9AA9BF}">
      <dgm:prSet/>
      <dgm:spPr/>
      <dgm:t>
        <a:bodyPr/>
        <a:lstStyle/>
        <a:p>
          <a:endParaRPr lang="en-US"/>
        </a:p>
      </dgm:t>
    </dgm:pt>
    <dgm:pt modelId="{873E40A4-D0A2-41FA-A774-18098D69056E}">
      <dgm:prSet custT="1"/>
      <dgm:spPr/>
      <dgm:t>
        <a:bodyPr/>
        <a:lstStyle/>
        <a:p>
          <a:r>
            <a:rPr lang="en-US" sz="2000" dirty="0"/>
            <a:t> Alibaba’s global expansion: Southeast Asia, Europe</a:t>
          </a:r>
        </a:p>
      </dgm:t>
    </dgm:pt>
    <dgm:pt modelId="{071CD8FF-FCC7-4012-AEA5-2B3DE393854A}" type="parTrans" cxnId="{9E3AEBF6-5ECB-4DF7-8FAB-9A786B464CFB}">
      <dgm:prSet/>
      <dgm:spPr/>
      <dgm:t>
        <a:bodyPr/>
        <a:lstStyle/>
        <a:p>
          <a:endParaRPr lang="en-US"/>
        </a:p>
      </dgm:t>
    </dgm:pt>
    <dgm:pt modelId="{4DB1E265-C11A-45AF-9273-F3066B6BD25F}" type="sibTrans" cxnId="{9E3AEBF6-5ECB-4DF7-8FAB-9A786B464CFB}">
      <dgm:prSet/>
      <dgm:spPr/>
      <dgm:t>
        <a:bodyPr/>
        <a:lstStyle/>
        <a:p>
          <a:endParaRPr lang="en-US"/>
        </a:p>
      </dgm:t>
    </dgm:pt>
    <dgm:pt modelId="{10CD18CA-05F2-445D-82C0-BBDAA9D850A9}">
      <dgm:prSet custT="1"/>
      <dgm:spPr/>
      <dgm:t>
        <a:bodyPr/>
        <a:lstStyle/>
        <a:p>
          <a:r>
            <a:rPr lang="en-US" sz="2000" dirty="0"/>
            <a:t>Alibaba </a:t>
          </a:r>
        </a:p>
      </dgm:t>
    </dgm:pt>
    <dgm:pt modelId="{33BE1F85-0C62-45A0-BE8B-6CB7CD134FC4}" type="parTrans" cxnId="{C4EC36BD-9422-4B89-95A1-ADDC0B406E03}">
      <dgm:prSet/>
      <dgm:spPr/>
      <dgm:t>
        <a:bodyPr/>
        <a:lstStyle/>
        <a:p>
          <a:endParaRPr lang="en-US"/>
        </a:p>
      </dgm:t>
    </dgm:pt>
    <dgm:pt modelId="{2ACE9A92-8D3B-45D5-85CF-EEB27B44EF08}" type="sibTrans" cxnId="{C4EC36BD-9422-4B89-95A1-ADDC0B406E03}">
      <dgm:prSet/>
      <dgm:spPr/>
      <dgm:t>
        <a:bodyPr/>
        <a:lstStyle/>
        <a:p>
          <a:endParaRPr lang="en-US"/>
        </a:p>
      </dgm:t>
    </dgm:pt>
    <dgm:pt modelId="{6D238235-BBF4-460C-80BA-7014CCE79E85}" type="pres">
      <dgm:prSet presAssocID="{860395E3-BBE5-4039-AC98-D380704A40AE}" presName="Name0" presStyleCnt="0">
        <dgm:presLayoutVars>
          <dgm:chMax/>
          <dgm:chPref/>
          <dgm:dir/>
        </dgm:presLayoutVars>
      </dgm:prSet>
      <dgm:spPr/>
    </dgm:pt>
    <dgm:pt modelId="{6ABAB8D3-B42D-480E-A24F-41E43D6A7A17}" type="pres">
      <dgm:prSet presAssocID="{1FC72356-0CE8-4435-8E78-3EB28C1B280F}" presName="parenttextcomposite" presStyleCnt="0"/>
      <dgm:spPr/>
    </dgm:pt>
    <dgm:pt modelId="{0D42D95D-5024-416A-8ABD-E0078A130ED0}" type="pres">
      <dgm:prSet presAssocID="{1FC72356-0CE8-4435-8E78-3EB28C1B280F}" presName="parenttext" presStyleLbl="revTx" presStyleIdx="0" presStyleCnt="2">
        <dgm:presLayoutVars>
          <dgm:chMax/>
          <dgm:chPref val="2"/>
          <dgm:bulletEnabled val="1"/>
        </dgm:presLayoutVars>
      </dgm:prSet>
      <dgm:spPr/>
    </dgm:pt>
    <dgm:pt modelId="{B40BE85B-EEF0-4309-8CF8-3F657D8C6AC0}" type="pres">
      <dgm:prSet presAssocID="{1FC72356-0CE8-4435-8E78-3EB28C1B280F}" presName="composite" presStyleCnt="0"/>
      <dgm:spPr/>
    </dgm:pt>
    <dgm:pt modelId="{445A87DD-E9C8-449F-B78E-C04145F6FFAC}" type="pres">
      <dgm:prSet presAssocID="{1FC72356-0CE8-4435-8E78-3EB28C1B280F}" presName="chevron1" presStyleLbl="alignNode1" presStyleIdx="0" presStyleCnt="14"/>
      <dgm:spPr/>
    </dgm:pt>
    <dgm:pt modelId="{3FA4DB35-EA1C-4048-8449-5043F04F0E6A}" type="pres">
      <dgm:prSet presAssocID="{1FC72356-0CE8-4435-8E78-3EB28C1B280F}" presName="chevron2" presStyleLbl="alignNode1" presStyleIdx="1" presStyleCnt="14"/>
      <dgm:spPr/>
    </dgm:pt>
    <dgm:pt modelId="{8B46DF68-F5E9-4D3F-9F33-F1A44DF98E11}" type="pres">
      <dgm:prSet presAssocID="{1FC72356-0CE8-4435-8E78-3EB28C1B280F}" presName="chevron3" presStyleLbl="alignNode1" presStyleIdx="2" presStyleCnt="14"/>
      <dgm:spPr/>
    </dgm:pt>
    <dgm:pt modelId="{895123BF-4207-4D1E-950F-287D6666803C}" type="pres">
      <dgm:prSet presAssocID="{1FC72356-0CE8-4435-8E78-3EB28C1B280F}" presName="chevron4" presStyleLbl="alignNode1" presStyleIdx="3" presStyleCnt="14"/>
      <dgm:spPr/>
    </dgm:pt>
    <dgm:pt modelId="{14FDC873-9FDB-4478-A6A3-511A6991BFCC}" type="pres">
      <dgm:prSet presAssocID="{1FC72356-0CE8-4435-8E78-3EB28C1B280F}" presName="chevron5" presStyleLbl="alignNode1" presStyleIdx="4" presStyleCnt="14"/>
      <dgm:spPr/>
    </dgm:pt>
    <dgm:pt modelId="{79EDA96B-98E5-4DD0-B0B6-4833E7760041}" type="pres">
      <dgm:prSet presAssocID="{1FC72356-0CE8-4435-8E78-3EB28C1B280F}" presName="chevron6" presStyleLbl="alignNode1" presStyleIdx="5" presStyleCnt="14"/>
      <dgm:spPr/>
    </dgm:pt>
    <dgm:pt modelId="{BAEBD45F-EA01-44C8-BF61-D7B38D8381AD}" type="pres">
      <dgm:prSet presAssocID="{1FC72356-0CE8-4435-8E78-3EB28C1B280F}" presName="chevron7" presStyleLbl="alignNode1" presStyleIdx="6" presStyleCnt="14"/>
      <dgm:spPr/>
    </dgm:pt>
    <dgm:pt modelId="{C3FF026F-43F9-472A-8E73-B1E4055610E6}" type="pres">
      <dgm:prSet presAssocID="{1FC72356-0CE8-4435-8E78-3EB28C1B280F}" presName="childtext" presStyleLbl="solidFgAcc1" presStyleIdx="0" presStyleCnt="2">
        <dgm:presLayoutVars>
          <dgm:chMax/>
          <dgm:chPref val="0"/>
          <dgm:bulletEnabled val="1"/>
        </dgm:presLayoutVars>
      </dgm:prSet>
      <dgm:spPr/>
    </dgm:pt>
    <dgm:pt modelId="{335D14AD-8E06-4FB8-828B-7FBEC3DCC081}" type="pres">
      <dgm:prSet presAssocID="{8B35AC64-0601-4042-A369-B19431E11B40}" presName="sibTrans" presStyleCnt="0"/>
      <dgm:spPr/>
    </dgm:pt>
    <dgm:pt modelId="{A12DBD83-0DB2-4E72-83DA-FC00FA785BED}" type="pres">
      <dgm:prSet presAssocID="{10CD18CA-05F2-445D-82C0-BBDAA9D850A9}" presName="parenttextcomposite" presStyleCnt="0"/>
      <dgm:spPr/>
    </dgm:pt>
    <dgm:pt modelId="{2C62850F-0E90-4EFF-91B9-88E14B775389}" type="pres">
      <dgm:prSet presAssocID="{10CD18CA-05F2-445D-82C0-BBDAA9D850A9}" presName="parenttext" presStyleLbl="revTx" presStyleIdx="1" presStyleCnt="2">
        <dgm:presLayoutVars>
          <dgm:chMax/>
          <dgm:chPref val="2"/>
          <dgm:bulletEnabled val="1"/>
        </dgm:presLayoutVars>
      </dgm:prSet>
      <dgm:spPr/>
    </dgm:pt>
    <dgm:pt modelId="{44730D5C-CEC3-464E-8635-D3628E22F4F1}" type="pres">
      <dgm:prSet presAssocID="{10CD18CA-05F2-445D-82C0-BBDAA9D850A9}" presName="composite" presStyleCnt="0"/>
      <dgm:spPr/>
    </dgm:pt>
    <dgm:pt modelId="{9060DEE1-88F0-427B-A022-DF61F07548CD}" type="pres">
      <dgm:prSet presAssocID="{10CD18CA-05F2-445D-82C0-BBDAA9D850A9}" presName="chevron1" presStyleLbl="alignNode1" presStyleIdx="7" presStyleCnt="14"/>
      <dgm:spPr/>
    </dgm:pt>
    <dgm:pt modelId="{2F63E018-162F-4C77-9EED-9A93739E7E9F}" type="pres">
      <dgm:prSet presAssocID="{10CD18CA-05F2-445D-82C0-BBDAA9D850A9}" presName="chevron2" presStyleLbl="alignNode1" presStyleIdx="8" presStyleCnt="14"/>
      <dgm:spPr/>
    </dgm:pt>
    <dgm:pt modelId="{374B36A0-7617-46E2-AA5F-964C492E5E4D}" type="pres">
      <dgm:prSet presAssocID="{10CD18CA-05F2-445D-82C0-BBDAA9D850A9}" presName="chevron3" presStyleLbl="alignNode1" presStyleIdx="9" presStyleCnt="14"/>
      <dgm:spPr/>
    </dgm:pt>
    <dgm:pt modelId="{037C2546-F039-4993-892E-A10F25FE22CB}" type="pres">
      <dgm:prSet presAssocID="{10CD18CA-05F2-445D-82C0-BBDAA9D850A9}" presName="chevron4" presStyleLbl="alignNode1" presStyleIdx="10" presStyleCnt="14"/>
      <dgm:spPr/>
    </dgm:pt>
    <dgm:pt modelId="{1A011BA7-1230-4A98-9771-D7EAFC796C62}" type="pres">
      <dgm:prSet presAssocID="{10CD18CA-05F2-445D-82C0-BBDAA9D850A9}" presName="chevron5" presStyleLbl="alignNode1" presStyleIdx="11" presStyleCnt="14"/>
      <dgm:spPr/>
    </dgm:pt>
    <dgm:pt modelId="{1021F518-CB1E-4043-8B2C-38782FB4D358}" type="pres">
      <dgm:prSet presAssocID="{10CD18CA-05F2-445D-82C0-BBDAA9D850A9}" presName="chevron6" presStyleLbl="alignNode1" presStyleIdx="12" presStyleCnt="14"/>
      <dgm:spPr/>
    </dgm:pt>
    <dgm:pt modelId="{4D6BC527-AA74-49C0-8E1A-526AEE117F36}" type="pres">
      <dgm:prSet presAssocID="{10CD18CA-05F2-445D-82C0-BBDAA9D850A9}" presName="chevron7" presStyleLbl="alignNode1" presStyleIdx="13" presStyleCnt="14"/>
      <dgm:spPr/>
    </dgm:pt>
    <dgm:pt modelId="{3287027D-BC6B-4272-A302-CED15F451D6C}" type="pres">
      <dgm:prSet presAssocID="{10CD18CA-05F2-445D-82C0-BBDAA9D850A9}" presName="childtext" presStyleLbl="solidFgAcc1" presStyleIdx="1" presStyleCnt="2">
        <dgm:presLayoutVars>
          <dgm:chMax/>
          <dgm:chPref val="0"/>
          <dgm:bulletEnabled val="1"/>
        </dgm:presLayoutVars>
      </dgm:prSet>
      <dgm:spPr/>
    </dgm:pt>
  </dgm:ptLst>
  <dgm:cxnLst>
    <dgm:cxn modelId="{AE6D4907-7CAC-45A6-9AA2-9D3407E207E5}" srcId="{1FC72356-0CE8-4435-8E78-3EB28C1B280F}" destId="{3848C4B1-94B2-4DFB-AD68-4D80F534B37E}" srcOrd="1" destOrd="0" parTransId="{6898E7F9-FE0F-4CF4-95CB-8A277910E395}" sibTransId="{71C6601A-2D3E-40F0-8406-FD29D2B9417F}"/>
    <dgm:cxn modelId="{8C155A71-7E02-4EAB-BF37-759BD4EEF0C0}" type="presOf" srcId="{CE1B7EC2-9B4C-4A23-ADDA-D69B3D604F51}" destId="{C3FF026F-43F9-472A-8E73-B1E4055610E6}" srcOrd="0" destOrd="0" presId="urn:microsoft.com/office/officeart/2008/layout/VerticalAccentList"/>
    <dgm:cxn modelId="{8C30878D-2B10-46F1-8D59-2A413D16B8B1}" type="presOf" srcId="{3848C4B1-94B2-4DFB-AD68-4D80F534B37E}" destId="{C3FF026F-43F9-472A-8E73-B1E4055610E6}" srcOrd="0" destOrd="1" presId="urn:microsoft.com/office/officeart/2008/layout/VerticalAccentList"/>
    <dgm:cxn modelId="{61FE0C92-C20D-4AE8-828D-C2002C2FF322}" type="presOf" srcId="{1FC72356-0CE8-4435-8E78-3EB28C1B280F}" destId="{0D42D95D-5024-416A-8ABD-E0078A130ED0}" srcOrd="0" destOrd="0" presId="urn:microsoft.com/office/officeart/2008/layout/VerticalAccentList"/>
    <dgm:cxn modelId="{F184329A-7119-452B-850F-F8330C74CE8D}" srcId="{860395E3-BBE5-4039-AC98-D380704A40AE}" destId="{1FC72356-0CE8-4435-8E78-3EB28C1B280F}" srcOrd="0" destOrd="0" parTransId="{6B42F6A3-E857-4080-A8F2-DBE1F41A2246}" sibTransId="{8B35AC64-0601-4042-A369-B19431E11B40}"/>
    <dgm:cxn modelId="{7A2F2CA9-8424-4909-81E5-D0E1F4716AE1}" type="presOf" srcId="{2AF3BD49-959F-488B-9C0C-1E9631FE95A9}" destId="{3287027D-BC6B-4272-A302-CED15F451D6C}" srcOrd="0" destOrd="0" presId="urn:microsoft.com/office/officeart/2008/layout/VerticalAccentList"/>
    <dgm:cxn modelId="{01D5E0AA-2377-4366-A3F7-03C7CDA32140}" type="presOf" srcId="{873E40A4-D0A2-41FA-A774-18098D69056E}" destId="{3287027D-BC6B-4272-A302-CED15F451D6C}" srcOrd="0" destOrd="1" presId="urn:microsoft.com/office/officeart/2008/layout/VerticalAccentList"/>
    <dgm:cxn modelId="{65F1D8B0-F2A2-4656-8D91-9F99AC9AA9BF}" srcId="{10CD18CA-05F2-445D-82C0-BBDAA9D850A9}" destId="{2AF3BD49-959F-488B-9C0C-1E9631FE95A9}" srcOrd="0" destOrd="0" parTransId="{22D292E3-E1A6-42AD-976D-72CF5704EC50}" sibTransId="{6AA06BEC-7799-4683-B17D-8F229F300182}"/>
    <dgm:cxn modelId="{C4EC36BD-9422-4B89-95A1-ADDC0B406E03}" srcId="{860395E3-BBE5-4039-AC98-D380704A40AE}" destId="{10CD18CA-05F2-445D-82C0-BBDAA9D850A9}" srcOrd="1" destOrd="0" parTransId="{33BE1F85-0C62-45A0-BE8B-6CB7CD134FC4}" sibTransId="{2ACE9A92-8D3B-45D5-85CF-EEB27B44EF08}"/>
    <dgm:cxn modelId="{7950B9D4-991E-4CB5-8434-610C0BB30F56}" type="presOf" srcId="{10CD18CA-05F2-445D-82C0-BBDAA9D850A9}" destId="{2C62850F-0E90-4EFF-91B9-88E14B775389}" srcOrd="0" destOrd="0" presId="urn:microsoft.com/office/officeart/2008/layout/VerticalAccentList"/>
    <dgm:cxn modelId="{0982C7E0-C02C-4C89-8CC8-9570E446FFFD}" srcId="{1FC72356-0CE8-4435-8E78-3EB28C1B280F}" destId="{CE1B7EC2-9B4C-4A23-ADDA-D69B3D604F51}" srcOrd="0" destOrd="0" parTransId="{9EFCC2FA-922B-4C38-9148-78E36383E7A8}" sibTransId="{284A8233-9E1A-450C-AF0C-C3E0CCBF2548}"/>
    <dgm:cxn modelId="{9E3AEBF6-5ECB-4DF7-8FAB-9A786B464CFB}" srcId="{10CD18CA-05F2-445D-82C0-BBDAA9D850A9}" destId="{873E40A4-D0A2-41FA-A774-18098D69056E}" srcOrd="1" destOrd="0" parTransId="{071CD8FF-FCC7-4012-AEA5-2B3DE393854A}" sibTransId="{4DB1E265-C11A-45AF-9273-F3066B6BD25F}"/>
    <dgm:cxn modelId="{4D722AFF-33BF-4CF9-9341-6248F9216A5E}" type="presOf" srcId="{860395E3-BBE5-4039-AC98-D380704A40AE}" destId="{6D238235-BBF4-460C-80BA-7014CCE79E85}" srcOrd="0" destOrd="0" presId="urn:microsoft.com/office/officeart/2008/layout/VerticalAccentList"/>
    <dgm:cxn modelId="{2B9C283D-5DBA-4956-8364-BB0F71CD7833}" type="presParOf" srcId="{6D238235-BBF4-460C-80BA-7014CCE79E85}" destId="{6ABAB8D3-B42D-480E-A24F-41E43D6A7A17}" srcOrd="0" destOrd="0" presId="urn:microsoft.com/office/officeart/2008/layout/VerticalAccentList"/>
    <dgm:cxn modelId="{5075B195-E157-43D3-AB06-9CD48E639C00}" type="presParOf" srcId="{6ABAB8D3-B42D-480E-A24F-41E43D6A7A17}" destId="{0D42D95D-5024-416A-8ABD-E0078A130ED0}" srcOrd="0" destOrd="0" presId="urn:microsoft.com/office/officeart/2008/layout/VerticalAccentList"/>
    <dgm:cxn modelId="{31350CAE-E6A2-4157-91B6-5C9B69731793}" type="presParOf" srcId="{6D238235-BBF4-460C-80BA-7014CCE79E85}" destId="{B40BE85B-EEF0-4309-8CF8-3F657D8C6AC0}" srcOrd="1" destOrd="0" presId="urn:microsoft.com/office/officeart/2008/layout/VerticalAccentList"/>
    <dgm:cxn modelId="{EF65A28A-38DB-43A3-B695-0FE599E9C177}" type="presParOf" srcId="{B40BE85B-EEF0-4309-8CF8-3F657D8C6AC0}" destId="{445A87DD-E9C8-449F-B78E-C04145F6FFAC}" srcOrd="0" destOrd="0" presId="urn:microsoft.com/office/officeart/2008/layout/VerticalAccentList"/>
    <dgm:cxn modelId="{63F1DE6D-3FAD-4163-B659-E499EE5E88E1}" type="presParOf" srcId="{B40BE85B-EEF0-4309-8CF8-3F657D8C6AC0}" destId="{3FA4DB35-EA1C-4048-8449-5043F04F0E6A}" srcOrd="1" destOrd="0" presId="urn:microsoft.com/office/officeart/2008/layout/VerticalAccentList"/>
    <dgm:cxn modelId="{6B7B1D72-279B-4A69-9241-3BDF92753B36}" type="presParOf" srcId="{B40BE85B-EEF0-4309-8CF8-3F657D8C6AC0}" destId="{8B46DF68-F5E9-4D3F-9F33-F1A44DF98E11}" srcOrd="2" destOrd="0" presId="urn:microsoft.com/office/officeart/2008/layout/VerticalAccentList"/>
    <dgm:cxn modelId="{ADAC2335-8302-4838-8991-58EFCD8F2386}" type="presParOf" srcId="{B40BE85B-EEF0-4309-8CF8-3F657D8C6AC0}" destId="{895123BF-4207-4D1E-950F-287D6666803C}" srcOrd="3" destOrd="0" presId="urn:microsoft.com/office/officeart/2008/layout/VerticalAccentList"/>
    <dgm:cxn modelId="{FAB80A0B-DB75-4DAB-9FEE-6B769BA92215}" type="presParOf" srcId="{B40BE85B-EEF0-4309-8CF8-3F657D8C6AC0}" destId="{14FDC873-9FDB-4478-A6A3-511A6991BFCC}" srcOrd="4" destOrd="0" presId="urn:microsoft.com/office/officeart/2008/layout/VerticalAccentList"/>
    <dgm:cxn modelId="{3E55F92B-9E39-432A-BC3C-2FA522346D0A}" type="presParOf" srcId="{B40BE85B-EEF0-4309-8CF8-3F657D8C6AC0}" destId="{79EDA96B-98E5-4DD0-B0B6-4833E7760041}" srcOrd="5" destOrd="0" presId="urn:microsoft.com/office/officeart/2008/layout/VerticalAccentList"/>
    <dgm:cxn modelId="{9AD262BF-AD3E-44B0-BBEE-8578F30440B1}" type="presParOf" srcId="{B40BE85B-EEF0-4309-8CF8-3F657D8C6AC0}" destId="{BAEBD45F-EA01-44C8-BF61-D7B38D8381AD}" srcOrd="6" destOrd="0" presId="urn:microsoft.com/office/officeart/2008/layout/VerticalAccentList"/>
    <dgm:cxn modelId="{FF40281B-732D-4BE0-A298-5CF2C3D79ED6}" type="presParOf" srcId="{B40BE85B-EEF0-4309-8CF8-3F657D8C6AC0}" destId="{C3FF026F-43F9-472A-8E73-B1E4055610E6}" srcOrd="7" destOrd="0" presId="urn:microsoft.com/office/officeart/2008/layout/VerticalAccentList"/>
    <dgm:cxn modelId="{51EEF35E-9474-48D5-AFAC-8EBD54E1B1FB}" type="presParOf" srcId="{6D238235-BBF4-460C-80BA-7014CCE79E85}" destId="{335D14AD-8E06-4FB8-828B-7FBEC3DCC081}" srcOrd="2" destOrd="0" presId="urn:microsoft.com/office/officeart/2008/layout/VerticalAccentList"/>
    <dgm:cxn modelId="{B45F4D6F-784F-489E-B8EC-9143473A5BBB}" type="presParOf" srcId="{6D238235-BBF4-460C-80BA-7014CCE79E85}" destId="{A12DBD83-0DB2-4E72-83DA-FC00FA785BED}" srcOrd="3" destOrd="0" presId="urn:microsoft.com/office/officeart/2008/layout/VerticalAccentList"/>
    <dgm:cxn modelId="{6A4CEE5B-AE7E-48E8-B8A3-4F9D18CEC9C5}" type="presParOf" srcId="{A12DBD83-0DB2-4E72-83DA-FC00FA785BED}" destId="{2C62850F-0E90-4EFF-91B9-88E14B775389}" srcOrd="0" destOrd="0" presId="urn:microsoft.com/office/officeart/2008/layout/VerticalAccentList"/>
    <dgm:cxn modelId="{C7BD64F1-6A52-48E8-9FA8-4714344DCEE5}" type="presParOf" srcId="{6D238235-BBF4-460C-80BA-7014CCE79E85}" destId="{44730D5C-CEC3-464E-8635-D3628E22F4F1}" srcOrd="4" destOrd="0" presId="urn:microsoft.com/office/officeart/2008/layout/VerticalAccentList"/>
    <dgm:cxn modelId="{6A52C871-F3F4-41EB-BBCE-DD08450B0558}" type="presParOf" srcId="{44730D5C-CEC3-464E-8635-D3628E22F4F1}" destId="{9060DEE1-88F0-427B-A022-DF61F07548CD}" srcOrd="0" destOrd="0" presId="urn:microsoft.com/office/officeart/2008/layout/VerticalAccentList"/>
    <dgm:cxn modelId="{5C7AE8B4-5EDF-4507-8168-A0A1DEF5B908}" type="presParOf" srcId="{44730D5C-CEC3-464E-8635-D3628E22F4F1}" destId="{2F63E018-162F-4C77-9EED-9A93739E7E9F}" srcOrd="1" destOrd="0" presId="urn:microsoft.com/office/officeart/2008/layout/VerticalAccentList"/>
    <dgm:cxn modelId="{4F3F98A3-5F37-4DF3-B1D6-65826359ACBD}" type="presParOf" srcId="{44730D5C-CEC3-464E-8635-D3628E22F4F1}" destId="{374B36A0-7617-46E2-AA5F-964C492E5E4D}" srcOrd="2" destOrd="0" presId="urn:microsoft.com/office/officeart/2008/layout/VerticalAccentList"/>
    <dgm:cxn modelId="{B7A1F631-042C-4F5B-9F15-66FAD4A66E34}" type="presParOf" srcId="{44730D5C-CEC3-464E-8635-D3628E22F4F1}" destId="{037C2546-F039-4993-892E-A10F25FE22CB}" srcOrd="3" destOrd="0" presId="urn:microsoft.com/office/officeart/2008/layout/VerticalAccentList"/>
    <dgm:cxn modelId="{D6C3A815-0F57-4066-9FE8-0211BA464C73}" type="presParOf" srcId="{44730D5C-CEC3-464E-8635-D3628E22F4F1}" destId="{1A011BA7-1230-4A98-9771-D7EAFC796C62}" srcOrd="4" destOrd="0" presId="urn:microsoft.com/office/officeart/2008/layout/VerticalAccentList"/>
    <dgm:cxn modelId="{672B0370-F060-4A8B-AA55-AF0E00F07908}" type="presParOf" srcId="{44730D5C-CEC3-464E-8635-D3628E22F4F1}" destId="{1021F518-CB1E-4043-8B2C-38782FB4D358}" srcOrd="5" destOrd="0" presId="urn:microsoft.com/office/officeart/2008/layout/VerticalAccentList"/>
    <dgm:cxn modelId="{005CC821-9DD3-463A-8640-F62E9854D27B}" type="presParOf" srcId="{44730D5C-CEC3-464E-8635-D3628E22F4F1}" destId="{4D6BC527-AA74-49C0-8E1A-526AEE117F36}" srcOrd="6" destOrd="0" presId="urn:microsoft.com/office/officeart/2008/layout/VerticalAccentList"/>
    <dgm:cxn modelId="{C630B253-F9FF-410C-808A-1441BDD7B4EE}" type="presParOf" srcId="{44730D5C-CEC3-464E-8635-D3628E22F4F1}" destId="{3287027D-BC6B-4272-A302-CED15F451D6C}" srcOrd="7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60395E3-BBE5-4039-AC98-D380704A40AE}" type="doc">
      <dgm:prSet loTypeId="urn:microsoft.com/office/officeart/2005/8/layout/hList1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1FC72356-0CE8-4435-8E78-3EB28C1B280F}">
      <dgm:prSet phldrT="[Text]" custT="1"/>
      <dgm:spPr/>
      <dgm:t>
        <a:bodyPr/>
        <a:lstStyle/>
        <a:p>
          <a:r>
            <a:rPr lang="en-US" sz="1800"/>
            <a:t>Tesco</a:t>
          </a:r>
          <a:endParaRPr lang="en-US" sz="1800" dirty="0"/>
        </a:p>
      </dgm:t>
    </dgm:pt>
    <dgm:pt modelId="{6B42F6A3-E857-4080-A8F2-DBE1F41A2246}" type="parTrans" cxnId="{F184329A-7119-452B-850F-F8330C74CE8D}">
      <dgm:prSet/>
      <dgm:spPr/>
      <dgm:t>
        <a:bodyPr/>
        <a:lstStyle/>
        <a:p>
          <a:endParaRPr lang="en-US"/>
        </a:p>
      </dgm:t>
    </dgm:pt>
    <dgm:pt modelId="{8B35AC64-0601-4042-A369-B19431E11B40}" type="sibTrans" cxnId="{F184329A-7119-452B-850F-F8330C74CE8D}">
      <dgm:prSet/>
      <dgm:spPr/>
      <dgm:t>
        <a:bodyPr/>
        <a:lstStyle/>
        <a:p>
          <a:endParaRPr lang="en-US"/>
        </a:p>
      </dgm:t>
    </dgm:pt>
    <dgm:pt modelId="{2AF3BD49-959F-488B-9C0C-1E9631FE95A9}">
      <dgm:prSet custT="1"/>
      <dgm:spPr/>
      <dgm:t>
        <a:bodyPr/>
        <a:lstStyle/>
        <a:p>
          <a:r>
            <a:rPr lang="en-GB" sz="1800" dirty="0"/>
            <a:t>Monopoly accusations, Privacy concerns</a:t>
          </a:r>
          <a:endParaRPr lang="en-US" sz="1800" dirty="0"/>
        </a:p>
      </dgm:t>
    </dgm:pt>
    <dgm:pt modelId="{22D292E3-E1A6-42AD-976D-72CF5704EC50}" type="parTrans" cxnId="{65F1D8B0-F2A2-4656-8D91-9F99AC9AA9BF}">
      <dgm:prSet/>
      <dgm:spPr/>
      <dgm:t>
        <a:bodyPr/>
        <a:lstStyle/>
        <a:p>
          <a:endParaRPr lang="en-US"/>
        </a:p>
      </dgm:t>
    </dgm:pt>
    <dgm:pt modelId="{6AA06BEC-7799-4683-B17D-8F229F300182}" type="sibTrans" cxnId="{65F1D8B0-F2A2-4656-8D91-9F99AC9AA9BF}">
      <dgm:prSet/>
      <dgm:spPr/>
      <dgm:t>
        <a:bodyPr/>
        <a:lstStyle/>
        <a:p>
          <a:endParaRPr lang="en-US"/>
        </a:p>
      </dgm:t>
    </dgm:pt>
    <dgm:pt modelId="{10CD18CA-05F2-445D-82C0-BBDAA9D850A9}">
      <dgm:prSet custT="1"/>
      <dgm:spPr/>
      <dgm:t>
        <a:bodyPr/>
        <a:lstStyle/>
        <a:p>
          <a:r>
            <a:rPr lang="en-US" sz="1800" dirty="0"/>
            <a:t>Alibaba </a:t>
          </a:r>
        </a:p>
      </dgm:t>
    </dgm:pt>
    <dgm:pt modelId="{33BE1F85-0C62-45A0-BE8B-6CB7CD134FC4}" type="parTrans" cxnId="{C4EC36BD-9422-4B89-95A1-ADDC0B406E03}">
      <dgm:prSet/>
      <dgm:spPr/>
      <dgm:t>
        <a:bodyPr/>
        <a:lstStyle/>
        <a:p>
          <a:endParaRPr lang="en-US"/>
        </a:p>
      </dgm:t>
    </dgm:pt>
    <dgm:pt modelId="{2ACE9A92-8D3B-45D5-85CF-EEB27B44EF08}" type="sibTrans" cxnId="{C4EC36BD-9422-4B89-95A1-ADDC0B406E03}">
      <dgm:prSet/>
      <dgm:spPr/>
      <dgm:t>
        <a:bodyPr/>
        <a:lstStyle/>
        <a:p>
          <a:endParaRPr lang="en-US"/>
        </a:p>
      </dgm:t>
    </dgm:pt>
    <dgm:pt modelId="{8A3B3A56-0A43-463A-9C87-3C69C9871302}">
      <dgm:prSet custT="1"/>
      <dgm:spPr/>
      <dgm:t>
        <a:bodyPr/>
        <a:lstStyle/>
        <a:p>
          <a:r>
            <a:rPr lang="en-GB" sz="1800" dirty="0"/>
            <a:t>Tesco ensures ethical sourcing &amp; supplier audits</a:t>
          </a:r>
        </a:p>
      </dgm:t>
    </dgm:pt>
    <dgm:pt modelId="{B157DA65-9D3C-4259-9B31-331D37B0D786}" type="parTrans" cxnId="{A25286DE-0C49-485D-9936-07EC11DFD2DA}">
      <dgm:prSet/>
      <dgm:spPr/>
      <dgm:t>
        <a:bodyPr/>
        <a:lstStyle/>
        <a:p>
          <a:endParaRPr lang="en-US"/>
        </a:p>
      </dgm:t>
    </dgm:pt>
    <dgm:pt modelId="{9251126E-9C0E-458C-985A-757E001AB1D3}" type="sibTrans" cxnId="{A25286DE-0C49-485D-9936-07EC11DFD2DA}">
      <dgm:prSet/>
      <dgm:spPr/>
      <dgm:t>
        <a:bodyPr/>
        <a:lstStyle/>
        <a:p>
          <a:endParaRPr lang="en-US"/>
        </a:p>
      </dgm:t>
    </dgm:pt>
    <dgm:pt modelId="{47A1DF2E-6C76-47DE-A4A5-2580071953FC}">
      <dgm:prSet custT="1"/>
      <dgm:spPr/>
      <dgm:t>
        <a:bodyPr/>
        <a:lstStyle/>
        <a:p>
          <a:r>
            <a:rPr lang="en-US" sz="1800" dirty="0"/>
            <a:t>Alibaba faces government intervention in business operations</a:t>
          </a:r>
        </a:p>
      </dgm:t>
    </dgm:pt>
    <dgm:pt modelId="{88CD8156-23EF-4FE0-91BC-757F62ACE5AF}" type="parTrans" cxnId="{6E85B106-0E89-436E-982E-641259388F4B}">
      <dgm:prSet/>
      <dgm:spPr/>
      <dgm:t>
        <a:bodyPr/>
        <a:lstStyle/>
        <a:p>
          <a:endParaRPr lang="en-US"/>
        </a:p>
      </dgm:t>
    </dgm:pt>
    <dgm:pt modelId="{F9E0FA83-F5C2-440A-8686-D08B0C48A903}" type="sibTrans" cxnId="{6E85B106-0E89-436E-982E-641259388F4B}">
      <dgm:prSet/>
      <dgm:spPr/>
      <dgm:t>
        <a:bodyPr/>
        <a:lstStyle/>
        <a:p>
          <a:endParaRPr lang="en-US"/>
        </a:p>
      </dgm:t>
    </dgm:pt>
    <dgm:pt modelId="{CE1B7EC2-9B4C-4A23-ADDA-D69B3D604F51}">
      <dgm:prSet phldrT="[Text]" custT="1"/>
      <dgm:spPr/>
      <dgm:t>
        <a:bodyPr/>
        <a:lstStyle/>
        <a:p>
          <a:r>
            <a:rPr lang="en-US" sz="1800" dirty="0"/>
            <a:t>Past accounting scandals, Fair pay policies</a:t>
          </a:r>
        </a:p>
      </dgm:t>
    </dgm:pt>
    <dgm:pt modelId="{284A8233-9E1A-450C-AF0C-C3E0CCBF2548}" type="sibTrans" cxnId="{0982C7E0-C02C-4C89-8CC8-9570E446FFFD}">
      <dgm:prSet/>
      <dgm:spPr/>
      <dgm:t>
        <a:bodyPr/>
        <a:lstStyle/>
        <a:p>
          <a:endParaRPr lang="en-US"/>
        </a:p>
      </dgm:t>
    </dgm:pt>
    <dgm:pt modelId="{9EFCC2FA-922B-4C38-9148-78E36383E7A8}" type="parTrans" cxnId="{0982C7E0-C02C-4C89-8CC8-9570E446FFFD}">
      <dgm:prSet/>
      <dgm:spPr/>
      <dgm:t>
        <a:bodyPr/>
        <a:lstStyle/>
        <a:p>
          <a:endParaRPr lang="en-US"/>
        </a:p>
      </dgm:t>
    </dgm:pt>
    <dgm:pt modelId="{1D2FB316-B07B-49F1-821C-81B14C39DBAB}" type="pres">
      <dgm:prSet presAssocID="{860395E3-BBE5-4039-AC98-D380704A40AE}" presName="Name0" presStyleCnt="0">
        <dgm:presLayoutVars>
          <dgm:dir/>
          <dgm:animLvl val="lvl"/>
          <dgm:resizeHandles val="exact"/>
        </dgm:presLayoutVars>
      </dgm:prSet>
      <dgm:spPr/>
    </dgm:pt>
    <dgm:pt modelId="{2C5F2CB2-CCC1-4458-94DC-C9B6EACAA6A8}" type="pres">
      <dgm:prSet presAssocID="{1FC72356-0CE8-4435-8E78-3EB28C1B280F}" presName="composite" presStyleCnt="0"/>
      <dgm:spPr/>
    </dgm:pt>
    <dgm:pt modelId="{6DF012FF-CE11-4577-8BBC-E790B1CCF0CD}" type="pres">
      <dgm:prSet presAssocID="{1FC72356-0CE8-4435-8E78-3EB28C1B280F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739BFD67-1B03-4B49-BB37-E9A61D14A929}" type="pres">
      <dgm:prSet presAssocID="{1FC72356-0CE8-4435-8E78-3EB28C1B280F}" presName="desTx" presStyleLbl="alignAccFollowNode1" presStyleIdx="0" presStyleCnt="2">
        <dgm:presLayoutVars>
          <dgm:bulletEnabled val="1"/>
        </dgm:presLayoutVars>
      </dgm:prSet>
      <dgm:spPr/>
    </dgm:pt>
    <dgm:pt modelId="{731A932F-FBBA-4B45-96B5-B8155DD8545F}" type="pres">
      <dgm:prSet presAssocID="{8B35AC64-0601-4042-A369-B19431E11B40}" presName="space" presStyleCnt="0"/>
      <dgm:spPr/>
    </dgm:pt>
    <dgm:pt modelId="{3B0C7054-87FB-4C24-893C-C0D9CD052704}" type="pres">
      <dgm:prSet presAssocID="{10CD18CA-05F2-445D-82C0-BBDAA9D850A9}" presName="composite" presStyleCnt="0"/>
      <dgm:spPr/>
    </dgm:pt>
    <dgm:pt modelId="{E51B111C-5608-47A7-9B2C-9E70E80D67A6}" type="pres">
      <dgm:prSet presAssocID="{10CD18CA-05F2-445D-82C0-BBDAA9D850A9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BA9864CF-5D7C-4F7F-99E4-2D322DDF51D0}" type="pres">
      <dgm:prSet presAssocID="{10CD18CA-05F2-445D-82C0-BBDAA9D850A9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06975106-BC4A-47A7-A464-A78049EE78DF}" type="presOf" srcId="{860395E3-BBE5-4039-AC98-D380704A40AE}" destId="{1D2FB316-B07B-49F1-821C-81B14C39DBAB}" srcOrd="0" destOrd="0" presId="urn:microsoft.com/office/officeart/2005/8/layout/hList1"/>
    <dgm:cxn modelId="{6E85B106-0E89-436E-982E-641259388F4B}" srcId="{10CD18CA-05F2-445D-82C0-BBDAA9D850A9}" destId="{47A1DF2E-6C76-47DE-A4A5-2580071953FC}" srcOrd="1" destOrd="0" parTransId="{88CD8156-23EF-4FE0-91BC-757F62ACE5AF}" sibTransId="{F9E0FA83-F5C2-440A-8686-D08B0C48A903}"/>
    <dgm:cxn modelId="{7902D922-6B50-46E6-AADF-76C66918EA5F}" type="presOf" srcId="{47A1DF2E-6C76-47DE-A4A5-2580071953FC}" destId="{BA9864CF-5D7C-4F7F-99E4-2D322DDF51D0}" srcOrd="0" destOrd="1" presId="urn:microsoft.com/office/officeart/2005/8/layout/hList1"/>
    <dgm:cxn modelId="{34EB033F-5CCA-4E0E-8106-33F241EBDDBF}" type="presOf" srcId="{10CD18CA-05F2-445D-82C0-BBDAA9D850A9}" destId="{E51B111C-5608-47A7-9B2C-9E70E80D67A6}" srcOrd="0" destOrd="0" presId="urn:microsoft.com/office/officeart/2005/8/layout/hList1"/>
    <dgm:cxn modelId="{5E86B469-16AE-4C1F-B423-A141B223AE69}" type="presOf" srcId="{CE1B7EC2-9B4C-4A23-ADDA-D69B3D604F51}" destId="{739BFD67-1B03-4B49-BB37-E9A61D14A929}" srcOrd="0" destOrd="0" presId="urn:microsoft.com/office/officeart/2005/8/layout/hList1"/>
    <dgm:cxn modelId="{F184329A-7119-452B-850F-F8330C74CE8D}" srcId="{860395E3-BBE5-4039-AC98-D380704A40AE}" destId="{1FC72356-0CE8-4435-8E78-3EB28C1B280F}" srcOrd="0" destOrd="0" parTransId="{6B42F6A3-E857-4080-A8F2-DBE1F41A2246}" sibTransId="{8B35AC64-0601-4042-A369-B19431E11B40}"/>
    <dgm:cxn modelId="{05FBEF9D-E758-4C10-A400-A95DEAC19595}" type="presOf" srcId="{8A3B3A56-0A43-463A-9C87-3C69C9871302}" destId="{739BFD67-1B03-4B49-BB37-E9A61D14A929}" srcOrd="0" destOrd="1" presId="urn:microsoft.com/office/officeart/2005/8/layout/hList1"/>
    <dgm:cxn modelId="{3341F59D-6CC3-4E49-B7F8-35F660AF7C3A}" type="presOf" srcId="{1FC72356-0CE8-4435-8E78-3EB28C1B280F}" destId="{6DF012FF-CE11-4577-8BBC-E790B1CCF0CD}" srcOrd="0" destOrd="0" presId="urn:microsoft.com/office/officeart/2005/8/layout/hList1"/>
    <dgm:cxn modelId="{65F1D8B0-F2A2-4656-8D91-9F99AC9AA9BF}" srcId="{10CD18CA-05F2-445D-82C0-BBDAA9D850A9}" destId="{2AF3BD49-959F-488B-9C0C-1E9631FE95A9}" srcOrd="0" destOrd="0" parTransId="{22D292E3-E1A6-42AD-976D-72CF5704EC50}" sibTransId="{6AA06BEC-7799-4683-B17D-8F229F300182}"/>
    <dgm:cxn modelId="{C4EC36BD-9422-4B89-95A1-ADDC0B406E03}" srcId="{860395E3-BBE5-4039-AC98-D380704A40AE}" destId="{10CD18CA-05F2-445D-82C0-BBDAA9D850A9}" srcOrd="1" destOrd="0" parTransId="{33BE1F85-0C62-45A0-BE8B-6CB7CD134FC4}" sibTransId="{2ACE9A92-8D3B-45D5-85CF-EEB27B44EF08}"/>
    <dgm:cxn modelId="{A25286DE-0C49-485D-9936-07EC11DFD2DA}" srcId="{1FC72356-0CE8-4435-8E78-3EB28C1B280F}" destId="{8A3B3A56-0A43-463A-9C87-3C69C9871302}" srcOrd="1" destOrd="0" parTransId="{B157DA65-9D3C-4259-9B31-331D37B0D786}" sibTransId="{9251126E-9C0E-458C-985A-757E001AB1D3}"/>
    <dgm:cxn modelId="{0982C7E0-C02C-4C89-8CC8-9570E446FFFD}" srcId="{1FC72356-0CE8-4435-8E78-3EB28C1B280F}" destId="{CE1B7EC2-9B4C-4A23-ADDA-D69B3D604F51}" srcOrd="0" destOrd="0" parTransId="{9EFCC2FA-922B-4C38-9148-78E36383E7A8}" sibTransId="{284A8233-9E1A-450C-AF0C-C3E0CCBF2548}"/>
    <dgm:cxn modelId="{FDEE36FB-54E0-44E0-A6DB-676CB5A920F2}" type="presOf" srcId="{2AF3BD49-959F-488B-9C0C-1E9631FE95A9}" destId="{BA9864CF-5D7C-4F7F-99E4-2D322DDF51D0}" srcOrd="0" destOrd="0" presId="urn:microsoft.com/office/officeart/2005/8/layout/hList1"/>
    <dgm:cxn modelId="{E0C8A41E-ADB3-4334-9A92-D5110BBE7F64}" type="presParOf" srcId="{1D2FB316-B07B-49F1-821C-81B14C39DBAB}" destId="{2C5F2CB2-CCC1-4458-94DC-C9B6EACAA6A8}" srcOrd="0" destOrd="0" presId="urn:microsoft.com/office/officeart/2005/8/layout/hList1"/>
    <dgm:cxn modelId="{5ACF216D-EBDB-4D61-9AEF-F243AA6FBC9C}" type="presParOf" srcId="{2C5F2CB2-CCC1-4458-94DC-C9B6EACAA6A8}" destId="{6DF012FF-CE11-4577-8BBC-E790B1CCF0CD}" srcOrd="0" destOrd="0" presId="urn:microsoft.com/office/officeart/2005/8/layout/hList1"/>
    <dgm:cxn modelId="{4E42210C-75BA-4757-A131-5D3AD7F80AB0}" type="presParOf" srcId="{2C5F2CB2-CCC1-4458-94DC-C9B6EACAA6A8}" destId="{739BFD67-1B03-4B49-BB37-E9A61D14A929}" srcOrd="1" destOrd="0" presId="urn:microsoft.com/office/officeart/2005/8/layout/hList1"/>
    <dgm:cxn modelId="{C187928B-CE1E-484F-B138-0E33120C8CA4}" type="presParOf" srcId="{1D2FB316-B07B-49F1-821C-81B14C39DBAB}" destId="{731A932F-FBBA-4B45-96B5-B8155DD8545F}" srcOrd="1" destOrd="0" presId="urn:microsoft.com/office/officeart/2005/8/layout/hList1"/>
    <dgm:cxn modelId="{44B70391-5590-42D5-8F84-3882E053F8B4}" type="presParOf" srcId="{1D2FB316-B07B-49F1-821C-81B14C39DBAB}" destId="{3B0C7054-87FB-4C24-893C-C0D9CD052704}" srcOrd="2" destOrd="0" presId="urn:microsoft.com/office/officeart/2005/8/layout/hList1"/>
    <dgm:cxn modelId="{217A824C-8CA0-46B6-8D85-81FD5CAED5AE}" type="presParOf" srcId="{3B0C7054-87FB-4C24-893C-C0D9CD052704}" destId="{E51B111C-5608-47A7-9B2C-9E70E80D67A6}" srcOrd="0" destOrd="0" presId="urn:microsoft.com/office/officeart/2005/8/layout/hList1"/>
    <dgm:cxn modelId="{040F115C-2F8C-4CD6-8519-4ACD4F2A4947}" type="presParOf" srcId="{3B0C7054-87FB-4C24-893C-C0D9CD052704}" destId="{BA9864CF-5D7C-4F7F-99E4-2D322DDF51D0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75BAFC-2421-4057-97B3-0FE6B257B976}">
      <dsp:nvSpPr>
        <dsp:cNvPr id="0" name=""/>
        <dsp:cNvSpPr/>
      </dsp:nvSpPr>
      <dsp:spPr>
        <a:xfrm>
          <a:off x="0" y="0"/>
          <a:ext cx="3957484" cy="118080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Why Tesco and Alibaba?</a:t>
          </a:r>
          <a:endParaRPr lang="en-US" sz="1800" kern="1200" dirty="0"/>
        </a:p>
      </dsp:txBody>
      <dsp:txXfrm>
        <a:off x="0" y="0"/>
        <a:ext cx="3957484" cy="1180800"/>
      </dsp:txXfrm>
    </dsp:sp>
    <dsp:sp modelId="{54F668AE-FDFB-447D-A728-6B75F77EC5C3}">
      <dsp:nvSpPr>
        <dsp:cNvPr id="0" name=""/>
        <dsp:cNvSpPr/>
      </dsp:nvSpPr>
      <dsp:spPr>
        <a:xfrm>
          <a:off x="0" y="817975"/>
          <a:ext cx="3957484" cy="1800720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Both are market leaders in their respective countries.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Tesco dominates UK retail, while Alibaba leads in China's e-commerce sector.</a:t>
          </a:r>
        </a:p>
      </dsp:txBody>
      <dsp:txXfrm>
        <a:off x="0" y="817975"/>
        <a:ext cx="3957484" cy="18007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F012FF-CE11-4577-8BBC-E790B1CCF0CD}">
      <dsp:nvSpPr>
        <dsp:cNvPr id="0" name=""/>
        <dsp:cNvSpPr/>
      </dsp:nvSpPr>
      <dsp:spPr>
        <a:xfrm>
          <a:off x="41" y="10567"/>
          <a:ext cx="3962058" cy="1094400"/>
        </a:xfrm>
        <a:prstGeom prst="rect">
          <a:avLst/>
        </a:prstGeom>
        <a:gradFill rotWithShape="0">
          <a:gsLst>
            <a:gs pos="0">
              <a:schemeClr val="accent5">
                <a:shade val="50000"/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shade val="5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Tesco</a:t>
          </a:r>
        </a:p>
      </dsp:txBody>
      <dsp:txXfrm>
        <a:off x="41" y="10567"/>
        <a:ext cx="3962058" cy="1094400"/>
      </dsp:txXfrm>
    </dsp:sp>
    <dsp:sp modelId="{739BFD67-1B03-4B49-BB37-E9A61D14A929}">
      <dsp:nvSpPr>
        <dsp:cNvPr id="0" name=""/>
        <dsp:cNvSpPr/>
      </dsp:nvSpPr>
      <dsp:spPr>
        <a:xfrm>
          <a:off x="41" y="1104967"/>
          <a:ext cx="3962058" cy="1668960"/>
        </a:xfrm>
        <a:prstGeom prst="rect">
          <a:avLst/>
        </a:prstGeom>
        <a:solidFill>
          <a:schemeClr val="accent5">
            <a:alpha val="90000"/>
            <a:tint val="55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300,000+ employees, Workforce diversity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Tesco focuses on training &amp; employee engagement</a:t>
          </a:r>
        </a:p>
      </dsp:txBody>
      <dsp:txXfrm>
        <a:off x="41" y="1104967"/>
        <a:ext cx="3962058" cy="1668960"/>
      </dsp:txXfrm>
    </dsp:sp>
    <dsp:sp modelId="{E51B111C-5608-47A7-9B2C-9E70E80D67A6}">
      <dsp:nvSpPr>
        <dsp:cNvPr id="0" name=""/>
        <dsp:cNvSpPr/>
      </dsp:nvSpPr>
      <dsp:spPr>
        <a:xfrm>
          <a:off x="4516788" y="10567"/>
          <a:ext cx="3962058" cy="1094400"/>
        </a:xfrm>
        <a:prstGeom prst="rect">
          <a:avLst/>
        </a:prstGeom>
        <a:gradFill rotWithShape="0">
          <a:gsLst>
            <a:gs pos="0">
              <a:schemeClr val="accent5">
                <a:shade val="50000"/>
                <a:hueOff val="-570987"/>
                <a:satOff val="-5568"/>
                <a:lumOff val="44888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shade val="50000"/>
                <a:hueOff val="-570987"/>
                <a:satOff val="-5568"/>
                <a:lumOff val="44888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shade val="50000"/>
              <a:hueOff val="-570987"/>
              <a:satOff val="-5568"/>
              <a:lumOff val="44888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Alibaba </a:t>
          </a:r>
        </a:p>
      </dsp:txBody>
      <dsp:txXfrm>
        <a:off x="4516788" y="10567"/>
        <a:ext cx="3962058" cy="1094400"/>
      </dsp:txXfrm>
    </dsp:sp>
    <dsp:sp modelId="{BA9864CF-5D7C-4F7F-99E4-2D322DDF51D0}">
      <dsp:nvSpPr>
        <dsp:cNvPr id="0" name=""/>
        <dsp:cNvSpPr/>
      </dsp:nvSpPr>
      <dsp:spPr>
        <a:xfrm>
          <a:off x="4516788" y="1104967"/>
          <a:ext cx="3962058" cy="1668960"/>
        </a:xfrm>
        <a:prstGeom prst="rect">
          <a:avLst/>
        </a:prstGeom>
        <a:solidFill>
          <a:schemeClr val="accent5">
            <a:alpha val="90000"/>
            <a:tint val="55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250,000+ employees, Innovation-driven culture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 Alibaba offers stock options, competitive salaries</a:t>
          </a:r>
        </a:p>
      </dsp:txBody>
      <dsp:txXfrm>
        <a:off x="4516788" y="1104967"/>
        <a:ext cx="3962058" cy="16689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3C3D55-B847-485C-9AE1-39BA64FF214A}">
      <dsp:nvSpPr>
        <dsp:cNvPr id="0" name=""/>
        <dsp:cNvSpPr/>
      </dsp:nvSpPr>
      <dsp:spPr>
        <a:xfrm rot="16200000">
          <a:off x="-1329407" y="1331501"/>
          <a:ext cx="4677191" cy="2014187"/>
        </a:xfrm>
        <a:prstGeom prst="flowChartManualOperati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4300" bIns="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+mn-lt"/>
            </a:rPr>
            <a:t>Tesco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+mn-lt"/>
            </a:rPr>
            <a:t>Globalized procurement (UK, EU, Asia)Supplier partnerships &amp; JIT (Just-in-Time) </a:t>
          </a:r>
          <a:r>
            <a:rPr lang="en-US" sz="1800" kern="1200" dirty="0" err="1">
              <a:latin typeface="+mn-lt"/>
            </a:rPr>
            <a:t>inventoryAutomated</a:t>
          </a:r>
          <a:r>
            <a:rPr lang="en-US" sz="1800" kern="1200" dirty="0">
              <a:latin typeface="+mn-lt"/>
            </a:rPr>
            <a:t> warehousing &amp; last-mile delivery</a:t>
          </a:r>
        </a:p>
      </dsp:txBody>
      <dsp:txXfrm rot="5400000">
        <a:off x="2095" y="935437"/>
        <a:ext cx="2014187" cy="2806315"/>
      </dsp:txXfrm>
    </dsp:sp>
    <dsp:sp modelId="{D2427160-8ADA-46DB-9E23-7B78DF04504F}">
      <dsp:nvSpPr>
        <dsp:cNvPr id="0" name=""/>
        <dsp:cNvSpPr/>
      </dsp:nvSpPr>
      <dsp:spPr>
        <a:xfrm rot="16200000">
          <a:off x="835843" y="1331501"/>
          <a:ext cx="4677191" cy="2014187"/>
        </a:xfrm>
        <a:prstGeom prst="flowChartManualOperation">
          <a:avLst/>
        </a:prstGeom>
        <a:solidFill>
          <a:schemeClr val="accent3">
            <a:hueOff val="-1185186"/>
            <a:satOff val="-496"/>
            <a:lumOff val="255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4300" bIns="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+mn-lt"/>
            </a:rPr>
            <a:t>Alibaba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 err="1">
              <a:latin typeface="+mn-lt"/>
            </a:rPr>
            <a:t>Cainiao</a:t>
          </a:r>
          <a:r>
            <a:rPr lang="en-US" sz="1800" kern="1200" dirty="0">
              <a:latin typeface="+mn-lt"/>
            </a:rPr>
            <a:t> Smart Logistics (AI-driven)Faster fulfillment via robotic distribution centers24-hour domestic delivery in China</a:t>
          </a:r>
        </a:p>
      </dsp:txBody>
      <dsp:txXfrm rot="5400000">
        <a:off x="2167345" y="935437"/>
        <a:ext cx="2014187" cy="280631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0C0565-F376-446C-8849-68942D5E59AE}">
      <dsp:nvSpPr>
        <dsp:cNvPr id="0" name=""/>
        <dsp:cNvSpPr/>
      </dsp:nvSpPr>
      <dsp:spPr>
        <a:xfrm>
          <a:off x="0" y="347020"/>
          <a:ext cx="6096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90B4A5-46EF-4C7E-9F80-BF3B6B187E07}">
      <dsp:nvSpPr>
        <dsp:cNvPr id="0" name=""/>
        <dsp:cNvSpPr/>
      </dsp:nvSpPr>
      <dsp:spPr>
        <a:xfrm>
          <a:off x="304800" y="7539"/>
          <a:ext cx="4267200" cy="6789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Tesco: Carbon-neutral by 2035, Ethical sourcing</a:t>
          </a:r>
        </a:p>
      </dsp:txBody>
      <dsp:txXfrm>
        <a:off x="337944" y="40683"/>
        <a:ext cx="4200912" cy="612672"/>
      </dsp:txXfrm>
    </dsp:sp>
    <dsp:sp modelId="{A9C23269-2E4D-4F97-B597-A2DA3007DEE2}">
      <dsp:nvSpPr>
        <dsp:cNvPr id="0" name=""/>
        <dsp:cNvSpPr/>
      </dsp:nvSpPr>
      <dsp:spPr>
        <a:xfrm>
          <a:off x="0" y="1390300"/>
          <a:ext cx="6096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-306440"/>
              <a:satOff val="1129"/>
              <a:lumOff val="-58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CD1570-EA72-44BB-9E88-1D28239B3B5D}">
      <dsp:nvSpPr>
        <dsp:cNvPr id="0" name=""/>
        <dsp:cNvSpPr/>
      </dsp:nvSpPr>
      <dsp:spPr>
        <a:xfrm>
          <a:off x="304800" y="1050819"/>
          <a:ext cx="4267200" cy="678960"/>
        </a:xfrm>
        <a:prstGeom prst="roundRect">
          <a:avLst/>
        </a:prstGeom>
        <a:solidFill>
          <a:schemeClr val="accent4">
            <a:hueOff val="-306440"/>
            <a:satOff val="1129"/>
            <a:lumOff val="-58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Alibaba: Green logistics, Carbon-neutral by 2060</a:t>
          </a:r>
        </a:p>
      </dsp:txBody>
      <dsp:txXfrm>
        <a:off x="337944" y="1083963"/>
        <a:ext cx="4200912" cy="612672"/>
      </dsp:txXfrm>
    </dsp:sp>
    <dsp:sp modelId="{57D146B2-FAE8-4CDD-989E-9D98E2EFEB00}">
      <dsp:nvSpPr>
        <dsp:cNvPr id="0" name=""/>
        <dsp:cNvSpPr/>
      </dsp:nvSpPr>
      <dsp:spPr>
        <a:xfrm>
          <a:off x="0" y="2433580"/>
          <a:ext cx="6096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-612880"/>
              <a:satOff val="2259"/>
              <a:lumOff val="-1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1CBA28-978C-4317-BAC9-68D49B83B90E}">
      <dsp:nvSpPr>
        <dsp:cNvPr id="0" name=""/>
        <dsp:cNvSpPr/>
      </dsp:nvSpPr>
      <dsp:spPr>
        <a:xfrm>
          <a:off x="304800" y="2094100"/>
          <a:ext cx="4267200" cy="678960"/>
        </a:xfrm>
        <a:prstGeom prst="roundRect">
          <a:avLst/>
        </a:prstGeom>
        <a:solidFill>
          <a:schemeClr val="accent4">
            <a:hueOff val="-612880"/>
            <a:satOff val="2259"/>
            <a:lumOff val="-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Tesco reduces food waste, aligns with UN SDGs</a:t>
          </a:r>
        </a:p>
      </dsp:txBody>
      <dsp:txXfrm>
        <a:off x="337944" y="2127244"/>
        <a:ext cx="4200912" cy="612672"/>
      </dsp:txXfrm>
    </dsp:sp>
    <dsp:sp modelId="{89EEDD94-308D-4FD7-924E-1C5848162E1F}">
      <dsp:nvSpPr>
        <dsp:cNvPr id="0" name=""/>
        <dsp:cNvSpPr/>
      </dsp:nvSpPr>
      <dsp:spPr>
        <a:xfrm>
          <a:off x="0" y="3476860"/>
          <a:ext cx="6096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-919320"/>
              <a:satOff val="3388"/>
              <a:lumOff val="-176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02DA45-A19C-4A28-BCDA-C45C19250567}">
      <dsp:nvSpPr>
        <dsp:cNvPr id="0" name=""/>
        <dsp:cNvSpPr/>
      </dsp:nvSpPr>
      <dsp:spPr>
        <a:xfrm>
          <a:off x="304800" y="3137380"/>
          <a:ext cx="4267200" cy="678960"/>
        </a:xfrm>
        <a:prstGeom prst="roundRect">
          <a:avLst/>
        </a:prstGeom>
        <a:solidFill>
          <a:schemeClr val="accent4">
            <a:hueOff val="-919320"/>
            <a:satOff val="3388"/>
            <a:lumOff val="-176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Alibaba focuses on renewable energy for data centers</a:t>
          </a:r>
        </a:p>
      </dsp:txBody>
      <dsp:txXfrm>
        <a:off x="337944" y="3170524"/>
        <a:ext cx="4200912" cy="61267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42D95D-5024-416A-8ABD-E0078A130ED0}">
      <dsp:nvSpPr>
        <dsp:cNvPr id="0" name=""/>
        <dsp:cNvSpPr/>
      </dsp:nvSpPr>
      <dsp:spPr>
        <a:xfrm>
          <a:off x="109391" y="506919"/>
          <a:ext cx="6335895" cy="5759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b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Tesco</a:t>
          </a:r>
        </a:p>
      </dsp:txBody>
      <dsp:txXfrm>
        <a:off x="109391" y="506919"/>
        <a:ext cx="6335895" cy="575990"/>
      </dsp:txXfrm>
    </dsp:sp>
    <dsp:sp modelId="{445A87DD-E9C8-449F-B78E-C04145F6FFAC}">
      <dsp:nvSpPr>
        <dsp:cNvPr id="0" name=""/>
        <dsp:cNvSpPr/>
      </dsp:nvSpPr>
      <dsp:spPr>
        <a:xfrm>
          <a:off x="109391" y="1082910"/>
          <a:ext cx="1482599" cy="1173313"/>
        </a:xfrm>
        <a:prstGeom prst="chevron">
          <a:avLst>
            <a:gd name="adj" fmla="val 7061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A4DB35-EA1C-4048-8449-5043F04F0E6A}">
      <dsp:nvSpPr>
        <dsp:cNvPr id="0" name=""/>
        <dsp:cNvSpPr/>
      </dsp:nvSpPr>
      <dsp:spPr>
        <a:xfrm>
          <a:off x="999936" y="1082910"/>
          <a:ext cx="1482599" cy="1173313"/>
        </a:xfrm>
        <a:prstGeom prst="chevron">
          <a:avLst>
            <a:gd name="adj" fmla="val 70610"/>
          </a:avLst>
        </a:prstGeom>
        <a:solidFill>
          <a:schemeClr val="accent2">
            <a:hueOff val="-141867"/>
            <a:satOff val="812"/>
            <a:lumOff val="332"/>
            <a:alphaOff val="0"/>
          </a:schemeClr>
        </a:solidFill>
        <a:ln w="12700" cap="flat" cmpd="sng" algn="ctr">
          <a:solidFill>
            <a:schemeClr val="accent2">
              <a:hueOff val="-141867"/>
              <a:satOff val="812"/>
              <a:lumOff val="33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46DF68-F5E9-4D3F-9F33-F1A44DF98E11}">
      <dsp:nvSpPr>
        <dsp:cNvPr id="0" name=""/>
        <dsp:cNvSpPr/>
      </dsp:nvSpPr>
      <dsp:spPr>
        <a:xfrm>
          <a:off x="1891185" y="1082910"/>
          <a:ext cx="1482599" cy="1173313"/>
        </a:xfrm>
        <a:prstGeom prst="chevron">
          <a:avLst>
            <a:gd name="adj" fmla="val 70610"/>
          </a:avLst>
        </a:prstGeom>
        <a:solidFill>
          <a:schemeClr val="accent2">
            <a:hueOff val="-283733"/>
            <a:satOff val="1625"/>
            <a:lumOff val="664"/>
            <a:alphaOff val="0"/>
          </a:schemeClr>
        </a:solidFill>
        <a:ln w="12700" cap="flat" cmpd="sng" algn="ctr">
          <a:solidFill>
            <a:schemeClr val="accent2">
              <a:hueOff val="-283733"/>
              <a:satOff val="1625"/>
              <a:lumOff val="66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5123BF-4207-4D1E-950F-287D6666803C}">
      <dsp:nvSpPr>
        <dsp:cNvPr id="0" name=""/>
        <dsp:cNvSpPr/>
      </dsp:nvSpPr>
      <dsp:spPr>
        <a:xfrm>
          <a:off x="2781730" y="1082910"/>
          <a:ext cx="1482599" cy="1173313"/>
        </a:xfrm>
        <a:prstGeom prst="chevron">
          <a:avLst>
            <a:gd name="adj" fmla="val 70610"/>
          </a:avLst>
        </a:prstGeom>
        <a:solidFill>
          <a:schemeClr val="accent2">
            <a:hueOff val="-425600"/>
            <a:satOff val="2437"/>
            <a:lumOff val="996"/>
            <a:alphaOff val="0"/>
          </a:schemeClr>
        </a:solidFill>
        <a:ln w="12700" cap="flat" cmpd="sng" algn="ctr">
          <a:solidFill>
            <a:schemeClr val="accent2">
              <a:hueOff val="-425600"/>
              <a:satOff val="2437"/>
              <a:lumOff val="99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FDC873-9FDB-4478-A6A3-511A6991BFCC}">
      <dsp:nvSpPr>
        <dsp:cNvPr id="0" name=""/>
        <dsp:cNvSpPr/>
      </dsp:nvSpPr>
      <dsp:spPr>
        <a:xfrm>
          <a:off x="3672980" y="1082910"/>
          <a:ext cx="1482599" cy="1173313"/>
        </a:xfrm>
        <a:prstGeom prst="chevron">
          <a:avLst>
            <a:gd name="adj" fmla="val 70610"/>
          </a:avLst>
        </a:prstGeom>
        <a:solidFill>
          <a:schemeClr val="accent2">
            <a:hueOff val="-567467"/>
            <a:satOff val="3250"/>
            <a:lumOff val="1327"/>
            <a:alphaOff val="0"/>
          </a:schemeClr>
        </a:solidFill>
        <a:ln w="12700" cap="flat" cmpd="sng" algn="ctr">
          <a:solidFill>
            <a:schemeClr val="accent2">
              <a:hueOff val="-567467"/>
              <a:satOff val="3250"/>
              <a:lumOff val="132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EDA96B-98E5-4DD0-B0B6-4833E7760041}">
      <dsp:nvSpPr>
        <dsp:cNvPr id="0" name=""/>
        <dsp:cNvSpPr/>
      </dsp:nvSpPr>
      <dsp:spPr>
        <a:xfrm>
          <a:off x="4563525" y="1082910"/>
          <a:ext cx="1482599" cy="1173313"/>
        </a:xfrm>
        <a:prstGeom prst="chevron">
          <a:avLst>
            <a:gd name="adj" fmla="val 70610"/>
          </a:avLst>
        </a:prstGeom>
        <a:solidFill>
          <a:schemeClr val="accent2">
            <a:hueOff val="-709333"/>
            <a:satOff val="4062"/>
            <a:lumOff val="1659"/>
            <a:alphaOff val="0"/>
          </a:schemeClr>
        </a:solidFill>
        <a:ln w="12700" cap="flat" cmpd="sng" algn="ctr">
          <a:solidFill>
            <a:schemeClr val="accent2">
              <a:hueOff val="-709333"/>
              <a:satOff val="4062"/>
              <a:lumOff val="165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EBD45F-EA01-44C8-BF61-D7B38D8381AD}">
      <dsp:nvSpPr>
        <dsp:cNvPr id="0" name=""/>
        <dsp:cNvSpPr/>
      </dsp:nvSpPr>
      <dsp:spPr>
        <a:xfrm>
          <a:off x="5454774" y="1082910"/>
          <a:ext cx="1482599" cy="1173313"/>
        </a:xfrm>
        <a:prstGeom prst="chevron">
          <a:avLst>
            <a:gd name="adj" fmla="val 70610"/>
          </a:avLst>
        </a:prstGeom>
        <a:solidFill>
          <a:schemeClr val="accent2">
            <a:hueOff val="-851200"/>
            <a:satOff val="4875"/>
            <a:lumOff val="1991"/>
            <a:alphaOff val="0"/>
          </a:schemeClr>
        </a:solidFill>
        <a:ln w="12700" cap="flat" cmpd="sng" algn="ctr">
          <a:solidFill>
            <a:schemeClr val="accent2">
              <a:hueOff val="-851200"/>
              <a:satOff val="4875"/>
              <a:lumOff val="199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FF026F-43F9-472A-8E73-B1E4055610E6}">
      <dsp:nvSpPr>
        <dsp:cNvPr id="0" name=""/>
        <dsp:cNvSpPr/>
      </dsp:nvSpPr>
      <dsp:spPr>
        <a:xfrm>
          <a:off x="109391" y="1200241"/>
          <a:ext cx="6418261" cy="93865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Tesco Revenue (2023): £65.7 billion, Net Profit Margin: 3.1%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Tesco’s international markets: Ireland, Thailand</a:t>
          </a:r>
        </a:p>
      </dsp:txBody>
      <dsp:txXfrm>
        <a:off x="109391" y="1200241"/>
        <a:ext cx="6418261" cy="938651"/>
      </dsp:txXfrm>
    </dsp:sp>
    <dsp:sp modelId="{2C62850F-0E90-4EFF-91B9-88E14B775389}">
      <dsp:nvSpPr>
        <dsp:cNvPr id="0" name=""/>
        <dsp:cNvSpPr/>
      </dsp:nvSpPr>
      <dsp:spPr>
        <a:xfrm>
          <a:off x="109391" y="2348223"/>
          <a:ext cx="6335895" cy="5759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b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Alibaba </a:t>
          </a:r>
        </a:p>
      </dsp:txBody>
      <dsp:txXfrm>
        <a:off x="109391" y="2348223"/>
        <a:ext cx="6335895" cy="575990"/>
      </dsp:txXfrm>
    </dsp:sp>
    <dsp:sp modelId="{9060DEE1-88F0-427B-A022-DF61F07548CD}">
      <dsp:nvSpPr>
        <dsp:cNvPr id="0" name=""/>
        <dsp:cNvSpPr/>
      </dsp:nvSpPr>
      <dsp:spPr>
        <a:xfrm>
          <a:off x="109391" y="2924213"/>
          <a:ext cx="1482599" cy="1173313"/>
        </a:xfrm>
        <a:prstGeom prst="chevron">
          <a:avLst>
            <a:gd name="adj" fmla="val 70610"/>
          </a:avLst>
        </a:prstGeom>
        <a:solidFill>
          <a:schemeClr val="accent2">
            <a:hueOff val="-993066"/>
            <a:satOff val="5687"/>
            <a:lumOff val="2323"/>
            <a:alphaOff val="0"/>
          </a:schemeClr>
        </a:solidFill>
        <a:ln w="12700" cap="flat" cmpd="sng" algn="ctr">
          <a:solidFill>
            <a:schemeClr val="accent2">
              <a:hueOff val="-993066"/>
              <a:satOff val="5687"/>
              <a:lumOff val="232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63E018-162F-4C77-9EED-9A93739E7E9F}">
      <dsp:nvSpPr>
        <dsp:cNvPr id="0" name=""/>
        <dsp:cNvSpPr/>
      </dsp:nvSpPr>
      <dsp:spPr>
        <a:xfrm>
          <a:off x="999936" y="2924213"/>
          <a:ext cx="1482599" cy="1173313"/>
        </a:xfrm>
        <a:prstGeom prst="chevron">
          <a:avLst>
            <a:gd name="adj" fmla="val 70610"/>
          </a:avLst>
        </a:prstGeom>
        <a:solidFill>
          <a:schemeClr val="accent2">
            <a:hueOff val="-1134933"/>
            <a:satOff val="6500"/>
            <a:lumOff val="2655"/>
            <a:alphaOff val="0"/>
          </a:schemeClr>
        </a:solidFill>
        <a:ln w="12700" cap="flat" cmpd="sng" algn="ctr">
          <a:solidFill>
            <a:schemeClr val="accent2">
              <a:hueOff val="-1134933"/>
              <a:satOff val="6500"/>
              <a:lumOff val="265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4B36A0-7617-46E2-AA5F-964C492E5E4D}">
      <dsp:nvSpPr>
        <dsp:cNvPr id="0" name=""/>
        <dsp:cNvSpPr/>
      </dsp:nvSpPr>
      <dsp:spPr>
        <a:xfrm>
          <a:off x="1891185" y="2924213"/>
          <a:ext cx="1482599" cy="1173313"/>
        </a:xfrm>
        <a:prstGeom prst="chevron">
          <a:avLst>
            <a:gd name="adj" fmla="val 70610"/>
          </a:avLst>
        </a:prstGeom>
        <a:solidFill>
          <a:schemeClr val="accent2">
            <a:hueOff val="-1276800"/>
            <a:satOff val="7312"/>
            <a:lumOff val="2987"/>
            <a:alphaOff val="0"/>
          </a:schemeClr>
        </a:solidFill>
        <a:ln w="12700" cap="flat" cmpd="sng" algn="ctr">
          <a:solidFill>
            <a:schemeClr val="accent2">
              <a:hueOff val="-1276800"/>
              <a:satOff val="7312"/>
              <a:lumOff val="298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7C2546-F039-4993-892E-A10F25FE22CB}">
      <dsp:nvSpPr>
        <dsp:cNvPr id="0" name=""/>
        <dsp:cNvSpPr/>
      </dsp:nvSpPr>
      <dsp:spPr>
        <a:xfrm>
          <a:off x="2781730" y="2924213"/>
          <a:ext cx="1482599" cy="1173313"/>
        </a:xfrm>
        <a:prstGeom prst="chevron">
          <a:avLst>
            <a:gd name="adj" fmla="val 70610"/>
          </a:avLst>
        </a:prstGeom>
        <a:solidFill>
          <a:schemeClr val="accent2">
            <a:hueOff val="-1418666"/>
            <a:satOff val="8125"/>
            <a:lumOff val="3318"/>
            <a:alphaOff val="0"/>
          </a:schemeClr>
        </a:solidFill>
        <a:ln w="12700" cap="flat" cmpd="sng" algn="ctr">
          <a:solidFill>
            <a:schemeClr val="accent2">
              <a:hueOff val="-1418666"/>
              <a:satOff val="8125"/>
              <a:lumOff val="331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011BA7-1230-4A98-9771-D7EAFC796C62}">
      <dsp:nvSpPr>
        <dsp:cNvPr id="0" name=""/>
        <dsp:cNvSpPr/>
      </dsp:nvSpPr>
      <dsp:spPr>
        <a:xfrm>
          <a:off x="3672980" y="2924213"/>
          <a:ext cx="1482599" cy="1173313"/>
        </a:xfrm>
        <a:prstGeom prst="chevron">
          <a:avLst>
            <a:gd name="adj" fmla="val 70610"/>
          </a:avLst>
        </a:prstGeom>
        <a:solidFill>
          <a:schemeClr val="accent2">
            <a:hueOff val="-1560533"/>
            <a:satOff val="8937"/>
            <a:lumOff val="3650"/>
            <a:alphaOff val="0"/>
          </a:schemeClr>
        </a:solidFill>
        <a:ln w="12700" cap="flat" cmpd="sng" algn="ctr">
          <a:solidFill>
            <a:schemeClr val="accent2">
              <a:hueOff val="-1560533"/>
              <a:satOff val="8937"/>
              <a:lumOff val="365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21F518-CB1E-4043-8B2C-38782FB4D358}">
      <dsp:nvSpPr>
        <dsp:cNvPr id="0" name=""/>
        <dsp:cNvSpPr/>
      </dsp:nvSpPr>
      <dsp:spPr>
        <a:xfrm>
          <a:off x="4563525" y="2924213"/>
          <a:ext cx="1482599" cy="1173313"/>
        </a:xfrm>
        <a:prstGeom prst="chevron">
          <a:avLst>
            <a:gd name="adj" fmla="val 70610"/>
          </a:avLst>
        </a:prstGeom>
        <a:solidFill>
          <a:schemeClr val="accent2">
            <a:hueOff val="-1702400"/>
            <a:satOff val="9750"/>
            <a:lumOff val="3982"/>
            <a:alphaOff val="0"/>
          </a:schemeClr>
        </a:solidFill>
        <a:ln w="12700" cap="flat" cmpd="sng" algn="ctr">
          <a:solidFill>
            <a:schemeClr val="accent2">
              <a:hueOff val="-1702400"/>
              <a:satOff val="9750"/>
              <a:lumOff val="398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6BC527-AA74-49C0-8E1A-526AEE117F36}">
      <dsp:nvSpPr>
        <dsp:cNvPr id="0" name=""/>
        <dsp:cNvSpPr/>
      </dsp:nvSpPr>
      <dsp:spPr>
        <a:xfrm>
          <a:off x="5454774" y="2924213"/>
          <a:ext cx="1482599" cy="1173313"/>
        </a:xfrm>
        <a:prstGeom prst="chevron">
          <a:avLst>
            <a:gd name="adj" fmla="val 70610"/>
          </a:avLst>
        </a:prstGeom>
        <a:solidFill>
          <a:schemeClr val="accent2">
            <a:hueOff val="-1844266"/>
            <a:satOff val="10562"/>
            <a:lumOff val="4314"/>
            <a:alphaOff val="0"/>
          </a:schemeClr>
        </a:solidFill>
        <a:ln w="12700" cap="flat" cmpd="sng" algn="ctr">
          <a:solidFill>
            <a:schemeClr val="accent2">
              <a:hueOff val="-1844266"/>
              <a:satOff val="10562"/>
              <a:lumOff val="43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87027D-BC6B-4272-A302-CED15F451D6C}">
      <dsp:nvSpPr>
        <dsp:cNvPr id="0" name=""/>
        <dsp:cNvSpPr/>
      </dsp:nvSpPr>
      <dsp:spPr>
        <a:xfrm>
          <a:off x="109391" y="3041544"/>
          <a:ext cx="6418261" cy="93865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844266"/>
              <a:satOff val="10562"/>
              <a:lumOff val="43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Alibaba Revenue (2023): ¥868.7 billion (~£97 billion), Net Profit Margin: 19.3%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 Alibaba’s global expansion: Southeast Asia, Europe</a:t>
          </a:r>
        </a:p>
      </dsp:txBody>
      <dsp:txXfrm>
        <a:off x="109391" y="3041544"/>
        <a:ext cx="6418261" cy="93865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F012FF-CE11-4577-8BBC-E790B1CCF0CD}">
      <dsp:nvSpPr>
        <dsp:cNvPr id="0" name=""/>
        <dsp:cNvSpPr/>
      </dsp:nvSpPr>
      <dsp:spPr>
        <a:xfrm>
          <a:off x="35" y="12479"/>
          <a:ext cx="3406415" cy="136256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Tesco</a:t>
          </a:r>
          <a:endParaRPr lang="en-US" sz="1800" kern="1200" dirty="0"/>
        </a:p>
      </dsp:txBody>
      <dsp:txXfrm>
        <a:off x="35" y="12479"/>
        <a:ext cx="3406415" cy="1362566"/>
      </dsp:txXfrm>
    </dsp:sp>
    <dsp:sp modelId="{739BFD67-1B03-4B49-BB37-E9A61D14A929}">
      <dsp:nvSpPr>
        <dsp:cNvPr id="0" name=""/>
        <dsp:cNvSpPr/>
      </dsp:nvSpPr>
      <dsp:spPr>
        <a:xfrm>
          <a:off x="35" y="1375045"/>
          <a:ext cx="3406415" cy="263520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Past accounting scandals, Fair pay policies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Tesco ensures ethical sourcing &amp; supplier audits</a:t>
          </a:r>
        </a:p>
      </dsp:txBody>
      <dsp:txXfrm>
        <a:off x="35" y="1375045"/>
        <a:ext cx="3406415" cy="2635200"/>
      </dsp:txXfrm>
    </dsp:sp>
    <dsp:sp modelId="{E51B111C-5608-47A7-9B2C-9E70E80D67A6}">
      <dsp:nvSpPr>
        <dsp:cNvPr id="0" name=""/>
        <dsp:cNvSpPr/>
      </dsp:nvSpPr>
      <dsp:spPr>
        <a:xfrm>
          <a:off x="3883349" y="12479"/>
          <a:ext cx="3406415" cy="1362566"/>
        </a:xfrm>
        <a:prstGeom prst="rect">
          <a:avLst/>
        </a:prstGeom>
        <a:solidFill>
          <a:schemeClr val="accent3">
            <a:hueOff val="-1185186"/>
            <a:satOff val="-496"/>
            <a:lumOff val="2550"/>
            <a:alphaOff val="0"/>
          </a:schemeClr>
        </a:solidFill>
        <a:ln w="12700" cap="flat" cmpd="sng" algn="ctr">
          <a:solidFill>
            <a:schemeClr val="accent3">
              <a:hueOff val="-1185186"/>
              <a:satOff val="-496"/>
              <a:lumOff val="255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Alibaba </a:t>
          </a:r>
        </a:p>
      </dsp:txBody>
      <dsp:txXfrm>
        <a:off x="3883349" y="12479"/>
        <a:ext cx="3406415" cy="1362566"/>
      </dsp:txXfrm>
    </dsp:sp>
    <dsp:sp modelId="{BA9864CF-5D7C-4F7F-99E4-2D322DDF51D0}">
      <dsp:nvSpPr>
        <dsp:cNvPr id="0" name=""/>
        <dsp:cNvSpPr/>
      </dsp:nvSpPr>
      <dsp:spPr>
        <a:xfrm>
          <a:off x="3883349" y="1375045"/>
          <a:ext cx="3406415" cy="2635200"/>
        </a:xfrm>
        <a:prstGeom prst="rect">
          <a:avLst/>
        </a:prstGeom>
        <a:solidFill>
          <a:schemeClr val="accent3">
            <a:tint val="40000"/>
            <a:alpha val="90000"/>
            <a:hueOff val="-1569474"/>
            <a:satOff val="513"/>
            <a:lumOff val="218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-1569474"/>
              <a:satOff val="513"/>
              <a:lumOff val="21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Monopoly accusations, Privacy concerns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Alibaba faces government intervention in business operations</a:t>
          </a:r>
        </a:p>
      </dsp:txBody>
      <dsp:txXfrm>
        <a:off x="3883349" y="1375045"/>
        <a:ext cx="3406415" cy="26352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120249-9F5D-4534-B90F-B66E5F5BFA9F}" type="datetimeFigureOut">
              <a:rPr lang="en-US" smtClean="0"/>
              <a:t>4/12/2025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63D4F3-6D0B-47D5-A8F3-6AA0D0F778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171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Good [morning/afternoon], everyone. The presentation focuses on the cross-cultural negotiations between Tesco and Alibaba.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main goal of this session emphasizes cultural differences, which enable Tesco to secure a strategic partnership with Alibaba.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My name is ______________, here is to deliver this International Business Communications module presentation.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63D4F3-6D0B-47D5-A8F3-6AA0D0F778E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5710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slide introduces all the main points that will be discussed.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My presentation starts by introducing both companies to the audience before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analyzing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cultural variations.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After discussing cultural differences between companies, I will review essential negotiation theories together with identified cultural hurdles and their corresponding negotiation tactics.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 will present policy recommendations to establish a successful partnership in the conclusion of this presentation.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63D4F3-6D0B-47D5-A8F3-6AA0D0F778E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88928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Tesco needs to establish a strategic business partnership with Alibaba which is the market-leading Chinese e-commerce company.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Cultural distinctions may affect the negotiation process between the two companies because they possess unique marketplace strengths.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Tesco needs to discover effective methods to handle these cultural differences so it can create an advantageous business agreement together with Alibaba.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Since its establishment in 1919 Tesco has developed into the biggest retailer in Britain holding a 27.5% share in the market.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company concentrates its activities on retail along with supply chain efficiency and sustainability goals.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Tesco conducts international business across multiple markets yet needs proper consideration of dissimilarities between cultures and operations when expanding into new markets.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Chinese e-commerce sector belongs to Alibaba which was established in 1999 and now holds command over 56% of China's market.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core business operations of Alibaba differ from Tesco since they specialize in three distinct areas: digital commerce together with cloud computing and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fintech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Tesco needs to understand how Alibaba bases its business operations on technological advancements to establish a prosperous collaboration.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63D4F3-6D0B-47D5-A8F3-6AA0D0F778E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24747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Culture significantly affects business operations, from leadership styles to decision-making.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UK’s business culture is individualistic and efficiency-driven, meaning quick decision-making and direct communication.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China’s business culture is relationship-based (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Guanxi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 and hierarchical, meaning negotiations take time and respect for senior executives is crucial."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Slide 5: Theoretical Underpinning - Hofstede’s Cultural Dimensions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Hofstede’s framework helps explain cultural differences between Tesco and Alibaba.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UK has low power distance (flat hierarchy) and high individualism (self-driven decision-making).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China has high power distance (hierarchical decision-making) and low individualism (decisions made collectively).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These differences affect how deals are negotiated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63D4F3-6D0B-47D5-A8F3-6AA0D0F778E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0146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Hofstede’s framework helps explain cultural differences between Tesco and Alibaba.</a:t>
            </a:r>
          </a:p>
          <a:p>
            <a:r>
              <a:rPr lang="en-US" dirty="0"/>
              <a:t>The UK has low power distance (flat hierarchy) and high individualism (self-driven decision-making).</a:t>
            </a:r>
          </a:p>
          <a:p>
            <a:r>
              <a:rPr lang="en-US" dirty="0"/>
              <a:t>China has high power distance (hierarchical decision-making) and low individualism (decisions made collectively).</a:t>
            </a:r>
          </a:p>
          <a:p>
            <a:r>
              <a:rPr lang="en-US" dirty="0"/>
              <a:t>These differences affect how deals are negotiated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63D4F3-6D0B-47D5-A8F3-6AA0D0F778E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5148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Edward Hall’s theory of high- and low-context cultures explains communication styles.</a:t>
            </a:r>
          </a:p>
          <a:p>
            <a:r>
              <a:rPr lang="en-US" dirty="0"/>
              <a:t>The UK is a low-context culture, meaning business is conducted through clear, explicit contracts.</a:t>
            </a:r>
          </a:p>
          <a:p>
            <a:r>
              <a:rPr lang="en-US" dirty="0"/>
              <a:t>China is a high-context culture, meaning communication is indirect and relies on relationships and trust.</a:t>
            </a:r>
          </a:p>
          <a:p>
            <a:r>
              <a:rPr lang="en-US" dirty="0"/>
              <a:t>Tesco must adapt to Alibaba’s indirect style and focus on relationship-building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63D4F3-6D0B-47D5-A8F3-6AA0D0F778E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4585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Several cultural barriers must be addressed for a successful negotiation.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Guanxi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(relationship-building) is crucial before discussing business deals.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Mianzi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(saving face) means avoiding direct refusals or public disagreements.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Decision-making is hierarchical, meaning approvals take longer.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Tesco must show patience and respect for these cultural norms."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63D4F3-6D0B-47D5-A8F3-6AA0D0F778E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47655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Tesco should adopt the following strategies for success: </a:t>
            </a:r>
          </a:p>
          <a:p>
            <a:r>
              <a:rPr lang="en-US" dirty="0"/>
              <a:t>Invest in </a:t>
            </a:r>
            <a:r>
              <a:rPr lang="en-US" dirty="0" err="1"/>
              <a:t>Guanxi</a:t>
            </a:r>
            <a:r>
              <a:rPr lang="en-US" dirty="0"/>
              <a:t> – Build relationships before formal negotiations.</a:t>
            </a:r>
          </a:p>
          <a:p>
            <a:r>
              <a:rPr lang="en-US" dirty="0"/>
              <a:t>Be patient – Decision-making in China takes longer due to hierarchy.</a:t>
            </a:r>
          </a:p>
          <a:p>
            <a:r>
              <a:rPr lang="en-US" dirty="0"/>
              <a:t>Respect indirect communication – Avoid blunt refusals and focus on diplomacy.</a:t>
            </a:r>
          </a:p>
          <a:p>
            <a:r>
              <a:rPr lang="en-US" dirty="0"/>
              <a:t>Use a culturally diverse negotiation team – This helps bridge the communication gap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63D4F3-6D0B-47D5-A8F3-6AA0D0F778E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68314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Both Tesco and Alibaba leverage digital transformation, but in different ways.</a:t>
            </a:r>
          </a:p>
          <a:p>
            <a:r>
              <a:rPr lang="en-US" dirty="0"/>
              <a:t>Tesco uses AI for inventory management and customer data analytics.</a:t>
            </a:r>
          </a:p>
          <a:p>
            <a:r>
              <a:rPr lang="en-US" dirty="0"/>
              <a:t>Alibaba dominates digital commerce with AI-driven personalization and cloud computing.</a:t>
            </a:r>
          </a:p>
          <a:p>
            <a:r>
              <a:rPr lang="en-US" dirty="0"/>
              <a:t>Tesco can learn from Alibaba’s advanced technology to improve its online retail strategy.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63D4F3-6D0B-47D5-A8F3-6AA0D0F778E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690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Supply chain management is a key area of difference.</a:t>
            </a:r>
          </a:p>
          <a:p>
            <a:r>
              <a:rPr lang="en-US" dirty="0"/>
              <a:t>Tesco follows the UK Corporate Governance Code, focusing on ESG (Environmental, Social, and Governance).</a:t>
            </a:r>
          </a:p>
          <a:p>
            <a:r>
              <a:rPr lang="en-US" dirty="0"/>
              <a:t>Alibaba operates under China’s Company Law, which has stricter government regulations and executive-led decision-making.</a:t>
            </a:r>
          </a:p>
          <a:p>
            <a:r>
              <a:rPr lang="en-US" dirty="0"/>
              <a:t>These governance differences must be considered when forming a partnership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63D4F3-6D0B-47D5-A8F3-6AA0D0F778E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8865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Sustainability is becoming increasingly important in global business.</a:t>
            </a:r>
          </a:p>
          <a:p>
            <a:r>
              <a:rPr lang="en-US" dirty="0"/>
              <a:t>Tesco is committed to reducing carbon emissions and food waste.</a:t>
            </a:r>
          </a:p>
          <a:p>
            <a:r>
              <a:rPr lang="en-US" dirty="0"/>
              <a:t>Alibaba is investing in renewable energy but faces regulatory pressure to improve ESG policies.</a:t>
            </a:r>
          </a:p>
          <a:p>
            <a:r>
              <a:rPr lang="en-US" dirty="0"/>
              <a:t>A partnership could help Alibaba strengthen its sustainability efforts while Tesco benefits from Alibaba’s technological expertise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63D4F3-6D0B-47D5-A8F3-6AA0D0F778E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0789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Both companies have strong financial performance but differ in market strategy.</a:t>
            </a:r>
          </a:p>
          <a:p>
            <a:r>
              <a:rPr lang="en-US" dirty="0"/>
              <a:t>Tesco is a physical retail leader but needs e-commerce expansion.</a:t>
            </a:r>
          </a:p>
          <a:p>
            <a:r>
              <a:rPr lang="en-US" dirty="0"/>
              <a:t>Alibaba is an e-commerce giant but lacks a strong presence in Western markets.</a:t>
            </a:r>
          </a:p>
          <a:p>
            <a:r>
              <a:rPr lang="en-US" dirty="0"/>
              <a:t>A strategic partnership could allow both companies to expand into each other’s markets, leveraging their respective strengths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63D4F3-6D0B-47D5-A8F3-6AA0D0F778E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75089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Tesco:</a:t>
            </a:r>
            <a:r>
              <a:rPr lang="en-US" baseline="0" dirty="0"/>
              <a:t> </a:t>
            </a:r>
            <a:r>
              <a:rPr lang="en-US" dirty="0"/>
              <a:t>Past accounting scandals, Fair pay policies,</a:t>
            </a:r>
            <a:r>
              <a:rPr lang="en-US" baseline="0" dirty="0"/>
              <a:t> </a:t>
            </a:r>
            <a:r>
              <a:rPr lang="en-US" dirty="0"/>
              <a:t>Tesco ensures ethical sourcing &amp; supplier audits</a:t>
            </a:r>
          </a:p>
          <a:p>
            <a:r>
              <a:rPr lang="en-US" dirty="0"/>
              <a:t>Alibaba:</a:t>
            </a:r>
            <a:r>
              <a:rPr lang="en-US" baseline="0" dirty="0"/>
              <a:t> </a:t>
            </a:r>
            <a:r>
              <a:rPr lang="en-US" dirty="0"/>
              <a:t>Monopoly accusations, Privacy concerns, Alibaba faces government intervention in business operations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63D4F3-6D0B-47D5-A8F3-6AA0D0F778EB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155226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To summarize, Tesco and Alibaba have complementary strengths that could lead to a successful partnership.</a:t>
            </a:r>
          </a:p>
          <a:p>
            <a:r>
              <a:rPr lang="en-US" dirty="0"/>
              <a:t>Tesco excels in supply chain efficiency and sustainability.</a:t>
            </a:r>
          </a:p>
          <a:p>
            <a:r>
              <a:rPr lang="en-US" dirty="0"/>
              <a:t>Alibaba leads in digital transformation and AI-driven commerce.</a:t>
            </a:r>
          </a:p>
          <a:p>
            <a:r>
              <a:rPr lang="en-US" dirty="0"/>
              <a:t>Key Challenges: Regulatory differences, cultural barriers, and differing negotiation styles.</a:t>
            </a:r>
          </a:p>
          <a:p>
            <a:r>
              <a:rPr lang="en-US" dirty="0"/>
              <a:t>Tesco should integrate AI-driven logistics to improve efficiency.</a:t>
            </a:r>
          </a:p>
          <a:p>
            <a:r>
              <a:rPr lang="en-US" dirty="0"/>
              <a:t>Alibaba should enhance sustainability to align with global standards.</a:t>
            </a:r>
          </a:p>
          <a:p>
            <a:r>
              <a:rPr lang="en-US" dirty="0"/>
              <a:t>Both companies should implement cross-cultural training for better communication.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63D4F3-6D0B-47D5-A8F3-6AA0D0F778EB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475664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Here are the references related to my topic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63D4F3-6D0B-47D5-A8F3-6AA0D0F778EB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517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803405"/>
            <a:ext cx="73152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632201"/>
            <a:ext cx="73152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932170" y="4323845"/>
            <a:ext cx="2297429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4/12/2025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914400" y="4323846"/>
            <a:ext cx="488061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57900" y="1430867"/>
            <a:ext cx="2171700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1543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6139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753534"/>
            <a:ext cx="7955280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94360" y="3641726"/>
            <a:ext cx="7955281" cy="1354134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5BCAD085-E8A6-8845-BD4E-CB4CCA059FC4}" type="datetimeFigureOut">
              <a:rPr lang="en-US" smtClean="0"/>
              <a:t>4/12/2025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3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7075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4360" y="2194560"/>
            <a:ext cx="3910579" cy="406908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2099" y="2194560"/>
            <a:ext cx="3907540" cy="406908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54248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700" y="762000"/>
            <a:ext cx="637794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1279" y="2183802"/>
            <a:ext cx="3683659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4359" y="3132667"/>
            <a:ext cx="3910579" cy="31309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9018" y="2183802"/>
            <a:ext cx="368062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2098" y="3132667"/>
            <a:ext cx="3907541" cy="31309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0793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7693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81522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1524000"/>
            <a:ext cx="30861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746760"/>
            <a:ext cx="4663440" cy="5516880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3124200"/>
            <a:ext cx="3086100" cy="31394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0957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1524000"/>
            <a:ext cx="407573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77524" y="751242"/>
            <a:ext cx="3674234" cy="5512398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3124200"/>
            <a:ext cx="4075730" cy="31394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0107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55" y="4697361"/>
            <a:ext cx="7956482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94355" y="977035"/>
            <a:ext cx="7950260" cy="340697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5516716"/>
            <a:ext cx="7955280" cy="746924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9171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753533"/>
            <a:ext cx="795528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649134"/>
            <a:ext cx="7772400" cy="1330852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5BCAD085-E8A6-8845-BD4E-CB4CCA059FC4}" type="datetimeFigureOut">
              <a:rPr lang="en-US" smtClean="0"/>
              <a:t>4/12/2025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5119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351" y="753534"/>
            <a:ext cx="7613650" cy="2756234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977899" y="3509768"/>
            <a:ext cx="7194552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174597"/>
            <a:ext cx="7778752" cy="821265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5BCAD085-E8A6-8845-BD4E-CB4CCA059FC4}" type="datetimeFigureOut">
              <a:rPr lang="en-US" smtClean="0"/>
              <a:t>4/12/2025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79438"/>
            <a:ext cx="483065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231458" y="807720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146733" y="3021330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065132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124702"/>
            <a:ext cx="7774782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92" y="3648316"/>
            <a:ext cx="7773608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78884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5BCAD085-E8A6-8845-BD4E-CB4CCA059FC4}" type="datetimeFigureOut">
              <a:rPr lang="en-US" smtClean="0"/>
              <a:t>4/12/2025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78884"/>
            <a:ext cx="483065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3378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171701" y="762000"/>
            <a:ext cx="637793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594361" y="2202080"/>
            <a:ext cx="2560320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94360" y="2904564"/>
            <a:ext cx="2560320" cy="335907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02237" y="2201333"/>
            <a:ext cx="2560320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00781" y="2904068"/>
            <a:ext cx="2560320" cy="335957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89319" y="2192866"/>
            <a:ext cx="2560320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89320" y="2904564"/>
            <a:ext cx="2560320" cy="335907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7811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171702" y="762000"/>
            <a:ext cx="6381984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94360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94360" y="2331720"/>
            <a:ext cx="2560320" cy="15073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94360" y="4796103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291873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291872" y="2331720"/>
            <a:ext cx="2560320" cy="1509862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290858" y="4796102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93365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93364" y="2331721"/>
            <a:ext cx="2560320" cy="1508919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93272" y="4796100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96533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94360" y="2194560"/>
            <a:ext cx="7955280" cy="40690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36899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6590" y="747183"/>
            <a:ext cx="1543050" cy="424867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94360" y="746126"/>
            <a:ext cx="6278035" cy="4249732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5BCAD085-E8A6-8845-BD4E-CB4CCA059FC4}" type="datetimeFigureOut">
              <a:rPr lang="en-US" smtClean="0"/>
              <a:t>4/12/2025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20133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081088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171700" y="764373"/>
            <a:ext cx="637794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94360" y="2194560"/>
            <a:ext cx="7955280" cy="4069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12230" y="6356351"/>
            <a:ext cx="21374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4360" y="6355846"/>
            <a:ext cx="56807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72250" y="381001"/>
            <a:ext cx="19773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74535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899" y="1110807"/>
            <a:ext cx="8294663" cy="2124761"/>
          </a:xfrm>
        </p:spPr>
        <p:txBody>
          <a:bodyPr>
            <a:noAutofit/>
          </a:bodyPr>
          <a:lstStyle/>
          <a:p>
            <a:pPr algn="ctr"/>
            <a:r>
              <a:rPr sz="4000" b="1" dirty="0"/>
              <a:t>Tesco Plc (UK) and Alibaba Group (China)</a:t>
            </a:r>
            <a:r>
              <a:rPr lang="en-US" sz="4000" b="1" dirty="0"/>
              <a:t>:</a:t>
            </a:r>
            <a:r>
              <a:rPr lang="en-GB" sz="4000" b="1" dirty="0"/>
              <a:t>International Business Communications</a:t>
            </a:r>
            <a:endParaRPr sz="40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68689" y="3633694"/>
            <a:ext cx="4043082" cy="1934881"/>
          </a:xfrm>
        </p:spPr>
        <p:txBody>
          <a:bodyPr>
            <a:normAutofit/>
          </a:bodyPr>
          <a:lstStyle/>
          <a:p>
            <a:pPr algn="ctr"/>
            <a:r>
              <a:rPr lang="tr-TR" dirty="0"/>
              <a:t>Name</a:t>
            </a:r>
            <a:r>
              <a:rPr lang="en-US" dirty="0"/>
              <a:t>: </a:t>
            </a:r>
            <a:r>
              <a:rPr lang="tr-TR" dirty="0"/>
              <a:t>Lakha singh gill</a:t>
            </a:r>
            <a:endParaRPr lang="en-US" dirty="0"/>
          </a:p>
          <a:p>
            <a:pPr algn="ctr"/>
            <a:r>
              <a:rPr lang="tr-TR" dirty="0"/>
              <a:t>Student ID</a:t>
            </a:r>
            <a:r>
              <a:rPr lang="en-US" dirty="0"/>
              <a:t>:</a:t>
            </a:r>
            <a:r>
              <a:rPr lang="tr-TR" dirty="0"/>
              <a:t> 2227800</a:t>
            </a:r>
            <a:endParaRPr lang="en-US" dirty="0"/>
          </a:p>
          <a:p>
            <a:pPr algn="ctr"/>
            <a:r>
              <a:rPr lang="tr-TR" dirty="0"/>
              <a:t>Module Code: LCBB6001</a:t>
            </a:r>
            <a:endParaRPr lang="en-US" dirty="0"/>
          </a:p>
          <a:p>
            <a:pPr algn="ctr"/>
            <a:r>
              <a:rPr lang="tr-TR" dirty="0"/>
              <a:t>Lecture ‘s Name. Rexon Niting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2893" y="550520"/>
            <a:ext cx="6377940" cy="1293028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/>
              <a:t>O</a:t>
            </a:r>
            <a:r>
              <a:rPr lang="en-GB" sz="3600" b="1" dirty="0" err="1"/>
              <a:t>utline</a:t>
            </a:r>
            <a:r>
              <a:rPr lang="en-GB" sz="3600" b="1" dirty="0"/>
              <a:t> of Presentation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13657" y="1843548"/>
            <a:ext cx="725620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/>
              <a:t>Introduction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/>
              <a:t>Impact of Culture on Business Operations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/>
              <a:t>Theoretical Underpinning - Hofstede’s Cultural Dimensions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/>
              <a:t>Theoretical Underpinning - Hall’s High &amp; Low Context Communication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/>
              <a:t>Cultural Elements to Overcome in Chinese Negotiations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/>
              <a:t>Adapting to Chinese Business Culture &amp; Strategies for Successful Negotiations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/>
              <a:t>Digital Transformation &amp; Innovation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/>
              <a:t>Supply Chain &amp; Logistics &amp; Governance &amp; Corporate Strategy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/>
              <a:t>Sustainability &amp; ESG Practices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/>
              <a:t>Financial Performance &amp; Market Expansion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/>
              <a:t>Conclusion</a:t>
            </a:r>
            <a:endParaRPr lang="en-GB" dirty="0"/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8310" y="5536867"/>
            <a:ext cx="2581275" cy="1293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19626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6200" y="-145750"/>
            <a:ext cx="3865180" cy="1499616"/>
          </a:xfrm>
        </p:spPr>
        <p:txBody>
          <a:bodyPr>
            <a:normAutofit/>
          </a:bodyPr>
          <a:lstStyle/>
          <a:p>
            <a:r>
              <a:rPr sz="3600" b="1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018" y="1068943"/>
            <a:ext cx="4863548" cy="1961536"/>
          </a:xfrm>
        </p:spPr>
        <p:txBody>
          <a:bodyPr>
            <a:noAutofit/>
          </a:bodyPr>
          <a:lstStyle/>
          <a:p>
            <a:r>
              <a:rPr lang="en-US" sz="1400" b="1" dirty="0"/>
              <a:t>Objective:</a:t>
            </a:r>
            <a:r>
              <a:rPr lang="en-US" sz="1400" dirty="0"/>
              <a:t> To establish a successful strategic partnership with a Chinese firm while overcoming cultural barriers.</a:t>
            </a:r>
          </a:p>
          <a:p>
            <a:r>
              <a:rPr lang="en-US" sz="1400" dirty="0"/>
              <a:t>Ensure mutual growth, market expansion, and innovation.</a:t>
            </a:r>
          </a:p>
          <a:p>
            <a:r>
              <a:rPr lang="en-GB" sz="1400" dirty="0"/>
              <a:t>This presentation examines Tesco Plc, a UK-based retail giant, and Alibaba Group, a Chinese e-commerce and technology conglomerate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753863820"/>
              </p:ext>
            </p:extLst>
          </p:nvPr>
        </p:nvGraphicFramePr>
        <p:xfrm>
          <a:off x="5082098" y="210628"/>
          <a:ext cx="3957484" cy="30522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Content Placeholder 2"/>
          <p:cNvSpPr txBox="1">
            <a:spLocks/>
          </p:cNvSpPr>
          <p:nvPr/>
        </p:nvSpPr>
        <p:spPr>
          <a:xfrm>
            <a:off x="276200" y="3065529"/>
            <a:ext cx="4969027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b="1" dirty="0"/>
              <a:t>Background of Tesco Plc (UK) </a:t>
            </a:r>
          </a:p>
          <a:p>
            <a:pPr marL="0" indent="0">
              <a:buNone/>
            </a:pPr>
            <a:r>
              <a:rPr lang="en-US" sz="1800" dirty="0"/>
              <a:t>Founded: 1919 in London</a:t>
            </a:r>
          </a:p>
          <a:p>
            <a:pPr marL="0" indent="0">
              <a:buFont typeface="Tw Cen MT" panose="020B0602020104020603" pitchFamily="34" charset="0"/>
              <a:buNone/>
            </a:pPr>
            <a:r>
              <a:rPr lang="en-US" sz="1800" dirty="0"/>
              <a:t>Industry: Retail &amp; Supermarkets</a:t>
            </a:r>
          </a:p>
          <a:p>
            <a:pPr marL="0" indent="0">
              <a:buFont typeface="Tw Cen MT" panose="020B0602020104020603" pitchFamily="34" charset="0"/>
              <a:buNone/>
            </a:pPr>
            <a:r>
              <a:rPr lang="en-US" sz="1800" dirty="0"/>
              <a:t>Revenue (2023): £65.7 billion</a:t>
            </a:r>
          </a:p>
          <a:p>
            <a:pPr marL="0" indent="0">
              <a:buFont typeface="Tw Cen MT" panose="020B0602020104020603" pitchFamily="34" charset="0"/>
              <a:buNone/>
            </a:pPr>
            <a:r>
              <a:rPr lang="en-US" sz="1800" dirty="0"/>
              <a:t>Market Share: 27.5% in the UK</a:t>
            </a:r>
          </a:p>
          <a:p>
            <a:pPr marL="0" indent="0">
              <a:buFont typeface="Tw Cen MT" panose="020B0602020104020603" pitchFamily="34" charset="0"/>
              <a:buNone/>
            </a:pPr>
            <a:r>
              <a:rPr lang="en-US" sz="1800" dirty="0"/>
              <a:t>Market Position: </a:t>
            </a:r>
          </a:p>
          <a:p>
            <a:pPr marL="0" indent="0">
              <a:buNone/>
            </a:pPr>
            <a:r>
              <a:rPr lang="en-US" sz="1800" dirty="0"/>
              <a:t>Largest UK supermarket chain with 27.5% market share(</a:t>
            </a:r>
            <a:r>
              <a:rPr lang="en-GB" dirty="0" err="1"/>
              <a:t>Mollah</a:t>
            </a:r>
            <a:r>
              <a:rPr lang="en-GB" dirty="0"/>
              <a:t>, 2014).</a:t>
            </a:r>
            <a:endParaRPr lang="en-US" sz="1800" dirty="0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5158298" y="3116717"/>
            <a:ext cx="3805084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1" dirty="0"/>
              <a:t>Background of Alibaba Group (China)</a:t>
            </a:r>
          </a:p>
          <a:p>
            <a:r>
              <a:rPr lang="en-GB" sz="1800" b="1" dirty="0"/>
              <a:t>Founded:</a:t>
            </a:r>
            <a:r>
              <a:rPr lang="en-GB" sz="1800" dirty="0"/>
              <a:t> 1999 in Hangzhou, China</a:t>
            </a:r>
          </a:p>
          <a:p>
            <a:r>
              <a:rPr lang="en-GB" sz="1800" b="1" dirty="0"/>
              <a:t>Industry:</a:t>
            </a:r>
            <a:r>
              <a:rPr lang="en-GB" sz="1800" dirty="0"/>
              <a:t> E-commerce, Cloud Computing, Digital Finance</a:t>
            </a:r>
          </a:p>
          <a:p>
            <a:r>
              <a:rPr lang="en-GB" sz="1800" b="1" dirty="0"/>
              <a:t>Revenue (2023):</a:t>
            </a:r>
            <a:r>
              <a:rPr lang="en-GB" sz="1800" dirty="0"/>
              <a:t> ¥868.7 billion (~£97 billion)</a:t>
            </a:r>
          </a:p>
          <a:p>
            <a:r>
              <a:rPr lang="en-GB" sz="1800" b="1" dirty="0"/>
              <a:t>Market Position:</a:t>
            </a:r>
            <a:r>
              <a:rPr lang="en-GB" sz="1800" dirty="0"/>
              <a:t> Largest e-commerce firm in China (56% market share)(</a:t>
            </a:r>
            <a:r>
              <a:rPr lang="en-GB" dirty="0" err="1"/>
              <a:t>Nazir</a:t>
            </a:r>
            <a:r>
              <a:rPr lang="en-GB" dirty="0"/>
              <a:t> et al., 2020)</a:t>
            </a:r>
            <a:endParaRPr lang="en-GB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98643" y="0"/>
            <a:ext cx="5526772" cy="1499616"/>
          </a:xfrm>
        </p:spPr>
        <p:txBody>
          <a:bodyPr>
            <a:normAutofit/>
          </a:bodyPr>
          <a:lstStyle/>
          <a:p>
            <a:r>
              <a:rPr lang="en-US" sz="3600" b="1" dirty="0"/>
              <a:t>Impact of Culture on Business Operations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635" y="1386348"/>
            <a:ext cx="8478888" cy="4023360"/>
          </a:xfrm>
        </p:spPr>
        <p:txBody>
          <a:bodyPr>
            <a:normAutofit/>
          </a:bodyPr>
          <a:lstStyle/>
          <a:p>
            <a:r>
              <a:rPr lang="en-US" sz="1800" dirty="0"/>
              <a:t>Cultural differences shape business practices, decision-making, and leadership styles.</a:t>
            </a:r>
          </a:p>
          <a:p>
            <a:r>
              <a:rPr lang="en-US" sz="1800" dirty="0"/>
              <a:t>In China, hierarchical structures and </a:t>
            </a:r>
            <a:r>
              <a:rPr lang="en-US" sz="1800" dirty="0" err="1"/>
              <a:t>Guanxi</a:t>
            </a:r>
            <a:r>
              <a:rPr lang="en-US" sz="1800" dirty="0"/>
              <a:t> (relationships) influence business interactions</a:t>
            </a:r>
          </a:p>
          <a:p>
            <a:r>
              <a:rPr lang="en-US" sz="1800" dirty="0"/>
              <a:t>In the UK, business is more individualistic, emphasizing efficiency and direct communication.</a:t>
            </a:r>
          </a:p>
          <a:p>
            <a:r>
              <a:rPr lang="en-US" sz="1800" dirty="0"/>
              <a:t>Tesco’s structured, efficiency-driven model differs from Alibaba’s relational, long-term approach(</a:t>
            </a:r>
            <a:r>
              <a:rPr lang="en-GB" dirty="0"/>
              <a:t>Dawson et al., 2006;</a:t>
            </a:r>
            <a:r>
              <a:rPr lang="en-GB" sz="1800" dirty="0"/>
              <a:t>Tse and Li, 2023)</a:t>
            </a:r>
            <a:r>
              <a:rPr lang="en-US" sz="1600" dirty="0"/>
              <a:t>.</a:t>
            </a:r>
          </a:p>
          <a:p>
            <a:endParaRPr lang="en-GB" sz="1800" dirty="0"/>
          </a:p>
        </p:txBody>
      </p:sp>
      <p:graphicFrame>
        <p:nvGraphicFramePr>
          <p:cNvPr id="5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78074000"/>
              </p:ext>
            </p:extLst>
          </p:nvPr>
        </p:nvGraphicFramePr>
        <p:xfrm>
          <a:off x="321134" y="3879961"/>
          <a:ext cx="8478888" cy="27844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768682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4" y="267164"/>
            <a:ext cx="7712227" cy="1499616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/>
              <a:t>Theoretical Underpinning - Hofstede’s Cultural Dimensions</a:t>
            </a:r>
            <a:endParaRPr lang="en-GB" sz="3200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3893537"/>
              </p:ext>
            </p:extLst>
          </p:nvPr>
        </p:nvGraphicFramePr>
        <p:xfrm>
          <a:off x="442451" y="2084833"/>
          <a:ext cx="8037870" cy="4203405"/>
        </p:xfrm>
        <a:graphic>
          <a:graphicData uri="http://schemas.openxmlformats.org/drawingml/2006/table">
            <a:tbl>
              <a:tblPr firstRow="1" firstCol="1" bandRow="1">
                <a:tableStyleId>{7DF18680-E054-41AD-8BC1-D1AEF772440D}</a:tableStyleId>
              </a:tblPr>
              <a:tblGrid>
                <a:gridCol w="2227007">
                  <a:extLst>
                    <a:ext uri="{9D8B030D-6E8A-4147-A177-3AD203B41FA5}">
                      <a16:colId xmlns:a16="http://schemas.microsoft.com/office/drawing/2014/main" val="4240249370"/>
                    </a:ext>
                  </a:extLst>
                </a:gridCol>
                <a:gridCol w="3131573">
                  <a:extLst>
                    <a:ext uri="{9D8B030D-6E8A-4147-A177-3AD203B41FA5}">
                      <a16:colId xmlns:a16="http://schemas.microsoft.com/office/drawing/2014/main" val="3681889542"/>
                    </a:ext>
                  </a:extLst>
                </a:gridCol>
                <a:gridCol w="2679290">
                  <a:extLst>
                    <a:ext uri="{9D8B030D-6E8A-4147-A177-3AD203B41FA5}">
                      <a16:colId xmlns:a16="http://schemas.microsoft.com/office/drawing/2014/main" val="4084247772"/>
                    </a:ext>
                  </a:extLst>
                </a:gridCol>
              </a:tblGrid>
              <a:tr h="40888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Dimension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UK (Tesco)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China (Alibaba)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14163739"/>
                  </a:ext>
                </a:extLst>
              </a:tr>
              <a:tr h="79711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Power Distance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Low – Flat hierarchy, open discussion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High – Respect for hierarchy and authority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833631916"/>
                  </a:ext>
                </a:extLst>
              </a:tr>
              <a:tr h="40888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Individualism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High – Independent decision-making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Low – Group loyalty and consensus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408094951"/>
                  </a:ext>
                </a:extLst>
              </a:tr>
              <a:tr h="79711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Uncertainty Avoidance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Moderate – Some risk-taking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High – Preference for long-term security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655710211"/>
                  </a:ext>
                </a:extLst>
              </a:tr>
              <a:tr h="79711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Long-Term Orientation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Short-term – Profit-driven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Long-term – Relationship-driven (</a:t>
                      </a:r>
                      <a:r>
                        <a:rPr lang="en-GB" sz="1800" dirty="0" err="1">
                          <a:effectLst/>
                        </a:rPr>
                        <a:t>Guanxi</a:t>
                      </a:r>
                      <a:r>
                        <a:rPr lang="en-GB" sz="1800" dirty="0">
                          <a:effectLst/>
                        </a:rPr>
                        <a:t>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670772391"/>
                  </a:ext>
                </a:extLst>
              </a:tr>
              <a:tr h="79711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Indulgence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High – Work-life balance valued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Low – Hard work and perseverance emphasized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4757799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092841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3085" y="167651"/>
            <a:ext cx="7311683" cy="1293028"/>
          </a:xfrm>
        </p:spPr>
        <p:txBody>
          <a:bodyPr>
            <a:noAutofit/>
          </a:bodyPr>
          <a:lstStyle/>
          <a:p>
            <a:pPr algn="ctr"/>
            <a:r>
              <a:rPr lang="en-GB" sz="3200" b="1" dirty="0"/>
              <a:t>Theoretical Underpinning - Hall’s High &amp; Low Context Communication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3623868"/>
              </p:ext>
            </p:extLst>
          </p:nvPr>
        </p:nvGraphicFramePr>
        <p:xfrm>
          <a:off x="524018" y="1582643"/>
          <a:ext cx="8169816" cy="1837182"/>
        </p:xfrm>
        <a:graphic>
          <a:graphicData uri="http://schemas.openxmlformats.org/drawingml/2006/table">
            <a:tbl>
              <a:tblPr firstRow="1" firstCol="1" bandRow="1">
                <a:tableStyleId>{327F97BB-C833-4FB7-BDE5-3F7075034690}</a:tableStyleId>
              </a:tblPr>
              <a:tblGrid>
                <a:gridCol w="2723272">
                  <a:extLst>
                    <a:ext uri="{9D8B030D-6E8A-4147-A177-3AD203B41FA5}">
                      <a16:colId xmlns:a16="http://schemas.microsoft.com/office/drawing/2014/main" val="1484560873"/>
                    </a:ext>
                  </a:extLst>
                </a:gridCol>
                <a:gridCol w="2723272">
                  <a:extLst>
                    <a:ext uri="{9D8B030D-6E8A-4147-A177-3AD203B41FA5}">
                      <a16:colId xmlns:a16="http://schemas.microsoft.com/office/drawing/2014/main" val="1937251948"/>
                    </a:ext>
                  </a:extLst>
                </a:gridCol>
                <a:gridCol w="2723272">
                  <a:extLst>
                    <a:ext uri="{9D8B030D-6E8A-4147-A177-3AD203B41FA5}">
                      <a16:colId xmlns:a16="http://schemas.microsoft.com/office/drawing/2014/main" val="42601966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Aspect</a:t>
                      </a:r>
                      <a:endParaRPr lang="en-GB" sz="18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UK (Tesco) – Low Context</a:t>
                      </a:r>
                      <a:endParaRPr lang="en-GB" sz="18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China (Alibaba) – High Context</a:t>
                      </a:r>
                      <a:endParaRPr lang="en-GB" sz="18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1511325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Communication Style</a:t>
                      </a:r>
                      <a:endParaRPr lang="en-GB" sz="18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Direct, explicit</a:t>
                      </a:r>
                      <a:endParaRPr lang="en-GB" sz="18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Indirect, implicit</a:t>
                      </a:r>
                      <a:endParaRPr lang="en-GB" sz="180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30248537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Contracts &amp; Agreements</a:t>
                      </a:r>
                      <a:endParaRPr lang="en-GB" sz="180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Legally binding, detailed</a:t>
                      </a:r>
                      <a:endParaRPr lang="en-GB" sz="18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Flexible, built on trust</a:t>
                      </a:r>
                      <a:endParaRPr lang="en-GB" sz="180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81064478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Negotiation Approach</a:t>
                      </a:r>
                      <a:endParaRPr lang="en-GB" sz="180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Facts and figures matter most</a:t>
                      </a:r>
                      <a:endParaRPr lang="en-GB" sz="18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Relationships and trust matter most</a:t>
                      </a:r>
                      <a:endParaRPr lang="en-GB" sz="18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606671397"/>
                  </a:ext>
                </a:extLst>
              </a:tr>
            </a:tbl>
          </a:graphicData>
        </a:graphic>
      </p:graphicFrame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8741188"/>
              </p:ext>
            </p:extLst>
          </p:nvPr>
        </p:nvGraphicFramePr>
        <p:xfrm>
          <a:off x="524020" y="3687795"/>
          <a:ext cx="8269461" cy="2272252"/>
        </p:xfrm>
        <a:graphic>
          <a:graphicData uri="http://schemas.openxmlformats.org/drawingml/2006/table">
            <a:tbl>
              <a:tblPr firstRow="1" firstCol="1" bandRow="1">
                <a:tableStyleId>{306799F8-075E-4A3A-A7F6-7FBC6576F1A4}</a:tableStyleId>
              </a:tblPr>
              <a:tblGrid>
                <a:gridCol w="2756487">
                  <a:extLst>
                    <a:ext uri="{9D8B030D-6E8A-4147-A177-3AD203B41FA5}">
                      <a16:colId xmlns:a16="http://schemas.microsoft.com/office/drawing/2014/main" val="3394554389"/>
                    </a:ext>
                  </a:extLst>
                </a:gridCol>
                <a:gridCol w="2756487">
                  <a:extLst>
                    <a:ext uri="{9D8B030D-6E8A-4147-A177-3AD203B41FA5}">
                      <a16:colId xmlns:a16="http://schemas.microsoft.com/office/drawing/2014/main" val="259625866"/>
                    </a:ext>
                  </a:extLst>
                </a:gridCol>
                <a:gridCol w="2756487">
                  <a:extLst>
                    <a:ext uri="{9D8B030D-6E8A-4147-A177-3AD203B41FA5}">
                      <a16:colId xmlns:a16="http://schemas.microsoft.com/office/drawing/2014/main" val="3377116270"/>
                    </a:ext>
                  </a:extLst>
                </a:gridCol>
              </a:tblGrid>
              <a:tr h="56806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Aspect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UK (Tesco) – Low Context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China (Alibaba) – High Context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147351279"/>
                  </a:ext>
                </a:extLst>
              </a:tr>
              <a:tr h="56806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Communication Style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Direct, explicit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Indirect, implicit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072767309"/>
                  </a:ext>
                </a:extLst>
              </a:tr>
              <a:tr h="56806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Contracts &amp; Agreements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Legally binding, detailed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Flexible, built on trust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167686096"/>
                  </a:ext>
                </a:extLst>
              </a:tr>
              <a:tr h="56806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Negotiation Approach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Facts and figures matter most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Relationships and trust matter most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4894084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073904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422" y="327052"/>
            <a:ext cx="8254218" cy="129302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Cultural Elements to Overcome in Chinese Negotiations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3091566"/>
              </p:ext>
            </p:extLst>
          </p:nvPr>
        </p:nvGraphicFramePr>
        <p:xfrm>
          <a:off x="768350" y="2084834"/>
          <a:ext cx="7289799" cy="3910711"/>
        </p:xfrm>
        <a:graphic>
          <a:graphicData uri="http://schemas.openxmlformats.org/drawingml/2006/table">
            <a:tbl>
              <a:tblPr firstRow="1" firstCol="1" bandRow="1">
                <a:tableStyleId>{7DF18680-E054-41AD-8BC1-D1AEF772440D}</a:tableStyleId>
              </a:tblPr>
              <a:tblGrid>
                <a:gridCol w="2429933">
                  <a:extLst>
                    <a:ext uri="{9D8B030D-6E8A-4147-A177-3AD203B41FA5}">
                      <a16:colId xmlns:a16="http://schemas.microsoft.com/office/drawing/2014/main" val="2219351717"/>
                    </a:ext>
                  </a:extLst>
                </a:gridCol>
                <a:gridCol w="2429933">
                  <a:extLst>
                    <a:ext uri="{9D8B030D-6E8A-4147-A177-3AD203B41FA5}">
                      <a16:colId xmlns:a16="http://schemas.microsoft.com/office/drawing/2014/main" val="3151891007"/>
                    </a:ext>
                  </a:extLst>
                </a:gridCol>
                <a:gridCol w="2429933">
                  <a:extLst>
                    <a:ext uri="{9D8B030D-6E8A-4147-A177-3AD203B41FA5}">
                      <a16:colId xmlns:a16="http://schemas.microsoft.com/office/drawing/2014/main" val="3592596456"/>
                    </a:ext>
                  </a:extLst>
                </a:gridCol>
              </a:tblGrid>
              <a:tr h="37546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Cultural Element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Impact on Negotiations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Tesco’s Adaptation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457335432"/>
                  </a:ext>
                </a:extLst>
              </a:tr>
              <a:tr h="72902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 err="1">
                          <a:effectLst/>
                        </a:rPr>
                        <a:t>Guanxi</a:t>
                      </a:r>
                      <a:r>
                        <a:rPr lang="en-GB" sz="1800" dirty="0">
                          <a:effectLst/>
                        </a:rPr>
                        <a:t> (Relationships)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Business deals require trust and strong personal connections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Build long-term relationships before expecting agreements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94900434"/>
                  </a:ext>
                </a:extLst>
              </a:tr>
              <a:tr h="72902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Mianzi (Saving Face)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Avoiding public criticism is crucial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Be diplomatic and respectful in discussions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711679716"/>
                  </a:ext>
                </a:extLst>
              </a:tr>
              <a:tr h="37546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Decision-Making Process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Hierarchical approval is slow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Be patient and respect hierarchy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804269398"/>
                  </a:ext>
                </a:extLst>
              </a:tr>
              <a:tr h="72902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Negotiation Style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Indirect communication, bargaining expected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Avoid blunt refusals, use subtle communication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2367439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834964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35" y="-400485"/>
            <a:ext cx="8921303" cy="1819361"/>
          </a:xfrm>
        </p:spPr>
        <p:txBody>
          <a:bodyPr>
            <a:noAutofit/>
          </a:bodyPr>
          <a:lstStyle/>
          <a:p>
            <a:pPr algn="ctr"/>
            <a:r>
              <a:rPr lang="en-US" sz="2400" b="1" dirty="0"/>
              <a:t>Adapting to Chinese Business Culture </a:t>
            </a:r>
            <a:r>
              <a:rPr lang="en-US" sz="2400" dirty="0"/>
              <a:t>&amp;</a:t>
            </a:r>
            <a:r>
              <a:rPr lang="en-GB" sz="2400" b="1" dirty="0"/>
              <a:t>Strategies for Successful Negotiations with Alibaba</a:t>
            </a:r>
            <a:endParaRPr lang="en-GB" sz="2400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8100653"/>
              </p:ext>
            </p:extLst>
          </p:nvPr>
        </p:nvGraphicFramePr>
        <p:xfrm>
          <a:off x="1241719" y="1049463"/>
          <a:ext cx="6496934" cy="2736723"/>
        </p:xfrm>
        <a:graphic>
          <a:graphicData uri="http://schemas.openxmlformats.org/drawingml/2006/table">
            <a:tbl>
              <a:tblPr firstRow="1" firstCol="1" bandRow="1">
                <a:tableStyleId>{7DF18680-E054-41AD-8BC1-D1AEF772440D}</a:tableStyleId>
              </a:tblPr>
              <a:tblGrid>
                <a:gridCol w="3248467">
                  <a:extLst>
                    <a:ext uri="{9D8B030D-6E8A-4147-A177-3AD203B41FA5}">
                      <a16:colId xmlns:a16="http://schemas.microsoft.com/office/drawing/2014/main" val="4048127757"/>
                    </a:ext>
                  </a:extLst>
                </a:gridCol>
                <a:gridCol w="3248467">
                  <a:extLst>
                    <a:ext uri="{9D8B030D-6E8A-4147-A177-3AD203B41FA5}">
                      <a16:colId xmlns:a16="http://schemas.microsoft.com/office/drawing/2014/main" val="2640091422"/>
                    </a:ext>
                  </a:extLst>
                </a:gridCol>
              </a:tblGrid>
              <a:tr h="22996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Adaptation Strategy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How It Helps in Negotiations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65185706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Invest in Relationship Building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Strengthens trust and business partnerships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3282320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Use a Cross-Cultural Team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Helps bridge communication gaps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648768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Be Flexible with Business Practices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Aligns with Alibaba’s long-term focus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56434802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Understand Hierarchical Decision-Making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Ensures smoother approval processes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611780394"/>
                  </a:ext>
                </a:extLst>
              </a:tr>
            </a:tbl>
          </a:graphicData>
        </a:graphic>
      </p:graphicFrame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9474316"/>
              </p:ext>
            </p:extLst>
          </p:nvPr>
        </p:nvGraphicFramePr>
        <p:xfrm>
          <a:off x="193162" y="3867772"/>
          <a:ext cx="8950838" cy="2736723"/>
        </p:xfrm>
        <a:graphic>
          <a:graphicData uri="http://schemas.openxmlformats.org/drawingml/2006/table">
            <a:tbl>
              <a:tblPr firstRow="1" firstCol="1" bandRow="1">
                <a:tableStyleId>{93296810-A885-4BE3-A3E7-6D5BEEA58F35}</a:tableStyleId>
              </a:tblPr>
              <a:tblGrid>
                <a:gridCol w="2741769">
                  <a:extLst>
                    <a:ext uri="{9D8B030D-6E8A-4147-A177-3AD203B41FA5}">
                      <a16:colId xmlns:a16="http://schemas.microsoft.com/office/drawing/2014/main" val="3062566411"/>
                    </a:ext>
                  </a:extLst>
                </a:gridCol>
                <a:gridCol w="6209069">
                  <a:extLst>
                    <a:ext uri="{9D8B030D-6E8A-4147-A177-3AD203B41FA5}">
                      <a16:colId xmlns:a16="http://schemas.microsoft.com/office/drawing/2014/main" val="12022367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Strategy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Implementation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93609558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Build Strong </a:t>
                      </a:r>
                      <a:r>
                        <a:rPr lang="en-GB" sz="1800" dirty="0" err="1">
                          <a:effectLst/>
                        </a:rPr>
                        <a:t>Guanxi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Attend networking events, engage in informal meetings before formal discussions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1720690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Adapt Communication Style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Use indirect communication, avoid confrontational language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04953070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Respect Hierarchy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Address senior executives properly and allow time for decision-making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43129326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Highlight Mutual Benefits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Focus on how Tesco’s retail expertise complements Alibaba’s e-commerce strength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1653610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273490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3030" y="276415"/>
            <a:ext cx="6377940" cy="1293028"/>
          </a:xfrm>
        </p:spPr>
        <p:txBody>
          <a:bodyPr>
            <a:normAutofit fontScale="90000"/>
          </a:bodyPr>
          <a:lstStyle/>
          <a:p>
            <a:pPr algn="ctr"/>
            <a:r>
              <a:rPr b="1" dirty="0"/>
              <a:t>Digital Transformation &amp; Innovation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Tesco: AI-driven inventory management, E-commerce growth</a:t>
            </a:r>
            <a:r>
              <a:rPr lang="en-US" dirty="0"/>
              <a:t>(</a:t>
            </a:r>
            <a:r>
              <a:rPr lang="en-GB" dirty="0"/>
              <a:t>Mohammed et al., 2024)</a:t>
            </a:r>
            <a:endParaRPr dirty="0"/>
          </a:p>
          <a:p>
            <a:r>
              <a:rPr dirty="0"/>
              <a:t>Alibaba: AI-powered personalization, Cloud computing</a:t>
            </a:r>
          </a:p>
          <a:p>
            <a:r>
              <a:rPr dirty="0"/>
              <a:t>Tesco integrates Big Data for customer engagement</a:t>
            </a:r>
          </a:p>
          <a:p>
            <a:r>
              <a:rPr dirty="0"/>
              <a:t>Alibaba dominates digital commerce with AI and automation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6017" y="4369525"/>
            <a:ext cx="4551966" cy="2230057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4421" y="129492"/>
            <a:ext cx="7522698" cy="1293028"/>
          </a:xfrm>
        </p:spPr>
        <p:txBody>
          <a:bodyPr>
            <a:noAutofit/>
          </a:bodyPr>
          <a:lstStyle/>
          <a:p>
            <a:pPr algn="ctr"/>
            <a:r>
              <a:rPr sz="2800" b="1" dirty="0"/>
              <a:t>Supply Chain &amp; Logistics</a:t>
            </a:r>
            <a:r>
              <a:rPr lang="en-US" sz="2800" b="1" dirty="0"/>
              <a:t> &amp; </a:t>
            </a:r>
            <a:r>
              <a:rPr lang="en-GB" sz="2800" b="1" dirty="0"/>
              <a:t>Governance &amp; Corporate Strategy</a:t>
            </a:r>
            <a:endParaRPr sz="2800" b="1" dirty="0"/>
          </a:p>
        </p:txBody>
      </p:sp>
      <p:sp>
        <p:nvSpPr>
          <p:cNvPr id="6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4401146" y="1459689"/>
            <a:ext cx="4512509" cy="49398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Tesco’s Governance Model: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Follows the UK Corporate Governance Code (FRC, 2023)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Board of Directors with independent non-executives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ESG integration in decision-making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Alibaba’s Governance Model: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Complies with China’s Company Law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Executive-led structure with Jack Ma’s influence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Regulatory scrutiny on monopolistic practices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958426478"/>
              </p:ext>
            </p:extLst>
          </p:nvPr>
        </p:nvGraphicFramePr>
        <p:xfrm>
          <a:off x="108154" y="1878354"/>
          <a:ext cx="4183627" cy="46771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133358"/>
            <a:ext cx="7290054" cy="1499616"/>
          </a:xfrm>
        </p:spPr>
        <p:txBody>
          <a:bodyPr>
            <a:normAutofit/>
          </a:bodyPr>
          <a:lstStyle/>
          <a:p>
            <a:pPr algn="ctr"/>
            <a:r>
              <a:rPr sz="3600" b="1" dirty="0"/>
              <a:t>Sustainability &amp; ESG Practices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45926010"/>
              </p:ext>
            </p:extLst>
          </p:nvPr>
        </p:nvGraphicFramePr>
        <p:xfrm>
          <a:off x="1365123" y="1632974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11" y="98126"/>
            <a:ext cx="7290054" cy="1499616"/>
          </a:xfrm>
        </p:spPr>
        <p:txBody>
          <a:bodyPr>
            <a:normAutofit/>
          </a:bodyPr>
          <a:lstStyle/>
          <a:p>
            <a:pPr algn="ctr"/>
            <a:r>
              <a:rPr sz="3600" b="1" dirty="0"/>
              <a:t>Financial Performance &amp; Market Expansion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6717524"/>
              </p:ext>
            </p:extLst>
          </p:nvPr>
        </p:nvGraphicFramePr>
        <p:xfrm>
          <a:off x="1154700" y="1430593"/>
          <a:ext cx="7046765" cy="46044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7" y="68159"/>
            <a:ext cx="7290054" cy="1499616"/>
          </a:xfrm>
        </p:spPr>
        <p:txBody>
          <a:bodyPr>
            <a:normAutofit/>
          </a:bodyPr>
          <a:lstStyle/>
          <a:p>
            <a:pPr algn="ctr"/>
            <a:r>
              <a:rPr sz="3600" b="1" dirty="0"/>
              <a:t>Ethical Challenges &amp; Decision-Making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58407622"/>
              </p:ext>
            </p:extLst>
          </p:nvPr>
        </p:nvGraphicFramePr>
        <p:xfrm>
          <a:off x="768351" y="1567774"/>
          <a:ext cx="7289800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50599" y="224936"/>
            <a:ext cx="5145258" cy="1293028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Conclusion</a:t>
            </a:r>
            <a:endParaRPr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3630" y="1517964"/>
            <a:ext cx="7955280" cy="4069080"/>
          </a:xfrm>
        </p:spPr>
        <p:txBody>
          <a:bodyPr>
            <a:normAutofit/>
          </a:bodyPr>
          <a:lstStyle/>
          <a:p>
            <a:r>
              <a:rPr sz="1800" dirty="0"/>
              <a:t>Tesco excels in supply chain &amp; sustainability</a:t>
            </a:r>
          </a:p>
          <a:p>
            <a:r>
              <a:rPr sz="1800" dirty="0"/>
              <a:t>Alibaba leads in digital transformation &amp; innovation</a:t>
            </a:r>
          </a:p>
          <a:p>
            <a:r>
              <a:rPr sz="1800" dirty="0"/>
              <a:t>- Both companies face regulatory challenges</a:t>
            </a:r>
          </a:p>
          <a:p>
            <a:r>
              <a:rPr sz="1800" dirty="0"/>
              <a:t>Recommendations: Tesco should adopt AI logistics, Alibaba should enhance sustainability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2224" y="3552504"/>
            <a:ext cx="3722008" cy="2706915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46417" y="596760"/>
            <a:ext cx="6377940" cy="1293028"/>
          </a:xfrm>
        </p:spPr>
        <p:txBody>
          <a:bodyPr/>
          <a:lstStyle/>
          <a:p>
            <a:r>
              <a:rPr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5" y="1828800"/>
            <a:ext cx="7290055" cy="402336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Dawson, J., </a:t>
            </a:r>
            <a:r>
              <a:rPr lang="en-GB" dirty="0" err="1"/>
              <a:t>Larke</a:t>
            </a:r>
            <a:r>
              <a:rPr lang="en-GB" dirty="0"/>
              <a:t>, R. and Choi, S.C., 2006. Tesco: transferring marketing success factors internationally. In </a:t>
            </a:r>
            <a:r>
              <a:rPr lang="en-GB" i="1" dirty="0"/>
              <a:t>Strategic Issues in International Retailing</a:t>
            </a:r>
            <a:r>
              <a:rPr lang="en-GB" dirty="0"/>
              <a:t> (pp. 182-207). Routledge.</a:t>
            </a:r>
          </a:p>
          <a:p>
            <a:r>
              <a:rPr lang="en-GB" dirty="0"/>
              <a:t>Mohammed, B., </a:t>
            </a:r>
            <a:r>
              <a:rPr lang="en-GB" dirty="0" err="1"/>
              <a:t>Ojo</a:t>
            </a:r>
            <a:r>
              <a:rPr lang="en-GB" dirty="0"/>
              <a:t>, O.O. and Shah, S., 2024, November. Impact of Digital Transformation on Conventional Business Models: A Review. In </a:t>
            </a:r>
            <a:r>
              <a:rPr lang="en-GB" i="1" dirty="0"/>
              <a:t>2024 IEEE International Conference on Technology Management, Operations and Decisions (ICTMOD)</a:t>
            </a:r>
            <a:r>
              <a:rPr lang="en-GB" dirty="0"/>
              <a:t> (pp. 1-6). IEEE</a:t>
            </a:r>
          </a:p>
          <a:p>
            <a:r>
              <a:rPr lang="en-GB" dirty="0" err="1"/>
              <a:t>Mollah</a:t>
            </a:r>
            <a:r>
              <a:rPr lang="en-GB" dirty="0"/>
              <a:t>, A. S., 2014. The impact of relationship marketing on customer loyalty at Tesco Plc, UK. </a:t>
            </a:r>
            <a:r>
              <a:rPr lang="en-GB" i="1" dirty="0"/>
              <a:t>European Journal of Business and Management</a:t>
            </a:r>
            <a:r>
              <a:rPr lang="en-GB" dirty="0"/>
              <a:t>, </a:t>
            </a:r>
            <a:r>
              <a:rPr lang="en-GB" i="1" dirty="0"/>
              <a:t>6</a:t>
            </a:r>
            <a:r>
              <a:rPr lang="en-GB" dirty="0"/>
              <a:t>(3), 21-55.</a:t>
            </a:r>
          </a:p>
          <a:p>
            <a:r>
              <a:rPr lang="en-GB" dirty="0" err="1"/>
              <a:t>Nazir</a:t>
            </a:r>
            <a:r>
              <a:rPr lang="en-GB" dirty="0"/>
              <a:t>, S., Eisner, A. and </a:t>
            </a:r>
            <a:r>
              <a:rPr lang="en-GB" dirty="0" err="1"/>
              <a:t>Korn</a:t>
            </a:r>
            <a:r>
              <a:rPr lang="en-GB" dirty="0"/>
              <a:t>, H., 2020. Alibaba Group: Rivals at the gate?. </a:t>
            </a:r>
            <a:r>
              <a:rPr lang="en-GB" i="1" dirty="0"/>
              <a:t>Global Journal of Business Pedagogy (GJBP)</a:t>
            </a:r>
            <a:r>
              <a:rPr lang="en-GB" dirty="0"/>
              <a:t>, </a:t>
            </a:r>
            <a:r>
              <a:rPr lang="en-GB" i="1" dirty="0"/>
              <a:t>4</a:t>
            </a:r>
            <a:r>
              <a:rPr lang="en-GB" dirty="0"/>
              <a:t>(1)</a:t>
            </a:r>
          </a:p>
          <a:p>
            <a:r>
              <a:rPr lang="en-GB" dirty="0" err="1"/>
              <a:t>Tse</a:t>
            </a:r>
            <a:r>
              <a:rPr lang="en-GB" dirty="0"/>
              <a:t>, T. and Li, X., 2023. Recoupling corporate culture with new political discourse in China’s platform economy: the case of Alibaba. </a:t>
            </a:r>
            <a:r>
              <a:rPr lang="en-GB" i="1" dirty="0"/>
              <a:t>Work, Employment and Society</a:t>
            </a:r>
            <a:r>
              <a:rPr lang="en-GB" dirty="0"/>
              <a:t>, </a:t>
            </a:r>
            <a:r>
              <a:rPr lang="en-GB" i="1" dirty="0"/>
              <a:t>37</a:t>
            </a:r>
            <a:r>
              <a:rPr lang="en-GB" dirty="0"/>
              <a:t>(6), pp.1544-1564.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01D17D"/>
      </a:accent1>
      <a:accent2>
        <a:srgbClr val="84C72A"/>
      </a:accent2>
      <a:accent3>
        <a:srgbClr val="E1D126"/>
      </a:accent3>
      <a:accent4>
        <a:srgbClr val="E29932"/>
      </a:accent4>
      <a:accent5>
        <a:srgbClr val="E56526"/>
      </a:accent5>
      <a:accent6>
        <a:srgbClr val="D63731"/>
      </a:accent6>
      <a:hlink>
        <a:srgbClr val="35FA7F"/>
      </a:hlink>
      <a:folHlink>
        <a:srgbClr val="BAFC85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2B2A868B-6BC2-4B3E-98B9-1258F41035D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170</TotalTime>
  <Words>2215</Words>
  <Application>Microsoft Office PowerPoint</Application>
  <PresentationFormat>On-screen Show (4:3)</PresentationFormat>
  <Paragraphs>259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Century Gothic</vt:lpstr>
      <vt:lpstr>Tw Cen MT</vt:lpstr>
      <vt:lpstr>Vapor Trail</vt:lpstr>
      <vt:lpstr>Tesco Plc (UK) and Alibaba Group (China):International Business Communications</vt:lpstr>
      <vt:lpstr>Outline of Presentation</vt:lpstr>
      <vt:lpstr>Introduction</vt:lpstr>
      <vt:lpstr>Impact of Culture on Business Operations</vt:lpstr>
      <vt:lpstr>Theoretical Underpinning - Hofstede’s Cultural Dimensions</vt:lpstr>
      <vt:lpstr>Theoretical Underpinning - Hall’s High &amp; Low Context Communication</vt:lpstr>
      <vt:lpstr>Cultural Elements to Overcome in Chinese Negotiations</vt:lpstr>
      <vt:lpstr>Adapting to Chinese Business Culture &amp;Strategies for Successful Negotiations with Alibaba</vt:lpstr>
      <vt:lpstr>Digital Transformation &amp; Innovation</vt:lpstr>
      <vt:lpstr>Supply Chain &amp; Logistics &amp; Governance &amp; Corporate Strategy</vt:lpstr>
      <vt:lpstr>Sustainability &amp; ESG Practices</vt:lpstr>
      <vt:lpstr>Financial Performance &amp; Market Expansion</vt:lpstr>
      <vt:lpstr>Ethical Challenges &amp; Decision-Making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Comparative Analysis of Tesco Plc (UK) and Alibaba Group (China)</dc:title>
  <dc:subject/>
  <cp:keywords/>
  <dc:description>generated using python-pptx</dc:description>
  <cp:revision>268</cp:revision>
  <dcterms:created xsi:type="dcterms:W3CDTF">2013-01-27T09:14:16Z</dcterms:created>
  <dcterms:modified xsi:type="dcterms:W3CDTF">2025-04-12T16:31:51Z</dcterms:modified>
  <cp:category/>
</cp:coreProperties>
</file>