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70" r:id="rId11"/>
    <p:sldId id="271" r:id="rId12"/>
    <p:sldId id="272" r:id="rId13"/>
    <p:sldId id="273" r:id="rId14"/>
    <p:sldId id="265" r:id="rId15"/>
    <p:sldId id="266" r:id="rId16"/>
    <p:sldId id="267" r:id="rId17"/>
    <p:sldId id="274" r:id="rId18"/>
    <p:sldId id="269" r:id="rId19"/>
    <p:sldId id="268"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A776AE8A-0246-4309-927F-80155DE3478C}" type="datetimeFigureOut">
              <a:rPr lang="en-GB" smtClean="0"/>
              <a:t>24/01/2018</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7559D020-9ACF-4EFF-A142-1E7B80D7FD7E}"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776AE8A-0246-4309-927F-80155DE3478C}"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A776AE8A-0246-4309-927F-80155DE3478C}" type="datetimeFigureOut">
              <a:rPr lang="en-GB" smtClean="0"/>
              <a:t>24/01/2018</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7559D020-9ACF-4EFF-A142-1E7B80D7FD7E}"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A776AE8A-0246-4309-927F-80155DE3478C}" type="datetimeFigureOut">
              <a:rPr lang="en-GB" smtClean="0"/>
              <a:t>24/01/2018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9D020-9ACF-4EFF-A142-1E7B80D7FD7E}"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776AE8A-0246-4309-927F-80155DE3478C}" type="datetimeFigureOut">
              <a:rPr lang="en-GB" smtClean="0"/>
              <a:t>24/01/2018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59D020-9ACF-4EFF-A142-1E7B80D7FD7E}"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776AE8A-0246-4309-927F-80155DE3478C}" type="datetimeFigureOut">
              <a:rPr lang="en-GB" smtClean="0"/>
              <a:t>24/01/2018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59D020-9ACF-4EFF-A142-1E7B80D7FD7E}"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6AE8A-0246-4309-927F-80155DE3478C}" type="datetimeFigureOut">
              <a:rPr lang="en-GB" smtClean="0"/>
              <a:t>24/01/2018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59D020-9ACF-4EFF-A142-1E7B80D7FD7E}"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776AE8A-0246-4309-927F-80155DE3478C}" type="datetimeFigureOut">
              <a:rPr lang="en-GB" smtClean="0"/>
              <a:t>24/01/2018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9D020-9ACF-4EFF-A142-1E7B80D7FD7E}"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776AE8A-0246-4309-927F-80155DE3478C}" type="datetimeFigureOut">
              <a:rPr lang="en-GB" smtClean="0"/>
              <a:t>24/01/2018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9D020-9ACF-4EFF-A142-1E7B80D7FD7E}"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776AE8A-0246-4309-927F-80155DE3478C}"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776AE8A-0246-4309-927F-80155DE3478C}"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A776AE8A-0246-4309-927F-80155DE3478C}" type="datetimeFigureOut">
              <a:rPr lang="en-GB" smtClean="0"/>
              <a:t>24/01/2018</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7559D020-9ACF-4EFF-A142-1E7B80D7FD7E}"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 6013</a:t>
            </a:r>
            <a:br>
              <a:rPr lang="en-GB" dirty="0" smtClean="0"/>
            </a:br>
            <a:r>
              <a:rPr lang="en-GB" dirty="0" smtClean="0"/>
              <a:t>Young People in Society</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Alana Enoch</a:t>
            </a:r>
          </a:p>
          <a:p>
            <a:r>
              <a:rPr lang="en-GB" dirty="0" smtClean="0"/>
              <a:t>Lecture 1</a:t>
            </a:r>
            <a:endParaRPr lang="en-GB" dirty="0"/>
          </a:p>
        </p:txBody>
      </p:sp>
    </p:spTree>
    <p:extLst>
      <p:ext uri="{BB962C8B-B14F-4D97-AF65-F5344CB8AC3E}">
        <p14:creationId xmlns:p14="http://schemas.microsoft.com/office/powerpoint/2010/main" val="2364227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sz="quarter" idx="1"/>
          </p:nvPr>
        </p:nvSpPr>
        <p:spPr/>
        <p:txBody>
          <a:bodyPr/>
          <a:lstStyle/>
          <a:p>
            <a:pPr lvl="0"/>
            <a:r>
              <a:rPr lang="en-GB" dirty="0"/>
              <a:t>To critically explore models and meanings of development through the life course of young people to enhance youth work practice. </a:t>
            </a:r>
          </a:p>
          <a:p>
            <a:pPr marL="0" indent="0">
              <a:buNone/>
            </a:pPr>
            <a:endParaRPr lang="en-GB" dirty="0"/>
          </a:p>
          <a:p>
            <a:pPr lvl="0"/>
            <a:r>
              <a:rPr lang="en-GB" dirty="0"/>
              <a:t>To provide students with an in-depth understanding of the Social Structures that defines our work with young people. </a:t>
            </a:r>
          </a:p>
          <a:p>
            <a:endParaRPr lang="en-GB" dirty="0"/>
          </a:p>
        </p:txBody>
      </p:sp>
    </p:spTree>
    <p:extLst>
      <p:ext uri="{BB962C8B-B14F-4D97-AF65-F5344CB8AC3E}">
        <p14:creationId xmlns:p14="http://schemas.microsoft.com/office/powerpoint/2010/main" val="387966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sz="quarter" idx="1"/>
          </p:nvPr>
        </p:nvSpPr>
        <p:spPr/>
        <p:txBody>
          <a:bodyPr>
            <a:normAutofit lnSpcReduction="10000"/>
          </a:bodyPr>
          <a:lstStyle/>
          <a:p>
            <a:pPr marL="0" indent="0" hangingPunct="0">
              <a:buNone/>
            </a:pPr>
            <a:r>
              <a:rPr lang="en-GB" dirty="0"/>
              <a:t>Upon the successful completion of this module, the student should be able to demonstrate the ability to:</a:t>
            </a:r>
          </a:p>
          <a:p>
            <a:pPr marL="0" indent="0" hangingPunct="0">
              <a:buNone/>
            </a:pPr>
            <a:endParaRPr lang="en-GB" dirty="0" smtClean="0"/>
          </a:p>
          <a:p>
            <a:pPr lvl="0"/>
            <a:r>
              <a:rPr lang="en-GB" dirty="0"/>
              <a:t> Evaluate the importance of the concept of ‘self-identity’, its formation and influence on young people’s passage to adulthood; the role of youth work  in supporting young people’s self-esteem and confidence.</a:t>
            </a:r>
          </a:p>
          <a:p>
            <a:pPr marL="0" indent="0" hangingPunct="0">
              <a:buNone/>
            </a:pPr>
            <a:r>
              <a:rPr lang="en-GB" dirty="0"/>
              <a:t> </a:t>
            </a:r>
          </a:p>
          <a:p>
            <a:pPr lvl="0"/>
            <a:r>
              <a:rPr lang="en-GB" dirty="0"/>
              <a:t>Demonstrate a critical understanding of promoting good mental and emotional health, and recognising and responding to breakdown.</a:t>
            </a:r>
          </a:p>
          <a:p>
            <a:pPr marL="0" indent="0" hangingPunct="0">
              <a:buNone/>
            </a:pPr>
            <a:r>
              <a:rPr lang="en-GB" dirty="0"/>
              <a:t> </a:t>
            </a:r>
          </a:p>
          <a:p>
            <a:pPr marL="0" indent="0" hangingPunct="0">
              <a:buNone/>
            </a:pPr>
            <a:endParaRPr lang="en-GB" dirty="0"/>
          </a:p>
          <a:p>
            <a:endParaRPr lang="en-GB" dirty="0"/>
          </a:p>
        </p:txBody>
      </p:sp>
    </p:spTree>
    <p:extLst>
      <p:ext uri="{BB962C8B-B14F-4D97-AF65-F5344CB8AC3E}">
        <p14:creationId xmlns:p14="http://schemas.microsoft.com/office/powerpoint/2010/main" val="1885275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sz="quarter" idx="1"/>
          </p:nvPr>
        </p:nvSpPr>
        <p:spPr/>
        <p:txBody>
          <a:bodyPr/>
          <a:lstStyle/>
          <a:p>
            <a:pPr lvl="0"/>
            <a:r>
              <a:rPr lang="en-GB" dirty="0"/>
              <a:t>Analyse social structures within society and their impact on  young people and their community and the role of youth work.</a:t>
            </a:r>
          </a:p>
          <a:p>
            <a:pPr marL="0" indent="0" hangingPunct="0">
              <a:buNone/>
            </a:pPr>
            <a:r>
              <a:rPr lang="en-GB" dirty="0"/>
              <a:t> </a:t>
            </a:r>
          </a:p>
          <a:p>
            <a:r>
              <a:rPr lang="en-GB" dirty="0"/>
              <a:t>Organise their knowledge and learning through the use of a range of information resources and present their work appropriately, and reflect upon sustainable literacy skills </a:t>
            </a:r>
            <a:r>
              <a:rPr lang="en-GB" dirty="0" smtClean="0"/>
              <a:t>developed.</a:t>
            </a:r>
            <a:endParaRPr lang="en-GB" dirty="0"/>
          </a:p>
        </p:txBody>
      </p:sp>
    </p:spTree>
    <p:extLst>
      <p:ext uri="{BB962C8B-B14F-4D97-AF65-F5344CB8AC3E}">
        <p14:creationId xmlns:p14="http://schemas.microsoft.com/office/powerpoint/2010/main" val="3269733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p:txBody>
          <a:bodyPr/>
          <a:lstStyle/>
          <a:p>
            <a:pPr lvl="0"/>
            <a:r>
              <a:rPr lang="en-GB" dirty="0"/>
              <a:t>Examination of the concept of ‘self-identity and its impact during early, mid and late adolescence.  In addition an exploration of identity development in vulnerable groups. </a:t>
            </a:r>
          </a:p>
          <a:p>
            <a:pPr marL="0" indent="0">
              <a:buNone/>
            </a:pPr>
            <a:r>
              <a:rPr lang="en-GB" dirty="0"/>
              <a:t> </a:t>
            </a:r>
          </a:p>
          <a:p>
            <a:pPr lvl="0"/>
            <a:r>
              <a:rPr lang="en-GB" dirty="0"/>
              <a:t>Critical discussion of a range of mental health issues that affects young people. An exploration of the issues that may underlie the rise in mental ill-health in young people. Evaluate strategies/policies and interventions that have been developed to support young people with mental health challenges. Consider how youth work can contribute to promoting wellbeing with young people. </a:t>
            </a:r>
          </a:p>
          <a:p>
            <a:endParaRPr lang="en-GB" dirty="0"/>
          </a:p>
        </p:txBody>
      </p:sp>
    </p:spTree>
    <p:extLst>
      <p:ext uri="{BB962C8B-B14F-4D97-AF65-F5344CB8AC3E}">
        <p14:creationId xmlns:p14="http://schemas.microsoft.com/office/powerpoint/2010/main" val="2720842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p:txBody>
          <a:bodyPr/>
          <a:lstStyle/>
          <a:p>
            <a:pPr lvl="0"/>
            <a:r>
              <a:rPr lang="en-GB" dirty="0"/>
              <a:t>A systematic analysis of relevant concepts, theories and issues of policies and their use in informing practice. Exploration of what structures in society influence the everyday experience of young people: Post-modern fragmentation, risk society, and globalisation. </a:t>
            </a:r>
          </a:p>
          <a:p>
            <a:pPr marL="0" indent="0">
              <a:buNone/>
            </a:pPr>
            <a:r>
              <a:rPr lang="en-GB" dirty="0"/>
              <a:t> </a:t>
            </a:r>
          </a:p>
          <a:p>
            <a:pPr lvl="0"/>
            <a:r>
              <a:rPr lang="en-GB" dirty="0"/>
              <a:t>An in-depth consideration of models of informal and non-formal education as an holistic approach in promoting: the physical, mental, emotional and spiritual aspects of resourcefulness and resilience in young people. A critique of normative and deficit models of development.</a:t>
            </a:r>
          </a:p>
          <a:p>
            <a:endParaRPr lang="en-GB" dirty="0"/>
          </a:p>
        </p:txBody>
      </p:sp>
    </p:spTree>
    <p:extLst>
      <p:ext uri="{BB962C8B-B14F-4D97-AF65-F5344CB8AC3E}">
        <p14:creationId xmlns:p14="http://schemas.microsoft.com/office/powerpoint/2010/main" val="3433153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476400"/>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ASSESSMENTS</a:t>
            </a:r>
            <a:r>
              <a:rPr lang="en-GB" dirty="0"/>
              <a:t/>
            </a:r>
            <a:br>
              <a:rPr lang="en-GB" dirty="0"/>
            </a:br>
            <a:r>
              <a:rPr lang="en-GB" dirty="0"/>
              <a:t>Assessment Component 1 – 50% </a:t>
            </a:r>
            <a:br>
              <a:rPr lang="en-GB" dirty="0"/>
            </a:b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Coursework</a:t>
            </a:r>
            <a:r>
              <a:rPr lang="en-GB" dirty="0"/>
              <a:t>: Essay (2500 words)</a:t>
            </a:r>
          </a:p>
          <a:p>
            <a:endParaRPr lang="en-GB" dirty="0"/>
          </a:p>
          <a:p>
            <a:r>
              <a:rPr lang="en-GB" dirty="0"/>
              <a:t>Students are required </a:t>
            </a:r>
            <a:r>
              <a:rPr lang="en-GB" dirty="0" smtClean="0"/>
              <a:t>to present a case study highlighting issues that </a:t>
            </a:r>
            <a:r>
              <a:rPr lang="en-GB" dirty="0"/>
              <a:t>young </a:t>
            </a:r>
            <a:r>
              <a:rPr lang="en-GB" dirty="0" smtClean="0"/>
              <a:t>people are faced with in today’s society and critically discuss the role of the youth worker in building young people’s resilience and resourcefulness in overcoming these issues. </a:t>
            </a:r>
            <a:endParaRPr lang="en-GB" dirty="0"/>
          </a:p>
          <a:p>
            <a:endParaRPr lang="en-GB" dirty="0"/>
          </a:p>
          <a:p>
            <a:r>
              <a:rPr lang="en-GB" b="1" dirty="0" smtClean="0"/>
              <a:t>Submission Deadline – </a:t>
            </a:r>
            <a:r>
              <a:rPr lang="en-GB" b="1" dirty="0" smtClean="0"/>
              <a:t>20.03.18 </a:t>
            </a:r>
            <a:endParaRPr lang="en-GB" b="1" dirty="0" smtClean="0"/>
          </a:p>
          <a:p>
            <a:r>
              <a:rPr lang="en-GB" b="1" dirty="0" smtClean="0"/>
              <a:t>Feedback Deadline 	-</a:t>
            </a:r>
            <a:r>
              <a:rPr lang="en-GB" b="1" dirty="0" smtClean="0"/>
              <a:t>10.05.18 </a:t>
            </a:r>
            <a:endParaRPr lang="en-GB" b="1" dirty="0"/>
          </a:p>
          <a:p>
            <a:endParaRPr lang="en-GB" dirty="0"/>
          </a:p>
        </p:txBody>
      </p:sp>
    </p:spTree>
    <p:extLst>
      <p:ext uri="{BB962C8B-B14F-4D97-AF65-F5344CB8AC3E}">
        <p14:creationId xmlns:p14="http://schemas.microsoft.com/office/powerpoint/2010/main" val="3662475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ASSESSMENTS</a:t>
            </a:r>
            <a:br>
              <a:rPr lang="en-GB" dirty="0"/>
            </a:br>
            <a:r>
              <a:rPr lang="en-GB" dirty="0"/>
              <a:t>Assessment Component </a:t>
            </a:r>
            <a:r>
              <a:rPr lang="en-GB" dirty="0" smtClean="0"/>
              <a:t>2 </a:t>
            </a:r>
            <a:r>
              <a:rPr lang="en-GB" dirty="0"/>
              <a:t>– 50%</a:t>
            </a:r>
          </a:p>
        </p:txBody>
      </p:sp>
      <p:sp>
        <p:nvSpPr>
          <p:cNvPr id="3" name="Content Placeholder 2"/>
          <p:cNvSpPr>
            <a:spLocks noGrp="1"/>
          </p:cNvSpPr>
          <p:nvPr>
            <p:ph sz="quarter" idx="1"/>
          </p:nvPr>
        </p:nvSpPr>
        <p:spPr/>
        <p:txBody>
          <a:bodyPr/>
          <a:lstStyle/>
          <a:p>
            <a:pPr hangingPunct="0"/>
            <a:r>
              <a:rPr lang="en-GB" dirty="0"/>
              <a:t>Poster Presentation (15 Minutes)</a:t>
            </a:r>
          </a:p>
          <a:p>
            <a:pPr marL="0" indent="0" hangingPunct="0">
              <a:buNone/>
            </a:pPr>
            <a:endParaRPr lang="en-GB" dirty="0"/>
          </a:p>
          <a:p>
            <a:pPr hangingPunct="0"/>
            <a:r>
              <a:rPr lang="en-GB" dirty="0"/>
              <a:t>Design and present a poster that can be used in your youth work practice with young people to promote young people’s </a:t>
            </a:r>
            <a:r>
              <a:rPr lang="en-GB" dirty="0" smtClean="0"/>
              <a:t>mental health and well-being</a:t>
            </a:r>
            <a:r>
              <a:rPr lang="en-GB" dirty="0" smtClean="0"/>
              <a:t>. </a:t>
            </a:r>
            <a:r>
              <a:rPr lang="en-GB" dirty="0"/>
              <a:t>Your presentation should be interactive with the audience (young people). </a:t>
            </a:r>
          </a:p>
          <a:p>
            <a:pPr marL="0" indent="0" hangingPunct="0">
              <a:buNone/>
            </a:pPr>
            <a:endParaRPr lang="en-GB" dirty="0"/>
          </a:p>
          <a:p>
            <a:pPr hangingPunct="0"/>
            <a:r>
              <a:rPr lang="en-GB" b="1" dirty="0" smtClean="0"/>
              <a:t>Submission Deadline - </a:t>
            </a:r>
            <a:r>
              <a:rPr lang="en-GB" b="1" dirty="0" smtClean="0"/>
              <a:t>15.05.18 </a:t>
            </a:r>
            <a:endParaRPr lang="en-GB" b="1" dirty="0" smtClean="0"/>
          </a:p>
          <a:p>
            <a:pPr hangingPunct="0"/>
            <a:r>
              <a:rPr lang="en-GB" b="1" dirty="0" smtClean="0"/>
              <a:t>Feedback Deadline - </a:t>
            </a:r>
            <a:r>
              <a:rPr lang="en-GB" b="1" dirty="0" smtClean="0"/>
              <a:t>13</a:t>
            </a:r>
            <a:r>
              <a:rPr lang="en-GB" b="1" dirty="0" smtClean="0"/>
              <a:t>.06.18 </a:t>
            </a:r>
            <a:endParaRPr lang="en-GB" b="1" dirty="0"/>
          </a:p>
          <a:p>
            <a:pPr hangingPunct="0"/>
            <a:endParaRPr lang="en-GB" b="1" dirty="0"/>
          </a:p>
          <a:p>
            <a:endParaRPr lang="en-GB" dirty="0"/>
          </a:p>
        </p:txBody>
      </p:sp>
    </p:spTree>
    <p:extLst>
      <p:ext uri="{BB962C8B-B14F-4D97-AF65-F5344CB8AC3E}">
        <p14:creationId xmlns:p14="http://schemas.microsoft.com/office/powerpoint/2010/main" val="2151585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Module Overview </a:t>
            </a:r>
            <a:br>
              <a:rPr lang="en-GB" dirty="0" smtClean="0"/>
            </a:br>
            <a:r>
              <a:rPr lang="en-GB" dirty="0" smtClean="0"/>
              <a:t>What to expect </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Lecture 1  </a:t>
            </a:r>
          </a:p>
          <a:p>
            <a:pPr lvl="1"/>
            <a:r>
              <a:rPr lang="en-GB" dirty="0" smtClean="0"/>
              <a:t>Introduction and Module Overview</a:t>
            </a:r>
          </a:p>
          <a:p>
            <a:pPr lvl="1"/>
            <a:r>
              <a:rPr lang="en-GB" dirty="0" smtClean="0"/>
              <a:t>Assessment Components and submission deadlines,  </a:t>
            </a:r>
          </a:p>
          <a:p>
            <a:pPr lvl="1"/>
            <a:r>
              <a:rPr lang="en-GB" dirty="0" smtClean="0"/>
              <a:t>What it’s like to be a teenager in contemporary society</a:t>
            </a:r>
          </a:p>
          <a:p>
            <a:pPr lvl="1"/>
            <a:r>
              <a:rPr lang="en-GB" dirty="0" smtClean="0"/>
              <a:t>The importance of enhancing the understanding of adolescence and adolescent development amongst youth work practitioners.</a:t>
            </a:r>
          </a:p>
          <a:p>
            <a:pPr lvl="1"/>
            <a:endParaRPr lang="en-GB" dirty="0" smtClean="0"/>
          </a:p>
          <a:p>
            <a:r>
              <a:rPr lang="en-GB" dirty="0" smtClean="0"/>
              <a:t>Lecture 2 – (</a:t>
            </a:r>
            <a:r>
              <a:rPr lang="en-GB" sz="1800" dirty="0" smtClean="0"/>
              <a:t>links to assessment component 1)</a:t>
            </a:r>
          </a:p>
          <a:p>
            <a:pPr lvl="1"/>
            <a:r>
              <a:rPr lang="en-GB" dirty="0" smtClean="0"/>
              <a:t>Youth work, young people and wellbeing</a:t>
            </a:r>
          </a:p>
          <a:p>
            <a:pPr lvl="1"/>
            <a:r>
              <a:rPr lang="en-GB" dirty="0" smtClean="0"/>
              <a:t>Group tasks</a:t>
            </a:r>
          </a:p>
          <a:p>
            <a:pPr lvl="1"/>
            <a:r>
              <a:rPr lang="en-GB" dirty="0" smtClean="0"/>
              <a:t>The role of Youth work in supporting young people’s self esteem, confidence and good mental health</a:t>
            </a:r>
          </a:p>
          <a:p>
            <a:pPr marL="274320" lvl="1" indent="0">
              <a:buNone/>
            </a:pPr>
            <a:endParaRPr lang="en-GB" dirty="0"/>
          </a:p>
        </p:txBody>
      </p:sp>
    </p:spTree>
    <p:extLst>
      <p:ext uri="{BB962C8B-B14F-4D97-AF65-F5344CB8AC3E}">
        <p14:creationId xmlns:p14="http://schemas.microsoft.com/office/powerpoint/2010/main" val="2167894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p:txBody>
          <a:bodyPr>
            <a:normAutofit/>
          </a:bodyPr>
          <a:lstStyle/>
          <a:p>
            <a:r>
              <a:rPr lang="en-GB" dirty="0" smtClean="0"/>
              <a:t>Lecture 3</a:t>
            </a:r>
          </a:p>
          <a:p>
            <a:pPr lvl="1"/>
            <a:r>
              <a:rPr lang="en-GB" dirty="0"/>
              <a:t>Models and meanings of development</a:t>
            </a:r>
          </a:p>
          <a:p>
            <a:pPr lvl="1"/>
            <a:r>
              <a:rPr lang="en-GB" dirty="0"/>
              <a:t>Looking at the teenage brain and how this understanding can be used to enhance youth work practice.</a:t>
            </a:r>
          </a:p>
          <a:p>
            <a:pPr lvl="1"/>
            <a:r>
              <a:rPr lang="en-GB" dirty="0"/>
              <a:t>TED talk</a:t>
            </a:r>
          </a:p>
          <a:p>
            <a:pPr lvl="1"/>
            <a:r>
              <a:rPr lang="en-GB" dirty="0"/>
              <a:t>Group Tasks</a:t>
            </a:r>
          </a:p>
          <a:p>
            <a:endParaRPr lang="en-GB" dirty="0" smtClean="0"/>
          </a:p>
          <a:p>
            <a:r>
              <a:rPr lang="en-GB" dirty="0" smtClean="0"/>
              <a:t>Lecture </a:t>
            </a:r>
            <a:r>
              <a:rPr lang="en-GB" dirty="0" smtClean="0"/>
              <a:t>4</a:t>
            </a:r>
          </a:p>
          <a:p>
            <a:pPr lvl="1"/>
            <a:r>
              <a:rPr lang="en-GB" dirty="0" smtClean="0"/>
              <a:t>Half term – no taught lecture</a:t>
            </a:r>
          </a:p>
          <a:p>
            <a:pPr lvl="1"/>
            <a:r>
              <a:rPr lang="en-GB" dirty="0" smtClean="0"/>
              <a:t>Directed Study</a:t>
            </a:r>
            <a:endParaRPr lang="en-GB" dirty="0" smtClean="0"/>
          </a:p>
        </p:txBody>
      </p:sp>
    </p:spTree>
    <p:extLst>
      <p:ext uri="{BB962C8B-B14F-4D97-AF65-F5344CB8AC3E}">
        <p14:creationId xmlns:p14="http://schemas.microsoft.com/office/powerpoint/2010/main" val="629020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p:txBody>
          <a:bodyPr/>
          <a:lstStyle/>
          <a:p>
            <a:pPr lvl="1"/>
            <a:r>
              <a:rPr lang="en-GB" dirty="0"/>
              <a:t>Lecture </a:t>
            </a:r>
            <a:r>
              <a:rPr lang="en-GB" dirty="0" smtClean="0"/>
              <a:t>6</a:t>
            </a:r>
          </a:p>
          <a:p>
            <a:pPr lvl="1"/>
            <a:r>
              <a:rPr lang="en-GB" dirty="0" smtClean="0"/>
              <a:t>Self </a:t>
            </a:r>
            <a:r>
              <a:rPr lang="en-GB" dirty="0"/>
              <a:t>Identity and identity development</a:t>
            </a:r>
          </a:p>
          <a:p>
            <a:endParaRPr lang="en-GB" dirty="0" smtClean="0"/>
          </a:p>
          <a:p>
            <a:r>
              <a:rPr lang="en-GB" dirty="0" smtClean="0"/>
              <a:t>Lecture </a:t>
            </a:r>
            <a:r>
              <a:rPr lang="en-GB" dirty="0" smtClean="0"/>
              <a:t>7</a:t>
            </a:r>
          </a:p>
          <a:p>
            <a:pPr lvl="1"/>
            <a:r>
              <a:rPr lang="en-GB" dirty="0"/>
              <a:t>The role of youth work in supporting young people.</a:t>
            </a:r>
          </a:p>
          <a:p>
            <a:pPr lvl="1"/>
            <a:r>
              <a:rPr lang="en-GB" dirty="0"/>
              <a:t>Challenges faced by young people</a:t>
            </a:r>
          </a:p>
          <a:p>
            <a:pPr lvl="1"/>
            <a:r>
              <a:rPr lang="en-GB" dirty="0"/>
              <a:t>Mental Health</a:t>
            </a:r>
          </a:p>
          <a:p>
            <a:pPr lvl="1"/>
            <a:endParaRPr lang="en-GB" dirty="0" smtClean="0"/>
          </a:p>
          <a:p>
            <a:pPr marL="274320" lvl="1" indent="0">
              <a:buNone/>
            </a:pPr>
            <a:endParaRPr lang="en-GB" dirty="0"/>
          </a:p>
        </p:txBody>
      </p:sp>
    </p:spTree>
    <p:extLst>
      <p:ext uri="{BB962C8B-B14F-4D97-AF65-F5344CB8AC3E}">
        <p14:creationId xmlns:p14="http://schemas.microsoft.com/office/powerpoint/2010/main" val="1935303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a:xfrm>
            <a:off x="457200" y="1219200"/>
            <a:ext cx="8229600" cy="5234136"/>
          </a:xfrm>
        </p:spPr>
        <p:txBody>
          <a:bodyPr>
            <a:normAutofit/>
          </a:bodyPr>
          <a:lstStyle/>
          <a:p>
            <a:r>
              <a:rPr lang="en-GB" dirty="0" smtClean="0"/>
              <a:t>Lecture 8</a:t>
            </a:r>
          </a:p>
          <a:p>
            <a:pPr lvl="1"/>
            <a:r>
              <a:rPr lang="en-GB" dirty="0" smtClean="0"/>
              <a:t>Assignment Advice</a:t>
            </a:r>
          </a:p>
          <a:p>
            <a:pPr lvl="1"/>
            <a:r>
              <a:rPr lang="en-GB" dirty="0" smtClean="0"/>
              <a:t>Guest Speaker – Mental Health Specialists</a:t>
            </a:r>
            <a:endParaRPr lang="en-GB" dirty="0"/>
          </a:p>
          <a:p>
            <a:endParaRPr lang="en-GB" dirty="0" smtClean="0"/>
          </a:p>
          <a:p>
            <a:r>
              <a:rPr lang="en-GB" dirty="0" smtClean="0"/>
              <a:t>Lecture 9</a:t>
            </a:r>
          </a:p>
          <a:p>
            <a:pPr lvl="1"/>
            <a:r>
              <a:rPr lang="en-GB" dirty="0" smtClean="0"/>
              <a:t>Challenges faced by young people in Society</a:t>
            </a:r>
          </a:p>
          <a:p>
            <a:pPr lvl="1"/>
            <a:r>
              <a:rPr lang="en-GB" dirty="0" smtClean="0"/>
              <a:t>An analysis of social structures </a:t>
            </a:r>
          </a:p>
          <a:p>
            <a:pPr lvl="2"/>
            <a:r>
              <a:rPr lang="en-GB" dirty="0" smtClean="0"/>
              <a:t>Family</a:t>
            </a:r>
          </a:p>
          <a:p>
            <a:pPr lvl="2"/>
            <a:r>
              <a:rPr lang="en-GB" dirty="0" smtClean="0"/>
              <a:t>School</a:t>
            </a:r>
          </a:p>
          <a:p>
            <a:pPr lvl="2"/>
            <a:r>
              <a:rPr lang="en-GB" dirty="0" smtClean="0"/>
              <a:t>Neighbourhood</a:t>
            </a:r>
            <a:endParaRPr lang="en-GB" dirty="0"/>
          </a:p>
          <a:p>
            <a:endParaRPr lang="en-GB" dirty="0" smtClean="0"/>
          </a:p>
          <a:p>
            <a:endParaRPr lang="en-GB" dirty="0"/>
          </a:p>
          <a:p>
            <a:pPr marL="0" indent="0">
              <a:buNone/>
            </a:pPr>
            <a:endParaRPr lang="en-GB" dirty="0"/>
          </a:p>
        </p:txBody>
      </p:sp>
    </p:spTree>
    <p:extLst>
      <p:ext uri="{BB962C8B-B14F-4D97-AF65-F5344CB8AC3E}">
        <p14:creationId xmlns:p14="http://schemas.microsoft.com/office/powerpoint/2010/main" val="1208283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p:txBody>
          <a:bodyPr/>
          <a:lstStyle/>
          <a:p>
            <a:r>
              <a:rPr lang="en-GB" dirty="0"/>
              <a:t>Lecture 10</a:t>
            </a:r>
          </a:p>
          <a:p>
            <a:pPr lvl="1"/>
            <a:r>
              <a:rPr lang="en-GB" dirty="0"/>
              <a:t>Post-modern fragmentation, risk society, and globalisation</a:t>
            </a:r>
          </a:p>
          <a:p>
            <a:pPr lvl="2"/>
            <a:r>
              <a:rPr lang="en-GB" dirty="0"/>
              <a:t>Dr </a:t>
            </a:r>
            <a:r>
              <a:rPr lang="en-GB" dirty="0" err="1"/>
              <a:t>Nichola</a:t>
            </a:r>
            <a:r>
              <a:rPr lang="en-GB" dirty="0"/>
              <a:t> </a:t>
            </a:r>
            <a:r>
              <a:rPr lang="en-GB" dirty="0" err="1"/>
              <a:t>Welton</a:t>
            </a:r>
            <a:endParaRPr lang="en-GB" dirty="0"/>
          </a:p>
          <a:p>
            <a:pPr lvl="2"/>
            <a:endParaRPr lang="en-GB" dirty="0"/>
          </a:p>
          <a:p>
            <a:r>
              <a:rPr lang="en-GB" dirty="0"/>
              <a:t>Lecture 11</a:t>
            </a:r>
          </a:p>
          <a:p>
            <a:pPr lvl="1"/>
            <a:r>
              <a:rPr lang="en-GB" dirty="0"/>
              <a:t>Exploration of resilience and resourcefulness and examples from practice</a:t>
            </a:r>
          </a:p>
          <a:p>
            <a:pPr lvl="1"/>
            <a:r>
              <a:rPr lang="en-GB" dirty="0"/>
              <a:t>Poster Presentation Advice session  </a:t>
            </a:r>
          </a:p>
          <a:p>
            <a:endParaRPr lang="en-GB" dirty="0"/>
          </a:p>
        </p:txBody>
      </p:sp>
    </p:spTree>
    <p:extLst>
      <p:ext uri="{BB962C8B-B14F-4D97-AF65-F5344CB8AC3E}">
        <p14:creationId xmlns:p14="http://schemas.microsoft.com/office/powerpoint/2010/main" val="3633313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Adolescent Development</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The </a:t>
            </a:r>
            <a:r>
              <a:rPr lang="en-GB" dirty="0"/>
              <a:t>period of adolescence is referred to as the transition from childhood to adulthood. During this stage of development a young person will move from dependency to interdependency and move towards autonomy and maturity. </a:t>
            </a:r>
            <a:endParaRPr lang="en-GB" dirty="0" smtClean="0"/>
          </a:p>
          <a:p>
            <a:r>
              <a:rPr lang="en-GB" dirty="0"/>
              <a:t>However young people face many challenges during this stage of development and several influencing factors such as puberty, socio-economic background and unemployment will contribute to the young person’s experience of adolescence development. </a:t>
            </a:r>
          </a:p>
        </p:txBody>
      </p:sp>
    </p:spTree>
    <p:extLst>
      <p:ext uri="{BB962C8B-B14F-4D97-AF65-F5344CB8AC3E}">
        <p14:creationId xmlns:p14="http://schemas.microsoft.com/office/powerpoint/2010/main" val="1062593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Adolescent Development</a:t>
            </a:r>
            <a:endParaRPr lang="en-GB" dirty="0"/>
          </a:p>
        </p:txBody>
      </p:sp>
      <p:sp>
        <p:nvSpPr>
          <p:cNvPr id="3" name="Content Placeholder 2"/>
          <p:cNvSpPr>
            <a:spLocks noGrp="1"/>
          </p:cNvSpPr>
          <p:nvPr>
            <p:ph sz="quarter" idx="1"/>
          </p:nvPr>
        </p:nvSpPr>
        <p:spPr/>
        <p:txBody>
          <a:bodyPr>
            <a:normAutofit/>
          </a:bodyPr>
          <a:lstStyle/>
          <a:p>
            <a:r>
              <a:rPr lang="en-GB" dirty="0" smtClean="0"/>
              <a:t>Many </a:t>
            </a:r>
            <a:r>
              <a:rPr lang="en-GB" dirty="0"/>
              <a:t>young people navigate their way through adolescence without anxiety and conflict or severe problem behaviours. </a:t>
            </a:r>
            <a:endParaRPr lang="en-GB" dirty="0" smtClean="0"/>
          </a:p>
          <a:p>
            <a:r>
              <a:rPr lang="en-GB" dirty="0" smtClean="0"/>
              <a:t>However </a:t>
            </a:r>
            <a:r>
              <a:rPr lang="en-GB" dirty="0"/>
              <a:t>for some young people this transition proves more challenging as they confront the physiological, biological, psychological and social changes inherent of this period (</a:t>
            </a:r>
            <a:r>
              <a:rPr lang="en-GB" dirty="0" err="1"/>
              <a:t>Geldard</a:t>
            </a:r>
            <a:r>
              <a:rPr lang="en-GB" dirty="0"/>
              <a:t> &amp; </a:t>
            </a:r>
            <a:r>
              <a:rPr lang="en-GB" dirty="0" err="1"/>
              <a:t>Geldard</a:t>
            </a:r>
            <a:r>
              <a:rPr lang="en-GB" dirty="0"/>
              <a:t> 2004, p. 4). </a:t>
            </a:r>
            <a:endParaRPr lang="en-GB" dirty="0" smtClean="0"/>
          </a:p>
          <a:p>
            <a:r>
              <a:rPr lang="en-GB" dirty="0"/>
              <a:t>The changes adolescents experience during this stage are multi-dimensional and involve a gradual transformation of the person as a child into a new person as an adult (</a:t>
            </a:r>
            <a:r>
              <a:rPr lang="en-GB" dirty="0" err="1"/>
              <a:t>Geldard</a:t>
            </a:r>
            <a:r>
              <a:rPr lang="en-GB" dirty="0"/>
              <a:t> &amp; </a:t>
            </a:r>
            <a:r>
              <a:rPr lang="en-GB" dirty="0" err="1"/>
              <a:t>Geldard</a:t>
            </a:r>
            <a:r>
              <a:rPr lang="en-GB" dirty="0"/>
              <a:t> 2004, p. 4).  </a:t>
            </a:r>
          </a:p>
          <a:p>
            <a:pPr marL="0" indent="0">
              <a:buNone/>
            </a:pPr>
            <a:endParaRPr lang="en-GB" dirty="0"/>
          </a:p>
        </p:txBody>
      </p:sp>
    </p:spTree>
    <p:extLst>
      <p:ext uri="{BB962C8B-B14F-4D97-AF65-F5344CB8AC3E}">
        <p14:creationId xmlns:p14="http://schemas.microsoft.com/office/powerpoint/2010/main" val="16765876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Adolescent Development</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a:t>According to Lerner (2002, p. 180) the transitions that young people undergo during adolescence are linked to changes that occur in the adolescent’s environment, particularly the family, the peer </a:t>
            </a:r>
            <a:r>
              <a:rPr lang="en-GB" dirty="0" smtClean="0"/>
              <a:t>group, the community </a:t>
            </a:r>
            <a:r>
              <a:rPr lang="en-GB" dirty="0"/>
              <a:t>and the school. </a:t>
            </a:r>
            <a:endParaRPr lang="en-GB" dirty="0" smtClean="0"/>
          </a:p>
          <a:p>
            <a:r>
              <a:rPr lang="en-GB" dirty="0" smtClean="0"/>
              <a:t>These structures within society and the impact on young people, and their community and the role of youth work is fundamental to adolescent development.</a:t>
            </a:r>
          </a:p>
          <a:p>
            <a:r>
              <a:rPr lang="en-GB" dirty="0"/>
              <a:t>This transitional stage has often been referred to as a time of stress and tension and is thought of as a difficult time. </a:t>
            </a:r>
            <a:endParaRPr lang="en-GB" dirty="0" smtClean="0"/>
          </a:p>
          <a:p>
            <a:r>
              <a:rPr lang="en-GB" dirty="0" smtClean="0"/>
              <a:t>It </a:t>
            </a:r>
            <a:r>
              <a:rPr lang="en-GB" dirty="0"/>
              <a:t>is therefore of utmost significance for professionals working with young people to gain a better understanding of the nature of adolescent development and the factors that influence their development. </a:t>
            </a:r>
          </a:p>
        </p:txBody>
      </p:sp>
    </p:spTree>
    <p:extLst>
      <p:ext uri="{BB962C8B-B14F-4D97-AF65-F5344CB8AC3E}">
        <p14:creationId xmlns:p14="http://schemas.microsoft.com/office/powerpoint/2010/main" val="1913492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it like being a teenager?</a:t>
            </a:r>
            <a:endParaRPr lang="en-GB" dirty="0"/>
          </a:p>
        </p:txBody>
      </p:sp>
      <p:sp>
        <p:nvSpPr>
          <p:cNvPr id="3" name="Content Placeholder 2"/>
          <p:cNvSpPr>
            <a:spLocks noGrp="1"/>
          </p:cNvSpPr>
          <p:nvPr>
            <p:ph sz="quarter" idx="1"/>
          </p:nvPr>
        </p:nvSpPr>
        <p:spPr/>
        <p:txBody>
          <a:bodyPr/>
          <a:lstStyle/>
          <a:p>
            <a:r>
              <a:rPr lang="en-GB" dirty="0" smtClean="0"/>
              <a:t>What are the factors that influence adolescent development?</a:t>
            </a:r>
          </a:p>
          <a:p>
            <a:endParaRPr lang="en-GB" dirty="0"/>
          </a:p>
          <a:p>
            <a:r>
              <a:rPr lang="en-GB" dirty="0" smtClean="0"/>
              <a:t>Discussion and sharing of practice</a:t>
            </a:r>
            <a:endParaRPr lang="en-GB" dirty="0"/>
          </a:p>
        </p:txBody>
      </p:sp>
    </p:spTree>
    <p:extLst>
      <p:ext uri="{BB962C8B-B14F-4D97-AF65-F5344CB8AC3E}">
        <p14:creationId xmlns:p14="http://schemas.microsoft.com/office/powerpoint/2010/main" val="3533980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that influence adolescent development.</a:t>
            </a:r>
            <a:endParaRPr lang="en-GB" dirty="0"/>
          </a:p>
        </p:txBody>
      </p:sp>
      <p:sp>
        <p:nvSpPr>
          <p:cNvPr id="3" name="Content Placeholder 2"/>
          <p:cNvSpPr>
            <a:spLocks noGrp="1"/>
          </p:cNvSpPr>
          <p:nvPr>
            <p:ph sz="quarter" idx="1"/>
          </p:nvPr>
        </p:nvSpPr>
        <p:spPr/>
        <p:txBody>
          <a:bodyPr/>
          <a:lstStyle/>
          <a:p>
            <a:r>
              <a:rPr lang="en-GB" dirty="0"/>
              <a:t>Group Task and Comfort </a:t>
            </a:r>
            <a:r>
              <a:rPr lang="en-GB" dirty="0" smtClean="0"/>
              <a:t>Break</a:t>
            </a:r>
          </a:p>
          <a:p>
            <a:pPr lvl="1"/>
            <a:r>
              <a:rPr lang="en-GB" dirty="0" smtClean="0"/>
              <a:t>In </a:t>
            </a:r>
            <a:r>
              <a:rPr lang="en-GB" dirty="0"/>
              <a:t>small groups </a:t>
            </a:r>
            <a:r>
              <a:rPr lang="en-GB" dirty="0" smtClean="0"/>
              <a:t>discuss some examples of your youth work practice in which you have benefitted by your enhanced knowledge of adolescent psychology. In other words how has psychology supported you whilst working with a young person or a group of young people.</a:t>
            </a:r>
          </a:p>
          <a:p>
            <a:pPr lvl="2"/>
            <a:r>
              <a:rPr lang="en-GB" dirty="0" smtClean="0"/>
              <a:t>For example way’s in which psychology has influenced my practice in the past are</a:t>
            </a:r>
          </a:p>
          <a:p>
            <a:pPr lvl="3"/>
            <a:r>
              <a:rPr lang="en-GB" dirty="0" smtClean="0"/>
              <a:t>Understanding  cognitive/biological development for example, young people’s ability to make eye-contact, risk taking behaviour, their ability to read facial expressions.</a:t>
            </a:r>
          </a:p>
          <a:p>
            <a:pPr lvl="3"/>
            <a:r>
              <a:rPr lang="en-GB" dirty="0" smtClean="0"/>
              <a:t>Financial stress placed on families and finding alternative ways in supporting young people to attend clubs and projects.</a:t>
            </a:r>
          </a:p>
          <a:p>
            <a:pPr lvl="3"/>
            <a:r>
              <a:rPr lang="en-GB" dirty="0" smtClean="0"/>
              <a:t>Eating Disorders and puberty</a:t>
            </a:r>
            <a:endParaRPr lang="en-GB" dirty="0"/>
          </a:p>
          <a:p>
            <a:pPr lvl="2"/>
            <a:endParaRPr lang="en-GB" dirty="0"/>
          </a:p>
          <a:p>
            <a:endParaRPr lang="en-GB" dirty="0"/>
          </a:p>
          <a:p>
            <a:pPr lvl="1"/>
            <a:endParaRPr lang="en-GB" dirty="0"/>
          </a:p>
        </p:txBody>
      </p:sp>
    </p:spTree>
    <p:extLst>
      <p:ext uri="{BB962C8B-B14F-4D97-AF65-F5344CB8AC3E}">
        <p14:creationId xmlns:p14="http://schemas.microsoft.com/office/powerpoint/2010/main" val="3602133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29325564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501</TotalTime>
  <Words>905</Words>
  <Application>Microsoft Office PowerPoint</Application>
  <PresentationFormat>On-screen Show (4:3)</PresentationFormat>
  <Paragraphs>116</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Bookman Old Style</vt:lpstr>
      <vt:lpstr>Gill Sans MT</vt:lpstr>
      <vt:lpstr>Wingdings</vt:lpstr>
      <vt:lpstr>Wingdings 3</vt:lpstr>
      <vt:lpstr>Origin</vt:lpstr>
      <vt:lpstr>SJYW 6013 Young People in Society</vt:lpstr>
      <vt:lpstr>Aims</vt:lpstr>
      <vt:lpstr>LEARNING OUTCOMES</vt:lpstr>
      <vt:lpstr>LEARNING OUTCOMES</vt:lpstr>
      <vt:lpstr>INDICATIVE CONTENT</vt:lpstr>
      <vt:lpstr>INDICATIVE CONTENT</vt:lpstr>
      <vt:lpstr>     ASSESSMENTS Assessment Component 1 – 50%  </vt:lpstr>
      <vt:lpstr>ASSESSMENTS Assessment Component 2 – 50%</vt:lpstr>
      <vt:lpstr>Module Overview  What to expect </vt:lpstr>
      <vt:lpstr>Module Overview  What to expect </vt:lpstr>
      <vt:lpstr>Module Overview  What to expect </vt:lpstr>
      <vt:lpstr>Module Overview  What to expect </vt:lpstr>
      <vt:lpstr>Module Overview  What to expect </vt:lpstr>
      <vt:lpstr>Adolescent Development</vt:lpstr>
      <vt:lpstr>Adolescent Development</vt:lpstr>
      <vt:lpstr>Adolescent Development</vt:lpstr>
      <vt:lpstr>What’s it like being a teenager?</vt:lpstr>
      <vt:lpstr>Factors that influence adolescent development.</vt:lpstr>
      <vt:lpstr>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 6013 Young People in Society</dc:title>
  <dc:creator>Administrator</dc:creator>
  <cp:lastModifiedBy>Alana Enoch</cp:lastModifiedBy>
  <cp:revision>17</cp:revision>
  <dcterms:created xsi:type="dcterms:W3CDTF">2015-09-21T14:15:27Z</dcterms:created>
  <dcterms:modified xsi:type="dcterms:W3CDTF">2018-01-24T14:59:51Z</dcterms:modified>
</cp:coreProperties>
</file>