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2"/>
  </p:notesMasterIdLst>
  <p:sldIdLst>
    <p:sldId id="260" r:id="rId2"/>
    <p:sldId id="271" r:id="rId3"/>
    <p:sldId id="263" r:id="rId4"/>
    <p:sldId id="268" r:id="rId5"/>
    <p:sldId id="285" r:id="rId6"/>
    <p:sldId id="286" r:id="rId7"/>
    <p:sldId id="288" r:id="rId8"/>
    <p:sldId id="257" r:id="rId9"/>
    <p:sldId id="258" r:id="rId10"/>
    <p:sldId id="273" r:id="rId11"/>
    <p:sldId id="275" r:id="rId12"/>
    <p:sldId id="292" r:id="rId13"/>
    <p:sldId id="293" r:id="rId14"/>
    <p:sldId id="294" r:id="rId15"/>
    <p:sldId id="295" r:id="rId16"/>
    <p:sldId id="296" r:id="rId17"/>
    <p:sldId id="297" r:id="rId18"/>
    <p:sldId id="298" r:id="rId19"/>
    <p:sldId id="259" r:id="rId20"/>
    <p:sldId id="274" r:id="rId21"/>
    <p:sldId id="261" r:id="rId22"/>
    <p:sldId id="262" r:id="rId23"/>
    <p:sldId id="290" r:id="rId24"/>
    <p:sldId id="291" r:id="rId25"/>
    <p:sldId id="282" r:id="rId26"/>
    <p:sldId id="283" r:id="rId27"/>
    <p:sldId id="265" r:id="rId28"/>
    <p:sldId id="284" r:id="rId29"/>
    <p:sldId id="289" r:id="rId30"/>
    <p:sldId id="29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2" autoAdjust="0"/>
    <p:restoredTop sz="94660"/>
  </p:normalViewPr>
  <p:slideViewPr>
    <p:cSldViewPr snapToGrid="0">
      <p:cViewPr varScale="1">
        <p:scale>
          <a:sx n="44" d="100"/>
          <a:sy n="44" d="100"/>
        </p:scale>
        <p:origin x="36" y="10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2D68D1-AC02-4977-9FF9-386A8B0AD8DC}" type="datetimeFigureOut">
              <a:rPr lang="en-GB" smtClean="0"/>
              <a:t>16/09/2020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729BEF-29CA-4488-A005-D42271C70B78}" type="slidenum">
              <a:rPr lang="en-GB" smtClean="0"/>
              <a:t>‹#›</a:t>
            </a:fld>
            <a:endParaRPr lang="en-GB"/>
          </a:p>
        </p:txBody>
      </p:sp>
    </p:spTree>
    <p:extLst>
      <p:ext uri="{BB962C8B-B14F-4D97-AF65-F5344CB8AC3E}">
        <p14:creationId xmlns:p14="http://schemas.microsoft.com/office/powerpoint/2010/main" val="17307707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839281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KS2, schools are moving from 13+ separate curriculum areas to the 6 AoLEs.</a:t>
            </a:r>
          </a:p>
          <a:p>
            <a:endParaRPr lang="en-GB" dirty="0" smtClean="0"/>
          </a:p>
          <a:p>
            <a:r>
              <a:rPr lang="en-GB" dirty="0" smtClean="0"/>
              <a:t>English</a:t>
            </a:r>
          </a:p>
          <a:p>
            <a:r>
              <a:rPr lang="en-GB" dirty="0" smtClean="0"/>
              <a:t>Welsh</a:t>
            </a:r>
          </a:p>
          <a:p>
            <a:r>
              <a:rPr lang="en-GB" dirty="0" smtClean="0"/>
              <a:t>Maths</a:t>
            </a:r>
          </a:p>
          <a:p>
            <a:r>
              <a:rPr lang="en-GB" dirty="0" smtClean="0"/>
              <a:t>Science</a:t>
            </a:r>
          </a:p>
          <a:p>
            <a:r>
              <a:rPr lang="en-GB" dirty="0" smtClean="0"/>
              <a:t>History</a:t>
            </a:r>
          </a:p>
          <a:p>
            <a:r>
              <a:rPr lang="en-GB" dirty="0" smtClean="0"/>
              <a:t>Geography</a:t>
            </a:r>
          </a:p>
          <a:p>
            <a:r>
              <a:rPr lang="en-GB" dirty="0" smtClean="0"/>
              <a:t>PE</a:t>
            </a:r>
          </a:p>
          <a:p>
            <a:r>
              <a:rPr lang="en-GB" dirty="0" smtClean="0"/>
              <a:t>Art &amp; Design</a:t>
            </a:r>
          </a:p>
          <a:p>
            <a:r>
              <a:rPr lang="en-GB" dirty="0" smtClean="0"/>
              <a:t>Design &amp; Technology</a:t>
            </a:r>
            <a:br>
              <a:rPr lang="en-GB" dirty="0" smtClean="0"/>
            </a:br>
            <a:r>
              <a:rPr lang="en-GB" dirty="0" smtClean="0"/>
              <a:t>Information &amp; Communication Technology</a:t>
            </a:r>
          </a:p>
          <a:p>
            <a:r>
              <a:rPr lang="en-GB" dirty="0" smtClean="0"/>
              <a:t>Music</a:t>
            </a:r>
          </a:p>
          <a:p>
            <a:r>
              <a:rPr lang="en-GB" dirty="0" smtClean="0"/>
              <a:t>PSE</a:t>
            </a:r>
          </a:p>
          <a:p>
            <a:r>
              <a:rPr lang="en-GB" dirty="0" smtClean="0"/>
              <a:t>ESDGC</a:t>
            </a:r>
          </a:p>
          <a:p>
            <a:endParaRPr lang="en-GB" dirty="0" smtClean="0"/>
          </a:p>
          <a:p>
            <a:r>
              <a:rPr lang="en-GB" dirty="0" smtClean="0"/>
              <a:t>RE – mention that RE is a special case.</a:t>
            </a:r>
            <a:r>
              <a:rPr lang="en-GB" baseline="0" dirty="0" smtClean="0"/>
              <a:t> Discussions about its future are ongoing.</a:t>
            </a:r>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dirty="0"/>
          </a:p>
        </p:txBody>
      </p:sp>
    </p:spTree>
    <p:extLst>
      <p:ext uri="{BB962C8B-B14F-4D97-AF65-F5344CB8AC3E}">
        <p14:creationId xmlns:p14="http://schemas.microsoft.com/office/powerpoint/2010/main" val="2272068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7</a:t>
            </a:fld>
            <a:endParaRPr lang="en-GB"/>
          </a:p>
        </p:txBody>
      </p:sp>
    </p:spTree>
    <p:extLst>
      <p:ext uri="{BB962C8B-B14F-4D97-AF65-F5344CB8AC3E}">
        <p14:creationId xmlns:p14="http://schemas.microsoft.com/office/powerpoint/2010/main" val="430971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C440565-6AF7-48D8-B1B2-1E4B79E3D540}"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F5C31-71D3-4822-96D3-E8555F5CF45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248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440565-6AF7-48D8-B1B2-1E4B79E3D540}"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891871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C440565-6AF7-48D8-B1B2-1E4B79E3D540}"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F5C31-71D3-4822-96D3-E8555F5CF45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08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440565-6AF7-48D8-B1B2-1E4B79E3D540}"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29394911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C440565-6AF7-48D8-B1B2-1E4B79E3D540}" type="datetimeFigureOut">
              <a:rPr lang="en-GB" smtClean="0"/>
              <a:t>16/09/2020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3239896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C440565-6AF7-48D8-B1B2-1E4B79E3D540}" type="datetimeFigureOut">
              <a:rPr lang="en-GB" smtClean="0"/>
              <a:t>16/09/2020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29885785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440565-6AF7-48D8-B1B2-1E4B79E3D540}" type="datetimeFigureOut">
              <a:rPr lang="en-GB" smtClean="0"/>
              <a:t>16/09/2020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1146129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C440565-6AF7-48D8-B1B2-1E4B79E3D540}"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36746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C440565-6AF7-48D8-B1B2-1E4B79E3D540}" type="datetimeFigureOut">
              <a:rPr lang="en-GB" smtClean="0"/>
              <a:t>16/09/2020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AF5C31-71D3-4822-96D3-E8555F5CF453}"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225670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440565-6AF7-48D8-B1B2-1E4B79E3D540}"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F5C31-71D3-4822-96D3-E8555F5CF453}" type="slidenum">
              <a:rPr lang="en-GB" smtClean="0"/>
              <a:t>‹#›</a:t>
            </a:fld>
            <a:endParaRPr lang="en-GB"/>
          </a:p>
        </p:txBody>
      </p:sp>
    </p:spTree>
    <p:extLst>
      <p:ext uri="{BB962C8B-B14F-4D97-AF65-F5344CB8AC3E}">
        <p14:creationId xmlns:p14="http://schemas.microsoft.com/office/powerpoint/2010/main" val="32403122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440565-6AF7-48D8-B1B2-1E4B79E3D540}" type="datetimeFigureOut">
              <a:rPr lang="en-GB" smtClean="0"/>
              <a:t>16/09/2020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AF5C31-71D3-4822-96D3-E8555F5CF453}"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61006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186355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7C440565-6AF7-48D8-B1B2-1E4B79E3D540}" type="datetimeFigureOut">
              <a:rPr lang="en-GB" smtClean="0"/>
              <a:t>16/09/2020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9AF5C31-71D3-4822-96D3-E8555F5CF453}"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757760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hyperlink" Target="https://www.classicfm.com/lifestyle/quizzes/name-the-pieces-from-note-name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NOOIqS-35ms" TargetMode="External"/><Relationship Id="rId2" Type="http://schemas.openxmlformats.org/officeDocument/2006/relationships/hyperlink" Target="https://www.youtube.com/watch?v=Am1wg46OsCE"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urriculumforwales.gov.wales/2020/03/02/areas-of-learning-and-experience-as-a-central-element-of-the-new-curriculum/" TargetMode="External"/><Relationship Id="rId2" Type="http://schemas.openxmlformats.org/officeDocument/2006/relationships/hyperlink" Target="https://cwricwlwmigymru.llyw.cymru/2020/03/02/meysydd-dysgu-a-phrofiad-elfen-ganolog-or-cwricwlwm-newydd/" TargetMode="Externa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SZ3bVjsbAkY&amp;list=PLTZvaU9CIF5tfIXnHAp-RQnbqSMAEF4wW"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lyw.cymru/sites/default/files/publications/2018-03/dyfodol-llwyddiannus.pdf" TargetMode="External"/><Relationship Id="rId2" Type="http://schemas.openxmlformats.org/officeDocument/2006/relationships/hyperlink" Target="https://gov.wales/sites/default/files/publications/2018-03/successful-futures.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curriculum-for-wales/expressive-arts/" TargetMode="External"/><Relationship Id="rId2" Type="http://schemas.openxmlformats.org/officeDocument/2006/relationships/hyperlink" Target="https://hwb.gov.wales/cwricwlwm-i-gymru/y-celfyddydau-mynegiannol/"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gowerton.com/teaching-and-learning/" TargetMode="External"/><Relationship Id="rId2" Type="http://schemas.openxmlformats.org/officeDocument/2006/relationships/hyperlink" Target="https://ccyd.co.uk/wp-content/uploads/2018/06/Curriculum-Development-at-CCYD-newsletter-1.pdf" TargetMode="External"/><Relationship Id="rId1" Type="http://schemas.openxmlformats.org/officeDocument/2006/relationships/slideLayout" Target="../slideLayouts/slideLayout2.xml"/><Relationship Id="rId4" Type="http://schemas.openxmlformats.org/officeDocument/2006/relationships/hyperlink" Target="https://www.youtube.com/watch?v=x6c2jVSC6g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estyn.llyw.cymru/sites/www.estyn.gov.wales/files/2020-07/Annual_Report_2018_2019_cy%20%281%29.pdf" TargetMode="External"/><Relationship Id="rId2" Type="http://schemas.openxmlformats.org/officeDocument/2006/relationships/hyperlink" Target="https://www.estyn.gov.wales/sites/www.estyn.gov.wales/files/2020-07/Annual_Report_2018_2019_en_2.pdf"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52800" y="793630"/>
            <a:ext cx="4652513" cy="1200329"/>
          </a:xfrm>
          <a:prstGeom prst="rect">
            <a:avLst/>
          </a:prstGeom>
          <a:noFill/>
        </p:spPr>
        <p:txBody>
          <a:bodyPr wrap="square" rtlCol="0">
            <a:spAutoFit/>
          </a:bodyPr>
          <a:lstStyle/>
          <a:p>
            <a:pPr algn="ctr"/>
            <a:r>
              <a:rPr lang="en-GB" sz="2400" dirty="0" err="1">
                <a:solidFill>
                  <a:schemeClr val="bg1"/>
                </a:solidFill>
              </a:rPr>
              <a:t>Cerddoriaeth</a:t>
            </a:r>
            <a:r>
              <a:rPr lang="en-GB" sz="2400" dirty="0">
                <a:solidFill>
                  <a:schemeClr val="bg1"/>
                </a:solidFill>
              </a:rPr>
              <a:t> / Music</a:t>
            </a:r>
          </a:p>
          <a:p>
            <a:pPr algn="ctr"/>
            <a:r>
              <a:rPr lang="en-GB" sz="2400" dirty="0" smtClean="0">
                <a:solidFill>
                  <a:schemeClr val="bg1"/>
                </a:solidFill>
              </a:rPr>
              <a:t>17/09/20</a:t>
            </a:r>
          </a:p>
          <a:p>
            <a:pPr algn="ctr"/>
            <a:r>
              <a:rPr lang="en-GB" sz="2400" dirty="0" smtClean="0">
                <a:solidFill>
                  <a:schemeClr val="bg1"/>
                </a:solidFill>
              </a:rPr>
              <a:t>S2 &amp; 3</a:t>
            </a:r>
            <a:endParaRPr lang="en-GB" sz="2400" dirty="0">
              <a:solidFill>
                <a:schemeClr val="bg1"/>
              </a:solidFill>
            </a:endParaRPr>
          </a:p>
        </p:txBody>
      </p:sp>
      <p:pic>
        <p:nvPicPr>
          <p:cNvPr id="3" name="Picture 2"/>
          <p:cNvPicPr>
            <a:picLocks noChangeAspect="1"/>
          </p:cNvPicPr>
          <p:nvPr/>
        </p:nvPicPr>
        <p:blipFill>
          <a:blip r:embed="rId3"/>
          <a:stretch>
            <a:fillRect/>
          </a:stretch>
        </p:blipFill>
        <p:spPr>
          <a:xfrm>
            <a:off x="332369" y="317821"/>
            <a:ext cx="1425327" cy="1307442"/>
          </a:xfrm>
          <a:prstGeom prst="rect">
            <a:avLst/>
          </a:prstGeom>
        </p:spPr>
      </p:pic>
    </p:spTree>
    <p:extLst>
      <p:ext uri="{BB962C8B-B14F-4D97-AF65-F5344CB8AC3E}">
        <p14:creationId xmlns:p14="http://schemas.microsoft.com/office/powerpoint/2010/main" val="4130490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3200" dirty="0" smtClean="0"/>
              <a:t>Complete this quiz:</a:t>
            </a:r>
          </a:p>
          <a:p>
            <a:pPr marL="0" indent="0">
              <a:buNone/>
            </a:pPr>
            <a:r>
              <a:rPr lang="en-GB" sz="3200" dirty="0" smtClean="0">
                <a:hlinkClick r:id="rId2"/>
              </a:rPr>
              <a:t>https://www.classicfm.com/lifestyle/quizzes/name-the-pieces-from-note-names/</a:t>
            </a:r>
            <a:endParaRPr lang="en-GB" sz="3200" dirty="0" smtClean="0"/>
          </a:p>
          <a:p>
            <a:endParaRPr lang="en-GB" dirty="0"/>
          </a:p>
          <a:p>
            <a:endParaRPr lang="en-GB" dirty="0" smtClean="0"/>
          </a:p>
          <a:p>
            <a:endParaRPr lang="en-GB" dirty="0"/>
          </a:p>
          <a:p>
            <a:pPr marL="0" indent="0">
              <a:buNone/>
            </a:pPr>
            <a:r>
              <a:rPr lang="en-GB" dirty="0" smtClean="0"/>
              <a:t>(By the way, I did really badly!)</a:t>
            </a:r>
            <a:endParaRPr lang="en-GB" dirty="0"/>
          </a:p>
        </p:txBody>
      </p:sp>
      <p:sp>
        <p:nvSpPr>
          <p:cNvPr id="4" name="Rectangle 3"/>
          <p:cNvSpPr/>
          <p:nvPr/>
        </p:nvSpPr>
        <p:spPr>
          <a:xfrm>
            <a:off x="838200" y="492492"/>
            <a:ext cx="5237973" cy="923330"/>
          </a:xfrm>
          <a:prstGeom prst="rect">
            <a:avLst/>
          </a:prstGeom>
          <a:noFill/>
        </p:spPr>
        <p:txBody>
          <a:bodyPr wrap="none" lIns="91440" tIns="45720" rIns="91440" bIns="45720">
            <a:spAutoFit/>
          </a:bodyPr>
          <a:lstStyle/>
          <a:p>
            <a:pPr algn="ctr"/>
            <a:r>
              <a:rPr lang="en-GB" sz="5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Warm-up Activity</a:t>
            </a:r>
            <a:endPar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spTree>
    <p:extLst>
      <p:ext uri="{BB962C8B-B14F-4D97-AF65-F5344CB8AC3E}">
        <p14:creationId xmlns:p14="http://schemas.microsoft.com/office/powerpoint/2010/main" val="3457516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Curriculum for Wales / </a:t>
            </a:r>
            <a:r>
              <a:rPr lang="en-GB" dirty="0" smtClean="0">
                <a:solidFill>
                  <a:srgbClr val="FF0000"/>
                </a:solidFill>
              </a:rPr>
              <a:t>Cwricwlwm i </a:t>
            </a:r>
            <a:r>
              <a:rPr lang="en-GB" dirty="0" err="1" smtClean="0">
                <a:solidFill>
                  <a:srgbClr val="FF0000"/>
                </a:solidFill>
              </a:rPr>
              <a:t>Gymru</a:t>
            </a:r>
            <a:endParaRPr lang="en-GB" dirty="0">
              <a:solidFill>
                <a:srgbClr val="FF0000"/>
              </a:solidFill>
            </a:endParaRPr>
          </a:p>
        </p:txBody>
      </p:sp>
      <p:sp>
        <p:nvSpPr>
          <p:cNvPr id="3" name="Subtitle 2"/>
          <p:cNvSpPr>
            <a:spLocks noGrp="1"/>
          </p:cNvSpPr>
          <p:nvPr>
            <p:ph type="subTitle" idx="1"/>
          </p:nvPr>
        </p:nvSpPr>
        <p:spPr/>
        <p:txBody>
          <a:bodyPr>
            <a:normAutofit/>
          </a:bodyPr>
          <a:lstStyle/>
          <a:p>
            <a:endParaRPr lang="en-GB" dirty="0">
              <a:solidFill>
                <a:schemeClr val="accent6"/>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27491" y="4714421"/>
            <a:ext cx="2410244" cy="2143579"/>
          </a:xfrm>
          <a:prstGeom prst="rect">
            <a:avLst/>
          </a:prstGeom>
        </p:spPr>
      </p:pic>
    </p:spTree>
    <p:extLst>
      <p:ext uri="{BB962C8B-B14F-4D97-AF65-F5344CB8AC3E}">
        <p14:creationId xmlns:p14="http://schemas.microsoft.com/office/powerpoint/2010/main" val="3838621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Cwricwlwm i </a:t>
            </a:r>
            <a:r>
              <a:rPr lang="en-GB" dirty="0" err="1" smtClean="0">
                <a:solidFill>
                  <a:srgbClr val="FF0000"/>
                </a:solidFill>
              </a:rPr>
              <a:t>Gymru</a:t>
            </a:r>
            <a:r>
              <a:rPr lang="en-GB" dirty="0" smtClean="0">
                <a:solidFill>
                  <a:srgbClr val="FF0000"/>
                </a:solidFill>
              </a:rPr>
              <a:t> </a:t>
            </a:r>
            <a:r>
              <a:rPr lang="en-GB" dirty="0" smtClean="0"/>
              <a:t>/ Curriculum for Wales </a:t>
            </a:r>
            <a:endParaRPr lang="en-GB" dirty="0"/>
          </a:p>
        </p:txBody>
      </p:sp>
      <p:sp>
        <p:nvSpPr>
          <p:cNvPr id="5" name="Text Placeholder 4"/>
          <p:cNvSpPr>
            <a:spLocks noGrp="1"/>
          </p:cNvSpPr>
          <p:nvPr>
            <p:ph sz="half" idx="1"/>
          </p:nvPr>
        </p:nvSpPr>
        <p:spPr>
          <a:xfrm>
            <a:off x="8304213" y="969963"/>
            <a:ext cx="3887787" cy="823912"/>
          </a:xfrm>
        </p:spPr>
        <p:txBody>
          <a:bodyPr>
            <a:normAutofit/>
          </a:bodyPr>
          <a:lstStyle/>
          <a:p>
            <a:pPr algn="ctr"/>
            <a:endParaRPr lang="en-GB" b="0" dirty="0">
              <a:latin typeface="Comic Sans MS" panose="030F0702030302020204" pitchFamily="66" charset="0"/>
            </a:endParaRPr>
          </a:p>
          <a:p>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5989638" y="2790058"/>
            <a:ext cx="4754562" cy="3014608"/>
          </a:xfrm>
        </p:spPr>
      </p:pic>
      <p:pic>
        <p:nvPicPr>
          <p:cNvPr id="9" name="Picture 8"/>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59079" y="1564959"/>
            <a:ext cx="5669740" cy="3951258"/>
          </a:xfrm>
          <a:prstGeom prst="rect">
            <a:avLst/>
          </a:prstGeom>
        </p:spPr>
      </p:pic>
      <p:sp>
        <p:nvSpPr>
          <p:cNvPr id="6" name="TextBox 5"/>
          <p:cNvSpPr txBox="1"/>
          <p:nvPr/>
        </p:nvSpPr>
        <p:spPr>
          <a:xfrm>
            <a:off x="467139" y="5585791"/>
            <a:ext cx="5237922" cy="830997"/>
          </a:xfrm>
          <a:prstGeom prst="rect">
            <a:avLst/>
          </a:prstGeom>
          <a:noFill/>
        </p:spPr>
        <p:txBody>
          <a:bodyPr wrap="square" rtlCol="0">
            <a:spAutoFit/>
          </a:bodyPr>
          <a:lstStyle/>
          <a:p>
            <a:r>
              <a:rPr lang="en-GB" sz="2400" dirty="0" smtClean="0"/>
              <a:t>Curriculum for Wales includes 6 Areas of Learning and Experience (</a:t>
            </a:r>
            <a:r>
              <a:rPr lang="en-GB" sz="2400" dirty="0" err="1" smtClean="0"/>
              <a:t>AoLE</a:t>
            </a:r>
            <a:r>
              <a:rPr lang="en-GB" sz="2400" dirty="0" smtClean="0"/>
              <a:t>).</a:t>
            </a:r>
            <a:endParaRPr lang="en-GB" sz="2400" dirty="0"/>
          </a:p>
        </p:txBody>
      </p:sp>
    </p:spTree>
    <p:extLst>
      <p:ext uri="{BB962C8B-B14F-4D97-AF65-F5344CB8AC3E}">
        <p14:creationId xmlns:p14="http://schemas.microsoft.com/office/powerpoint/2010/main" val="37013916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Cwricwlwm i </a:t>
            </a:r>
            <a:r>
              <a:rPr lang="en-GB" dirty="0" err="1">
                <a:solidFill>
                  <a:srgbClr val="FF0000"/>
                </a:solidFill>
              </a:rPr>
              <a:t>Gymru</a:t>
            </a:r>
            <a:r>
              <a:rPr lang="en-GB" dirty="0">
                <a:solidFill>
                  <a:srgbClr val="FF0000"/>
                </a:solidFill>
              </a:rPr>
              <a:t> </a:t>
            </a:r>
            <a:r>
              <a:rPr lang="en-GB" dirty="0"/>
              <a:t>/ Curriculum for Wales </a:t>
            </a:r>
          </a:p>
        </p:txBody>
      </p:sp>
      <p:sp>
        <p:nvSpPr>
          <p:cNvPr id="3" name="Content Placeholder 2"/>
          <p:cNvSpPr>
            <a:spLocks noGrp="1"/>
          </p:cNvSpPr>
          <p:nvPr>
            <p:ph sz="half" idx="1"/>
          </p:nvPr>
        </p:nvSpPr>
        <p:spPr/>
        <p:txBody>
          <a:bodyPr/>
          <a:lstStyle/>
          <a:p>
            <a:pPr marL="0" indent="0">
              <a:buNone/>
            </a:pPr>
            <a:r>
              <a:rPr lang="en-GB" b="1" dirty="0" smtClean="0"/>
              <a:t>Curriculum for Wales </a:t>
            </a:r>
            <a:r>
              <a:rPr lang="en-GB" dirty="0" smtClean="0"/>
              <a:t>was written as a response to a 2015 report written by Professor Graham Donaldson called </a:t>
            </a:r>
            <a:r>
              <a:rPr lang="en-GB" i="1" dirty="0" smtClean="0"/>
              <a:t>Successful Futures</a:t>
            </a:r>
            <a:r>
              <a:rPr lang="en-GB" dirty="0" smtClean="0"/>
              <a:t>.</a:t>
            </a:r>
            <a:endParaRPr lang="en-GB" dirty="0"/>
          </a:p>
        </p:txBody>
      </p:sp>
      <p:pic>
        <p:nvPicPr>
          <p:cNvPr id="5" name="Content Placeholder 4">
            <a:extLst>
              <a:ext uri="{FF2B5EF4-FFF2-40B4-BE49-F238E27FC236}">
                <a16:creationId xmlns:a16="http://schemas.microsoft.com/office/drawing/2014/main" id="{D3EFBFAB-89E6-407C-AB55-9B7558885249}"/>
              </a:ext>
            </a:extLst>
          </p:cNvPr>
          <p:cNvPicPr>
            <a:picLocks noGrp="1" noChangeAspect="1"/>
          </p:cNvPicPr>
          <p:nvPr>
            <p:ph sz="half" idx="2"/>
          </p:nvPr>
        </p:nvPicPr>
        <p:blipFill rotWithShape="1">
          <a:blip r:embed="rId2"/>
          <a:srcRect t="15233" b="196"/>
          <a:stretch/>
        </p:blipFill>
        <p:spPr>
          <a:xfrm>
            <a:off x="6355080" y="2420983"/>
            <a:ext cx="5181600" cy="3020041"/>
          </a:xfrm>
          <a:prstGeom prst="rect">
            <a:avLst/>
          </a:prstGeom>
        </p:spPr>
      </p:pic>
    </p:spTree>
    <p:extLst>
      <p:ext uri="{BB962C8B-B14F-4D97-AF65-F5344CB8AC3E}">
        <p14:creationId xmlns:p14="http://schemas.microsoft.com/office/powerpoint/2010/main" val="2660407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Cwricwlwm i </a:t>
            </a:r>
            <a:r>
              <a:rPr lang="en-GB" dirty="0" err="1">
                <a:solidFill>
                  <a:srgbClr val="FF0000"/>
                </a:solidFill>
              </a:rPr>
              <a:t>Gymru</a:t>
            </a:r>
            <a:r>
              <a:rPr lang="en-GB" dirty="0">
                <a:solidFill>
                  <a:srgbClr val="FF0000"/>
                </a:solidFill>
              </a:rPr>
              <a:t> </a:t>
            </a:r>
            <a:r>
              <a:rPr lang="en-GB" dirty="0"/>
              <a:t>/ Curriculum for Wales </a:t>
            </a:r>
          </a:p>
        </p:txBody>
      </p:sp>
      <p:sp>
        <p:nvSpPr>
          <p:cNvPr id="3" name="Content Placeholder 2"/>
          <p:cNvSpPr>
            <a:spLocks noGrp="1"/>
          </p:cNvSpPr>
          <p:nvPr>
            <p:ph sz="half" idx="1"/>
          </p:nvPr>
        </p:nvSpPr>
        <p:spPr/>
        <p:txBody>
          <a:bodyPr>
            <a:normAutofit lnSpcReduction="10000"/>
          </a:bodyPr>
          <a:lstStyle/>
          <a:p>
            <a:pPr marL="0" indent="0">
              <a:buNone/>
            </a:pPr>
            <a:r>
              <a:rPr lang="en-GB" dirty="0">
                <a:latin typeface="Calibri" panose="020F0502020204030204" pitchFamily="34" charset="0"/>
                <a:cs typeface="Calibri" panose="020F0502020204030204" pitchFamily="34" charset="0"/>
              </a:rPr>
              <a:t>“… the current national curriculum and assessment arrangement no longer meet the needs of the children and young people of Wales.  The case for fundamental change is powerful”</a:t>
            </a:r>
          </a:p>
          <a:p>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 curriculum had become unwieldly, overcrowded and atomistic, and that is was inhibiting opportunities to apply learning more holistically in ‘real life’ situations or to use that learning creatively to address issues that cross subject boundaries” </a:t>
            </a:r>
          </a:p>
          <a:p>
            <a:endParaRPr lang="en-GB" dirty="0"/>
          </a:p>
        </p:txBody>
      </p:sp>
      <p:pic>
        <p:nvPicPr>
          <p:cNvPr id="6" name="Content Placeholder 5"/>
          <p:cNvPicPr>
            <a:picLocks noGrp="1" noChangeAspect="1"/>
          </p:cNvPicPr>
          <p:nvPr>
            <p:ph sz="half" idx="2"/>
          </p:nvPr>
        </p:nvPicPr>
        <p:blipFill>
          <a:blip r:embed="rId2"/>
          <a:stretch>
            <a:fillRect/>
          </a:stretch>
        </p:blipFill>
        <p:spPr>
          <a:xfrm>
            <a:off x="7499232" y="2084832"/>
            <a:ext cx="3151082" cy="3862617"/>
          </a:xfrm>
          <a:prstGeom prst="rect">
            <a:avLst/>
          </a:prstGeom>
          <a:ln>
            <a:solidFill>
              <a:schemeClr val="tx1"/>
            </a:solidFill>
          </a:ln>
        </p:spPr>
      </p:pic>
    </p:spTree>
    <p:extLst>
      <p:ext uri="{BB962C8B-B14F-4D97-AF65-F5344CB8AC3E}">
        <p14:creationId xmlns:p14="http://schemas.microsoft.com/office/powerpoint/2010/main" val="1074242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31888" t="30390" r="26375" b="17785"/>
          <a:stretch/>
        </p:blipFill>
        <p:spPr>
          <a:xfrm>
            <a:off x="2808927" y="42560"/>
            <a:ext cx="8859738" cy="6669360"/>
          </a:xfrm>
          <a:prstGeom prst="rect">
            <a:avLst/>
          </a:prstGeom>
        </p:spPr>
      </p:pic>
      <p:sp>
        <p:nvSpPr>
          <p:cNvPr id="4" name="Rectangle 3"/>
          <p:cNvSpPr/>
          <p:nvPr/>
        </p:nvSpPr>
        <p:spPr>
          <a:xfrm>
            <a:off x="195532" y="0"/>
            <a:ext cx="4562681" cy="3416320"/>
          </a:xfrm>
          <a:prstGeom prst="rect">
            <a:avLst/>
          </a:prstGeom>
          <a:noFill/>
        </p:spPr>
        <p:txBody>
          <a:bodyPr wrap="square" lIns="91440" tIns="45720" rIns="91440" bIns="45720">
            <a:spAutoFit/>
          </a:bodyPr>
          <a:lstStyle/>
          <a:p>
            <a:r>
              <a:rPr lang="en-US" sz="5400" b="0" cap="none" spc="0" dirty="0" smtClean="0">
                <a:ln w="0"/>
                <a:solidFill>
                  <a:schemeClr val="accent1"/>
                </a:solidFill>
                <a:effectLst>
                  <a:outerShdw blurRad="38100" dist="25400" dir="5400000" algn="ctr" rotWithShape="0">
                    <a:srgbClr val="6E747A">
                      <a:alpha val="43000"/>
                    </a:srgbClr>
                  </a:outerShdw>
                </a:effectLst>
              </a:rPr>
              <a:t>Donaldson’s </a:t>
            </a:r>
          </a:p>
          <a:p>
            <a:r>
              <a:rPr lang="en-US" sz="5400" b="0" cap="none" spc="0" dirty="0" smtClean="0">
                <a:ln w="0"/>
                <a:solidFill>
                  <a:schemeClr val="accent1"/>
                </a:solidFill>
                <a:effectLst>
                  <a:outerShdw blurRad="38100" dist="25400" dir="5400000" algn="ctr" rotWithShape="0">
                    <a:srgbClr val="6E747A">
                      <a:alpha val="43000"/>
                    </a:srgbClr>
                  </a:outerShdw>
                </a:effectLst>
              </a:rPr>
              <a:t>Vision in </a:t>
            </a:r>
            <a:r>
              <a:rPr lang="en-US" sz="5400" b="0" i="1" cap="none" spc="0" dirty="0" smtClean="0">
                <a:ln w="0"/>
                <a:solidFill>
                  <a:schemeClr val="accent1"/>
                </a:solidFill>
                <a:effectLst>
                  <a:outerShdw blurRad="38100" dist="25400" dir="5400000" algn="ctr" rotWithShape="0">
                    <a:srgbClr val="6E747A">
                      <a:alpha val="43000"/>
                    </a:srgbClr>
                  </a:outerShdw>
                </a:effectLst>
              </a:rPr>
              <a:t>Successful Futures</a:t>
            </a:r>
            <a:endParaRPr lang="en-US" sz="5400" b="0" i="1"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1387602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Cwricwlwm i </a:t>
            </a:r>
            <a:r>
              <a:rPr lang="en-GB" dirty="0" err="1" smtClean="0">
                <a:solidFill>
                  <a:srgbClr val="FF0000"/>
                </a:solidFill>
              </a:rPr>
              <a:t>Gymru</a:t>
            </a:r>
            <a:r>
              <a:rPr lang="en-GB" dirty="0" smtClean="0">
                <a:solidFill>
                  <a:srgbClr val="FF0000"/>
                </a:solidFill>
              </a:rPr>
              <a:t> / </a:t>
            </a:r>
            <a:r>
              <a:rPr lang="en-GB" dirty="0" smtClean="0"/>
              <a:t>Curriculum for Wales </a:t>
            </a:r>
            <a:br>
              <a:rPr lang="en-GB" dirty="0" smtClean="0"/>
            </a:br>
            <a:r>
              <a:rPr lang="en-GB" dirty="0" err="1" smtClean="0">
                <a:solidFill>
                  <a:srgbClr val="FF0000"/>
                </a:solidFill>
              </a:rPr>
              <a:t>Tasg</a:t>
            </a:r>
            <a:r>
              <a:rPr lang="en-GB" dirty="0" smtClean="0">
                <a:solidFill>
                  <a:srgbClr val="FF0000"/>
                </a:solidFill>
              </a:rPr>
              <a:t> 1 </a:t>
            </a:r>
            <a:r>
              <a:rPr lang="en-GB" dirty="0" smtClean="0"/>
              <a:t>/ Task 1</a:t>
            </a:r>
            <a:endParaRPr lang="en-GB" dirty="0"/>
          </a:p>
        </p:txBody>
      </p:sp>
      <p:sp>
        <p:nvSpPr>
          <p:cNvPr id="3" name="Content Placeholder 2"/>
          <p:cNvSpPr>
            <a:spLocks noGrp="1"/>
          </p:cNvSpPr>
          <p:nvPr>
            <p:ph idx="1"/>
          </p:nvPr>
        </p:nvSpPr>
        <p:spPr/>
        <p:txBody>
          <a:bodyPr/>
          <a:lstStyle/>
          <a:p>
            <a:pPr marL="0" indent="0">
              <a:buNone/>
            </a:pPr>
            <a:r>
              <a:rPr lang="en-GB" dirty="0" smtClean="0"/>
              <a:t>Watch the video.</a:t>
            </a:r>
          </a:p>
          <a:p>
            <a:pPr marL="0" indent="0">
              <a:buNone/>
            </a:pPr>
            <a:r>
              <a:rPr lang="en-GB" dirty="0" smtClean="0"/>
              <a:t>English:</a:t>
            </a:r>
            <a:endParaRPr lang="en-GB" dirty="0" smtClean="0">
              <a:hlinkClick r:id="rId2"/>
            </a:endParaRPr>
          </a:p>
          <a:p>
            <a:pPr marL="0" indent="0">
              <a:buNone/>
            </a:pPr>
            <a:r>
              <a:rPr lang="en-GB" dirty="0" smtClean="0">
                <a:hlinkClick r:id="rId2"/>
              </a:rPr>
              <a:t>https://www.youtube.com/watch?v=Am1wg46OsCE</a:t>
            </a:r>
            <a:endParaRPr lang="en-GB" dirty="0" smtClean="0"/>
          </a:p>
          <a:p>
            <a:pPr marL="0" indent="0">
              <a:buNone/>
            </a:pPr>
            <a:endParaRPr lang="en-GB" dirty="0"/>
          </a:p>
          <a:p>
            <a:pPr marL="0" indent="0">
              <a:buNone/>
            </a:pPr>
            <a:r>
              <a:rPr lang="en-GB" dirty="0" err="1" smtClean="0">
                <a:solidFill>
                  <a:srgbClr val="FF0000"/>
                </a:solidFill>
              </a:rPr>
              <a:t>Gwyliwch</a:t>
            </a:r>
            <a:r>
              <a:rPr lang="en-GB" dirty="0" smtClean="0">
                <a:solidFill>
                  <a:srgbClr val="FF0000"/>
                </a:solidFill>
              </a:rPr>
              <a:t> y </a:t>
            </a:r>
            <a:r>
              <a:rPr lang="en-GB" dirty="0" err="1" smtClean="0">
                <a:solidFill>
                  <a:srgbClr val="FF0000"/>
                </a:solidFill>
              </a:rPr>
              <a:t>fideo</a:t>
            </a:r>
            <a:r>
              <a:rPr lang="en-GB" dirty="0" smtClean="0">
                <a:solidFill>
                  <a:srgbClr val="FF0000"/>
                </a:solidFill>
              </a:rPr>
              <a:t>.</a:t>
            </a:r>
          </a:p>
          <a:p>
            <a:pPr marL="0" indent="0">
              <a:buNone/>
            </a:pPr>
            <a:r>
              <a:rPr lang="en-GB" dirty="0" smtClean="0">
                <a:solidFill>
                  <a:srgbClr val="FF0000"/>
                </a:solidFill>
              </a:rPr>
              <a:t>Cymraeg:</a:t>
            </a:r>
            <a:endParaRPr lang="en-GB" dirty="0">
              <a:solidFill>
                <a:srgbClr val="FF0000"/>
              </a:solidFill>
            </a:endParaRPr>
          </a:p>
          <a:p>
            <a:pPr marL="0" indent="0">
              <a:buNone/>
            </a:pPr>
            <a:r>
              <a:rPr lang="en-GB" dirty="0" smtClean="0">
                <a:hlinkClick r:id="rId3"/>
              </a:rPr>
              <a:t>https://www.youtube.com/watch?v=NOOIqS-35ms</a:t>
            </a:r>
            <a:endParaRPr lang="en-GB" dirty="0"/>
          </a:p>
        </p:txBody>
      </p:sp>
    </p:spTree>
    <p:extLst>
      <p:ext uri="{BB962C8B-B14F-4D97-AF65-F5344CB8AC3E}">
        <p14:creationId xmlns:p14="http://schemas.microsoft.com/office/powerpoint/2010/main" val="39423179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Cwricwlwm i </a:t>
            </a:r>
            <a:r>
              <a:rPr lang="en-GB" dirty="0" err="1" smtClean="0">
                <a:solidFill>
                  <a:srgbClr val="FF0000"/>
                </a:solidFill>
              </a:rPr>
              <a:t>Gymru</a:t>
            </a:r>
            <a:r>
              <a:rPr lang="en-GB" dirty="0" smtClean="0">
                <a:solidFill>
                  <a:srgbClr val="FF0000"/>
                </a:solidFill>
              </a:rPr>
              <a:t> / </a:t>
            </a:r>
            <a:r>
              <a:rPr lang="en-GB" dirty="0" smtClean="0"/>
              <a:t>Curriculum for Wales</a:t>
            </a:r>
            <a:br>
              <a:rPr lang="en-GB" dirty="0" smtClean="0"/>
            </a:br>
            <a:r>
              <a:rPr lang="en-GB" dirty="0" err="1" smtClean="0">
                <a:solidFill>
                  <a:srgbClr val="FF0000"/>
                </a:solidFill>
              </a:rPr>
              <a:t>Tasg</a:t>
            </a:r>
            <a:r>
              <a:rPr lang="en-GB" dirty="0" smtClean="0">
                <a:solidFill>
                  <a:srgbClr val="FF0000"/>
                </a:solidFill>
              </a:rPr>
              <a:t> 2 </a:t>
            </a:r>
            <a:r>
              <a:rPr lang="en-GB" dirty="0" smtClean="0"/>
              <a:t>/ Task 2 </a:t>
            </a:r>
            <a:endParaRPr lang="en-GB" dirty="0"/>
          </a:p>
        </p:txBody>
      </p:sp>
      <p:sp>
        <p:nvSpPr>
          <p:cNvPr id="3" name="Content Placeholder 2"/>
          <p:cNvSpPr>
            <a:spLocks noGrp="1"/>
          </p:cNvSpPr>
          <p:nvPr>
            <p:ph type="body" idx="1"/>
          </p:nvPr>
        </p:nvSpPr>
        <p:spPr>
          <a:xfrm>
            <a:off x="839788" y="1570008"/>
            <a:ext cx="5157787" cy="935067"/>
          </a:xfrm>
        </p:spPr>
        <p:txBody>
          <a:bodyPr>
            <a:normAutofit fontScale="92500" lnSpcReduction="10000"/>
          </a:bodyPr>
          <a:lstStyle/>
          <a:p>
            <a:pPr marL="0" indent="0">
              <a:buNone/>
            </a:pPr>
            <a:endParaRPr lang="en-GB" dirty="0" smtClean="0"/>
          </a:p>
          <a:p>
            <a:pPr marL="0" indent="0">
              <a:buNone/>
            </a:pPr>
            <a:endParaRPr lang="en-GB" dirty="0"/>
          </a:p>
          <a:p>
            <a:pPr marL="0" indent="0">
              <a:buNone/>
            </a:pPr>
            <a:r>
              <a:rPr lang="en-GB" dirty="0" err="1" smtClean="0">
                <a:solidFill>
                  <a:srgbClr val="FF0000"/>
                </a:solidFill>
              </a:rPr>
              <a:t>Darllenwch</a:t>
            </a:r>
            <a:r>
              <a:rPr lang="en-GB" dirty="0" smtClean="0">
                <a:solidFill>
                  <a:srgbClr val="FF0000"/>
                </a:solidFill>
              </a:rPr>
              <a:t> y </a:t>
            </a:r>
            <a:r>
              <a:rPr lang="en-GB" dirty="0" err="1" smtClean="0">
                <a:solidFill>
                  <a:srgbClr val="FF0000"/>
                </a:solidFill>
              </a:rPr>
              <a:t>wybodaeth</a:t>
            </a:r>
            <a:r>
              <a:rPr lang="en-GB" dirty="0" smtClean="0">
                <a:solidFill>
                  <a:srgbClr val="FF0000"/>
                </a:solidFill>
              </a:rPr>
              <a:t>:</a:t>
            </a:r>
          </a:p>
          <a:p>
            <a:pPr marL="0" indent="0">
              <a:buNone/>
            </a:pPr>
            <a:endParaRPr lang="en-GB" dirty="0"/>
          </a:p>
        </p:txBody>
      </p:sp>
      <p:sp>
        <p:nvSpPr>
          <p:cNvPr id="4" name="Content Placeholder 3"/>
          <p:cNvSpPr>
            <a:spLocks noGrp="1"/>
          </p:cNvSpPr>
          <p:nvPr>
            <p:ph sz="half" idx="2"/>
          </p:nvPr>
        </p:nvSpPr>
        <p:spPr/>
        <p:txBody>
          <a:bodyPr/>
          <a:lstStyle/>
          <a:p>
            <a:pPr marL="0" indent="0">
              <a:buNone/>
            </a:pPr>
            <a:r>
              <a:rPr lang="en-GB" dirty="0">
                <a:hlinkClick r:id="rId2"/>
              </a:rPr>
              <a:t>https://cwricwlwmigymru.llyw.cymru/2020/03/02/meysydd-dysgu-a-phrofiad-elfen-ganolog-or-cwricwlwm-newydd/</a:t>
            </a:r>
            <a:endParaRPr lang="en-GB" dirty="0"/>
          </a:p>
          <a:p>
            <a:endParaRPr lang="en-GB" dirty="0"/>
          </a:p>
        </p:txBody>
      </p:sp>
      <p:sp>
        <p:nvSpPr>
          <p:cNvPr id="5" name="Text Placeholder 4"/>
          <p:cNvSpPr>
            <a:spLocks noGrp="1"/>
          </p:cNvSpPr>
          <p:nvPr>
            <p:ph type="body" sz="quarter" idx="3"/>
          </p:nvPr>
        </p:nvSpPr>
        <p:spPr>
          <a:xfrm>
            <a:off x="6172200" y="1570008"/>
            <a:ext cx="5183188" cy="935067"/>
          </a:xfrm>
        </p:spPr>
        <p:txBody>
          <a:bodyPr>
            <a:normAutofit fontScale="92500" lnSpcReduction="10000"/>
          </a:bodyPr>
          <a:lstStyle/>
          <a:p>
            <a:endParaRPr lang="en-GB" dirty="0" smtClean="0"/>
          </a:p>
          <a:p>
            <a:endParaRPr lang="en-GB" dirty="0"/>
          </a:p>
          <a:p>
            <a:r>
              <a:rPr lang="en-GB" dirty="0" smtClean="0">
                <a:solidFill>
                  <a:schemeClr val="tx1"/>
                </a:solidFill>
              </a:rPr>
              <a:t>Read the information:</a:t>
            </a:r>
          </a:p>
          <a:p>
            <a:endParaRPr lang="en-GB" dirty="0"/>
          </a:p>
        </p:txBody>
      </p:sp>
      <p:sp>
        <p:nvSpPr>
          <p:cNvPr id="6" name="Content Placeholder 5"/>
          <p:cNvSpPr>
            <a:spLocks noGrp="1"/>
          </p:cNvSpPr>
          <p:nvPr>
            <p:ph sz="quarter" idx="4"/>
          </p:nvPr>
        </p:nvSpPr>
        <p:spPr/>
        <p:txBody>
          <a:bodyPr>
            <a:normAutofit/>
          </a:bodyPr>
          <a:lstStyle/>
          <a:p>
            <a:pPr marL="0" indent="0">
              <a:buNone/>
            </a:pPr>
            <a:r>
              <a:rPr lang="en-GB" dirty="0" smtClean="0">
                <a:hlinkClick r:id="rId3"/>
              </a:rPr>
              <a:t>https</a:t>
            </a:r>
            <a:r>
              <a:rPr lang="en-GB" dirty="0">
                <a:hlinkClick r:id="rId3"/>
              </a:rPr>
              <a:t>://curriculumforwales.gov.wales/2020/03/02/areas-of-learning-and-experience-as-a-central-element-of-the-new-curriculum/</a:t>
            </a:r>
            <a:endParaRPr lang="en-GB" dirty="0"/>
          </a:p>
          <a:p>
            <a:pPr marL="0" indent="0">
              <a:buNone/>
            </a:pPr>
            <a:endParaRPr lang="en-GB" dirty="0"/>
          </a:p>
          <a:p>
            <a:endParaRPr lang="en-GB" dirty="0"/>
          </a:p>
        </p:txBody>
      </p:sp>
      <p:sp>
        <p:nvSpPr>
          <p:cNvPr id="7" name="TextBox 6"/>
          <p:cNvSpPr txBox="1"/>
          <p:nvPr/>
        </p:nvSpPr>
        <p:spPr>
          <a:xfrm>
            <a:off x="7085162" y="6182265"/>
            <a:ext cx="5469147" cy="369332"/>
          </a:xfrm>
          <a:prstGeom prst="rect">
            <a:avLst/>
          </a:prstGeom>
          <a:noFill/>
        </p:spPr>
        <p:txBody>
          <a:bodyPr wrap="square" rtlCol="0">
            <a:spAutoFit/>
          </a:bodyPr>
          <a:lstStyle/>
          <a:p>
            <a:r>
              <a:rPr lang="en-GB" dirty="0" smtClean="0">
                <a:solidFill>
                  <a:schemeClr val="accent5"/>
                </a:solidFill>
              </a:rPr>
              <a:t>This should help you to navigate the document later.</a:t>
            </a:r>
            <a:endParaRPr lang="en-GB" dirty="0">
              <a:solidFill>
                <a:schemeClr val="accent5"/>
              </a:solidFill>
            </a:endParaRPr>
          </a:p>
        </p:txBody>
      </p:sp>
    </p:spTree>
    <p:extLst>
      <p:ext uri="{BB962C8B-B14F-4D97-AF65-F5344CB8AC3E}">
        <p14:creationId xmlns:p14="http://schemas.microsoft.com/office/powerpoint/2010/main" val="3018203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34887"/>
            <a:ext cx="10515600" cy="855801"/>
          </a:xfrm>
        </p:spPr>
        <p:txBody>
          <a:bodyPr>
            <a:normAutofit fontScale="90000"/>
          </a:bodyPr>
          <a:lstStyle/>
          <a:p>
            <a:r>
              <a:rPr lang="en-GB" dirty="0" smtClean="0">
                <a:solidFill>
                  <a:srgbClr val="FF0000"/>
                </a:solidFill>
              </a:rPr>
              <a:t/>
            </a:r>
            <a:br>
              <a:rPr lang="en-GB" dirty="0" smtClean="0">
                <a:solidFill>
                  <a:srgbClr val="FF0000"/>
                </a:solidFill>
              </a:rPr>
            </a:br>
            <a:r>
              <a:rPr lang="en-GB" dirty="0" smtClean="0">
                <a:solidFill>
                  <a:srgbClr val="FF0000"/>
                </a:solidFill>
              </a:rPr>
              <a:t>Y </a:t>
            </a:r>
            <a:r>
              <a:rPr lang="en-GB" dirty="0" err="1" smtClean="0">
                <a:solidFill>
                  <a:srgbClr val="FF0000"/>
                </a:solidFill>
              </a:rPr>
              <a:t>Pedwar</a:t>
            </a:r>
            <a:r>
              <a:rPr lang="en-GB" dirty="0" smtClean="0">
                <a:solidFill>
                  <a:srgbClr val="FF0000"/>
                </a:solidFill>
              </a:rPr>
              <a:t> </a:t>
            </a:r>
            <a:r>
              <a:rPr lang="en-GB" dirty="0" err="1" smtClean="0">
                <a:solidFill>
                  <a:srgbClr val="FF0000"/>
                </a:solidFill>
              </a:rPr>
              <a:t>Diben</a:t>
            </a:r>
            <a:r>
              <a:rPr lang="en-GB" dirty="0" smtClean="0">
                <a:solidFill>
                  <a:srgbClr val="FF0000"/>
                </a:solidFill>
              </a:rPr>
              <a:t> / </a:t>
            </a:r>
            <a:r>
              <a:rPr lang="en-GB" dirty="0" smtClean="0"/>
              <a:t>The Four Purposes</a:t>
            </a:r>
            <a:br>
              <a:rPr lang="en-GB" dirty="0" smtClean="0"/>
            </a:br>
            <a:r>
              <a:rPr lang="en-GB" dirty="0" smtClean="0">
                <a:solidFill>
                  <a:srgbClr val="FF0000"/>
                </a:solidFill>
              </a:rPr>
              <a:t/>
            </a:r>
            <a:br>
              <a:rPr lang="en-GB" dirty="0" smtClean="0">
                <a:solidFill>
                  <a:srgbClr val="FF0000"/>
                </a:solidFill>
              </a:rPr>
            </a:br>
            <a:endParaRPr lang="en-GB" dirty="0"/>
          </a:p>
        </p:txBody>
      </p:sp>
      <p:sp>
        <p:nvSpPr>
          <p:cNvPr id="8" name="Content Placeholder 7"/>
          <p:cNvSpPr>
            <a:spLocks noGrp="1"/>
          </p:cNvSpPr>
          <p:nvPr>
            <p:ph sz="half" idx="1"/>
          </p:nvPr>
        </p:nvSpPr>
        <p:spPr/>
        <p:txBody>
          <a:bodyPr>
            <a:normAutofit/>
          </a:bodyPr>
          <a:lstStyle/>
          <a:p>
            <a:pPr fontAlgn="base"/>
            <a:r>
              <a:rPr lang="en-GB" dirty="0" err="1" smtClean="0">
                <a:solidFill>
                  <a:srgbClr val="FF0000"/>
                </a:solidFill>
              </a:rPr>
              <a:t>ddysgwyr</a:t>
            </a:r>
            <a:r>
              <a:rPr lang="en-GB" dirty="0" smtClean="0">
                <a:solidFill>
                  <a:srgbClr val="FF0000"/>
                </a:solidFill>
              </a:rPr>
              <a:t> </a:t>
            </a:r>
            <a:r>
              <a:rPr lang="en-GB" dirty="0" err="1" smtClean="0">
                <a:solidFill>
                  <a:srgbClr val="FF0000"/>
                </a:solidFill>
              </a:rPr>
              <a:t>uchelgeisiol</a:t>
            </a:r>
            <a:r>
              <a:rPr lang="en-GB" dirty="0" smtClean="0">
                <a:solidFill>
                  <a:srgbClr val="FF0000"/>
                </a:solidFill>
              </a:rPr>
              <a:t>, </a:t>
            </a:r>
            <a:r>
              <a:rPr lang="en-GB" dirty="0" err="1" smtClean="0">
                <a:solidFill>
                  <a:srgbClr val="FF0000"/>
                </a:solidFill>
              </a:rPr>
              <a:t>galluog</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barod</a:t>
            </a:r>
            <a:r>
              <a:rPr lang="en-GB" dirty="0" smtClean="0">
                <a:solidFill>
                  <a:srgbClr val="FF0000"/>
                </a:solidFill>
              </a:rPr>
              <a:t> i </a:t>
            </a:r>
            <a:r>
              <a:rPr lang="en-GB" dirty="0" err="1" smtClean="0">
                <a:solidFill>
                  <a:srgbClr val="FF0000"/>
                </a:solidFill>
              </a:rPr>
              <a:t>ddysgu</a:t>
            </a:r>
            <a:r>
              <a:rPr lang="en-GB" dirty="0" smtClean="0">
                <a:solidFill>
                  <a:srgbClr val="FF0000"/>
                </a:solidFill>
              </a:rPr>
              <a:t> </a:t>
            </a:r>
            <a:r>
              <a:rPr lang="en-GB" dirty="0" err="1" smtClean="0">
                <a:solidFill>
                  <a:srgbClr val="FF0000"/>
                </a:solidFill>
              </a:rPr>
              <a:t>gydol</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bywydau</a:t>
            </a:r>
            <a:endParaRPr lang="en-GB" dirty="0" smtClean="0">
              <a:solidFill>
                <a:srgbClr val="FF0000"/>
              </a:solidFill>
            </a:endParaRPr>
          </a:p>
          <a:p>
            <a:pPr fontAlgn="base"/>
            <a:r>
              <a:rPr lang="en-GB" dirty="0" err="1" smtClean="0">
                <a:solidFill>
                  <a:srgbClr val="FF0000"/>
                </a:solidFill>
              </a:rPr>
              <a:t>gyfranwyr</a:t>
            </a:r>
            <a:r>
              <a:rPr lang="en-GB" dirty="0" smtClean="0">
                <a:solidFill>
                  <a:srgbClr val="FF0000"/>
                </a:solidFill>
              </a:rPr>
              <a:t> </a:t>
            </a:r>
            <a:r>
              <a:rPr lang="en-GB" dirty="0" err="1" smtClean="0">
                <a:solidFill>
                  <a:srgbClr val="FF0000"/>
                </a:solidFill>
              </a:rPr>
              <a:t>mentrus</a:t>
            </a:r>
            <a:r>
              <a:rPr lang="en-GB" dirty="0" smtClean="0">
                <a:solidFill>
                  <a:srgbClr val="FF0000"/>
                </a:solidFill>
              </a:rPr>
              <a:t>, </a:t>
            </a:r>
            <a:r>
              <a:rPr lang="en-GB" dirty="0" err="1" smtClean="0">
                <a:solidFill>
                  <a:srgbClr val="FF0000"/>
                </a:solidFill>
              </a:rPr>
              <a:t>creadigol</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barod</a:t>
            </a:r>
            <a:r>
              <a:rPr lang="en-GB" dirty="0" smtClean="0">
                <a:solidFill>
                  <a:srgbClr val="FF0000"/>
                </a:solidFill>
              </a:rPr>
              <a:t> i </a:t>
            </a:r>
            <a:r>
              <a:rPr lang="en-GB" dirty="0" err="1" smtClean="0">
                <a:solidFill>
                  <a:srgbClr val="FF0000"/>
                </a:solidFill>
              </a:rPr>
              <a:t>chwarae</a:t>
            </a:r>
            <a:r>
              <a:rPr lang="en-GB" dirty="0" smtClean="0">
                <a:solidFill>
                  <a:srgbClr val="FF0000"/>
                </a:solidFill>
              </a:rPr>
              <a:t> </a:t>
            </a:r>
            <a:r>
              <a:rPr lang="en-GB" dirty="0" err="1" smtClean="0">
                <a:solidFill>
                  <a:srgbClr val="FF0000"/>
                </a:solidFill>
              </a:rPr>
              <a:t>rhan</a:t>
            </a:r>
            <a:r>
              <a:rPr lang="en-GB" dirty="0" smtClean="0">
                <a:solidFill>
                  <a:srgbClr val="FF0000"/>
                </a:solidFill>
              </a:rPr>
              <a:t> lawn </a:t>
            </a:r>
            <a:r>
              <a:rPr lang="en-GB" dirty="0" err="1" smtClean="0">
                <a:solidFill>
                  <a:srgbClr val="FF0000"/>
                </a:solidFill>
              </a:rPr>
              <a:t>mewn</a:t>
            </a:r>
            <a:r>
              <a:rPr lang="en-GB" dirty="0" smtClean="0">
                <a:solidFill>
                  <a:srgbClr val="FF0000"/>
                </a:solidFill>
              </a:rPr>
              <a:t> </a:t>
            </a:r>
            <a:r>
              <a:rPr lang="en-GB" dirty="0" err="1" smtClean="0">
                <a:solidFill>
                  <a:srgbClr val="FF0000"/>
                </a:solidFill>
              </a:rPr>
              <a:t>bywyd</a:t>
            </a:r>
            <a:r>
              <a:rPr lang="en-GB" dirty="0" smtClean="0">
                <a:solidFill>
                  <a:srgbClr val="FF0000"/>
                </a:solidFill>
              </a:rPr>
              <a:t> a </a:t>
            </a:r>
            <a:r>
              <a:rPr lang="en-GB" dirty="0" err="1" smtClean="0">
                <a:solidFill>
                  <a:srgbClr val="FF0000"/>
                </a:solidFill>
              </a:rPr>
              <a:t>gwaith</a:t>
            </a:r>
            <a:endParaRPr lang="en-GB" dirty="0" smtClean="0">
              <a:solidFill>
                <a:srgbClr val="FF0000"/>
              </a:solidFill>
            </a:endParaRPr>
          </a:p>
          <a:p>
            <a:pPr fontAlgn="base"/>
            <a:r>
              <a:rPr lang="en-GB" dirty="0" err="1" smtClean="0">
                <a:solidFill>
                  <a:srgbClr val="FF0000"/>
                </a:solidFill>
              </a:rPr>
              <a:t>ddinasyddion</a:t>
            </a:r>
            <a:r>
              <a:rPr lang="en-GB" dirty="0" smtClean="0">
                <a:solidFill>
                  <a:srgbClr val="FF0000"/>
                </a:solidFill>
              </a:rPr>
              <a:t> </a:t>
            </a:r>
            <a:r>
              <a:rPr lang="en-GB" dirty="0" err="1" smtClean="0">
                <a:solidFill>
                  <a:srgbClr val="FF0000"/>
                </a:solidFill>
              </a:rPr>
              <a:t>egwyddorol</a:t>
            </a:r>
            <a:r>
              <a:rPr lang="en-GB" dirty="0" smtClean="0">
                <a:solidFill>
                  <a:srgbClr val="FF0000"/>
                </a:solidFill>
              </a:rPr>
              <a:t>, </a:t>
            </a:r>
            <a:r>
              <a:rPr lang="en-GB" dirty="0" err="1" smtClean="0">
                <a:solidFill>
                  <a:srgbClr val="FF0000"/>
                </a:solidFill>
              </a:rPr>
              <a:t>gwybodus</a:t>
            </a:r>
            <a:r>
              <a:rPr lang="en-GB" dirty="0" smtClean="0">
                <a:solidFill>
                  <a:srgbClr val="FF0000"/>
                </a:solidFill>
              </a:rPr>
              <a:t> </a:t>
            </a:r>
            <a:r>
              <a:rPr lang="en-GB" dirty="0" err="1" smtClean="0">
                <a:solidFill>
                  <a:srgbClr val="FF0000"/>
                </a:solidFill>
              </a:rPr>
              <a:t>yng</a:t>
            </a:r>
            <a:r>
              <a:rPr lang="en-GB" dirty="0" smtClean="0">
                <a:solidFill>
                  <a:srgbClr val="FF0000"/>
                </a:solidFill>
              </a:rPr>
              <a:t> </a:t>
            </a:r>
            <a:r>
              <a:rPr lang="en-GB" dirty="0" err="1" smtClean="0">
                <a:solidFill>
                  <a:srgbClr val="FF0000"/>
                </a:solidFill>
              </a:rPr>
              <a:t>Nghymru</a:t>
            </a:r>
            <a:r>
              <a:rPr lang="en-GB" dirty="0" smtClean="0">
                <a:solidFill>
                  <a:srgbClr val="FF0000"/>
                </a:solidFill>
              </a:rPr>
              <a:t> </a:t>
            </a:r>
            <a:r>
              <a:rPr lang="en-GB" dirty="0" err="1" smtClean="0">
                <a:solidFill>
                  <a:srgbClr val="FF0000"/>
                </a:solidFill>
              </a:rPr>
              <a:t>a’r</a:t>
            </a:r>
            <a:r>
              <a:rPr lang="en-GB" dirty="0" smtClean="0">
                <a:solidFill>
                  <a:srgbClr val="FF0000"/>
                </a:solidFill>
              </a:rPr>
              <a:t> </a:t>
            </a:r>
            <a:r>
              <a:rPr lang="en-GB" dirty="0" err="1" smtClean="0">
                <a:solidFill>
                  <a:srgbClr val="FF0000"/>
                </a:solidFill>
              </a:rPr>
              <a:t>byd</a:t>
            </a:r>
            <a:endParaRPr lang="en-GB" dirty="0" smtClean="0">
              <a:solidFill>
                <a:srgbClr val="FF0000"/>
              </a:solidFill>
            </a:endParaRPr>
          </a:p>
          <a:p>
            <a:pPr fontAlgn="base"/>
            <a:r>
              <a:rPr lang="en-GB" dirty="0" err="1" smtClean="0">
                <a:solidFill>
                  <a:srgbClr val="FF0000"/>
                </a:solidFill>
              </a:rPr>
              <a:t>unigolion</a:t>
            </a:r>
            <a:r>
              <a:rPr lang="en-GB" dirty="0" smtClean="0">
                <a:solidFill>
                  <a:srgbClr val="FF0000"/>
                </a:solidFill>
              </a:rPr>
              <a:t> </a:t>
            </a:r>
            <a:r>
              <a:rPr lang="en-GB" dirty="0" err="1" smtClean="0">
                <a:solidFill>
                  <a:srgbClr val="FF0000"/>
                </a:solidFill>
              </a:rPr>
              <a:t>iach</a:t>
            </a:r>
            <a:r>
              <a:rPr lang="en-GB" dirty="0" smtClean="0">
                <a:solidFill>
                  <a:srgbClr val="FF0000"/>
                </a:solidFill>
              </a:rPr>
              <a:t>, </a:t>
            </a:r>
            <a:r>
              <a:rPr lang="en-GB" dirty="0" err="1" smtClean="0">
                <a:solidFill>
                  <a:srgbClr val="FF0000"/>
                </a:solidFill>
              </a:rPr>
              <a:t>hyderus</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barod</a:t>
            </a:r>
            <a:r>
              <a:rPr lang="en-GB" dirty="0" smtClean="0">
                <a:solidFill>
                  <a:srgbClr val="FF0000"/>
                </a:solidFill>
              </a:rPr>
              <a:t> i </a:t>
            </a:r>
            <a:r>
              <a:rPr lang="en-GB" dirty="0" err="1" smtClean="0">
                <a:solidFill>
                  <a:srgbClr val="FF0000"/>
                </a:solidFill>
              </a:rPr>
              <a:t>fyw</a:t>
            </a:r>
            <a:r>
              <a:rPr lang="en-GB" dirty="0" smtClean="0">
                <a:solidFill>
                  <a:srgbClr val="FF0000"/>
                </a:solidFill>
              </a:rPr>
              <a:t> </a:t>
            </a:r>
            <a:r>
              <a:rPr lang="en-GB" dirty="0" err="1" smtClean="0">
                <a:solidFill>
                  <a:srgbClr val="FF0000"/>
                </a:solidFill>
              </a:rPr>
              <a:t>bywyd</a:t>
            </a:r>
            <a:r>
              <a:rPr lang="en-GB" dirty="0" smtClean="0">
                <a:solidFill>
                  <a:srgbClr val="FF0000"/>
                </a:solidFill>
              </a:rPr>
              <a:t> </a:t>
            </a:r>
            <a:r>
              <a:rPr lang="en-GB" dirty="0" err="1" smtClean="0">
                <a:solidFill>
                  <a:srgbClr val="FF0000"/>
                </a:solidFill>
              </a:rPr>
              <a:t>cyflawn</a:t>
            </a:r>
            <a:r>
              <a:rPr lang="en-GB" dirty="0" smtClean="0">
                <a:solidFill>
                  <a:srgbClr val="FF0000"/>
                </a:solidFill>
              </a:rPr>
              <a:t> </a:t>
            </a:r>
            <a:r>
              <a:rPr lang="en-GB" dirty="0" err="1" smtClean="0">
                <a:solidFill>
                  <a:srgbClr val="FF0000"/>
                </a:solidFill>
              </a:rPr>
              <a:t>fel</a:t>
            </a:r>
            <a:r>
              <a:rPr lang="en-GB" dirty="0" smtClean="0">
                <a:solidFill>
                  <a:srgbClr val="FF0000"/>
                </a:solidFill>
              </a:rPr>
              <a:t> </a:t>
            </a:r>
            <a:r>
              <a:rPr lang="en-GB" dirty="0" err="1" smtClean="0">
                <a:solidFill>
                  <a:srgbClr val="FF0000"/>
                </a:solidFill>
              </a:rPr>
              <a:t>aelodau</a:t>
            </a:r>
            <a:r>
              <a:rPr lang="en-GB" dirty="0" smtClean="0">
                <a:solidFill>
                  <a:srgbClr val="FF0000"/>
                </a:solidFill>
              </a:rPr>
              <a:t> </a:t>
            </a:r>
            <a:r>
              <a:rPr lang="en-GB" dirty="0" err="1" smtClean="0">
                <a:solidFill>
                  <a:srgbClr val="FF0000"/>
                </a:solidFill>
              </a:rPr>
              <a:t>gwerthfawr</a:t>
            </a:r>
            <a:r>
              <a:rPr lang="en-GB" dirty="0" smtClean="0">
                <a:solidFill>
                  <a:srgbClr val="FF0000"/>
                </a:solidFill>
              </a:rPr>
              <a:t> o </a:t>
            </a:r>
            <a:r>
              <a:rPr lang="en-GB" dirty="0" err="1" smtClean="0">
                <a:solidFill>
                  <a:srgbClr val="FF0000"/>
                </a:solidFill>
              </a:rPr>
              <a:t>gymdeithas</a:t>
            </a:r>
            <a:r>
              <a:rPr lang="en-GB" dirty="0" smtClean="0">
                <a:solidFill>
                  <a:srgbClr val="FF0000"/>
                </a:solidFill>
              </a:rPr>
              <a:t>.</a:t>
            </a:r>
          </a:p>
          <a:p>
            <a:endParaRPr lang="en-GB" dirty="0"/>
          </a:p>
        </p:txBody>
      </p:sp>
      <p:sp>
        <p:nvSpPr>
          <p:cNvPr id="7" name="Content Placeholder 6"/>
          <p:cNvSpPr>
            <a:spLocks noGrp="1"/>
          </p:cNvSpPr>
          <p:nvPr>
            <p:ph sz="half" idx="2"/>
          </p:nvPr>
        </p:nvSpPr>
        <p:spPr>
          <a:xfrm>
            <a:off x="6172200" y="2285999"/>
            <a:ext cx="5665303" cy="3890963"/>
          </a:xfrm>
        </p:spPr>
        <p:txBody>
          <a:bodyPr>
            <a:normAutofit/>
          </a:bodyPr>
          <a:lstStyle/>
          <a:p>
            <a:pPr fontAlgn="base"/>
            <a:r>
              <a:rPr lang="en-GB" dirty="0"/>
              <a:t>ambitious, capable learners, ready to learn throughout their lives</a:t>
            </a:r>
          </a:p>
          <a:p>
            <a:pPr fontAlgn="base"/>
            <a:r>
              <a:rPr lang="en-GB" dirty="0"/>
              <a:t>enterprising, creative contributors, ready to play a full part in life and work</a:t>
            </a:r>
          </a:p>
          <a:p>
            <a:pPr fontAlgn="base"/>
            <a:r>
              <a:rPr lang="en-GB" dirty="0"/>
              <a:t>ethical, informed citizens of Wales and the world</a:t>
            </a:r>
          </a:p>
          <a:p>
            <a:pPr fontAlgn="base"/>
            <a:r>
              <a:rPr lang="en-GB" dirty="0"/>
              <a:t>healthy, confident individuals, ready to lead fulfilling lives as valued members of society</a:t>
            </a:r>
            <a:r>
              <a:rPr lang="en-GB" dirty="0" smtClean="0"/>
              <a:t>.</a:t>
            </a:r>
            <a:endParaRPr lang="en-GB" dirty="0"/>
          </a:p>
        </p:txBody>
      </p:sp>
    </p:spTree>
    <p:extLst>
      <p:ext uri="{BB962C8B-B14F-4D97-AF65-F5344CB8AC3E}">
        <p14:creationId xmlns:p14="http://schemas.microsoft.com/office/powerpoint/2010/main" val="28449982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
            </a:r>
            <a:br>
              <a:rPr lang="en-GB" dirty="0" smtClean="0">
                <a:solidFill>
                  <a:srgbClr val="FF0000"/>
                </a:solidFill>
              </a:rPr>
            </a:br>
            <a:r>
              <a:rPr lang="en-GB" dirty="0" smtClean="0">
                <a:solidFill>
                  <a:srgbClr val="FF0000"/>
                </a:solidFill>
              </a:rPr>
              <a:t>Y </a:t>
            </a:r>
            <a:r>
              <a:rPr lang="en-GB" dirty="0" err="1" smtClean="0">
                <a:solidFill>
                  <a:srgbClr val="FF0000"/>
                </a:solidFill>
              </a:rPr>
              <a:t>Pedwar</a:t>
            </a:r>
            <a:r>
              <a:rPr lang="en-GB" dirty="0" smtClean="0">
                <a:solidFill>
                  <a:srgbClr val="FF0000"/>
                </a:solidFill>
              </a:rPr>
              <a:t> </a:t>
            </a:r>
            <a:r>
              <a:rPr lang="en-GB" dirty="0" err="1" smtClean="0">
                <a:solidFill>
                  <a:srgbClr val="FF0000"/>
                </a:solidFill>
              </a:rPr>
              <a:t>Diben</a:t>
            </a:r>
            <a:r>
              <a:rPr lang="en-GB" dirty="0" smtClean="0">
                <a:solidFill>
                  <a:srgbClr val="FF0000"/>
                </a:solidFill>
              </a:rPr>
              <a:t> / </a:t>
            </a:r>
            <a:r>
              <a:rPr lang="en-GB" dirty="0" smtClean="0"/>
              <a:t>The Four Purposes</a:t>
            </a:r>
            <a:br>
              <a:rPr lang="en-GB" dirty="0" smtClean="0"/>
            </a:br>
            <a:r>
              <a:rPr lang="en-GB" dirty="0" err="1" smtClean="0">
                <a:solidFill>
                  <a:srgbClr val="FF0000"/>
                </a:solidFill>
              </a:rPr>
              <a:t>Tasg</a:t>
            </a:r>
            <a:r>
              <a:rPr lang="en-GB" dirty="0" smtClean="0">
                <a:solidFill>
                  <a:srgbClr val="FF0000"/>
                </a:solidFill>
              </a:rPr>
              <a:t> 3 </a:t>
            </a:r>
            <a:r>
              <a:rPr lang="en-GB" dirty="0" smtClean="0"/>
              <a:t>/ Task 3</a:t>
            </a:r>
            <a:br>
              <a:rPr lang="en-GB" dirty="0" smtClean="0"/>
            </a:br>
            <a:r>
              <a:rPr lang="en-GB" dirty="0" smtClean="0">
                <a:solidFill>
                  <a:srgbClr val="FF0000"/>
                </a:solidFill>
              </a:rPr>
              <a:t/>
            </a:r>
            <a:br>
              <a:rPr lang="en-GB" dirty="0" smtClean="0">
                <a:solidFill>
                  <a:srgbClr val="FF0000"/>
                </a:solidFill>
              </a:rPr>
            </a:br>
            <a:endParaRPr lang="en-GB" dirty="0"/>
          </a:p>
        </p:txBody>
      </p:sp>
      <p:sp>
        <p:nvSpPr>
          <p:cNvPr id="3" name="Content Placeholder 2"/>
          <p:cNvSpPr>
            <a:spLocks noGrp="1"/>
          </p:cNvSpPr>
          <p:nvPr>
            <p:ph sz="half" idx="1"/>
          </p:nvPr>
        </p:nvSpPr>
        <p:spPr>
          <a:xfrm>
            <a:off x="838200" y="1825625"/>
            <a:ext cx="4578626" cy="2070514"/>
          </a:xfrm>
        </p:spPr>
        <p:txBody>
          <a:bodyPr/>
          <a:lstStyle/>
          <a:p>
            <a:pPr marL="0" indent="0">
              <a:buNone/>
            </a:pPr>
            <a:r>
              <a:rPr lang="en-GB" dirty="0" err="1" smtClean="0">
                <a:solidFill>
                  <a:srgbClr val="FF0000"/>
                </a:solidFill>
              </a:rPr>
              <a:t>Gwrandewch</a:t>
            </a:r>
            <a:r>
              <a:rPr lang="en-GB" dirty="0" smtClean="0">
                <a:solidFill>
                  <a:srgbClr val="FF0000"/>
                </a:solidFill>
              </a:rPr>
              <a:t> </a:t>
            </a:r>
            <a:r>
              <a:rPr lang="en-GB" dirty="0" err="1" smtClean="0">
                <a:solidFill>
                  <a:srgbClr val="FF0000"/>
                </a:solidFill>
              </a:rPr>
              <a:t>ar</a:t>
            </a:r>
            <a:r>
              <a:rPr lang="en-GB" dirty="0" smtClean="0">
                <a:solidFill>
                  <a:srgbClr val="FF0000"/>
                </a:solidFill>
              </a:rPr>
              <a:t> yr Athro Graham Donaldson yn </a:t>
            </a:r>
            <a:r>
              <a:rPr lang="en-GB" dirty="0" err="1" smtClean="0">
                <a:solidFill>
                  <a:srgbClr val="FF0000"/>
                </a:solidFill>
              </a:rPr>
              <a:t>trafod</a:t>
            </a:r>
            <a:r>
              <a:rPr lang="en-GB" dirty="0" smtClean="0">
                <a:solidFill>
                  <a:srgbClr val="FF0000"/>
                </a:solidFill>
              </a:rPr>
              <a:t> y </a:t>
            </a:r>
            <a:r>
              <a:rPr lang="en-GB" dirty="0" err="1" smtClean="0">
                <a:solidFill>
                  <a:srgbClr val="FF0000"/>
                </a:solidFill>
              </a:rPr>
              <a:t>Pedwar</a:t>
            </a:r>
            <a:r>
              <a:rPr lang="en-GB" dirty="0" smtClean="0">
                <a:solidFill>
                  <a:srgbClr val="FF0000"/>
                </a:solidFill>
              </a:rPr>
              <a:t> </a:t>
            </a:r>
            <a:r>
              <a:rPr lang="en-GB" dirty="0" err="1" smtClean="0">
                <a:solidFill>
                  <a:srgbClr val="FF0000"/>
                </a:solidFill>
              </a:rPr>
              <a:t>Diben</a:t>
            </a:r>
            <a:endParaRPr lang="en-GB" dirty="0">
              <a:solidFill>
                <a:srgbClr val="FF0000"/>
              </a:solidFill>
            </a:endParaRPr>
          </a:p>
        </p:txBody>
      </p:sp>
      <p:sp>
        <p:nvSpPr>
          <p:cNvPr id="4" name="Content Placeholder 3"/>
          <p:cNvSpPr>
            <a:spLocks noGrp="1"/>
          </p:cNvSpPr>
          <p:nvPr>
            <p:ph sz="half" idx="2"/>
          </p:nvPr>
        </p:nvSpPr>
        <p:spPr>
          <a:xfrm>
            <a:off x="5998234" y="1825625"/>
            <a:ext cx="5355565" cy="4351338"/>
          </a:xfrm>
        </p:spPr>
        <p:txBody>
          <a:bodyPr/>
          <a:lstStyle/>
          <a:p>
            <a:pPr marL="0" indent="0">
              <a:buNone/>
            </a:pPr>
            <a:r>
              <a:rPr lang="en-GB" dirty="0" smtClean="0"/>
              <a:t>Listen to Professor Graham Donaldson discussing the Four Purposes:</a:t>
            </a:r>
          </a:p>
          <a:p>
            <a:endParaRPr lang="en-GB" dirty="0"/>
          </a:p>
          <a:p>
            <a:endParaRPr lang="en-GB" dirty="0"/>
          </a:p>
        </p:txBody>
      </p:sp>
      <p:sp>
        <p:nvSpPr>
          <p:cNvPr id="6" name="TextBox 5"/>
          <p:cNvSpPr txBox="1"/>
          <p:nvPr/>
        </p:nvSpPr>
        <p:spPr>
          <a:xfrm>
            <a:off x="5416826" y="4357242"/>
            <a:ext cx="4770783" cy="1477328"/>
          </a:xfrm>
          <a:prstGeom prst="rect">
            <a:avLst/>
          </a:prstGeom>
          <a:noFill/>
        </p:spPr>
        <p:txBody>
          <a:bodyPr wrap="square" rtlCol="0">
            <a:spAutoFit/>
          </a:bodyPr>
          <a:lstStyle/>
          <a:p>
            <a:r>
              <a:rPr lang="en-GB" sz="2400" dirty="0" smtClean="0">
                <a:hlinkClick r:id="rId2"/>
              </a:rPr>
              <a:t>https://www.youtube.com/watch?v=SZ3bVjsbAkY&amp;list=PLTZvaU9CIF5tfIXnHAp-RQnbqSMAEF4wW</a:t>
            </a:r>
            <a:endParaRPr lang="en-GB" sz="2400" dirty="0" smtClean="0"/>
          </a:p>
          <a:p>
            <a:endParaRPr lang="en-GB" dirty="0"/>
          </a:p>
        </p:txBody>
      </p:sp>
      <p:pic>
        <p:nvPicPr>
          <p:cNvPr id="7" name="Picture 6"/>
          <p:cNvPicPr>
            <a:picLocks noChangeAspect="1"/>
          </p:cNvPicPr>
          <p:nvPr/>
        </p:nvPicPr>
        <p:blipFill rotWithShape="1">
          <a:blip r:embed="rId3"/>
          <a:srcRect l="45378" t="16442" r="16807" b="15425"/>
          <a:stretch/>
        </p:blipFill>
        <p:spPr>
          <a:xfrm>
            <a:off x="1245326" y="3321525"/>
            <a:ext cx="3361508" cy="3405216"/>
          </a:xfrm>
          <a:prstGeom prst="rect">
            <a:avLst/>
          </a:prstGeom>
        </p:spPr>
      </p:pic>
    </p:spTree>
    <p:extLst>
      <p:ext uri="{BB962C8B-B14F-4D97-AF65-F5344CB8AC3E}">
        <p14:creationId xmlns:p14="http://schemas.microsoft.com/office/powerpoint/2010/main" val="3594130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049000" cy="1325563"/>
          </a:xfrm>
        </p:spPr>
        <p:txBody>
          <a:bodyPr>
            <a:normAutofit/>
          </a:bodyPr>
          <a:lstStyle/>
          <a:p>
            <a:r>
              <a:rPr lang="en-GB" dirty="0" err="1" smtClean="0">
                <a:solidFill>
                  <a:srgbClr val="FF0000"/>
                </a:solidFill>
              </a:rPr>
              <a:t>Egwyddorion</a:t>
            </a:r>
            <a:r>
              <a:rPr lang="en-GB" dirty="0" smtClean="0">
                <a:solidFill>
                  <a:srgbClr val="FF0000"/>
                </a:solidFill>
              </a:rPr>
              <a:t> </a:t>
            </a:r>
            <a:r>
              <a:rPr lang="en-GB" dirty="0" err="1" smtClean="0">
                <a:solidFill>
                  <a:srgbClr val="FF0000"/>
                </a:solidFill>
              </a:rPr>
              <a:t>Addysgeg</a:t>
            </a:r>
            <a:r>
              <a:rPr lang="en-GB" dirty="0" smtClean="0"/>
              <a:t> / Pedagogical Principles</a:t>
            </a:r>
            <a:br>
              <a:rPr lang="en-GB" dirty="0" smtClean="0"/>
            </a:br>
            <a:r>
              <a:rPr lang="en-GB" dirty="0" err="1" smtClean="0">
                <a:solidFill>
                  <a:srgbClr val="FF0000"/>
                </a:solidFill>
              </a:rPr>
              <a:t>Tasg</a:t>
            </a:r>
            <a:r>
              <a:rPr lang="en-GB" dirty="0" smtClean="0">
                <a:solidFill>
                  <a:srgbClr val="FF0000"/>
                </a:solidFill>
              </a:rPr>
              <a:t> 4 </a:t>
            </a:r>
            <a:r>
              <a:rPr lang="en-GB" dirty="0" smtClean="0"/>
              <a:t>/ Task 4</a:t>
            </a:r>
            <a:endParaRPr lang="en-GB" dirty="0"/>
          </a:p>
        </p:txBody>
      </p:sp>
      <p:sp>
        <p:nvSpPr>
          <p:cNvPr id="3" name="Content Placeholder 2"/>
          <p:cNvSpPr>
            <a:spLocks noGrp="1"/>
          </p:cNvSpPr>
          <p:nvPr>
            <p:ph idx="1"/>
          </p:nvPr>
        </p:nvSpPr>
        <p:spPr/>
        <p:txBody>
          <a:bodyPr>
            <a:normAutofit/>
          </a:bodyPr>
          <a:lstStyle/>
          <a:p>
            <a:pPr marL="0" indent="0">
              <a:buNone/>
            </a:pPr>
            <a:r>
              <a:rPr lang="en-GB" sz="3000" dirty="0" smtClean="0"/>
              <a:t>Donaldson based his work on twelve </a:t>
            </a:r>
            <a:r>
              <a:rPr lang="en-GB" sz="3000" dirty="0"/>
              <a:t>pedagogical principles</a:t>
            </a:r>
            <a:r>
              <a:rPr lang="en-GB" sz="3000" dirty="0" smtClean="0"/>
              <a:t>.</a:t>
            </a:r>
          </a:p>
          <a:p>
            <a:pPr marL="0" indent="0">
              <a:buNone/>
            </a:pPr>
            <a:endParaRPr lang="en-GB" sz="3000" dirty="0"/>
          </a:p>
          <a:p>
            <a:pPr marL="0" indent="0">
              <a:buNone/>
            </a:pPr>
            <a:r>
              <a:rPr lang="en-GB" sz="3000" dirty="0" smtClean="0"/>
              <a:t>In order to gain a greater understanding of these, read </a:t>
            </a:r>
            <a:r>
              <a:rPr lang="en-GB" sz="3000" dirty="0"/>
              <a:t>Chapter 5 of Donaldson’s (2015) </a:t>
            </a:r>
            <a:r>
              <a:rPr lang="en-GB" sz="3000" dirty="0" smtClean="0"/>
              <a:t>report, </a:t>
            </a:r>
            <a:r>
              <a:rPr lang="en-GB" sz="3000" dirty="0"/>
              <a:t>‘Successful Futures</a:t>
            </a:r>
            <a:r>
              <a:rPr lang="en-GB" sz="3000" dirty="0" smtClean="0"/>
              <a:t>’.</a:t>
            </a:r>
          </a:p>
          <a:p>
            <a:pPr marL="0" indent="0">
              <a:buNone/>
            </a:pPr>
            <a:endParaRPr lang="en-GB" sz="3000" dirty="0"/>
          </a:p>
          <a:p>
            <a:pPr marL="0" indent="0">
              <a:buNone/>
            </a:pPr>
            <a:r>
              <a:rPr lang="en-GB" sz="3000" dirty="0"/>
              <a:t>As you read, </a:t>
            </a:r>
            <a:r>
              <a:rPr lang="en-GB" sz="3000" dirty="0" smtClean="0"/>
              <a:t>make </a:t>
            </a:r>
            <a:r>
              <a:rPr lang="en-GB" sz="3000" dirty="0"/>
              <a:t>note of references in Chapter 5 that have been used to support some of the pedagogical principles.  </a:t>
            </a:r>
          </a:p>
          <a:p>
            <a:pPr marL="0" indent="0">
              <a:buNone/>
            </a:pPr>
            <a:endParaRPr lang="en-GB" dirty="0"/>
          </a:p>
        </p:txBody>
      </p:sp>
      <p:sp>
        <p:nvSpPr>
          <p:cNvPr id="4" name="TextBox 3"/>
          <p:cNvSpPr txBox="1"/>
          <p:nvPr/>
        </p:nvSpPr>
        <p:spPr>
          <a:xfrm>
            <a:off x="9581010" y="6181125"/>
            <a:ext cx="4303643" cy="461665"/>
          </a:xfrm>
          <a:prstGeom prst="rect">
            <a:avLst/>
          </a:prstGeom>
          <a:noFill/>
        </p:spPr>
        <p:txBody>
          <a:bodyPr wrap="square" rtlCol="0">
            <a:spAutoFit/>
          </a:bodyPr>
          <a:lstStyle/>
          <a:p>
            <a:r>
              <a:rPr lang="en-GB" sz="2400" dirty="0" smtClean="0">
                <a:solidFill>
                  <a:schemeClr val="accent6"/>
                </a:solidFill>
              </a:rPr>
              <a:t>Links </a:t>
            </a:r>
            <a:r>
              <a:rPr lang="en-GB" sz="2400" dirty="0">
                <a:solidFill>
                  <a:schemeClr val="accent6"/>
                </a:solidFill>
              </a:rPr>
              <a:t>on next </a:t>
            </a:r>
            <a:r>
              <a:rPr lang="en-GB" sz="2400" dirty="0" smtClean="0">
                <a:solidFill>
                  <a:schemeClr val="accent6"/>
                </a:solidFill>
              </a:rPr>
              <a:t>slide</a:t>
            </a:r>
            <a:r>
              <a:rPr lang="en-GB" sz="2400" dirty="0">
                <a:solidFill>
                  <a:schemeClr val="accent6"/>
                </a:solidFill>
              </a:rPr>
              <a:t>.</a:t>
            </a:r>
          </a:p>
        </p:txBody>
      </p:sp>
    </p:spTree>
    <p:extLst>
      <p:ext uri="{BB962C8B-B14F-4D97-AF65-F5344CB8AC3E}">
        <p14:creationId xmlns:p14="http://schemas.microsoft.com/office/powerpoint/2010/main" val="20324546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10482072" cy="1499616"/>
          </a:xfrm>
        </p:spPr>
        <p:txBody>
          <a:bodyPr/>
          <a:lstStyle/>
          <a:p>
            <a:r>
              <a:rPr lang="en-GB" dirty="0" err="1" smtClean="0">
                <a:solidFill>
                  <a:srgbClr val="FF0000"/>
                </a:solidFill>
              </a:rPr>
              <a:t>Dyfodol</a:t>
            </a:r>
            <a:r>
              <a:rPr lang="en-GB" dirty="0" smtClean="0">
                <a:solidFill>
                  <a:srgbClr val="FF0000"/>
                </a:solidFill>
              </a:rPr>
              <a:t> </a:t>
            </a:r>
            <a:r>
              <a:rPr lang="en-GB" dirty="0" err="1" smtClean="0">
                <a:solidFill>
                  <a:srgbClr val="FF0000"/>
                </a:solidFill>
              </a:rPr>
              <a:t>Llwyddiannus</a:t>
            </a:r>
            <a:r>
              <a:rPr lang="en-GB" dirty="0" smtClean="0">
                <a:solidFill>
                  <a:srgbClr val="FF0000"/>
                </a:solidFill>
              </a:rPr>
              <a:t> </a:t>
            </a:r>
            <a:r>
              <a:rPr lang="en-GB" dirty="0" smtClean="0"/>
              <a:t>/ Successful Futures</a:t>
            </a:r>
            <a:endParaRPr lang="en-GB" dirty="0"/>
          </a:p>
        </p:txBody>
      </p:sp>
      <p:sp>
        <p:nvSpPr>
          <p:cNvPr id="3" name="Content Placeholder 2"/>
          <p:cNvSpPr>
            <a:spLocks noGrp="1"/>
          </p:cNvSpPr>
          <p:nvPr>
            <p:ph idx="1"/>
          </p:nvPr>
        </p:nvSpPr>
        <p:spPr/>
        <p:txBody>
          <a:bodyPr/>
          <a:lstStyle/>
          <a:p>
            <a:pPr marL="0" indent="0">
              <a:buNone/>
            </a:pPr>
            <a:r>
              <a:rPr lang="en-GB" dirty="0" smtClean="0"/>
              <a:t>English:</a:t>
            </a:r>
            <a:endParaRPr lang="en-GB" dirty="0"/>
          </a:p>
          <a:p>
            <a:pPr marL="0" indent="0">
              <a:buNone/>
            </a:pPr>
            <a:r>
              <a:rPr lang="en-GB" u="sng" dirty="0">
                <a:hlinkClick r:id="rId2"/>
              </a:rPr>
              <a:t>https://</a:t>
            </a:r>
            <a:r>
              <a:rPr lang="en-GB" u="sng" dirty="0" smtClean="0">
                <a:hlinkClick r:id="rId2"/>
              </a:rPr>
              <a:t>gov.wales/sites/default/files/publications/2018-03/successful-futures.pdf</a:t>
            </a:r>
            <a:endParaRPr lang="en-GB" u="sng" dirty="0" smtClean="0"/>
          </a:p>
          <a:p>
            <a:pPr marL="0" indent="0">
              <a:buNone/>
            </a:pPr>
            <a:endParaRPr lang="en-GB" dirty="0" smtClean="0"/>
          </a:p>
          <a:p>
            <a:pPr marL="0" indent="0">
              <a:buNone/>
            </a:pPr>
            <a:r>
              <a:rPr lang="en-GB" dirty="0" smtClean="0">
                <a:solidFill>
                  <a:srgbClr val="FF0000"/>
                </a:solidFill>
              </a:rPr>
              <a:t>Cymraeg:</a:t>
            </a:r>
            <a:endParaRPr lang="en-GB" dirty="0">
              <a:solidFill>
                <a:srgbClr val="FF0000"/>
              </a:solidFill>
            </a:endParaRPr>
          </a:p>
          <a:p>
            <a:pPr marL="0" indent="0">
              <a:buNone/>
            </a:pPr>
            <a:r>
              <a:rPr lang="en-GB" u="sng" dirty="0">
                <a:hlinkClick r:id="rId3"/>
              </a:rPr>
              <a:t>https://llyw.cymru/sites/default/files/publications/2018-03/dyfodol-llwyddiannus.pdf</a:t>
            </a:r>
            <a:endParaRPr lang="en-GB" u="sng" dirty="0"/>
          </a:p>
          <a:p>
            <a:pPr marL="0" indent="0">
              <a:buNone/>
            </a:pPr>
            <a:endParaRPr lang="en-GB" dirty="0" smtClean="0"/>
          </a:p>
        </p:txBody>
      </p:sp>
    </p:spTree>
    <p:extLst>
      <p:ext uri="{BB962C8B-B14F-4D97-AF65-F5344CB8AC3E}">
        <p14:creationId xmlns:p14="http://schemas.microsoft.com/office/powerpoint/2010/main" val="3986679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US" altLang="en-US" dirty="0">
                <a:solidFill>
                  <a:srgbClr val="404040"/>
                </a:solidFill>
                <a:latin typeface="-apple-system"/>
              </a:rPr>
              <a:t>Good teaching and learning maintains a consistent focus on the overall purposes of the </a:t>
            </a:r>
            <a:r>
              <a:rPr lang="en-US" altLang="en-US" dirty="0" smtClean="0">
                <a:solidFill>
                  <a:srgbClr val="404040"/>
                </a:solidFill>
                <a:latin typeface="-apple-system"/>
              </a:rPr>
              <a:t>curriculum</a:t>
            </a:r>
          </a:p>
          <a:p>
            <a:pPr marL="514350" indent="-514350">
              <a:buFont typeface="+mj-lt"/>
              <a:buAutoNum type="arabicPeriod"/>
            </a:pPr>
            <a:r>
              <a:rPr lang="en-US" altLang="en-US" dirty="0">
                <a:solidFill>
                  <a:srgbClr val="404040"/>
                </a:solidFill>
                <a:latin typeface="-apple-system"/>
              </a:rPr>
              <a:t>Good teaching and learning challenges all learners by </a:t>
            </a:r>
            <a:r>
              <a:rPr lang="en-US" altLang="en-US" dirty="0" smtClean="0">
                <a:solidFill>
                  <a:srgbClr val="404040"/>
                </a:solidFill>
                <a:latin typeface="-apple-system"/>
              </a:rPr>
              <a:t>encouraging </a:t>
            </a:r>
            <a:r>
              <a:rPr lang="en-US" altLang="en-US" dirty="0">
                <a:solidFill>
                  <a:srgbClr val="404040"/>
                </a:solidFill>
                <a:latin typeface="-apple-system"/>
              </a:rPr>
              <a:t>them to recognise the importance of sustained </a:t>
            </a:r>
            <a:r>
              <a:rPr lang="en-US" altLang="en-US" dirty="0" smtClean="0">
                <a:solidFill>
                  <a:srgbClr val="404040"/>
                </a:solidFill>
                <a:latin typeface="-apple-system"/>
              </a:rPr>
              <a:t>effort </a:t>
            </a:r>
            <a:r>
              <a:rPr lang="en-US" altLang="en-US" dirty="0">
                <a:solidFill>
                  <a:srgbClr val="404040"/>
                </a:solidFill>
                <a:latin typeface="-apple-system"/>
              </a:rPr>
              <a:t>in meeting expectations that are high but achievable </a:t>
            </a:r>
            <a:r>
              <a:rPr lang="en-US" altLang="en-US" dirty="0" smtClean="0">
                <a:solidFill>
                  <a:srgbClr val="404040"/>
                </a:solidFill>
                <a:latin typeface="-apple-system"/>
              </a:rPr>
              <a:t>for them</a:t>
            </a:r>
          </a:p>
          <a:p>
            <a:pPr marL="514350" indent="-514350">
              <a:buFont typeface="+mj-lt"/>
              <a:buAutoNum type="arabicPeriod"/>
            </a:pPr>
            <a:r>
              <a:rPr lang="en-US" altLang="en-US" dirty="0">
                <a:solidFill>
                  <a:srgbClr val="404040"/>
                </a:solidFill>
                <a:latin typeface="-apple-system"/>
              </a:rPr>
              <a:t>Good teaching and learning means employing a blend of </a:t>
            </a:r>
            <a:r>
              <a:rPr lang="en-US" altLang="en-US" dirty="0" smtClean="0">
                <a:solidFill>
                  <a:srgbClr val="404040"/>
                </a:solidFill>
                <a:latin typeface="-apple-system"/>
              </a:rPr>
              <a:t>approaches </a:t>
            </a:r>
            <a:r>
              <a:rPr lang="en-US" altLang="en-US" dirty="0">
                <a:solidFill>
                  <a:srgbClr val="404040"/>
                </a:solidFill>
                <a:latin typeface="-apple-system"/>
              </a:rPr>
              <a:t>including direct </a:t>
            </a:r>
            <a:r>
              <a:rPr lang="en-US" altLang="en-US" dirty="0" smtClean="0">
                <a:solidFill>
                  <a:srgbClr val="404040"/>
                </a:solidFill>
                <a:latin typeface="-apple-system"/>
              </a:rPr>
              <a:t>teaching</a:t>
            </a:r>
          </a:p>
          <a:p>
            <a:pPr marL="514350" indent="-514350">
              <a:buFont typeface="+mj-lt"/>
              <a:buAutoNum type="arabicPeriod"/>
            </a:pPr>
            <a:r>
              <a:rPr lang="en-US" altLang="en-US" dirty="0" smtClean="0">
                <a:solidFill>
                  <a:srgbClr val="404040"/>
                </a:solidFill>
                <a:latin typeface="-apple-system"/>
              </a:rPr>
              <a:t>Good </a:t>
            </a:r>
            <a:r>
              <a:rPr lang="en-US" altLang="en-US" dirty="0">
                <a:solidFill>
                  <a:srgbClr val="404040"/>
                </a:solidFill>
                <a:latin typeface="-apple-system"/>
              </a:rPr>
              <a:t>teaching and learning means employing a blend </a:t>
            </a:r>
            <a:r>
              <a:rPr lang="en-US" altLang="en-US" dirty="0" smtClean="0">
                <a:solidFill>
                  <a:srgbClr val="404040"/>
                </a:solidFill>
                <a:latin typeface="-apple-system"/>
              </a:rPr>
              <a:t>of approaches </a:t>
            </a:r>
            <a:r>
              <a:rPr lang="en-US" altLang="en-US" dirty="0">
                <a:solidFill>
                  <a:srgbClr val="404040"/>
                </a:solidFill>
                <a:latin typeface="-apple-system"/>
              </a:rPr>
              <a:t>including those that promote problem </a:t>
            </a:r>
            <a:r>
              <a:rPr lang="en-US" altLang="en-US" dirty="0" smtClean="0">
                <a:solidFill>
                  <a:srgbClr val="404040"/>
                </a:solidFill>
                <a:latin typeface="-apple-system"/>
              </a:rPr>
              <a:t>solving, creative </a:t>
            </a:r>
            <a:r>
              <a:rPr lang="en-US" altLang="en-US" dirty="0">
                <a:solidFill>
                  <a:srgbClr val="404040"/>
                </a:solidFill>
                <a:latin typeface="-apple-system"/>
              </a:rPr>
              <a:t>and critical thinking</a:t>
            </a:r>
          </a:p>
          <a:p>
            <a:pPr marL="514350" indent="-514350">
              <a:buFont typeface="+mj-lt"/>
              <a:buAutoNum type="arabicPeriod"/>
            </a:pPr>
            <a:endParaRPr lang="en-US" altLang="en-US" dirty="0">
              <a:solidFill>
                <a:srgbClr val="404040"/>
              </a:solidFill>
              <a:latin typeface="-apple-system"/>
            </a:endParaRPr>
          </a:p>
          <a:p>
            <a:pPr marL="514350" indent="-514350">
              <a:buFont typeface="+mj-lt"/>
              <a:buAutoNum type="arabicPeriod"/>
            </a:pPr>
            <a:endParaRPr lang="en-US" altLang="en-US" dirty="0">
              <a:solidFill>
                <a:srgbClr val="404040"/>
              </a:solidFill>
              <a:latin typeface="-apple-system"/>
            </a:endParaRPr>
          </a:p>
          <a:p>
            <a:pPr marL="514350" indent="-514350">
              <a:buFont typeface="+mj-lt"/>
              <a:buAutoNum type="arabicPeriod"/>
            </a:pPr>
            <a:endParaRPr lang="en-US" altLang="en-US" dirty="0">
              <a:solidFill>
                <a:srgbClr val="404040"/>
              </a:solidFill>
              <a:latin typeface="-apple-system"/>
            </a:endParaRPr>
          </a:p>
          <a:p>
            <a:pPr marL="514350" indent="-514350">
              <a:buFont typeface="+mj-lt"/>
              <a:buAutoNum type="arabicPeriod"/>
            </a:pPr>
            <a:endParaRPr lang="en-GB" dirty="0"/>
          </a:p>
        </p:txBody>
      </p:sp>
    </p:spTree>
    <p:extLst>
      <p:ext uri="{BB962C8B-B14F-4D97-AF65-F5344CB8AC3E}">
        <p14:creationId xmlns:p14="http://schemas.microsoft.com/office/powerpoint/2010/main" val="3309362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5. </a:t>
            </a:r>
            <a:r>
              <a:rPr lang="en-US" altLang="en-US" dirty="0" smtClean="0">
                <a:solidFill>
                  <a:srgbClr val="404040"/>
                </a:solidFill>
                <a:latin typeface="-apple-system"/>
              </a:rPr>
              <a:t>Good </a:t>
            </a:r>
            <a:r>
              <a:rPr lang="en-US" altLang="en-US" dirty="0">
                <a:solidFill>
                  <a:srgbClr val="404040"/>
                </a:solidFill>
                <a:latin typeface="-apple-system"/>
              </a:rPr>
              <a:t>teaching and learning sets tasks and selects </a:t>
            </a:r>
            <a:r>
              <a:rPr lang="en-US" altLang="en-US" dirty="0" smtClean="0">
                <a:solidFill>
                  <a:srgbClr val="404040"/>
                </a:solidFill>
                <a:latin typeface="-apple-system"/>
              </a:rPr>
              <a:t>resources </a:t>
            </a:r>
            <a:r>
              <a:rPr lang="en-US" altLang="en-US" dirty="0">
                <a:solidFill>
                  <a:srgbClr val="404040"/>
                </a:solidFill>
                <a:latin typeface="-apple-system"/>
              </a:rPr>
              <a:t>that build on previous knowledge and experience and </a:t>
            </a:r>
            <a:r>
              <a:rPr lang="en-US" altLang="en-US" dirty="0" smtClean="0">
                <a:solidFill>
                  <a:srgbClr val="404040"/>
                </a:solidFill>
                <a:latin typeface="-apple-system"/>
              </a:rPr>
              <a:t>engage interest</a:t>
            </a:r>
          </a:p>
          <a:p>
            <a:pPr marL="0" indent="0">
              <a:buNone/>
            </a:pPr>
            <a:r>
              <a:rPr lang="en-US" altLang="en-US" dirty="0" smtClean="0">
                <a:solidFill>
                  <a:srgbClr val="404040"/>
                </a:solidFill>
                <a:latin typeface="-apple-system"/>
              </a:rPr>
              <a:t>6. Good </a:t>
            </a:r>
            <a:r>
              <a:rPr lang="en-US" altLang="en-US" dirty="0">
                <a:solidFill>
                  <a:srgbClr val="404040"/>
                </a:solidFill>
                <a:latin typeface="-apple-system"/>
              </a:rPr>
              <a:t>teaching and learning creates authentic contexts for learning</a:t>
            </a:r>
          </a:p>
          <a:p>
            <a:pPr marL="0" indent="0">
              <a:buNone/>
            </a:pPr>
            <a:r>
              <a:rPr lang="en-US" altLang="en-US" dirty="0" smtClean="0">
                <a:solidFill>
                  <a:srgbClr val="404040"/>
                </a:solidFill>
                <a:latin typeface="-apple-system"/>
              </a:rPr>
              <a:t>7. Good </a:t>
            </a:r>
            <a:r>
              <a:rPr lang="en-US" altLang="en-US" dirty="0">
                <a:solidFill>
                  <a:srgbClr val="404040"/>
                </a:solidFill>
                <a:latin typeface="-apple-system"/>
              </a:rPr>
              <a:t>teaching and learning means employing assessment </a:t>
            </a:r>
            <a:r>
              <a:rPr lang="en-US" altLang="en-US" dirty="0" smtClean="0">
                <a:solidFill>
                  <a:srgbClr val="404040"/>
                </a:solidFill>
                <a:latin typeface="-apple-system"/>
              </a:rPr>
              <a:t>for learning </a:t>
            </a:r>
            <a:r>
              <a:rPr lang="en-US" altLang="en-US" dirty="0">
                <a:solidFill>
                  <a:srgbClr val="404040"/>
                </a:solidFill>
                <a:latin typeface="-apple-system"/>
              </a:rPr>
              <a:t>principles</a:t>
            </a:r>
          </a:p>
          <a:p>
            <a:pPr marL="0" indent="0">
              <a:buNone/>
            </a:pPr>
            <a:r>
              <a:rPr lang="en-US" altLang="en-US" dirty="0" smtClean="0">
                <a:solidFill>
                  <a:srgbClr val="404040"/>
                </a:solidFill>
                <a:latin typeface="-apple-system"/>
              </a:rPr>
              <a:t>8. </a:t>
            </a:r>
            <a:r>
              <a:rPr lang="en-US" altLang="en-US" dirty="0">
                <a:solidFill>
                  <a:srgbClr val="404040"/>
                </a:solidFill>
                <a:latin typeface="-apple-system"/>
              </a:rPr>
              <a:t>Good teaching and learning ranges within and across Areas </a:t>
            </a:r>
            <a:r>
              <a:rPr lang="en-US" altLang="en-US" dirty="0" smtClean="0">
                <a:solidFill>
                  <a:srgbClr val="404040"/>
                </a:solidFill>
                <a:latin typeface="-apple-system"/>
              </a:rPr>
              <a:t>of </a:t>
            </a:r>
            <a:r>
              <a:rPr lang="en-US" altLang="en-US" dirty="0">
                <a:solidFill>
                  <a:srgbClr val="404040"/>
                </a:solidFill>
                <a:latin typeface="-apple-system"/>
              </a:rPr>
              <a:t>Learning and </a:t>
            </a:r>
            <a:r>
              <a:rPr lang="en-US" altLang="en-US" dirty="0" smtClean="0">
                <a:solidFill>
                  <a:srgbClr val="404040"/>
                </a:solidFill>
                <a:latin typeface="-apple-system"/>
              </a:rPr>
              <a:t>Experience</a:t>
            </a:r>
          </a:p>
          <a:p>
            <a:pPr marL="0" indent="0">
              <a:buNone/>
            </a:pPr>
            <a:endParaRPr lang="en-US" altLang="en-US" dirty="0">
              <a:solidFill>
                <a:srgbClr val="404040"/>
              </a:solidFill>
              <a:latin typeface="-apple-system"/>
            </a:endParaRPr>
          </a:p>
        </p:txBody>
      </p:sp>
    </p:spTree>
    <p:extLst>
      <p:ext uri="{BB962C8B-B14F-4D97-AF65-F5344CB8AC3E}">
        <p14:creationId xmlns:p14="http://schemas.microsoft.com/office/powerpoint/2010/main" val="98477265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t>9. </a:t>
            </a:r>
            <a:r>
              <a:rPr lang="en-US" altLang="en-US" dirty="0">
                <a:solidFill>
                  <a:srgbClr val="404040"/>
                </a:solidFill>
                <a:latin typeface="-apple-system"/>
              </a:rPr>
              <a:t>Good teaching and learning regularly </a:t>
            </a:r>
            <a:r>
              <a:rPr lang="en-US" altLang="en-US" dirty="0" smtClean="0">
                <a:solidFill>
                  <a:srgbClr val="404040"/>
                </a:solidFill>
                <a:latin typeface="-apple-system"/>
              </a:rPr>
              <a:t>reinforces </a:t>
            </a:r>
            <a:r>
              <a:rPr lang="en-US" altLang="en-US" dirty="0">
                <a:solidFill>
                  <a:srgbClr val="404040"/>
                </a:solidFill>
                <a:latin typeface="-apple-system"/>
              </a:rPr>
              <a:t>Cross-curriculum Responsibilities, including literacy</a:t>
            </a:r>
            <a:r>
              <a:rPr lang="en-US" altLang="en-US" dirty="0" smtClean="0">
                <a:solidFill>
                  <a:srgbClr val="404040"/>
                </a:solidFill>
                <a:latin typeface="-apple-system"/>
              </a:rPr>
              <a:t>, </a:t>
            </a:r>
            <a:r>
              <a:rPr lang="en-US" altLang="en-US" dirty="0">
                <a:solidFill>
                  <a:srgbClr val="404040"/>
                </a:solidFill>
                <a:latin typeface="-apple-system"/>
              </a:rPr>
              <a:t>numeracy and digital competence, and </a:t>
            </a:r>
            <a:r>
              <a:rPr lang="en-US" altLang="en-US" dirty="0" smtClean="0">
                <a:solidFill>
                  <a:srgbClr val="404040"/>
                </a:solidFill>
                <a:latin typeface="-apple-system"/>
              </a:rPr>
              <a:t>provides opportunities </a:t>
            </a:r>
            <a:r>
              <a:rPr lang="en-US" altLang="en-US" dirty="0">
                <a:solidFill>
                  <a:srgbClr val="404040"/>
                </a:solidFill>
                <a:latin typeface="-apple-system"/>
              </a:rPr>
              <a:t>to </a:t>
            </a:r>
            <a:r>
              <a:rPr lang="en-US" altLang="en-US" dirty="0" err="1">
                <a:solidFill>
                  <a:srgbClr val="404040"/>
                </a:solidFill>
                <a:latin typeface="-apple-system"/>
              </a:rPr>
              <a:t>practise</a:t>
            </a:r>
            <a:r>
              <a:rPr lang="en-US" altLang="en-US" dirty="0">
                <a:solidFill>
                  <a:srgbClr val="404040"/>
                </a:solidFill>
                <a:latin typeface="-apple-system"/>
              </a:rPr>
              <a:t> </a:t>
            </a:r>
            <a:r>
              <a:rPr lang="en-US" altLang="en-US" dirty="0" smtClean="0">
                <a:solidFill>
                  <a:srgbClr val="404040"/>
                </a:solidFill>
                <a:latin typeface="-apple-system"/>
              </a:rPr>
              <a:t>them</a:t>
            </a:r>
          </a:p>
          <a:p>
            <a:pPr marL="0" indent="0">
              <a:buNone/>
            </a:pPr>
            <a:r>
              <a:rPr lang="en-US" altLang="en-US" dirty="0" smtClean="0">
                <a:solidFill>
                  <a:srgbClr val="404040"/>
                </a:solidFill>
                <a:latin typeface="-apple-system"/>
              </a:rPr>
              <a:t>10. </a:t>
            </a:r>
            <a:r>
              <a:rPr lang="en-US" altLang="en-US" dirty="0">
                <a:solidFill>
                  <a:srgbClr val="404040"/>
                </a:solidFill>
                <a:latin typeface="-apple-system"/>
              </a:rPr>
              <a:t>Good teaching and learning encourages children and </a:t>
            </a:r>
            <a:r>
              <a:rPr lang="en-US" altLang="en-US" dirty="0" smtClean="0">
                <a:solidFill>
                  <a:srgbClr val="404040"/>
                </a:solidFill>
                <a:latin typeface="-apple-system"/>
              </a:rPr>
              <a:t>young </a:t>
            </a:r>
            <a:r>
              <a:rPr lang="en-US" altLang="en-US" dirty="0">
                <a:solidFill>
                  <a:srgbClr val="404040"/>
                </a:solidFill>
                <a:latin typeface="-apple-system"/>
              </a:rPr>
              <a:t>people to take increasing responsibility for their own learning</a:t>
            </a:r>
          </a:p>
          <a:p>
            <a:pPr marL="0" indent="0">
              <a:buNone/>
            </a:pPr>
            <a:r>
              <a:rPr lang="en-US" altLang="en-US" dirty="0" smtClean="0">
                <a:solidFill>
                  <a:srgbClr val="404040"/>
                </a:solidFill>
                <a:latin typeface="-apple-system"/>
              </a:rPr>
              <a:t>11. Good </a:t>
            </a:r>
            <a:r>
              <a:rPr lang="en-US" altLang="en-US" dirty="0">
                <a:solidFill>
                  <a:srgbClr val="404040"/>
                </a:solidFill>
                <a:latin typeface="-apple-system"/>
              </a:rPr>
              <a:t>teaching and learning supports social and emotional </a:t>
            </a:r>
            <a:r>
              <a:rPr lang="en-US" altLang="en-US" dirty="0" smtClean="0">
                <a:solidFill>
                  <a:srgbClr val="404040"/>
                </a:solidFill>
                <a:latin typeface="-apple-system"/>
              </a:rPr>
              <a:t>development </a:t>
            </a:r>
            <a:r>
              <a:rPr lang="en-US" altLang="en-US" dirty="0">
                <a:solidFill>
                  <a:srgbClr val="404040"/>
                </a:solidFill>
                <a:latin typeface="-apple-system"/>
              </a:rPr>
              <a:t>and positive </a:t>
            </a:r>
            <a:r>
              <a:rPr lang="en-US" altLang="en-US" dirty="0" smtClean="0">
                <a:solidFill>
                  <a:srgbClr val="404040"/>
                </a:solidFill>
                <a:latin typeface="-apple-system"/>
              </a:rPr>
              <a:t>relationships</a:t>
            </a:r>
          </a:p>
          <a:p>
            <a:pPr marL="0" indent="0">
              <a:buNone/>
            </a:pPr>
            <a:r>
              <a:rPr lang="en-US" altLang="en-US" dirty="0" smtClean="0">
                <a:solidFill>
                  <a:srgbClr val="404040"/>
                </a:solidFill>
                <a:latin typeface="-apple-system"/>
              </a:rPr>
              <a:t>12. </a:t>
            </a:r>
            <a:r>
              <a:rPr lang="en-US" altLang="en-US" dirty="0">
                <a:solidFill>
                  <a:srgbClr val="404040"/>
                </a:solidFill>
                <a:latin typeface="-apple-system"/>
              </a:rPr>
              <a:t>Good teaching and learning encourages </a:t>
            </a:r>
            <a:r>
              <a:rPr lang="en-US" altLang="en-US" dirty="0" smtClean="0">
                <a:solidFill>
                  <a:srgbClr val="404040"/>
                </a:solidFill>
                <a:latin typeface="-apple-system"/>
              </a:rPr>
              <a:t>collaboration</a:t>
            </a:r>
            <a:endParaRPr lang="en-US" altLang="en-US" dirty="0">
              <a:solidFill>
                <a:srgbClr val="404040"/>
              </a:solidFill>
              <a:latin typeface="-apple-system"/>
            </a:endParaRPr>
          </a:p>
        </p:txBody>
      </p:sp>
    </p:spTree>
    <p:extLst>
      <p:ext uri="{BB962C8B-B14F-4D97-AF65-F5344CB8AC3E}">
        <p14:creationId xmlns:p14="http://schemas.microsoft.com/office/powerpoint/2010/main" val="40187605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3460768" y="196159"/>
            <a:ext cx="8406554" cy="6300453"/>
          </a:xfrm>
          <a:prstGeom prst="rect">
            <a:avLst/>
          </a:prstGeom>
        </p:spPr>
      </p:pic>
      <p:sp>
        <p:nvSpPr>
          <p:cNvPr id="5" name="TextBox 4"/>
          <p:cNvSpPr txBox="1"/>
          <p:nvPr/>
        </p:nvSpPr>
        <p:spPr>
          <a:xfrm>
            <a:off x="675860" y="2708655"/>
            <a:ext cx="1848679" cy="2308324"/>
          </a:xfrm>
          <a:prstGeom prst="rect">
            <a:avLst/>
          </a:prstGeom>
          <a:noFill/>
        </p:spPr>
        <p:txBody>
          <a:bodyPr wrap="square" rtlCol="0">
            <a:spAutoFit/>
          </a:bodyPr>
          <a:lstStyle/>
          <a:p>
            <a:r>
              <a:rPr lang="en-GB" dirty="0" smtClean="0"/>
              <a:t>Impact Wales have created a useful diagram of this.</a:t>
            </a:r>
          </a:p>
          <a:p>
            <a:endParaRPr lang="en-GB" dirty="0"/>
          </a:p>
          <a:p>
            <a:r>
              <a:rPr lang="en-GB" dirty="0" smtClean="0"/>
              <a:t>Go to next slide for zoomed-in version.</a:t>
            </a:r>
            <a:endParaRPr lang="en-GB" dirty="0"/>
          </a:p>
        </p:txBody>
      </p:sp>
    </p:spTree>
    <p:extLst>
      <p:ext uri="{BB962C8B-B14F-4D97-AF65-F5344CB8AC3E}">
        <p14:creationId xmlns:p14="http://schemas.microsoft.com/office/powerpoint/2010/main" val="4381240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233482" y="0"/>
            <a:ext cx="11852501" cy="6729810"/>
          </a:xfrm>
          <a:prstGeom prst="rect">
            <a:avLst/>
          </a:prstGeom>
        </p:spPr>
      </p:pic>
    </p:spTree>
    <p:extLst>
      <p:ext uri="{BB962C8B-B14F-4D97-AF65-F5344CB8AC3E}">
        <p14:creationId xmlns:p14="http://schemas.microsoft.com/office/powerpoint/2010/main" val="2631278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5 </a:t>
            </a:r>
            <a:r>
              <a:rPr lang="en-GB" dirty="0" smtClean="0"/>
              <a:t>/ Task 5 </a:t>
            </a:r>
            <a:endParaRPr lang="en-GB" dirty="0"/>
          </a:p>
        </p:txBody>
      </p:sp>
      <p:sp>
        <p:nvSpPr>
          <p:cNvPr id="3" name="Content Placeholder 2"/>
          <p:cNvSpPr>
            <a:spLocks noGrp="1"/>
          </p:cNvSpPr>
          <p:nvPr>
            <p:ph idx="1"/>
          </p:nvPr>
        </p:nvSpPr>
        <p:spPr/>
        <p:txBody>
          <a:bodyPr/>
          <a:lstStyle/>
          <a:p>
            <a:pPr marL="0" indent="0">
              <a:buNone/>
            </a:pPr>
            <a:r>
              <a:rPr lang="en-GB" dirty="0"/>
              <a:t>The purpose of this task is for you to gain a greater depth of understanding of the </a:t>
            </a:r>
            <a:r>
              <a:rPr lang="en-GB" dirty="0" smtClean="0"/>
              <a:t>‘Expressive Arts’ </a:t>
            </a:r>
            <a:r>
              <a:rPr lang="en-GB" dirty="0"/>
              <a:t>Area of Learning and </a:t>
            </a:r>
            <a:r>
              <a:rPr lang="en-GB" dirty="0" smtClean="0"/>
              <a:t>Experience (</a:t>
            </a:r>
            <a:r>
              <a:rPr lang="en-GB" dirty="0" err="1" smtClean="0"/>
              <a:t>AoLE</a:t>
            </a:r>
            <a:r>
              <a:rPr lang="en-GB" dirty="0" smtClean="0"/>
              <a:t>) </a:t>
            </a:r>
            <a:r>
              <a:rPr lang="en-GB" dirty="0"/>
              <a:t>in the Curriculum for Wales. </a:t>
            </a:r>
            <a:endParaRPr lang="en-GB" dirty="0" smtClean="0"/>
          </a:p>
          <a:p>
            <a:pPr marL="0" indent="0">
              <a:buNone/>
            </a:pPr>
            <a:endParaRPr lang="en-GB" dirty="0"/>
          </a:p>
          <a:p>
            <a:pPr marL="0" indent="0">
              <a:buNone/>
            </a:pPr>
            <a:r>
              <a:rPr lang="en-GB" dirty="0"/>
              <a:t>The aim is to prepare a </a:t>
            </a:r>
            <a:r>
              <a:rPr lang="en-GB" dirty="0" smtClean="0">
                <a:solidFill>
                  <a:srgbClr val="FF0000"/>
                </a:solidFill>
              </a:rPr>
              <a:t>one-slide </a:t>
            </a:r>
            <a:r>
              <a:rPr lang="en-GB" dirty="0">
                <a:solidFill>
                  <a:srgbClr val="FF0000"/>
                </a:solidFill>
              </a:rPr>
              <a:t>poster </a:t>
            </a:r>
            <a:r>
              <a:rPr lang="en-GB" dirty="0"/>
              <a:t>which outlines, in a visual way, the key and fundamental aspects of the </a:t>
            </a:r>
            <a:r>
              <a:rPr lang="en-GB" dirty="0" err="1" smtClean="0"/>
              <a:t>AoLE</a:t>
            </a:r>
            <a:r>
              <a:rPr lang="en-GB" dirty="0" smtClean="0"/>
              <a:t> and the implications for teaching it.</a:t>
            </a:r>
            <a:endParaRPr lang="en-GB" dirty="0"/>
          </a:p>
          <a:p>
            <a:pPr marL="0" indent="0">
              <a:buNone/>
            </a:pPr>
            <a:endParaRPr lang="en-GB" dirty="0"/>
          </a:p>
        </p:txBody>
      </p:sp>
      <p:sp>
        <p:nvSpPr>
          <p:cNvPr id="4" name="TextBox 3"/>
          <p:cNvSpPr txBox="1"/>
          <p:nvPr/>
        </p:nvSpPr>
        <p:spPr>
          <a:xfrm>
            <a:off x="8994913" y="5946130"/>
            <a:ext cx="2941982" cy="461665"/>
          </a:xfrm>
          <a:prstGeom prst="rect">
            <a:avLst/>
          </a:prstGeom>
          <a:noFill/>
        </p:spPr>
        <p:txBody>
          <a:bodyPr wrap="square" rtlCol="0">
            <a:spAutoFit/>
          </a:bodyPr>
          <a:lstStyle/>
          <a:p>
            <a:r>
              <a:rPr lang="en-GB" sz="2400" dirty="0" smtClean="0">
                <a:solidFill>
                  <a:schemeClr val="accent6"/>
                </a:solidFill>
              </a:rPr>
              <a:t>Links on next slide</a:t>
            </a:r>
            <a:endParaRPr lang="en-GB" sz="2400" dirty="0">
              <a:solidFill>
                <a:schemeClr val="accent6"/>
              </a:solidFill>
            </a:endParaRPr>
          </a:p>
        </p:txBody>
      </p:sp>
    </p:spTree>
    <p:extLst>
      <p:ext uri="{BB962C8B-B14F-4D97-AF65-F5344CB8AC3E}">
        <p14:creationId xmlns:p14="http://schemas.microsoft.com/office/powerpoint/2010/main" val="1416648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‘Y’ </a:t>
            </a:r>
            <a:r>
              <a:rPr lang="en-GB" dirty="0" err="1" smtClean="0">
                <a:solidFill>
                  <a:srgbClr val="FF0000"/>
                </a:solidFill>
              </a:rPr>
              <a:t>Dogfen</a:t>
            </a:r>
            <a:r>
              <a:rPr lang="en-GB" dirty="0" smtClean="0">
                <a:solidFill>
                  <a:srgbClr val="FF0000"/>
                </a:solidFill>
              </a:rPr>
              <a:t>!</a:t>
            </a:r>
            <a:r>
              <a:rPr lang="en-GB" dirty="0" smtClean="0"/>
              <a:t> / ‘the’ Document!</a:t>
            </a:r>
            <a:endParaRPr lang="en-GB" dirty="0"/>
          </a:p>
        </p:txBody>
      </p:sp>
      <p:sp>
        <p:nvSpPr>
          <p:cNvPr id="3" name="Content Placeholder 2"/>
          <p:cNvSpPr>
            <a:spLocks noGrp="1"/>
          </p:cNvSpPr>
          <p:nvPr>
            <p:ph sz="half" idx="1"/>
          </p:nvPr>
        </p:nvSpPr>
        <p:spPr/>
        <p:txBody>
          <a:bodyPr/>
          <a:lstStyle/>
          <a:p>
            <a:pPr marL="0" indent="0">
              <a:buNone/>
            </a:pPr>
            <a:r>
              <a:rPr lang="en-GB" dirty="0" smtClean="0">
                <a:hlinkClick r:id="rId2"/>
              </a:rPr>
              <a:t>https://hwb.gov.wales/cwricwlwm-i-gymru/y-celfyddydau-mynegiannol/</a:t>
            </a:r>
            <a:endParaRPr lang="en-GB" dirty="0"/>
          </a:p>
        </p:txBody>
      </p:sp>
      <p:sp>
        <p:nvSpPr>
          <p:cNvPr id="4" name="Content Placeholder 3"/>
          <p:cNvSpPr>
            <a:spLocks noGrp="1"/>
          </p:cNvSpPr>
          <p:nvPr>
            <p:ph sz="half" idx="2"/>
          </p:nvPr>
        </p:nvSpPr>
        <p:spPr/>
        <p:txBody>
          <a:bodyPr/>
          <a:lstStyle/>
          <a:p>
            <a:pPr marL="0" indent="0">
              <a:buNone/>
            </a:pPr>
            <a:r>
              <a:rPr lang="en-GB" dirty="0" smtClean="0">
                <a:hlinkClick r:id="rId3"/>
              </a:rPr>
              <a:t>https://hwb.gov.wales/curriculum-for-wales/expressive-arts/</a:t>
            </a:r>
            <a:endParaRPr lang="en-GB" dirty="0"/>
          </a:p>
        </p:txBody>
      </p:sp>
      <p:sp>
        <p:nvSpPr>
          <p:cNvPr id="5" name="TextBox 4"/>
          <p:cNvSpPr txBox="1"/>
          <p:nvPr/>
        </p:nvSpPr>
        <p:spPr>
          <a:xfrm>
            <a:off x="7907547" y="5499903"/>
            <a:ext cx="3938458" cy="1477328"/>
          </a:xfrm>
          <a:prstGeom prst="rect">
            <a:avLst/>
          </a:prstGeom>
          <a:noFill/>
        </p:spPr>
        <p:txBody>
          <a:bodyPr wrap="square" rtlCol="0">
            <a:spAutoFit/>
          </a:bodyPr>
          <a:lstStyle/>
          <a:p>
            <a:r>
              <a:rPr lang="en-GB" sz="2400" dirty="0">
                <a:solidFill>
                  <a:schemeClr val="accent6"/>
                </a:solidFill>
              </a:rPr>
              <a:t>U</a:t>
            </a:r>
            <a:r>
              <a:rPr lang="en-GB" sz="2400" dirty="0" smtClean="0">
                <a:solidFill>
                  <a:schemeClr val="accent6"/>
                </a:solidFill>
              </a:rPr>
              <a:t>se the questions on the next slide to help you to work your way through this information.</a:t>
            </a:r>
          </a:p>
          <a:p>
            <a:endParaRPr lang="en-GB" dirty="0"/>
          </a:p>
        </p:txBody>
      </p:sp>
    </p:spTree>
    <p:extLst>
      <p:ext uri="{BB962C8B-B14F-4D97-AF65-F5344CB8AC3E}">
        <p14:creationId xmlns:p14="http://schemas.microsoft.com/office/powerpoint/2010/main" val="33912036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8315815" cy="1499616"/>
          </a:xfrm>
        </p:spPr>
        <p:txBody>
          <a:bodyPr>
            <a:normAutofit/>
          </a:bodyPr>
          <a:lstStyle/>
          <a:p>
            <a:r>
              <a:rPr lang="en-GB" dirty="0" smtClean="0"/>
              <a:t>Questions </a:t>
            </a:r>
            <a:r>
              <a:rPr lang="en-GB" dirty="0" smtClean="0">
                <a:solidFill>
                  <a:srgbClr val="FF0000"/>
                </a:solidFill>
              </a:rPr>
              <a:t>(Cymraeg </a:t>
            </a:r>
            <a:r>
              <a:rPr lang="en-GB" dirty="0" err="1" smtClean="0">
                <a:solidFill>
                  <a:srgbClr val="FF0000"/>
                </a:solidFill>
              </a:rPr>
              <a:t>ar</a:t>
            </a:r>
            <a:r>
              <a:rPr lang="en-GB" dirty="0" smtClean="0">
                <a:solidFill>
                  <a:srgbClr val="FF0000"/>
                </a:solidFill>
              </a:rPr>
              <a:t> y </a:t>
            </a:r>
            <a:r>
              <a:rPr lang="en-GB" dirty="0" err="1" smtClean="0">
                <a:solidFill>
                  <a:srgbClr val="FF0000"/>
                </a:solidFill>
              </a:rPr>
              <a:t>sleid</a:t>
            </a:r>
            <a:r>
              <a:rPr lang="en-GB" dirty="0" smtClean="0">
                <a:solidFill>
                  <a:srgbClr val="FF0000"/>
                </a:solidFill>
              </a:rPr>
              <a:t> </a:t>
            </a:r>
            <a:r>
              <a:rPr lang="en-GB" dirty="0" err="1" smtClean="0">
                <a:solidFill>
                  <a:srgbClr val="FF0000"/>
                </a:solidFill>
              </a:rPr>
              <a:t>nesa</a:t>
            </a:r>
            <a:r>
              <a:rPr lang="en-GB" dirty="0" smtClean="0">
                <a:solidFill>
                  <a:srgbClr val="FF0000"/>
                </a:solidFill>
              </a:rPr>
              <a:t>’)</a:t>
            </a:r>
            <a:endParaRPr lang="en-GB" dirty="0"/>
          </a:p>
        </p:txBody>
      </p:sp>
      <p:sp>
        <p:nvSpPr>
          <p:cNvPr id="3" name="Content Placeholder 2"/>
          <p:cNvSpPr>
            <a:spLocks noGrp="1"/>
          </p:cNvSpPr>
          <p:nvPr>
            <p:ph idx="1"/>
          </p:nvPr>
        </p:nvSpPr>
        <p:spPr>
          <a:xfrm>
            <a:off x="838200" y="2248619"/>
            <a:ext cx="10515600" cy="4231694"/>
          </a:xfrm>
        </p:spPr>
        <p:txBody>
          <a:bodyPr>
            <a:normAutofit/>
          </a:bodyPr>
          <a:lstStyle/>
          <a:p>
            <a:pPr lvl="0" fontAlgn="base"/>
            <a:r>
              <a:rPr lang="en-GB" dirty="0"/>
              <a:t>What is the scope of the </a:t>
            </a:r>
            <a:r>
              <a:rPr lang="en-GB" dirty="0" err="1"/>
              <a:t>AoLE</a:t>
            </a:r>
            <a:r>
              <a:rPr lang="en-GB" dirty="0"/>
              <a:t>?</a:t>
            </a:r>
          </a:p>
          <a:p>
            <a:pPr lvl="0" fontAlgn="base"/>
            <a:r>
              <a:rPr lang="en-GB" dirty="0"/>
              <a:t>How does the </a:t>
            </a:r>
            <a:r>
              <a:rPr lang="en-GB" dirty="0" err="1"/>
              <a:t>AoLE</a:t>
            </a:r>
            <a:r>
              <a:rPr lang="en-GB" dirty="0"/>
              <a:t> support the four purposes?</a:t>
            </a:r>
          </a:p>
          <a:p>
            <a:pPr lvl="0" fontAlgn="base"/>
            <a:r>
              <a:rPr lang="en-GB" dirty="0"/>
              <a:t>What matters within this </a:t>
            </a:r>
            <a:r>
              <a:rPr lang="en-GB" dirty="0" err="1"/>
              <a:t>AoLE</a:t>
            </a:r>
            <a:r>
              <a:rPr lang="en-GB" dirty="0"/>
              <a:t>?  What are the </a:t>
            </a:r>
            <a:r>
              <a:rPr lang="en-GB" dirty="0" smtClean="0"/>
              <a:t>‘What Matters’ </a:t>
            </a:r>
            <a:r>
              <a:rPr lang="en-GB" dirty="0"/>
              <a:t>Statements and what does this tell you about key learning and teaching within this </a:t>
            </a:r>
            <a:r>
              <a:rPr lang="en-GB" dirty="0" err="1"/>
              <a:t>AoLE</a:t>
            </a:r>
            <a:r>
              <a:rPr lang="en-GB" dirty="0"/>
              <a:t>?  Is anything surprising?</a:t>
            </a:r>
          </a:p>
          <a:p>
            <a:pPr lvl="0" fontAlgn="base"/>
            <a:r>
              <a:rPr lang="en-GB" dirty="0"/>
              <a:t>What key aspects of progression are specific for this </a:t>
            </a:r>
            <a:r>
              <a:rPr lang="en-GB" dirty="0" err="1"/>
              <a:t>AoLE</a:t>
            </a:r>
            <a:r>
              <a:rPr lang="en-GB" dirty="0"/>
              <a:t>? Note key ideas that discuss how progression is considered within this </a:t>
            </a:r>
            <a:r>
              <a:rPr lang="en-GB" dirty="0" err="1"/>
              <a:t>AoLE</a:t>
            </a:r>
            <a:r>
              <a:rPr lang="en-GB" dirty="0"/>
              <a:t>.</a:t>
            </a:r>
          </a:p>
          <a:p>
            <a:pPr lvl="0" fontAlgn="base"/>
            <a:r>
              <a:rPr lang="en-GB" dirty="0"/>
              <a:t>Look at the Descriptions of Learning.  Focus particularly on progression steps </a:t>
            </a:r>
            <a:r>
              <a:rPr lang="en-GB" dirty="0" smtClean="0"/>
              <a:t>3 </a:t>
            </a:r>
            <a:r>
              <a:rPr lang="en-GB" dirty="0"/>
              <a:t>to </a:t>
            </a:r>
            <a:r>
              <a:rPr lang="en-GB" dirty="0" smtClean="0"/>
              <a:t>5, </a:t>
            </a:r>
            <a:r>
              <a:rPr lang="en-GB" dirty="0"/>
              <a:t>considering a few examples. How would you summarise the implications for teaching? </a:t>
            </a:r>
          </a:p>
          <a:p>
            <a:endParaRPr lang="en-GB" dirty="0"/>
          </a:p>
        </p:txBody>
      </p:sp>
      <p:sp>
        <p:nvSpPr>
          <p:cNvPr id="4" name="TextBox 3"/>
          <p:cNvSpPr txBox="1"/>
          <p:nvPr/>
        </p:nvSpPr>
        <p:spPr>
          <a:xfrm>
            <a:off x="9677400" y="500743"/>
            <a:ext cx="2231571" cy="1200329"/>
          </a:xfrm>
          <a:prstGeom prst="rect">
            <a:avLst/>
          </a:prstGeom>
          <a:noFill/>
        </p:spPr>
        <p:txBody>
          <a:bodyPr wrap="square" rtlCol="0">
            <a:spAutoFit/>
          </a:bodyPr>
          <a:lstStyle/>
          <a:p>
            <a:r>
              <a:rPr lang="en-GB" sz="2400" dirty="0"/>
              <a:t>(</a:t>
            </a:r>
            <a:r>
              <a:rPr lang="en-GB" sz="2400" dirty="0" err="1"/>
              <a:t>AoLE</a:t>
            </a:r>
            <a:r>
              <a:rPr lang="en-GB" sz="2400" dirty="0"/>
              <a:t> = Area of Learning and Experience)</a:t>
            </a:r>
          </a:p>
        </p:txBody>
      </p:sp>
    </p:spTree>
    <p:extLst>
      <p:ext uri="{BB962C8B-B14F-4D97-AF65-F5344CB8AC3E}">
        <p14:creationId xmlns:p14="http://schemas.microsoft.com/office/powerpoint/2010/main" val="32098001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200041"/>
          </a:xfrm>
        </p:spPr>
        <p:txBody>
          <a:bodyPr>
            <a:normAutofit/>
          </a:bodyPr>
          <a:lstStyle/>
          <a:p>
            <a:r>
              <a:rPr lang="en-GB" dirty="0" err="1" smtClean="0">
                <a:solidFill>
                  <a:srgbClr val="FF0000"/>
                </a:solidFill>
              </a:rPr>
              <a:t>Cwestiynau</a:t>
            </a:r>
            <a:endParaRPr lang="en-GB" dirty="0"/>
          </a:p>
        </p:txBody>
      </p:sp>
      <p:sp>
        <p:nvSpPr>
          <p:cNvPr id="3" name="Content Placeholder 2"/>
          <p:cNvSpPr>
            <a:spLocks noGrp="1"/>
          </p:cNvSpPr>
          <p:nvPr>
            <p:ph idx="1"/>
          </p:nvPr>
        </p:nvSpPr>
        <p:spPr>
          <a:xfrm>
            <a:off x="838200" y="2248619"/>
            <a:ext cx="10515600" cy="4400658"/>
          </a:xfrm>
        </p:spPr>
        <p:txBody>
          <a:bodyPr>
            <a:normAutofit/>
          </a:bodyPr>
          <a:lstStyle/>
          <a:p>
            <a:r>
              <a:rPr lang="en-GB" dirty="0" smtClean="0"/>
              <a:t>Beth </a:t>
            </a:r>
            <a:r>
              <a:rPr lang="en-GB" dirty="0" err="1" smtClean="0"/>
              <a:t>yw</a:t>
            </a:r>
            <a:r>
              <a:rPr lang="en-GB" dirty="0" smtClean="0"/>
              <a:t> </a:t>
            </a:r>
            <a:r>
              <a:rPr lang="en-GB" dirty="0" err="1" smtClean="0"/>
              <a:t>cwmpas</a:t>
            </a:r>
            <a:r>
              <a:rPr lang="en-GB" dirty="0" smtClean="0"/>
              <a:t> y </a:t>
            </a:r>
            <a:r>
              <a:rPr lang="en-GB" dirty="0" err="1" smtClean="0"/>
              <a:t>MDaPh</a:t>
            </a:r>
            <a:r>
              <a:rPr lang="en-GB" dirty="0" smtClean="0"/>
              <a:t>?</a:t>
            </a:r>
          </a:p>
          <a:p>
            <a:r>
              <a:rPr lang="en-GB" dirty="0" err="1" smtClean="0"/>
              <a:t>Sut</a:t>
            </a:r>
            <a:r>
              <a:rPr lang="en-GB" dirty="0" smtClean="0"/>
              <a:t> </a:t>
            </a:r>
            <a:r>
              <a:rPr lang="en-GB" dirty="0" err="1" smtClean="0"/>
              <a:t>mae'r</a:t>
            </a:r>
            <a:r>
              <a:rPr lang="en-GB" dirty="0" smtClean="0"/>
              <a:t> </a:t>
            </a:r>
            <a:r>
              <a:rPr lang="en-GB" dirty="0" err="1" smtClean="0"/>
              <a:t>MDaPh</a:t>
            </a:r>
            <a:r>
              <a:rPr lang="en-GB" dirty="0" smtClean="0"/>
              <a:t> yn </a:t>
            </a:r>
            <a:r>
              <a:rPr lang="en-GB" dirty="0" err="1" smtClean="0"/>
              <a:t>cefnogi'r</a:t>
            </a:r>
            <a:r>
              <a:rPr lang="en-GB" dirty="0" smtClean="0"/>
              <a:t> </a:t>
            </a:r>
            <a:r>
              <a:rPr lang="en-GB" dirty="0" err="1" smtClean="0"/>
              <a:t>pedwar</a:t>
            </a:r>
            <a:r>
              <a:rPr lang="en-GB" dirty="0" smtClean="0"/>
              <a:t> </a:t>
            </a:r>
            <a:r>
              <a:rPr lang="en-GB" dirty="0" err="1" smtClean="0"/>
              <a:t>diben</a:t>
            </a:r>
            <a:r>
              <a:rPr lang="en-GB" dirty="0" smtClean="0"/>
              <a:t>?</a:t>
            </a:r>
          </a:p>
          <a:p>
            <a:r>
              <a:rPr lang="en-GB" dirty="0" smtClean="0"/>
              <a:t>Beth </a:t>
            </a:r>
            <a:r>
              <a:rPr lang="en-GB" dirty="0" err="1" smtClean="0"/>
              <a:t>sy'n</a:t>
            </a:r>
            <a:r>
              <a:rPr lang="en-GB" dirty="0" smtClean="0"/>
              <a:t> </a:t>
            </a:r>
            <a:r>
              <a:rPr lang="en-GB" dirty="0" err="1" smtClean="0"/>
              <a:t>bwysig</a:t>
            </a:r>
            <a:r>
              <a:rPr lang="en-GB" dirty="0" smtClean="0"/>
              <a:t> o </a:t>
            </a:r>
            <a:r>
              <a:rPr lang="en-GB" dirty="0" err="1" smtClean="0"/>
              <a:t>fewn</a:t>
            </a:r>
            <a:r>
              <a:rPr lang="en-GB" dirty="0" smtClean="0"/>
              <a:t> y </a:t>
            </a:r>
            <a:r>
              <a:rPr lang="en-GB" dirty="0" err="1" smtClean="0"/>
              <a:t>MDaPh</a:t>
            </a:r>
            <a:r>
              <a:rPr lang="en-GB" dirty="0" smtClean="0"/>
              <a:t> </a:t>
            </a:r>
            <a:r>
              <a:rPr lang="en-GB" dirty="0" err="1" smtClean="0"/>
              <a:t>hwn</a:t>
            </a:r>
            <a:r>
              <a:rPr lang="en-GB" dirty="0" smtClean="0"/>
              <a:t>?  Beth </a:t>
            </a:r>
            <a:r>
              <a:rPr lang="en-GB" dirty="0" err="1" smtClean="0"/>
              <a:t>yw'r</a:t>
            </a:r>
            <a:r>
              <a:rPr lang="en-GB" dirty="0" smtClean="0"/>
              <a:t> </a:t>
            </a:r>
            <a:r>
              <a:rPr lang="en-GB" dirty="0" err="1" smtClean="0"/>
              <a:t>Datganiadau</a:t>
            </a:r>
            <a:r>
              <a:rPr lang="en-GB" dirty="0" smtClean="0"/>
              <a:t> ‘Beth </a:t>
            </a:r>
            <a:r>
              <a:rPr lang="en-GB" dirty="0" err="1" smtClean="0"/>
              <a:t>sy'n</a:t>
            </a:r>
            <a:r>
              <a:rPr lang="en-GB" dirty="0" smtClean="0"/>
              <a:t> </a:t>
            </a:r>
            <a:r>
              <a:rPr lang="en-GB" dirty="0" err="1" smtClean="0"/>
              <a:t>Bwysig</a:t>
            </a:r>
            <a:r>
              <a:rPr lang="en-GB" dirty="0" smtClean="0"/>
              <a:t>’ a </a:t>
            </a:r>
            <a:r>
              <a:rPr lang="en-GB" dirty="0" err="1" smtClean="0"/>
              <a:t>beth</a:t>
            </a:r>
            <a:r>
              <a:rPr lang="en-GB" dirty="0" smtClean="0"/>
              <a:t> mae </a:t>
            </a:r>
            <a:r>
              <a:rPr lang="en-GB" dirty="0" err="1" smtClean="0"/>
              <a:t>hyn</a:t>
            </a:r>
            <a:r>
              <a:rPr lang="en-GB" dirty="0" smtClean="0"/>
              <a:t> yn ei </a:t>
            </a:r>
            <a:r>
              <a:rPr lang="en-GB" dirty="0" err="1" smtClean="0"/>
              <a:t>ddweud</a:t>
            </a:r>
            <a:r>
              <a:rPr lang="en-GB" dirty="0" smtClean="0"/>
              <a:t> </a:t>
            </a:r>
            <a:r>
              <a:rPr lang="en-GB" dirty="0" err="1" smtClean="0"/>
              <a:t>wrthych</a:t>
            </a:r>
            <a:r>
              <a:rPr lang="en-GB" dirty="0" smtClean="0"/>
              <a:t> am </a:t>
            </a:r>
            <a:r>
              <a:rPr lang="en-GB" dirty="0" err="1" smtClean="0"/>
              <a:t>ddysgu</a:t>
            </a:r>
            <a:r>
              <a:rPr lang="en-GB" dirty="0" smtClean="0"/>
              <a:t> ac </a:t>
            </a:r>
            <a:r>
              <a:rPr lang="en-GB" dirty="0" err="1" smtClean="0"/>
              <a:t>addysgu</a:t>
            </a:r>
            <a:r>
              <a:rPr lang="en-GB" dirty="0" smtClean="0"/>
              <a:t> </a:t>
            </a:r>
            <a:r>
              <a:rPr lang="en-GB" dirty="0" err="1" smtClean="0"/>
              <a:t>allweddol</a:t>
            </a:r>
            <a:r>
              <a:rPr lang="en-GB" dirty="0" smtClean="0"/>
              <a:t> o </a:t>
            </a:r>
            <a:r>
              <a:rPr lang="en-GB" dirty="0" err="1" smtClean="0"/>
              <a:t>fewn</a:t>
            </a:r>
            <a:r>
              <a:rPr lang="en-GB" dirty="0" smtClean="0"/>
              <a:t> yr </a:t>
            </a:r>
            <a:r>
              <a:rPr lang="en-GB" dirty="0" err="1" smtClean="0"/>
              <a:t>MDaPh</a:t>
            </a:r>
            <a:r>
              <a:rPr lang="en-GB" dirty="0" smtClean="0"/>
              <a:t> </a:t>
            </a:r>
            <a:r>
              <a:rPr lang="en-GB" dirty="0" err="1" smtClean="0"/>
              <a:t>hwn</a:t>
            </a:r>
            <a:r>
              <a:rPr lang="en-GB" dirty="0" smtClean="0"/>
              <a:t>?  A </a:t>
            </a:r>
            <a:r>
              <a:rPr lang="en-GB" dirty="0" err="1" smtClean="0"/>
              <a:t>oes</a:t>
            </a:r>
            <a:r>
              <a:rPr lang="en-GB" dirty="0" smtClean="0"/>
              <a:t> </a:t>
            </a:r>
            <a:r>
              <a:rPr lang="en-GB" dirty="0" err="1" smtClean="0"/>
              <a:t>unrhyw</a:t>
            </a:r>
            <a:r>
              <a:rPr lang="en-GB" dirty="0" smtClean="0"/>
              <a:t> </a:t>
            </a:r>
            <a:r>
              <a:rPr lang="en-GB" dirty="0" err="1" smtClean="0"/>
              <a:t>beth</a:t>
            </a:r>
            <a:r>
              <a:rPr lang="en-GB" dirty="0" smtClean="0"/>
              <a:t> yn </a:t>
            </a:r>
            <a:r>
              <a:rPr lang="en-GB" dirty="0" err="1" smtClean="0"/>
              <a:t>syndod</a:t>
            </a:r>
            <a:r>
              <a:rPr lang="en-GB" dirty="0" smtClean="0"/>
              <a:t>?</a:t>
            </a:r>
          </a:p>
          <a:p>
            <a:r>
              <a:rPr lang="en-GB" dirty="0" smtClean="0"/>
              <a:t>Pa </a:t>
            </a:r>
            <a:r>
              <a:rPr lang="en-GB" dirty="0" err="1" smtClean="0"/>
              <a:t>agweddau</a:t>
            </a:r>
            <a:r>
              <a:rPr lang="en-GB" dirty="0" smtClean="0"/>
              <a:t> </a:t>
            </a:r>
            <a:r>
              <a:rPr lang="en-GB" dirty="0" err="1" smtClean="0"/>
              <a:t>allweddol</a:t>
            </a:r>
            <a:r>
              <a:rPr lang="en-GB" dirty="0" smtClean="0"/>
              <a:t> </a:t>
            </a:r>
            <a:r>
              <a:rPr lang="en-GB" dirty="0" err="1" smtClean="0"/>
              <a:t>ar</a:t>
            </a:r>
            <a:r>
              <a:rPr lang="en-GB" dirty="0" smtClean="0"/>
              <a:t> </a:t>
            </a:r>
            <a:r>
              <a:rPr lang="en-GB" dirty="0" err="1" smtClean="0"/>
              <a:t>ddilyniant</a:t>
            </a:r>
            <a:r>
              <a:rPr lang="en-GB" dirty="0" smtClean="0"/>
              <a:t> </a:t>
            </a:r>
            <a:r>
              <a:rPr lang="en-GB" dirty="0" err="1" smtClean="0"/>
              <a:t>sy'n</a:t>
            </a:r>
            <a:r>
              <a:rPr lang="en-GB" dirty="0" smtClean="0"/>
              <a:t> </a:t>
            </a:r>
            <a:r>
              <a:rPr lang="en-GB" dirty="0" err="1" smtClean="0"/>
              <a:t>benodol</a:t>
            </a:r>
            <a:r>
              <a:rPr lang="en-GB" dirty="0" smtClean="0"/>
              <a:t> </a:t>
            </a:r>
            <a:r>
              <a:rPr lang="en-GB" dirty="0" err="1" smtClean="0"/>
              <a:t>ar</a:t>
            </a:r>
            <a:r>
              <a:rPr lang="en-GB" dirty="0" smtClean="0"/>
              <a:t> </a:t>
            </a:r>
            <a:r>
              <a:rPr lang="en-GB" dirty="0" err="1" smtClean="0"/>
              <a:t>gyfer</a:t>
            </a:r>
            <a:r>
              <a:rPr lang="en-GB" dirty="0" smtClean="0"/>
              <a:t> y </a:t>
            </a:r>
            <a:r>
              <a:rPr lang="en-GB" dirty="0" err="1" smtClean="0"/>
              <a:t>MDaPh</a:t>
            </a:r>
            <a:r>
              <a:rPr lang="en-GB" dirty="0" smtClean="0"/>
              <a:t> </a:t>
            </a:r>
            <a:r>
              <a:rPr lang="en-GB" dirty="0" err="1" smtClean="0"/>
              <a:t>hwn</a:t>
            </a:r>
            <a:r>
              <a:rPr lang="en-GB" dirty="0" smtClean="0"/>
              <a:t>? </a:t>
            </a:r>
            <a:r>
              <a:rPr lang="en-GB" dirty="0" err="1" smtClean="0"/>
              <a:t>Sylwch</a:t>
            </a:r>
            <a:r>
              <a:rPr lang="en-GB" dirty="0" smtClean="0"/>
              <a:t> </a:t>
            </a:r>
            <a:r>
              <a:rPr lang="en-GB" dirty="0" err="1" smtClean="0"/>
              <a:t>ar</a:t>
            </a:r>
            <a:r>
              <a:rPr lang="en-GB" dirty="0" smtClean="0"/>
              <a:t> </a:t>
            </a:r>
            <a:r>
              <a:rPr lang="en-GB" dirty="0" err="1" smtClean="0"/>
              <a:t>syniadau</a:t>
            </a:r>
            <a:r>
              <a:rPr lang="en-GB" dirty="0" smtClean="0"/>
              <a:t> </a:t>
            </a:r>
            <a:r>
              <a:rPr lang="en-GB" dirty="0" err="1" smtClean="0"/>
              <a:t>allweddol</a:t>
            </a:r>
            <a:r>
              <a:rPr lang="en-GB" dirty="0" smtClean="0"/>
              <a:t> </a:t>
            </a:r>
            <a:r>
              <a:rPr lang="en-GB" dirty="0" err="1" smtClean="0"/>
              <a:t>sy'n</a:t>
            </a:r>
            <a:r>
              <a:rPr lang="en-GB" dirty="0" smtClean="0"/>
              <a:t> </a:t>
            </a:r>
            <a:r>
              <a:rPr lang="en-GB" dirty="0" err="1" smtClean="0"/>
              <a:t>trafod</a:t>
            </a:r>
            <a:r>
              <a:rPr lang="en-GB" dirty="0" smtClean="0"/>
              <a:t> </a:t>
            </a:r>
            <a:r>
              <a:rPr lang="en-GB" dirty="0" err="1" smtClean="0"/>
              <a:t>sut</a:t>
            </a:r>
            <a:r>
              <a:rPr lang="en-GB" dirty="0" smtClean="0"/>
              <a:t> mae </a:t>
            </a:r>
            <a:r>
              <a:rPr lang="en-GB" dirty="0" err="1" smtClean="0"/>
              <a:t>dilyniant</a:t>
            </a:r>
            <a:r>
              <a:rPr lang="en-GB" dirty="0" smtClean="0"/>
              <a:t> yn </a:t>
            </a:r>
            <a:r>
              <a:rPr lang="en-GB" dirty="0" err="1" smtClean="0"/>
              <a:t>cael</a:t>
            </a:r>
            <a:r>
              <a:rPr lang="en-GB" dirty="0" smtClean="0"/>
              <a:t> ei </a:t>
            </a:r>
            <a:r>
              <a:rPr lang="en-GB" dirty="0" err="1" smtClean="0"/>
              <a:t>ystyried</a:t>
            </a:r>
            <a:r>
              <a:rPr lang="en-GB" dirty="0" smtClean="0"/>
              <a:t> yn y </a:t>
            </a:r>
            <a:r>
              <a:rPr lang="en-GB" dirty="0" err="1" smtClean="0"/>
              <a:t>MDaPh</a:t>
            </a:r>
            <a:r>
              <a:rPr lang="en-GB" dirty="0" smtClean="0"/>
              <a:t> </a:t>
            </a:r>
            <a:r>
              <a:rPr lang="en-GB" dirty="0" err="1" smtClean="0"/>
              <a:t>hwn</a:t>
            </a:r>
            <a:r>
              <a:rPr lang="en-GB" dirty="0" smtClean="0"/>
              <a:t>.</a:t>
            </a:r>
          </a:p>
          <a:p>
            <a:r>
              <a:rPr lang="en-GB" dirty="0" err="1" smtClean="0"/>
              <a:t>Edrychwch</a:t>
            </a:r>
            <a:r>
              <a:rPr lang="en-GB" dirty="0" smtClean="0"/>
              <a:t> </a:t>
            </a:r>
            <a:r>
              <a:rPr lang="en-GB" dirty="0" err="1" smtClean="0"/>
              <a:t>ar</a:t>
            </a:r>
            <a:r>
              <a:rPr lang="en-GB" dirty="0" smtClean="0"/>
              <a:t> y </a:t>
            </a:r>
            <a:r>
              <a:rPr lang="en-GB" dirty="0" err="1" smtClean="0"/>
              <a:t>Disgrifiadau</a:t>
            </a:r>
            <a:r>
              <a:rPr lang="en-GB" dirty="0" smtClean="0"/>
              <a:t> o </a:t>
            </a:r>
            <a:r>
              <a:rPr lang="en-GB" dirty="0" err="1" smtClean="0"/>
              <a:t>Ddysgu</a:t>
            </a:r>
            <a:r>
              <a:rPr lang="en-GB" dirty="0" smtClean="0"/>
              <a:t>.  </a:t>
            </a:r>
            <a:r>
              <a:rPr lang="en-GB" dirty="0" err="1" smtClean="0"/>
              <a:t>Canolbwyntiwch</a:t>
            </a:r>
            <a:r>
              <a:rPr lang="en-GB" dirty="0" smtClean="0"/>
              <a:t> yn </a:t>
            </a:r>
            <a:r>
              <a:rPr lang="en-GB" dirty="0" err="1" smtClean="0"/>
              <a:t>benodol</a:t>
            </a:r>
            <a:r>
              <a:rPr lang="en-GB" dirty="0" smtClean="0"/>
              <a:t> </a:t>
            </a:r>
            <a:r>
              <a:rPr lang="en-GB" dirty="0" err="1" smtClean="0"/>
              <a:t>ar</a:t>
            </a:r>
            <a:r>
              <a:rPr lang="en-GB" dirty="0" smtClean="0"/>
              <a:t> </a:t>
            </a:r>
            <a:r>
              <a:rPr lang="en-GB" dirty="0" err="1" smtClean="0"/>
              <a:t>gamau</a:t>
            </a:r>
            <a:r>
              <a:rPr lang="en-GB" dirty="0" smtClean="0"/>
              <a:t> </a:t>
            </a:r>
            <a:r>
              <a:rPr lang="en-GB" dirty="0" err="1" smtClean="0"/>
              <a:t>dilyniant</a:t>
            </a:r>
            <a:r>
              <a:rPr lang="en-GB" dirty="0" smtClean="0"/>
              <a:t> 3 i 5, </a:t>
            </a:r>
            <a:r>
              <a:rPr lang="en-GB" dirty="0" err="1" smtClean="0"/>
              <a:t>gan</a:t>
            </a:r>
            <a:r>
              <a:rPr lang="en-GB" dirty="0" smtClean="0"/>
              <a:t> </a:t>
            </a:r>
            <a:r>
              <a:rPr lang="en-GB" dirty="0" err="1" smtClean="0"/>
              <a:t>ystyried</a:t>
            </a:r>
            <a:r>
              <a:rPr lang="en-GB" dirty="0" smtClean="0"/>
              <a:t> </a:t>
            </a:r>
            <a:r>
              <a:rPr lang="en-GB" dirty="0" err="1" smtClean="0"/>
              <a:t>ychydig</a:t>
            </a:r>
            <a:r>
              <a:rPr lang="en-GB" dirty="0" smtClean="0"/>
              <a:t> o </a:t>
            </a:r>
            <a:r>
              <a:rPr lang="en-GB" dirty="0" err="1" smtClean="0"/>
              <a:t>enghreifftiau</a:t>
            </a:r>
            <a:r>
              <a:rPr lang="en-GB" dirty="0" smtClean="0"/>
              <a:t>. </a:t>
            </a:r>
            <a:r>
              <a:rPr lang="en-GB" dirty="0" err="1" smtClean="0"/>
              <a:t>Sut</a:t>
            </a:r>
            <a:r>
              <a:rPr lang="en-GB" dirty="0" smtClean="0"/>
              <a:t> y </a:t>
            </a:r>
            <a:r>
              <a:rPr lang="en-GB" dirty="0" err="1" smtClean="0"/>
              <a:t>byddech</a:t>
            </a:r>
            <a:r>
              <a:rPr lang="en-GB" dirty="0" smtClean="0"/>
              <a:t> yn </a:t>
            </a:r>
            <a:r>
              <a:rPr lang="en-GB" dirty="0" err="1" smtClean="0"/>
              <a:t>crynhoi'r</a:t>
            </a:r>
            <a:r>
              <a:rPr lang="en-GB" dirty="0" smtClean="0"/>
              <a:t> </a:t>
            </a:r>
            <a:r>
              <a:rPr lang="en-GB" dirty="0" err="1" smtClean="0"/>
              <a:t>goblygiadau</a:t>
            </a:r>
            <a:r>
              <a:rPr lang="en-GB" dirty="0" smtClean="0"/>
              <a:t> </a:t>
            </a:r>
            <a:r>
              <a:rPr lang="en-GB" dirty="0" err="1" smtClean="0"/>
              <a:t>ar</a:t>
            </a:r>
            <a:r>
              <a:rPr lang="en-GB" dirty="0" smtClean="0"/>
              <a:t> </a:t>
            </a:r>
            <a:r>
              <a:rPr lang="en-GB" dirty="0" err="1" smtClean="0"/>
              <a:t>gyfer</a:t>
            </a:r>
            <a:r>
              <a:rPr lang="en-GB" dirty="0" smtClean="0"/>
              <a:t> </a:t>
            </a:r>
            <a:r>
              <a:rPr lang="en-GB" dirty="0" err="1" smtClean="0"/>
              <a:t>addysgu</a:t>
            </a:r>
            <a:r>
              <a:rPr lang="en-GB" dirty="0" smtClean="0"/>
              <a:t>? </a:t>
            </a:r>
          </a:p>
          <a:p>
            <a:endParaRPr lang="en-GB" dirty="0"/>
          </a:p>
        </p:txBody>
      </p:sp>
      <p:sp>
        <p:nvSpPr>
          <p:cNvPr id="4" name="TextBox 3"/>
          <p:cNvSpPr txBox="1"/>
          <p:nvPr/>
        </p:nvSpPr>
        <p:spPr>
          <a:xfrm>
            <a:off x="7543799" y="585216"/>
            <a:ext cx="4778829" cy="461665"/>
          </a:xfrm>
          <a:prstGeom prst="rect">
            <a:avLst/>
          </a:prstGeom>
          <a:noFill/>
        </p:spPr>
        <p:txBody>
          <a:bodyPr wrap="square" rtlCol="0">
            <a:spAutoFit/>
          </a:bodyPr>
          <a:lstStyle/>
          <a:p>
            <a:r>
              <a:rPr lang="en-GB" sz="2400" dirty="0"/>
              <a:t>(</a:t>
            </a:r>
            <a:r>
              <a:rPr lang="en-GB" sz="2400" dirty="0" err="1"/>
              <a:t>MDaPh</a:t>
            </a:r>
            <a:r>
              <a:rPr lang="en-GB" sz="2400" dirty="0"/>
              <a:t> = </a:t>
            </a:r>
            <a:r>
              <a:rPr lang="en-GB" sz="2400" dirty="0" err="1"/>
              <a:t>Maes</a:t>
            </a:r>
            <a:r>
              <a:rPr lang="en-GB" sz="2400" dirty="0"/>
              <a:t> </a:t>
            </a:r>
            <a:r>
              <a:rPr lang="en-GB" sz="2400" dirty="0" err="1"/>
              <a:t>Dysgu</a:t>
            </a:r>
            <a:r>
              <a:rPr lang="en-GB" sz="2400" dirty="0"/>
              <a:t> a </a:t>
            </a:r>
            <a:r>
              <a:rPr lang="en-GB" sz="2400" dirty="0" err="1"/>
              <a:t>Phrofiad</a:t>
            </a:r>
            <a:r>
              <a:rPr lang="en-GB" sz="2400" dirty="0"/>
              <a:t>)</a:t>
            </a:r>
          </a:p>
        </p:txBody>
      </p:sp>
    </p:spTree>
    <p:extLst>
      <p:ext uri="{BB962C8B-B14F-4D97-AF65-F5344CB8AC3E}">
        <p14:creationId xmlns:p14="http://schemas.microsoft.com/office/powerpoint/2010/main" val="580141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 the heading ‘Discipline-specific considerations’:</a:t>
            </a:r>
            <a:endParaRPr lang="en-GB" dirty="0"/>
          </a:p>
        </p:txBody>
      </p:sp>
      <p:sp>
        <p:nvSpPr>
          <p:cNvPr id="3" name="Content Placeholder 2"/>
          <p:cNvSpPr>
            <a:spLocks noGrp="1"/>
          </p:cNvSpPr>
          <p:nvPr>
            <p:ph idx="1"/>
          </p:nvPr>
        </p:nvSpPr>
        <p:spPr/>
        <p:txBody>
          <a:bodyPr>
            <a:normAutofit lnSpcReduction="10000"/>
          </a:bodyPr>
          <a:lstStyle/>
          <a:p>
            <a:pPr fontAlgn="base"/>
            <a:r>
              <a:rPr lang="en-GB" b="1" dirty="0"/>
              <a:t>Music</a:t>
            </a:r>
          </a:p>
          <a:p>
            <a:pPr fontAlgn="base"/>
            <a:r>
              <a:rPr lang="en-GB" dirty="0"/>
              <a:t>Music includes performing, improvising and composing, listening and appreciation.</a:t>
            </a:r>
          </a:p>
          <a:p>
            <a:pPr fontAlgn="base"/>
            <a:r>
              <a:rPr lang="en-GB" dirty="0"/>
              <a:t>You should consider:</a:t>
            </a:r>
          </a:p>
          <a:p>
            <a:pPr fontAlgn="base"/>
            <a:r>
              <a:rPr lang="en-GB" dirty="0"/>
              <a:t>pitch, melody, dynamics, texture, tempo, timbre, rhythm, metre, </a:t>
            </a:r>
            <a:r>
              <a:rPr lang="en-GB" i="1" dirty="0"/>
              <a:t>form</a:t>
            </a:r>
            <a:r>
              <a:rPr lang="en-GB" dirty="0"/>
              <a:t> and structure, tonality, musical devices (e.g. repetition, ostinato, sequence), harmony, intonation</a:t>
            </a:r>
          </a:p>
          <a:p>
            <a:pPr fontAlgn="base"/>
            <a:r>
              <a:rPr lang="en-GB" dirty="0"/>
              <a:t>binary, ternary, rondo, round, minuet and trio, strophic, theme and variation, through-composed, sonata</a:t>
            </a:r>
          </a:p>
          <a:p>
            <a:pPr fontAlgn="base"/>
            <a:r>
              <a:rPr lang="en-GB" dirty="0"/>
              <a:t>performing (including vocal, instrumental, technology e.g. DJ-</a:t>
            </a:r>
            <a:r>
              <a:rPr lang="en-GB" dirty="0" err="1"/>
              <a:t>ing</a:t>
            </a:r>
            <a:r>
              <a:rPr lang="en-GB" dirty="0"/>
              <a:t>), improvising and composing (including vocal, instrumental, acoustic, electric and digital, editing/production), listening (including analysing, evaluating, and appreciating a range of musical forms and </a:t>
            </a:r>
            <a:r>
              <a:rPr lang="en-GB" i="1" dirty="0"/>
              <a:t>styles</a:t>
            </a:r>
            <a:r>
              <a:rPr lang="en-GB" dirty="0"/>
              <a:t> across </a:t>
            </a:r>
            <a:r>
              <a:rPr lang="en-GB" i="1" dirty="0"/>
              <a:t>genres</a:t>
            </a:r>
            <a:r>
              <a:rPr lang="en-GB" dirty="0"/>
              <a:t> and periods of time)</a:t>
            </a:r>
          </a:p>
          <a:p>
            <a:endParaRPr lang="en-GB" dirty="0"/>
          </a:p>
        </p:txBody>
      </p:sp>
      <p:sp>
        <p:nvSpPr>
          <p:cNvPr id="4" name="TextBox 3"/>
          <p:cNvSpPr txBox="1"/>
          <p:nvPr/>
        </p:nvSpPr>
        <p:spPr>
          <a:xfrm>
            <a:off x="9776604" y="258792"/>
            <a:ext cx="2202611" cy="1477328"/>
          </a:xfrm>
          <a:prstGeom prst="rect">
            <a:avLst/>
          </a:prstGeom>
          <a:noFill/>
        </p:spPr>
        <p:txBody>
          <a:bodyPr wrap="square" rtlCol="0">
            <a:spAutoFit/>
          </a:bodyPr>
          <a:lstStyle/>
          <a:p>
            <a:r>
              <a:rPr lang="en-GB" dirty="0" smtClean="0">
                <a:solidFill>
                  <a:schemeClr val="accent5"/>
                </a:solidFill>
              </a:rPr>
              <a:t>In case you miss it, amongst everything else…</a:t>
            </a:r>
          </a:p>
          <a:p>
            <a:r>
              <a:rPr lang="en-GB" dirty="0" smtClean="0">
                <a:solidFill>
                  <a:srgbClr val="FF0000"/>
                </a:solidFill>
              </a:rPr>
              <a:t>(Cymraeg </a:t>
            </a:r>
            <a:r>
              <a:rPr lang="en-GB" dirty="0" err="1" smtClean="0">
                <a:solidFill>
                  <a:srgbClr val="FF0000"/>
                </a:solidFill>
              </a:rPr>
              <a:t>ar</a:t>
            </a:r>
            <a:r>
              <a:rPr lang="en-GB" dirty="0" smtClean="0">
                <a:solidFill>
                  <a:srgbClr val="FF0000"/>
                </a:solidFill>
              </a:rPr>
              <a:t> y </a:t>
            </a:r>
            <a:r>
              <a:rPr lang="en-GB" dirty="0" err="1" smtClean="0">
                <a:solidFill>
                  <a:srgbClr val="FF0000"/>
                </a:solidFill>
              </a:rPr>
              <a:t>sleid</a:t>
            </a:r>
            <a:r>
              <a:rPr lang="en-GB" dirty="0" smtClean="0">
                <a:solidFill>
                  <a:srgbClr val="FF0000"/>
                </a:solidFill>
              </a:rPr>
              <a:t> </a:t>
            </a:r>
            <a:r>
              <a:rPr lang="en-GB" dirty="0" err="1" smtClean="0">
                <a:solidFill>
                  <a:srgbClr val="FF0000"/>
                </a:solidFill>
              </a:rPr>
              <a:t>nesa</a:t>
            </a:r>
            <a:r>
              <a:rPr lang="en-GB" dirty="0" smtClean="0">
                <a:solidFill>
                  <a:srgbClr val="FF0000"/>
                </a:solidFill>
              </a:rPr>
              <a:t>’)</a:t>
            </a:r>
            <a:endParaRPr lang="en-GB" dirty="0">
              <a:solidFill>
                <a:srgbClr val="FF0000"/>
              </a:solidFill>
            </a:endParaRPr>
          </a:p>
        </p:txBody>
      </p:sp>
    </p:spTree>
    <p:extLst>
      <p:ext uri="{BB962C8B-B14F-4D97-AF65-F5344CB8AC3E}">
        <p14:creationId xmlns:p14="http://schemas.microsoft.com/office/powerpoint/2010/main" val="19849429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 </a:t>
            </a:r>
            <a:r>
              <a:rPr lang="en-GB" dirty="0" err="1" smtClean="0"/>
              <a:t>dan</a:t>
            </a:r>
            <a:r>
              <a:rPr lang="en-GB" dirty="0" smtClean="0"/>
              <a:t> ‘</a:t>
            </a:r>
            <a:r>
              <a:rPr lang="en-GB" dirty="0" err="1" smtClean="0"/>
              <a:t>Ystyriaethau</a:t>
            </a:r>
            <a:r>
              <a:rPr lang="en-GB" dirty="0" smtClean="0"/>
              <a:t> </a:t>
            </a:r>
            <a:r>
              <a:rPr lang="en-GB" dirty="0" err="1"/>
              <a:t>sy’n</a:t>
            </a:r>
            <a:r>
              <a:rPr lang="en-GB" dirty="0"/>
              <a:t> </a:t>
            </a:r>
            <a:r>
              <a:rPr lang="en-GB" dirty="0" err="1"/>
              <a:t>benodol</a:t>
            </a:r>
            <a:r>
              <a:rPr lang="en-GB" dirty="0"/>
              <a:t> i </a:t>
            </a:r>
            <a:r>
              <a:rPr lang="en-GB" dirty="0" err="1" smtClean="0"/>
              <a:t>ddisgyblaethau</a:t>
            </a:r>
            <a:r>
              <a:rPr lang="en-GB" dirty="0" smtClean="0"/>
              <a:t>’</a:t>
            </a:r>
            <a:endParaRPr lang="en-GB" dirty="0"/>
          </a:p>
        </p:txBody>
      </p:sp>
      <p:sp>
        <p:nvSpPr>
          <p:cNvPr id="3" name="Content Placeholder 2"/>
          <p:cNvSpPr>
            <a:spLocks noGrp="1"/>
          </p:cNvSpPr>
          <p:nvPr>
            <p:ph idx="1"/>
          </p:nvPr>
        </p:nvSpPr>
        <p:spPr/>
        <p:txBody>
          <a:bodyPr>
            <a:normAutofit fontScale="92500"/>
          </a:bodyPr>
          <a:lstStyle/>
          <a:p>
            <a:pPr fontAlgn="base"/>
            <a:r>
              <a:rPr lang="en-GB" b="1" dirty="0" err="1"/>
              <a:t>Cerddoriaeth</a:t>
            </a:r>
            <a:endParaRPr lang="en-GB" b="1" dirty="0"/>
          </a:p>
          <a:p>
            <a:pPr fontAlgn="base"/>
            <a:r>
              <a:rPr lang="en-GB" dirty="0"/>
              <a:t>Mae </a:t>
            </a:r>
            <a:r>
              <a:rPr lang="en-GB" dirty="0" err="1"/>
              <a:t>cerddoriaeth</a:t>
            </a:r>
            <a:r>
              <a:rPr lang="en-GB" dirty="0"/>
              <a:t> yn </a:t>
            </a:r>
            <a:r>
              <a:rPr lang="en-GB" dirty="0" err="1"/>
              <a:t>cynnwys</a:t>
            </a:r>
            <a:r>
              <a:rPr lang="en-GB" dirty="0"/>
              <a:t> </a:t>
            </a:r>
            <a:r>
              <a:rPr lang="en-GB" dirty="0" err="1"/>
              <a:t>perfformio</a:t>
            </a:r>
            <a:r>
              <a:rPr lang="en-GB" dirty="0"/>
              <a:t>, </a:t>
            </a:r>
            <a:r>
              <a:rPr lang="en-GB" dirty="0" err="1"/>
              <a:t>byrfyfyrio</a:t>
            </a:r>
            <a:r>
              <a:rPr lang="en-GB" dirty="0"/>
              <a:t> a </a:t>
            </a:r>
            <a:r>
              <a:rPr lang="en-GB" dirty="0" err="1"/>
              <a:t>chyfansoddi</a:t>
            </a:r>
            <a:r>
              <a:rPr lang="en-GB" dirty="0"/>
              <a:t>, </a:t>
            </a:r>
            <a:r>
              <a:rPr lang="en-GB" dirty="0" err="1"/>
              <a:t>gwrando</a:t>
            </a:r>
            <a:r>
              <a:rPr lang="en-GB" dirty="0"/>
              <a:t> a </a:t>
            </a:r>
            <a:r>
              <a:rPr lang="en-GB" dirty="0" err="1"/>
              <a:t>gwerthuso</a:t>
            </a:r>
            <a:r>
              <a:rPr lang="en-GB" dirty="0"/>
              <a:t>.</a:t>
            </a:r>
          </a:p>
          <a:p>
            <a:pPr fontAlgn="base"/>
            <a:r>
              <a:rPr lang="en-GB" dirty="0" err="1"/>
              <a:t>Dylech</a:t>
            </a:r>
            <a:r>
              <a:rPr lang="en-GB" dirty="0"/>
              <a:t> </a:t>
            </a:r>
            <a:r>
              <a:rPr lang="en-GB" dirty="0" err="1"/>
              <a:t>ystyried</a:t>
            </a:r>
            <a:r>
              <a:rPr lang="en-GB" dirty="0"/>
              <a:t>:</a:t>
            </a:r>
          </a:p>
          <a:p>
            <a:pPr fontAlgn="base"/>
            <a:r>
              <a:rPr lang="en-GB" dirty="0" err="1"/>
              <a:t>traw</a:t>
            </a:r>
            <a:r>
              <a:rPr lang="en-GB" dirty="0"/>
              <a:t>, </a:t>
            </a:r>
            <a:r>
              <a:rPr lang="en-GB" dirty="0" err="1"/>
              <a:t>alaw</a:t>
            </a:r>
            <a:r>
              <a:rPr lang="en-GB" dirty="0"/>
              <a:t>, </a:t>
            </a:r>
            <a:r>
              <a:rPr lang="en-GB" dirty="0" err="1"/>
              <a:t>dynameg</a:t>
            </a:r>
            <a:r>
              <a:rPr lang="en-GB" dirty="0"/>
              <a:t>, </a:t>
            </a:r>
            <a:r>
              <a:rPr lang="en-GB" dirty="0" err="1"/>
              <a:t>gwead</a:t>
            </a:r>
            <a:r>
              <a:rPr lang="en-GB" dirty="0"/>
              <a:t>, tempo, </a:t>
            </a:r>
            <a:r>
              <a:rPr lang="en-GB" dirty="0" err="1"/>
              <a:t>ansawdd</a:t>
            </a:r>
            <a:r>
              <a:rPr lang="en-GB" dirty="0"/>
              <a:t>, rhythm, </a:t>
            </a:r>
            <a:r>
              <a:rPr lang="en-GB" dirty="0" err="1"/>
              <a:t>mydr</a:t>
            </a:r>
            <a:r>
              <a:rPr lang="en-GB" dirty="0"/>
              <a:t>, </a:t>
            </a:r>
            <a:r>
              <a:rPr lang="en-GB" i="1" dirty="0" err="1"/>
              <a:t>ffurf</a:t>
            </a:r>
            <a:r>
              <a:rPr lang="en-GB" dirty="0"/>
              <a:t> a </a:t>
            </a:r>
            <a:r>
              <a:rPr lang="en-GB" dirty="0" err="1"/>
              <a:t>strwythur</a:t>
            </a:r>
            <a:r>
              <a:rPr lang="en-GB" dirty="0"/>
              <a:t>, </a:t>
            </a:r>
            <a:r>
              <a:rPr lang="en-GB" dirty="0" err="1"/>
              <a:t>cyweiredd</a:t>
            </a:r>
            <a:r>
              <a:rPr lang="en-GB" dirty="0"/>
              <a:t>, </a:t>
            </a:r>
            <a:r>
              <a:rPr lang="en-GB" dirty="0" err="1"/>
              <a:t>dyfeisiau</a:t>
            </a:r>
            <a:r>
              <a:rPr lang="en-GB" dirty="0"/>
              <a:t> </a:t>
            </a:r>
            <a:r>
              <a:rPr lang="en-GB" dirty="0" err="1"/>
              <a:t>cerddorol</a:t>
            </a:r>
            <a:r>
              <a:rPr lang="en-GB" dirty="0"/>
              <a:t> (</a:t>
            </a:r>
            <a:r>
              <a:rPr lang="en-GB" dirty="0" err="1"/>
              <a:t>e.e</a:t>
            </a:r>
            <a:r>
              <a:rPr lang="en-GB" dirty="0"/>
              <a:t>. </a:t>
            </a:r>
            <a:r>
              <a:rPr lang="en-GB" dirty="0" err="1"/>
              <a:t>ailadrodd</a:t>
            </a:r>
            <a:r>
              <a:rPr lang="en-GB" dirty="0"/>
              <a:t>, ostinato, </a:t>
            </a:r>
            <a:r>
              <a:rPr lang="en-GB" dirty="0" err="1"/>
              <a:t>dilyniant</a:t>
            </a:r>
            <a:r>
              <a:rPr lang="en-GB" dirty="0"/>
              <a:t>), </a:t>
            </a:r>
            <a:r>
              <a:rPr lang="en-GB" dirty="0" err="1"/>
              <a:t>harmoni</a:t>
            </a:r>
            <a:r>
              <a:rPr lang="en-GB" dirty="0"/>
              <a:t>, </a:t>
            </a:r>
            <a:r>
              <a:rPr lang="en-GB" dirty="0" err="1"/>
              <a:t>tonyddiaeth</a:t>
            </a:r>
            <a:endParaRPr lang="en-GB" dirty="0"/>
          </a:p>
          <a:p>
            <a:pPr fontAlgn="base"/>
            <a:r>
              <a:rPr lang="en-GB" dirty="0" err="1"/>
              <a:t>dwyran</a:t>
            </a:r>
            <a:r>
              <a:rPr lang="en-GB" dirty="0"/>
              <a:t>, </a:t>
            </a:r>
            <a:r>
              <a:rPr lang="en-GB" dirty="0" err="1"/>
              <a:t>teiran</a:t>
            </a:r>
            <a:r>
              <a:rPr lang="en-GB" dirty="0"/>
              <a:t>, rondo, </a:t>
            </a:r>
            <a:r>
              <a:rPr lang="en-GB" dirty="0" err="1"/>
              <a:t>tôn</a:t>
            </a:r>
            <a:r>
              <a:rPr lang="en-GB" dirty="0"/>
              <a:t> </a:t>
            </a:r>
            <a:r>
              <a:rPr lang="en-GB" dirty="0" err="1"/>
              <a:t>gron</a:t>
            </a:r>
            <a:r>
              <a:rPr lang="en-GB" dirty="0"/>
              <a:t>, </a:t>
            </a:r>
            <a:r>
              <a:rPr lang="en-GB" dirty="0" err="1"/>
              <a:t>miniwét</a:t>
            </a:r>
            <a:r>
              <a:rPr lang="en-GB" dirty="0"/>
              <a:t> a </a:t>
            </a:r>
            <a:r>
              <a:rPr lang="en-GB" dirty="0" err="1"/>
              <a:t>thrio</a:t>
            </a:r>
            <a:r>
              <a:rPr lang="en-GB" dirty="0"/>
              <a:t>, </a:t>
            </a:r>
            <a:r>
              <a:rPr lang="en-GB" dirty="0" err="1"/>
              <a:t>stroffig</a:t>
            </a:r>
            <a:r>
              <a:rPr lang="en-GB" dirty="0"/>
              <a:t>, </a:t>
            </a:r>
            <a:r>
              <a:rPr lang="en-GB" dirty="0" err="1"/>
              <a:t>thema</a:t>
            </a:r>
            <a:r>
              <a:rPr lang="en-GB" dirty="0"/>
              <a:t> ac </a:t>
            </a:r>
            <a:r>
              <a:rPr lang="en-GB" dirty="0" err="1"/>
              <a:t>amrywiadau</a:t>
            </a:r>
            <a:r>
              <a:rPr lang="en-GB" dirty="0"/>
              <a:t>, </a:t>
            </a:r>
            <a:r>
              <a:rPr lang="en-GB" dirty="0" err="1"/>
              <a:t>cyfansoddi</a:t>
            </a:r>
            <a:r>
              <a:rPr lang="en-GB" dirty="0"/>
              <a:t> di-</a:t>
            </a:r>
            <a:r>
              <a:rPr lang="en-GB" dirty="0" err="1"/>
              <a:t>dor</a:t>
            </a:r>
            <a:r>
              <a:rPr lang="en-GB" dirty="0"/>
              <a:t>, sonata</a:t>
            </a:r>
          </a:p>
          <a:p>
            <a:pPr fontAlgn="base"/>
            <a:r>
              <a:rPr lang="en-GB" dirty="0" err="1"/>
              <a:t>perfformio</a:t>
            </a:r>
            <a:r>
              <a:rPr lang="en-GB" dirty="0"/>
              <a:t> (</a:t>
            </a:r>
            <a:r>
              <a:rPr lang="en-GB" dirty="0" err="1"/>
              <a:t>gan</a:t>
            </a:r>
            <a:r>
              <a:rPr lang="en-GB" dirty="0"/>
              <a:t> </a:t>
            </a:r>
            <a:r>
              <a:rPr lang="en-GB" dirty="0" err="1"/>
              <a:t>gynnwys</a:t>
            </a:r>
            <a:r>
              <a:rPr lang="en-GB" dirty="0"/>
              <a:t> </a:t>
            </a:r>
            <a:r>
              <a:rPr lang="en-GB" dirty="0" err="1"/>
              <a:t>lleisiol</a:t>
            </a:r>
            <a:r>
              <a:rPr lang="en-GB" dirty="0"/>
              <a:t>, </a:t>
            </a:r>
            <a:r>
              <a:rPr lang="en-GB" dirty="0" err="1"/>
              <a:t>offerynnol</a:t>
            </a:r>
            <a:r>
              <a:rPr lang="en-GB" dirty="0"/>
              <a:t>, </a:t>
            </a:r>
            <a:r>
              <a:rPr lang="en-GB" dirty="0" err="1"/>
              <a:t>technoleg</a:t>
            </a:r>
            <a:r>
              <a:rPr lang="en-GB" dirty="0"/>
              <a:t> </a:t>
            </a:r>
            <a:r>
              <a:rPr lang="en-GB" dirty="0" err="1"/>
              <a:t>e.e</a:t>
            </a:r>
            <a:r>
              <a:rPr lang="en-GB" dirty="0"/>
              <a:t>. DJ-</a:t>
            </a:r>
            <a:r>
              <a:rPr lang="en-GB" dirty="0" err="1"/>
              <a:t>io</a:t>
            </a:r>
            <a:r>
              <a:rPr lang="en-GB" dirty="0"/>
              <a:t>), </a:t>
            </a:r>
            <a:r>
              <a:rPr lang="en-GB" dirty="0" err="1"/>
              <a:t>byrfyfyrio</a:t>
            </a:r>
            <a:r>
              <a:rPr lang="en-GB" dirty="0"/>
              <a:t> a </a:t>
            </a:r>
            <a:r>
              <a:rPr lang="en-GB" dirty="0" err="1"/>
              <a:t>chyfansoddi</a:t>
            </a:r>
            <a:r>
              <a:rPr lang="en-GB" dirty="0"/>
              <a:t> (</a:t>
            </a:r>
            <a:r>
              <a:rPr lang="en-GB" dirty="0" err="1"/>
              <a:t>gan</a:t>
            </a:r>
            <a:r>
              <a:rPr lang="en-GB" dirty="0"/>
              <a:t> </a:t>
            </a:r>
            <a:r>
              <a:rPr lang="en-GB" dirty="0" err="1"/>
              <a:t>gynnwys</a:t>
            </a:r>
            <a:r>
              <a:rPr lang="en-GB" dirty="0"/>
              <a:t> </a:t>
            </a:r>
            <a:r>
              <a:rPr lang="en-GB" dirty="0" err="1"/>
              <a:t>lleisiol</a:t>
            </a:r>
            <a:r>
              <a:rPr lang="en-GB" dirty="0"/>
              <a:t>, </a:t>
            </a:r>
            <a:r>
              <a:rPr lang="en-GB" dirty="0" err="1"/>
              <a:t>offerynnol</a:t>
            </a:r>
            <a:r>
              <a:rPr lang="en-GB" dirty="0"/>
              <a:t>, </a:t>
            </a:r>
            <a:r>
              <a:rPr lang="en-GB" dirty="0" err="1"/>
              <a:t>acwstig</a:t>
            </a:r>
            <a:r>
              <a:rPr lang="en-GB" dirty="0"/>
              <a:t>, </a:t>
            </a:r>
            <a:r>
              <a:rPr lang="en-GB" dirty="0" err="1"/>
              <a:t>trydanol</a:t>
            </a:r>
            <a:r>
              <a:rPr lang="en-GB" dirty="0"/>
              <a:t> a </a:t>
            </a:r>
            <a:r>
              <a:rPr lang="en-GB" dirty="0" err="1"/>
              <a:t>digidol</a:t>
            </a:r>
            <a:r>
              <a:rPr lang="en-GB" dirty="0"/>
              <a:t>, </a:t>
            </a:r>
            <a:r>
              <a:rPr lang="en-GB" dirty="0" err="1"/>
              <a:t>golygu</a:t>
            </a:r>
            <a:r>
              <a:rPr lang="en-GB" dirty="0"/>
              <a:t>/</a:t>
            </a:r>
            <a:r>
              <a:rPr lang="en-GB" dirty="0" err="1"/>
              <a:t>cynhyrchu</a:t>
            </a:r>
            <a:r>
              <a:rPr lang="en-GB" dirty="0"/>
              <a:t>), </a:t>
            </a:r>
            <a:r>
              <a:rPr lang="en-GB" dirty="0" err="1"/>
              <a:t>gwrando</a:t>
            </a:r>
            <a:r>
              <a:rPr lang="en-GB" dirty="0"/>
              <a:t> (</a:t>
            </a:r>
            <a:r>
              <a:rPr lang="en-GB" dirty="0" err="1"/>
              <a:t>gan</a:t>
            </a:r>
            <a:r>
              <a:rPr lang="en-GB" dirty="0"/>
              <a:t> </a:t>
            </a:r>
            <a:r>
              <a:rPr lang="en-GB" dirty="0" err="1"/>
              <a:t>gynnwys</a:t>
            </a:r>
            <a:r>
              <a:rPr lang="en-GB" dirty="0"/>
              <a:t> </a:t>
            </a:r>
            <a:r>
              <a:rPr lang="en-GB" dirty="0" err="1"/>
              <a:t>dadansoddi</a:t>
            </a:r>
            <a:r>
              <a:rPr lang="en-GB" dirty="0"/>
              <a:t>, </a:t>
            </a:r>
            <a:r>
              <a:rPr lang="en-GB" dirty="0" err="1"/>
              <a:t>gwerthuso</a:t>
            </a:r>
            <a:r>
              <a:rPr lang="en-GB" dirty="0"/>
              <a:t> a </a:t>
            </a:r>
            <a:r>
              <a:rPr lang="en-GB" dirty="0" err="1"/>
              <a:t>gwerthfawrogi</a:t>
            </a:r>
            <a:r>
              <a:rPr lang="en-GB" dirty="0"/>
              <a:t> </a:t>
            </a:r>
            <a:r>
              <a:rPr lang="en-GB" dirty="0" err="1"/>
              <a:t>ystod</a:t>
            </a:r>
            <a:r>
              <a:rPr lang="en-GB" dirty="0"/>
              <a:t> o </a:t>
            </a:r>
            <a:r>
              <a:rPr lang="en-GB" dirty="0" err="1"/>
              <a:t>ffurfiau</a:t>
            </a:r>
            <a:r>
              <a:rPr lang="en-GB" dirty="0"/>
              <a:t> ac </a:t>
            </a:r>
            <a:r>
              <a:rPr lang="en-GB" i="1" dirty="0" err="1"/>
              <a:t>arddulliau</a:t>
            </a:r>
            <a:r>
              <a:rPr lang="en-GB" dirty="0"/>
              <a:t> </a:t>
            </a:r>
            <a:r>
              <a:rPr lang="en-GB" dirty="0" err="1"/>
              <a:t>cerddorol</a:t>
            </a:r>
            <a:r>
              <a:rPr lang="en-GB" dirty="0"/>
              <a:t> </a:t>
            </a:r>
            <a:r>
              <a:rPr lang="en-GB" dirty="0" err="1"/>
              <a:t>ar</a:t>
            </a:r>
            <a:r>
              <a:rPr lang="en-GB" dirty="0"/>
              <a:t> draws </a:t>
            </a:r>
            <a:r>
              <a:rPr lang="en-GB" i="1" dirty="0"/>
              <a:t>genres</a:t>
            </a:r>
            <a:r>
              <a:rPr lang="en-GB" dirty="0"/>
              <a:t> a </a:t>
            </a:r>
            <a:r>
              <a:rPr lang="en-GB" dirty="0" err="1"/>
              <a:t>chyfnodau</a:t>
            </a:r>
            <a:r>
              <a:rPr lang="en-GB" dirty="0"/>
              <a:t> o </a:t>
            </a:r>
            <a:r>
              <a:rPr lang="en-GB" dirty="0" err="1"/>
              <a:t>amser</a:t>
            </a:r>
            <a:r>
              <a:rPr lang="en-GB" dirty="0"/>
              <a:t>)</a:t>
            </a:r>
          </a:p>
          <a:p>
            <a:endParaRPr lang="en-GB" dirty="0"/>
          </a:p>
        </p:txBody>
      </p:sp>
    </p:spTree>
    <p:extLst>
      <p:ext uri="{BB962C8B-B14F-4D97-AF65-F5344CB8AC3E}">
        <p14:creationId xmlns:p14="http://schemas.microsoft.com/office/powerpoint/2010/main" val="8316615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6</a:t>
            </a:r>
            <a:r>
              <a:rPr lang="en-GB" dirty="0" smtClean="0"/>
              <a:t> </a:t>
            </a:r>
            <a:r>
              <a:rPr lang="en-GB" dirty="0"/>
              <a:t>/ </a:t>
            </a:r>
            <a:r>
              <a:rPr lang="en-GB" dirty="0" smtClean="0"/>
              <a:t>Task 6</a:t>
            </a:r>
            <a:endParaRPr lang="en-GB" dirty="0"/>
          </a:p>
        </p:txBody>
      </p:sp>
      <p:sp>
        <p:nvSpPr>
          <p:cNvPr id="3" name="Content Placeholder 2"/>
          <p:cNvSpPr>
            <a:spLocks noGrp="1"/>
          </p:cNvSpPr>
          <p:nvPr>
            <p:ph idx="1"/>
          </p:nvPr>
        </p:nvSpPr>
        <p:spPr/>
        <p:txBody>
          <a:bodyPr/>
          <a:lstStyle/>
          <a:p>
            <a:pPr marL="0" indent="0">
              <a:buNone/>
            </a:pPr>
            <a:r>
              <a:rPr lang="en-GB" dirty="0" smtClean="0"/>
              <a:t>Look </a:t>
            </a:r>
            <a:r>
              <a:rPr lang="en-GB" dirty="0"/>
              <a:t>for examples online for how schools </a:t>
            </a:r>
            <a:r>
              <a:rPr lang="en-GB" dirty="0" smtClean="0"/>
              <a:t>are already </a:t>
            </a:r>
            <a:r>
              <a:rPr lang="en-GB" dirty="0"/>
              <a:t>using the pedagogical principles. How do they do this</a:t>
            </a:r>
            <a:r>
              <a:rPr lang="en-GB" dirty="0" smtClean="0"/>
              <a:t>?</a:t>
            </a:r>
          </a:p>
          <a:p>
            <a:pPr marL="0" indent="0">
              <a:buNone/>
            </a:pPr>
            <a:endParaRPr lang="en-GB" dirty="0"/>
          </a:p>
          <a:p>
            <a:pPr marL="0" indent="0">
              <a:buNone/>
            </a:pPr>
            <a:r>
              <a:rPr lang="en-GB" dirty="0" err="1" smtClean="0">
                <a:solidFill>
                  <a:srgbClr val="FF0000"/>
                </a:solidFill>
              </a:rPr>
              <a:t>Edrychwch</a:t>
            </a:r>
            <a:r>
              <a:rPr lang="en-GB" dirty="0" smtClean="0">
                <a:solidFill>
                  <a:srgbClr val="FF0000"/>
                </a:solidFill>
              </a:rPr>
              <a:t> am </a:t>
            </a:r>
            <a:r>
              <a:rPr lang="en-GB" dirty="0" err="1" smtClean="0">
                <a:solidFill>
                  <a:srgbClr val="FF0000"/>
                </a:solidFill>
              </a:rPr>
              <a:t>esiamplau</a:t>
            </a:r>
            <a:r>
              <a:rPr lang="en-GB" dirty="0" smtClean="0">
                <a:solidFill>
                  <a:srgbClr val="FF0000"/>
                </a:solidFill>
              </a:rPr>
              <a:t> </a:t>
            </a:r>
            <a:r>
              <a:rPr lang="en-GB" dirty="0" err="1" smtClean="0">
                <a:solidFill>
                  <a:srgbClr val="FF0000"/>
                </a:solidFill>
              </a:rPr>
              <a:t>ar-lein</a:t>
            </a:r>
            <a:r>
              <a:rPr lang="en-GB" dirty="0" smtClean="0">
                <a:solidFill>
                  <a:srgbClr val="FF0000"/>
                </a:solidFill>
              </a:rPr>
              <a:t> </a:t>
            </a:r>
            <a:r>
              <a:rPr lang="en-GB" dirty="0" err="1" smtClean="0">
                <a:solidFill>
                  <a:srgbClr val="FF0000"/>
                </a:solidFill>
              </a:rPr>
              <a:t>o’r</a:t>
            </a:r>
            <a:r>
              <a:rPr lang="en-GB" dirty="0" smtClean="0">
                <a:solidFill>
                  <a:srgbClr val="FF0000"/>
                </a:solidFill>
              </a:rPr>
              <a:t> </a:t>
            </a:r>
            <a:r>
              <a:rPr lang="en-GB" dirty="0" err="1" smtClean="0">
                <a:solidFill>
                  <a:srgbClr val="FF0000"/>
                </a:solidFill>
              </a:rPr>
              <a:t>ffordd</a:t>
            </a:r>
            <a:r>
              <a:rPr lang="en-GB" dirty="0" smtClean="0">
                <a:solidFill>
                  <a:srgbClr val="FF0000"/>
                </a:solidFill>
              </a:rPr>
              <a:t> mae </a:t>
            </a:r>
            <a:r>
              <a:rPr lang="en-GB" dirty="0" err="1" smtClean="0">
                <a:solidFill>
                  <a:srgbClr val="FF0000"/>
                </a:solidFill>
              </a:rPr>
              <a:t>ysgolion</a:t>
            </a:r>
            <a:r>
              <a:rPr lang="en-GB" dirty="0" smtClean="0">
                <a:solidFill>
                  <a:srgbClr val="FF0000"/>
                </a:solidFill>
              </a:rPr>
              <a:t> yn </a:t>
            </a:r>
            <a:r>
              <a:rPr lang="en-GB" dirty="0" err="1" smtClean="0">
                <a:solidFill>
                  <a:srgbClr val="FF0000"/>
                </a:solidFill>
              </a:rPr>
              <a:t>defnyddio’r</a:t>
            </a:r>
            <a:r>
              <a:rPr lang="en-GB" dirty="0" smtClean="0">
                <a:solidFill>
                  <a:srgbClr val="FF0000"/>
                </a:solidFill>
              </a:rPr>
              <a:t> </a:t>
            </a:r>
            <a:r>
              <a:rPr lang="en-GB" dirty="0" err="1" smtClean="0">
                <a:solidFill>
                  <a:srgbClr val="FF0000"/>
                </a:solidFill>
              </a:rPr>
              <a:t>egwyddorion</a:t>
            </a:r>
            <a:r>
              <a:rPr lang="en-GB" dirty="0" smtClean="0">
                <a:solidFill>
                  <a:srgbClr val="FF0000"/>
                </a:solidFill>
              </a:rPr>
              <a:t> </a:t>
            </a:r>
            <a:r>
              <a:rPr lang="en-GB" dirty="0" err="1" smtClean="0">
                <a:solidFill>
                  <a:srgbClr val="FF0000"/>
                </a:solidFill>
              </a:rPr>
              <a:t>addysgeg</a:t>
            </a:r>
            <a:r>
              <a:rPr lang="en-GB" dirty="0" smtClean="0">
                <a:solidFill>
                  <a:srgbClr val="FF0000"/>
                </a:solidFill>
              </a:rPr>
              <a:t> yn </a:t>
            </a:r>
            <a:r>
              <a:rPr lang="en-GB" dirty="0" err="1" smtClean="0">
                <a:solidFill>
                  <a:srgbClr val="FF0000"/>
                </a:solidFill>
              </a:rPr>
              <a:t>barod</a:t>
            </a:r>
            <a:r>
              <a:rPr lang="en-GB" dirty="0" smtClean="0">
                <a:solidFill>
                  <a:srgbClr val="FF0000"/>
                </a:solidFill>
              </a:rPr>
              <a:t>.  </a:t>
            </a:r>
            <a:r>
              <a:rPr lang="en-GB" dirty="0" err="1" smtClean="0">
                <a:solidFill>
                  <a:srgbClr val="FF0000"/>
                </a:solidFill>
              </a:rPr>
              <a:t>Sut</a:t>
            </a:r>
            <a:r>
              <a:rPr lang="en-GB" dirty="0" smtClean="0">
                <a:solidFill>
                  <a:srgbClr val="FF0000"/>
                </a:solidFill>
              </a:rPr>
              <a:t> y </a:t>
            </a:r>
            <a:r>
              <a:rPr lang="en-GB" dirty="0" err="1" smtClean="0">
                <a:solidFill>
                  <a:srgbClr val="FF0000"/>
                </a:solidFill>
              </a:rPr>
              <a:t>maent</a:t>
            </a:r>
            <a:r>
              <a:rPr lang="en-GB" dirty="0" smtClean="0">
                <a:solidFill>
                  <a:srgbClr val="FF0000"/>
                </a:solidFill>
              </a:rPr>
              <a:t> yn </a:t>
            </a:r>
            <a:r>
              <a:rPr lang="en-GB" dirty="0" err="1" smtClean="0">
                <a:solidFill>
                  <a:srgbClr val="FF0000"/>
                </a:solidFill>
              </a:rPr>
              <a:t>gwneud</a:t>
            </a:r>
            <a:r>
              <a:rPr lang="en-GB" dirty="0" smtClean="0">
                <a:solidFill>
                  <a:srgbClr val="FF0000"/>
                </a:solidFill>
              </a:rPr>
              <a:t> </a:t>
            </a:r>
            <a:r>
              <a:rPr lang="en-GB" dirty="0" err="1" smtClean="0">
                <a:solidFill>
                  <a:srgbClr val="FF0000"/>
                </a:solidFill>
              </a:rPr>
              <a:t>hyn</a:t>
            </a:r>
            <a:r>
              <a:rPr lang="en-GB" dirty="0" smtClean="0">
                <a:solidFill>
                  <a:srgbClr val="FF0000"/>
                </a:solidFill>
              </a:rPr>
              <a:t>? </a:t>
            </a:r>
            <a:endParaRPr lang="en-GB" dirty="0">
              <a:solidFill>
                <a:srgbClr val="FF0000"/>
              </a:solidFill>
            </a:endParaRPr>
          </a:p>
          <a:p>
            <a:endParaRPr lang="en-GB" dirty="0"/>
          </a:p>
        </p:txBody>
      </p:sp>
    </p:spTree>
    <p:extLst>
      <p:ext uri="{BB962C8B-B14F-4D97-AF65-F5344CB8AC3E}">
        <p14:creationId xmlns:p14="http://schemas.microsoft.com/office/powerpoint/2010/main" val="16135101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 Resources </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You might find this a useful source – a school newsletter from </a:t>
            </a:r>
            <a:r>
              <a:rPr lang="en-GB" dirty="0" err="1" smtClean="0"/>
              <a:t>Coleg</a:t>
            </a:r>
            <a:r>
              <a:rPr lang="en-GB" dirty="0" smtClean="0"/>
              <a:t> </a:t>
            </a:r>
            <a:r>
              <a:rPr lang="en-GB" dirty="0" err="1" smtClean="0"/>
              <a:t>Cymunedol</a:t>
            </a:r>
            <a:r>
              <a:rPr lang="en-GB" dirty="0" smtClean="0"/>
              <a:t> y </a:t>
            </a:r>
            <a:r>
              <a:rPr lang="en-GB" dirty="0" err="1" smtClean="0"/>
              <a:t>Dderwen</a:t>
            </a:r>
            <a:r>
              <a:rPr lang="en-GB" dirty="0" smtClean="0"/>
              <a:t>, Bridgend.</a:t>
            </a:r>
            <a:endParaRPr lang="en-GB" dirty="0"/>
          </a:p>
          <a:p>
            <a:pPr marL="0" indent="0">
              <a:buNone/>
            </a:pPr>
            <a:r>
              <a:rPr lang="en-GB" dirty="0">
                <a:hlinkClick r:id="rId2"/>
              </a:rPr>
              <a:t>https://</a:t>
            </a:r>
            <a:r>
              <a:rPr lang="en-GB" dirty="0" smtClean="0">
                <a:hlinkClick r:id="rId2"/>
              </a:rPr>
              <a:t>ccyd.co.uk/wp-content/uploads/2018/06/Curriculum-Development-at-CCYD-newsletter-1.pdf</a:t>
            </a:r>
            <a:endParaRPr lang="en-GB" dirty="0" smtClean="0"/>
          </a:p>
          <a:p>
            <a:pPr marL="0" indent="0">
              <a:buNone/>
            </a:pPr>
            <a:endParaRPr lang="en-GB" dirty="0"/>
          </a:p>
          <a:p>
            <a:pPr marL="0" indent="0">
              <a:buNone/>
            </a:pPr>
            <a:r>
              <a:rPr lang="en-GB" dirty="0" smtClean="0"/>
              <a:t>There is some interesting information here, on the website for </a:t>
            </a:r>
            <a:r>
              <a:rPr lang="en-GB" dirty="0" err="1" smtClean="0"/>
              <a:t>Gowerton</a:t>
            </a:r>
            <a:r>
              <a:rPr lang="en-GB" dirty="0" smtClean="0"/>
              <a:t> School, Swansea:</a:t>
            </a:r>
          </a:p>
          <a:p>
            <a:pPr marL="0" indent="0">
              <a:buNone/>
            </a:pPr>
            <a:r>
              <a:rPr lang="en-GB" dirty="0">
                <a:hlinkClick r:id="rId3"/>
              </a:rPr>
              <a:t>http://www.gowerton.com/teaching-and-learning</a:t>
            </a:r>
            <a:r>
              <a:rPr lang="en-GB" dirty="0" smtClean="0">
                <a:hlinkClick r:id="rId3"/>
              </a:rPr>
              <a:t>/</a:t>
            </a:r>
            <a:endParaRPr lang="en-GB" dirty="0" smtClean="0"/>
          </a:p>
          <a:p>
            <a:pPr marL="0" indent="0">
              <a:buNone/>
            </a:pPr>
            <a:endParaRPr lang="en-GB" dirty="0"/>
          </a:p>
          <a:p>
            <a:pPr marL="0" indent="0">
              <a:buNone/>
            </a:pPr>
            <a:r>
              <a:rPr lang="en-GB" dirty="0" smtClean="0"/>
              <a:t>This is an interesting video about </a:t>
            </a:r>
            <a:r>
              <a:rPr lang="en-GB" dirty="0" err="1" smtClean="0"/>
              <a:t>Olchfa</a:t>
            </a:r>
            <a:r>
              <a:rPr lang="en-GB" dirty="0" smtClean="0"/>
              <a:t> School, Swansea:</a:t>
            </a:r>
          </a:p>
          <a:p>
            <a:pPr marL="0" indent="0">
              <a:buNone/>
            </a:pPr>
            <a:r>
              <a:rPr lang="en-GB" dirty="0">
                <a:hlinkClick r:id="rId4"/>
              </a:rPr>
              <a:t>https://www.youtube.com/watch?v=x6c2jVSC6gM</a:t>
            </a:r>
            <a:endParaRPr lang="en-GB" dirty="0"/>
          </a:p>
          <a:p>
            <a:pPr marL="0" indent="0">
              <a:buNone/>
            </a:pPr>
            <a:endParaRPr lang="en-GB" dirty="0"/>
          </a:p>
        </p:txBody>
      </p:sp>
    </p:spTree>
    <p:extLst>
      <p:ext uri="{BB962C8B-B14F-4D97-AF65-F5344CB8AC3E}">
        <p14:creationId xmlns:p14="http://schemas.microsoft.com/office/powerpoint/2010/main" val="2361569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rgbClr val="FF0000"/>
                </a:solidFill>
              </a:rPr>
              <a:t>Tasg</a:t>
            </a:r>
            <a:r>
              <a:rPr lang="en-GB" dirty="0" smtClean="0">
                <a:solidFill>
                  <a:srgbClr val="FF0000"/>
                </a:solidFill>
              </a:rPr>
              <a:t> 7</a:t>
            </a:r>
            <a:r>
              <a:rPr lang="en-GB" dirty="0" smtClean="0"/>
              <a:t> / Task 7</a:t>
            </a:r>
            <a:endParaRPr lang="en-GB" dirty="0"/>
          </a:p>
        </p:txBody>
      </p:sp>
      <p:sp>
        <p:nvSpPr>
          <p:cNvPr id="3" name="Content Placeholder 2"/>
          <p:cNvSpPr>
            <a:spLocks noGrp="1"/>
          </p:cNvSpPr>
          <p:nvPr>
            <p:ph idx="1"/>
          </p:nvPr>
        </p:nvSpPr>
        <p:spPr>
          <a:xfrm>
            <a:off x="838200" y="2084832"/>
            <a:ext cx="10515600" cy="3890398"/>
          </a:xfrm>
        </p:spPr>
        <p:txBody>
          <a:bodyPr>
            <a:normAutofit/>
          </a:bodyPr>
          <a:lstStyle/>
          <a:p>
            <a:pPr marL="0" indent="0">
              <a:buNone/>
            </a:pPr>
            <a:r>
              <a:rPr lang="en-GB" dirty="0" smtClean="0"/>
              <a:t>Read the current Estyn </a:t>
            </a:r>
            <a:r>
              <a:rPr lang="en-GB" dirty="0"/>
              <a:t>A</a:t>
            </a:r>
            <a:r>
              <a:rPr lang="en-GB" dirty="0" smtClean="0"/>
              <a:t>nnual R</a:t>
            </a:r>
            <a:r>
              <a:rPr lang="en-GB" dirty="0"/>
              <a:t>eport, focusing on pp. 21-23- ‘A high-quality teaching profession</a:t>
            </a:r>
            <a:r>
              <a:rPr lang="en-GB" dirty="0" smtClean="0"/>
              <a:t>’. </a:t>
            </a:r>
            <a:endParaRPr lang="en-GB" dirty="0"/>
          </a:p>
          <a:p>
            <a:pPr marL="0" lvl="0" indent="0">
              <a:buNone/>
            </a:pPr>
            <a:endParaRPr lang="en-GB" dirty="0" smtClean="0"/>
          </a:p>
          <a:p>
            <a:pPr marL="0" indent="0">
              <a:buNone/>
            </a:pPr>
            <a:r>
              <a:rPr lang="en-GB" dirty="0"/>
              <a:t>English</a:t>
            </a:r>
            <a:r>
              <a:rPr lang="en-GB" dirty="0" smtClean="0"/>
              <a:t>: </a:t>
            </a:r>
            <a:r>
              <a:rPr lang="en-GB" dirty="0" smtClean="0">
                <a:hlinkClick r:id="rId2"/>
              </a:rPr>
              <a:t>https</a:t>
            </a:r>
            <a:r>
              <a:rPr lang="en-GB" dirty="0">
                <a:hlinkClick r:id="rId2"/>
              </a:rPr>
              <a:t>://www.estyn.gov.wales/sites/www.estyn.gov.wales/files/2020-07/Annual_Report_2018_2019_en_2.pdf </a:t>
            </a:r>
            <a:endParaRPr lang="en-GB" dirty="0" smtClean="0"/>
          </a:p>
          <a:p>
            <a:pPr marL="0" indent="0">
              <a:buNone/>
            </a:pPr>
            <a:r>
              <a:rPr lang="en-GB" dirty="0">
                <a:solidFill>
                  <a:srgbClr val="FF0000"/>
                </a:solidFill>
              </a:rPr>
              <a:t>Cymraeg</a:t>
            </a:r>
            <a:r>
              <a:rPr lang="en-GB" dirty="0" smtClean="0">
                <a:solidFill>
                  <a:srgbClr val="FF0000"/>
                </a:solidFill>
              </a:rPr>
              <a:t>:</a:t>
            </a:r>
          </a:p>
          <a:p>
            <a:pPr marL="0" lvl="0" indent="0">
              <a:buNone/>
            </a:pPr>
            <a:r>
              <a:rPr lang="en-GB" dirty="0">
                <a:hlinkClick r:id="rId3"/>
              </a:rPr>
              <a:t>https://</a:t>
            </a:r>
            <a:r>
              <a:rPr lang="en-GB" dirty="0" smtClean="0">
                <a:hlinkClick r:id="rId3"/>
              </a:rPr>
              <a:t>www.estyn.llyw.cymru/sites/www.estyn.gov.wales/files/2020-07/Annual_Report_2018_2019_cy%20%281%29.pdf</a:t>
            </a:r>
            <a:endParaRPr lang="en-GB" dirty="0" smtClean="0"/>
          </a:p>
          <a:p>
            <a:pPr marL="0" lvl="0" indent="0">
              <a:buNone/>
            </a:pPr>
            <a:endParaRPr lang="en-GB" dirty="0" smtClean="0"/>
          </a:p>
          <a:p>
            <a:endParaRPr lang="en-GB" dirty="0"/>
          </a:p>
        </p:txBody>
      </p:sp>
      <p:sp>
        <p:nvSpPr>
          <p:cNvPr id="4" name="TextBox 3"/>
          <p:cNvSpPr txBox="1"/>
          <p:nvPr/>
        </p:nvSpPr>
        <p:spPr>
          <a:xfrm>
            <a:off x="8448136" y="6205268"/>
            <a:ext cx="3519577" cy="369332"/>
          </a:xfrm>
          <a:prstGeom prst="rect">
            <a:avLst/>
          </a:prstGeom>
          <a:noFill/>
        </p:spPr>
        <p:txBody>
          <a:bodyPr wrap="square" rtlCol="0">
            <a:spAutoFit/>
          </a:bodyPr>
          <a:lstStyle/>
          <a:p>
            <a:r>
              <a:rPr lang="en-GB" dirty="0" smtClean="0">
                <a:solidFill>
                  <a:schemeClr val="accent6"/>
                </a:solidFill>
              </a:rPr>
              <a:t>Questions to consider on next slide.</a:t>
            </a:r>
            <a:endParaRPr lang="en-GB" dirty="0">
              <a:solidFill>
                <a:schemeClr val="accent6"/>
              </a:solidFill>
            </a:endParaRPr>
          </a:p>
        </p:txBody>
      </p:sp>
    </p:spTree>
    <p:extLst>
      <p:ext uri="{BB962C8B-B14F-4D97-AF65-F5344CB8AC3E}">
        <p14:creationId xmlns:p14="http://schemas.microsoft.com/office/powerpoint/2010/main" val="10905447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rgbClr val="FF0000"/>
                </a:solidFill>
              </a:rPr>
              <a:t>Tasg</a:t>
            </a:r>
            <a:r>
              <a:rPr lang="en-GB" dirty="0">
                <a:solidFill>
                  <a:srgbClr val="FF0000"/>
                </a:solidFill>
              </a:rPr>
              <a:t> </a:t>
            </a:r>
            <a:r>
              <a:rPr lang="en-GB" dirty="0" smtClean="0">
                <a:solidFill>
                  <a:srgbClr val="FF0000"/>
                </a:solidFill>
              </a:rPr>
              <a:t>8</a:t>
            </a:r>
            <a:r>
              <a:rPr lang="en-GB" dirty="0" smtClean="0"/>
              <a:t> </a:t>
            </a:r>
            <a:r>
              <a:rPr lang="en-GB" dirty="0"/>
              <a:t>/ Task </a:t>
            </a:r>
            <a:r>
              <a:rPr lang="en-GB" dirty="0" smtClean="0"/>
              <a:t>8</a:t>
            </a:r>
            <a:endParaRPr lang="en-GB" dirty="0"/>
          </a:p>
        </p:txBody>
      </p:sp>
      <p:sp>
        <p:nvSpPr>
          <p:cNvPr id="3" name="Content Placeholder 2"/>
          <p:cNvSpPr>
            <a:spLocks noGrp="1"/>
          </p:cNvSpPr>
          <p:nvPr>
            <p:ph idx="1"/>
          </p:nvPr>
        </p:nvSpPr>
        <p:spPr/>
        <p:txBody>
          <a:bodyPr/>
          <a:lstStyle/>
          <a:p>
            <a:pPr marL="0" indent="0">
              <a:buNone/>
            </a:pPr>
            <a:r>
              <a:rPr lang="en-GB" dirty="0" smtClean="0"/>
              <a:t>Taking Tasks 6 and 7 into account, what </a:t>
            </a:r>
            <a:r>
              <a:rPr lang="en-GB" dirty="0"/>
              <a:t>are considered key elements to effective pedagogy being developed in schools?  </a:t>
            </a:r>
            <a:endParaRPr lang="en-GB" dirty="0" smtClean="0"/>
          </a:p>
          <a:p>
            <a:pPr marL="0" indent="0">
              <a:buNone/>
            </a:pPr>
            <a:r>
              <a:rPr lang="en-GB" dirty="0" smtClean="0"/>
              <a:t>What </a:t>
            </a:r>
            <a:r>
              <a:rPr lang="en-GB" dirty="0"/>
              <a:t>might this mean for you as a trainee teacher? </a:t>
            </a:r>
            <a:endParaRPr lang="en-GB" dirty="0" smtClean="0"/>
          </a:p>
          <a:p>
            <a:pPr marL="0" indent="0">
              <a:buNone/>
            </a:pPr>
            <a:endParaRPr lang="en-GB" dirty="0" smtClean="0"/>
          </a:p>
          <a:p>
            <a:pPr marL="0" indent="0">
              <a:buNone/>
            </a:pPr>
            <a:endParaRPr lang="en-GB" dirty="0"/>
          </a:p>
          <a:p>
            <a:pPr marL="0" indent="0">
              <a:buNone/>
            </a:pPr>
            <a:r>
              <a:rPr lang="en-GB" dirty="0" err="1" smtClean="0">
                <a:solidFill>
                  <a:srgbClr val="FF0000"/>
                </a:solidFill>
              </a:rPr>
              <a:t>Gan</a:t>
            </a:r>
            <a:r>
              <a:rPr lang="en-GB" dirty="0" smtClean="0">
                <a:solidFill>
                  <a:srgbClr val="FF0000"/>
                </a:solidFill>
              </a:rPr>
              <a:t> </a:t>
            </a:r>
            <a:r>
              <a:rPr lang="en-GB" dirty="0" err="1" smtClean="0">
                <a:solidFill>
                  <a:srgbClr val="FF0000"/>
                </a:solidFill>
              </a:rPr>
              <a:t>gymryd</a:t>
            </a:r>
            <a:r>
              <a:rPr lang="en-GB" dirty="0" smtClean="0">
                <a:solidFill>
                  <a:srgbClr val="FF0000"/>
                </a:solidFill>
              </a:rPr>
              <a:t> </a:t>
            </a:r>
            <a:r>
              <a:rPr lang="en-GB" dirty="0" err="1">
                <a:solidFill>
                  <a:srgbClr val="FF0000"/>
                </a:solidFill>
              </a:rPr>
              <a:t>Tasgau</a:t>
            </a:r>
            <a:r>
              <a:rPr lang="en-GB" dirty="0">
                <a:solidFill>
                  <a:srgbClr val="FF0000"/>
                </a:solidFill>
              </a:rPr>
              <a:t> 6 a 7 i </a:t>
            </a:r>
            <a:r>
              <a:rPr lang="en-GB" dirty="0" err="1" smtClean="0">
                <a:solidFill>
                  <a:srgbClr val="FF0000"/>
                </a:solidFill>
              </a:rPr>
              <a:t>ystyriaeth</a:t>
            </a:r>
            <a:r>
              <a:rPr lang="en-GB" dirty="0" smtClean="0">
                <a:solidFill>
                  <a:srgbClr val="FF0000"/>
                </a:solidFill>
              </a:rPr>
              <a:t>, </a:t>
            </a:r>
            <a:r>
              <a:rPr lang="en-GB" dirty="0" err="1" smtClean="0">
                <a:solidFill>
                  <a:srgbClr val="FF0000"/>
                </a:solidFill>
              </a:rPr>
              <a:t>beth</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cael</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hystyried</a:t>
            </a:r>
            <a:r>
              <a:rPr lang="en-GB" dirty="0" smtClean="0">
                <a:solidFill>
                  <a:srgbClr val="FF0000"/>
                </a:solidFill>
              </a:rPr>
              <a:t> yn </a:t>
            </a:r>
            <a:r>
              <a:rPr lang="en-GB" dirty="0" err="1" smtClean="0">
                <a:solidFill>
                  <a:srgbClr val="FF0000"/>
                </a:solidFill>
              </a:rPr>
              <a:t>elfennau</a:t>
            </a:r>
            <a:r>
              <a:rPr lang="en-GB" dirty="0" smtClean="0">
                <a:solidFill>
                  <a:srgbClr val="FF0000"/>
                </a:solidFill>
              </a:rPr>
              <a:t> </a:t>
            </a:r>
            <a:r>
              <a:rPr lang="en-GB" dirty="0" err="1" smtClean="0">
                <a:solidFill>
                  <a:srgbClr val="FF0000"/>
                </a:solidFill>
              </a:rPr>
              <a:t>allweddol</a:t>
            </a:r>
            <a:r>
              <a:rPr lang="en-GB" dirty="0" smtClean="0">
                <a:solidFill>
                  <a:srgbClr val="FF0000"/>
                </a:solidFill>
              </a:rPr>
              <a:t> i </a:t>
            </a:r>
            <a:r>
              <a:rPr lang="en-GB" dirty="0" err="1" smtClean="0">
                <a:solidFill>
                  <a:srgbClr val="FF0000"/>
                </a:solidFill>
              </a:rPr>
              <a:t>addysgeg</a:t>
            </a:r>
            <a:r>
              <a:rPr lang="en-GB" dirty="0" smtClean="0">
                <a:solidFill>
                  <a:srgbClr val="FF0000"/>
                </a:solidFill>
              </a:rPr>
              <a:t> </a:t>
            </a:r>
            <a:r>
              <a:rPr lang="en-GB" dirty="0" err="1" smtClean="0">
                <a:solidFill>
                  <a:srgbClr val="FF0000"/>
                </a:solidFill>
              </a:rPr>
              <a:t>effeithiol</a:t>
            </a:r>
            <a:r>
              <a:rPr lang="en-GB" dirty="0" smtClean="0">
                <a:solidFill>
                  <a:srgbClr val="FF0000"/>
                </a:solidFill>
              </a:rPr>
              <a:t> </a:t>
            </a:r>
            <a:r>
              <a:rPr lang="en-GB" dirty="0" err="1" smtClean="0">
                <a:solidFill>
                  <a:srgbClr val="FF0000"/>
                </a:solidFill>
              </a:rPr>
              <a:t>sy’n</a:t>
            </a:r>
            <a:r>
              <a:rPr lang="en-GB" dirty="0" smtClean="0">
                <a:solidFill>
                  <a:srgbClr val="FF0000"/>
                </a:solidFill>
              </a:rPr>
              <a:t> </a:t>
            </a:r>
            <a:r>
              <a:rPr lang="en-GB" dirty="0" err="1" smtClean="0">
                <a:solidFill>
                  <a:srgbClr val="FF0000"/>
                </a:solidFill>
              </a:rPr>
              <a:t>cael</a:t>
            </a:r>
            <a:r>
              <a:rPr lang="en-GB" dirty="0" smtClean="0">
                <a:solidFill>
                  <a:srgbClr val="FF0000"/>
                </a:solidFill>
              </a:rPr>
              <a:t> </a:t>
            </a:r>
            <a:r>
              <a:rPr lang="en-GB" dirty="0" err="1" smtClean="0">
                <a:solidFill>
                  <a:srgbClr val="FF0000"/>
                </a:solidFill>
              </a:rPr>
              <a:t>eu</a:t>
            </a:r>
            <a:r>
              <a:rPr lang="en-GB" dirty="0" smtClean="0">
                <a:solidFill>
                  <a:srgbClr val="FF0000"/>
                </a:solidFill>
              </a:rPr>
              <a:t> </a:t>
            </a:r>
            <a:r>
              <a:rPr lang="en-GB" dirty="0" err="1" smtClean="0">
                <a:solidFill>
                  <a:srgbClr val="FF0000"/>
                </a:solidFill>
              </a:rPr>
              <a:t>datblygu</a:t>
            </a:r>
            <a:r>
              <a:rPr lang="en-GB" dirty="0" smtClean="0">
                <a:solidFill>
                  <a:srgbClr val="FF0000"/>
                </a:solidFill>
              </a:rPr>
              <a:t> </a:t>
            </a:r>
            <a:r>
              <a:rPr lang="en-GB" dirty="0" err="1" smtClean="0">
                <a:solidFill>
                  <a:srgbClr val="FF0000"/>
                </a:solidFill>
              </a:rPr>
              <a:t>mewn</a:t>
            </a:r>
            <a:r>
              <a:rPr lang="en-GB" dirty="0" smtClean="0">
                <a:solidFill>
                  <a:srgbClr val="FF0000"/>
                </a:solidFill>
              </a:rPr>
              <a:t> </a:t>
            </a:r>
            <a:r>
              <a:rPr lang="en-GB" dirty="0" err="1" smtClean="0">
                <a:solidFill>
                  <a:srgbClr val="FF0000"/>
                </a:solidFill>
              </a:rPr>
              <a:t>ysgolion</a:t>
            </a:r>
            <a:r>
              <a:rPr lang="en-GB" dirty="0" smtClean="0">
                <a:solidFill>
                  <a:srgbClr val="FF0000"/>
                </a:solidFill>
              </a:rPr>
              <a:t>?</a:t>
            </a:r>
          </a:p>
          <a:p>
            <a:pPr marL="0" indent="0">
              <a:buNone/>
            </a:pPr>
            <a:r>
              <a:rPr lang="en-GB" dirty="0" smtClean="0">
                <a:solidFill>
                  <a:srgbClr val="FF0000"/>
                </a:solidFill>
              </a:rPr>
              <a:t>Beth </a:t>
            </a:r>
            <a:r>
              <a:rPr lang="en-GB" dirty="0" err="1" smtClean="0">
                <a:solidFill>
                  <a:srgbClr val="FF0000"/>
                </a:solidFill>
              </a:rPr>
              <a:t>allai</a:t>
            </a:r>
            <a:r>
              <a:rPr lang="en-GB" dirty="0" smtClean="0">
                <a:solidFill>
                  <a:srgbClr val="FF0000"/>
                </a:solidFill>
              </a:rPr>
              <a:t> </a:t>
            </a:r>
            <a:r>
              <a:rPr lang="en-GB" dirty="0" err="1" smtClean="0">
                <a:solidFill>
                  <a:srgbClr val="FF0000"/>
                </a:solidFill>
              </a:rPr>
              <a:t>hyn</a:t>
            </a:r>
            <a:r>
              <a:rPr lang="en-GB" dirty="0" smtClean="0">
                <a:solidFill>
                  <a:srgbClr val="FF0000"/>
                </a:solidFill>
              </a:rPr>
              <a:t> ei </a:t>
            </a:r>
            <a:r>
              <a:rPr lang="en-GB" dirty="0" err="1" smtClean="0">
                <a:solidFill>
                  <a:srgbClr val="FF0000"/>
                </a:solidFill>
              </a:rPr>
              <a:t>olygu</a:t>
            </a:r>
            <a:r>
              <a:rPr lang="en-GB" dirty="0" smtClean="0">
                <a:solidFill>
                  <a:srgbClr val="FF0000"/>
                </a:solidFill>
              </a:rPr>
              <a:t> i chi </a:t>
            </a:r>
            <a:r>
              <a:rPr lang="en-GB" dirty="0" err="1" smtClean="0">
                <a:solidFill>
                  <a:srgbClr val="FF0000"/>
                </a:solidFill>
              </a:rPr>
              <a:t>fel</a:t>
            </a:r>
            <a:r>
              <a:rPr lang="en-GB" dirty="0" smtClean="0">
                <a:solidFill>
                  <a:srgbClr val="FF0000"/>
                </a:solidFill>
              </a:rPr>
              <a:t> </a:t>
            </a:r>
            <a:r>
              <a:rPr lang="en-GB" dirty="0" err="1" smtClean="0">
                <a:solidFill>
                  <a:srgbClr val="FF0000"/>
                </a:solidFill>
              </a:rPr>
              <a:t>athro</a:t>
            </a:r>
            <a:r>
              <a:rPr lang="en-GB" dirty="0" smtClean="0">
                <a:solidFill>
                  <a:srgbClr val="FF0000"/>
                </a:solidFill>
              </a:rPr>
              <a:t>/</a:t>
            </a:r>
            <a:r>
              <a:rPr lang="en-GB" dirty="0" err="1" smtClean="0">
                <a:solidFill>
                  <a:srgbClr val="FF0000"/>
                </a:solidFill>
              </a:rPr>
              <a:t>athrawes</a:t>
            </a:r>
            <a:r>
              <a:rPr lang="en-GB" dirty="0" smtClean="0">
                <a:solidFill>
                  <a:srgbClr val="FF0000"/>
                </a:solidFill>
              </a:rPr>
              <a:t> </a:t>
            </a:r>
            <a:r>
              <a:rPr lang="en-GB" dirty="0" err="1" smtClean="0">
                <a:solidFill>
                  <a:srgbClr val="FF0000"/>
                </a:solidFill>
              </a:rPr>
              <a:t>dan</a:t>
            </a:r>
            <a:r>
              <a:rPr lang="en-GB" dirty="0" smtClean="0">
                <a:solidFill>
                  <a:srgbClr val="FF0000"/>
                </a:solidFill>
              </a:rPr>
              <a:t> </a:t>
            </a:r>
            <a:r>
              <a:rPr lang="en-GB" dirty="0" err="1" smtClean="0">
                <a:solidFill>
                  <a:srgbClr val="FF0000"/>
                </a:solidFill>
              </a:rPr>
              <a:t>hyfforddiant</a:t>
            </a:r>
            <a:r>
              <a:rPr lang="en-GB" dirty="0" smtClean="0">
                <a:solidFill>
                  <a:srgbClr val="FF0000"/>
                </a:solidFill>
              </a:rPr>
              <a:t>?</a:t>
            </a:r>
            <a:endParaRPr lang="en-GB" dirty="0">
              <a:solidFill>
                <a:srgbClr val="FF0000"/>
              </a:solidFill>
            </a:endParaRPr>
          </a:p>
          <a:p>
            <a:endParaRPr lang="en-GB" dirty="0"/>
          </a:p>
        </p:txBody>
      </p:sp>
    </p:spTree>
    <p:extLst>
      <p:ext uri="{BB962C8B-B14F-4D97-AF65-F5344CB8AC3E}">
        <p14:creationId xmlns:p14="http://schemas.microsoft.com/office/powerpoint/2010/main" val="1500836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0313" t="19185" r="29525" b="5178"/>
          <a:stretch/>
        </p:blipFill>
        <p:spPr>
          <a:xfrm>
            <a:off x="2934789" y="251913"/>
            <a:ext cx="6087291" cy="6445457"/>
          </a:xfrm>
          <a:prstGeom prst="rect">
            <a:avLst/>
          </a:prstGeom>
        </p:spPr>
      </p:pic>
      <p:sp>
        <p:nvSpPr>
          <p:cNvPr id="3" name="TextBox 2"/>
          <p:cNvSpPr txBox="1"/>
          <p:nvPr/>
        </p:nvSpPr>
        <p:spPr>
          <a:xfrm>
            <a:off x="9903125" y="6512704"/>
            <a:ext cx="2363638" cy="369332"/>
          </a:xfrm>
          <a:prstGeom prst="rect">
            <a:avLst/>
          </a:prstGeom>
          <a:noFill/>
        </p:spPr>
        <p:txBody>
          <a:bodyPr wrap="square" rtlCol="0">
            <a:spAutoFit/>
          </a:bodyPr>
          <a:lstStyle/>
          <a:p>
            <a:r>
              <a:rPr lang="en-GB" dirty="0" smtClean="0"/>
              <a:t>Source – Impact Wales</a:t>
            </a:r>
            <a:endParaRPr lang="en-GB" dirty="0"/>
          </a:p>
        </p:txBody>
      </p:sp>
    </p:spTree>
    <p:extLst>
      <p:ext uri="{BB962C8B-B14F-4D97-AF65-F5344CB8AC3E}">
        <p14:creationId xmlns:p14="http://schemas.microsoft.com/office/powerpoint/2010/main" val="2349644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5757672" cy="1499616"/>
          </a:xfrm>
        </p:spPr>
        <p:txBody>
          <a:bodyPr/>
          <a:lstStyle/>
          <a:p>
            <a:r>
              <a:rPr lang="en-GB" dirty="0" smtClean="0"/>
              <a:t>Have a good weekend!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9690" y="1500664"/>
            <a:ext cx="7053970" cy="4708525"/>
          </a:xfrm>
        </p:spPr>
      </p:pic>
      <p:sp>
        <p:nvSpPr>
          <p:cNvPr id="5" name="TextBox 4"/>
          <p:cNvSpPr txBox="1"/>
          <p:nvPr/>
        </p:nvSpPr>
        <p:spPr>
          <a:xfrm>
            <a:off x="9221293" y="346502"/>
            <a:ext cx="2775857" cy="2308324"/>
          </a:xfrm>
          <a:prstGeom prst="rect">
            <a:avLst/>
          </a:prstGeom>
          <a:noFill/>
        </p:spPr>
        <p:txBody>
          <a:bodyPr wrap="square" rtlCol="0">
            <a:spAutoFit/>
          </a:bodyPr>
          <a:lstStyle/>
          <a:p>
            <a:r>
              <a:rPr lang="en-GB" sz="2400" smtClean="0">
                <a:solidFill>
                  <a:schemeClr val="accent2"/>
                </a:solidFill>
              </a:rPr>
              <a:t>Please email </a:t>
            </a:r>
            <a:r>
              <a:rPr lang="en-GB" sz="2400" dirty="0" smtClean="0">
                <a:solidFill>
                  <a:schemeClr val="accent2"/>
                </a:solidFill>
              </a:rPr>
              <a:t>me if you have any questions – about this content or anything else.  I will see you all next week.</a:t>
            </a:r>
            <a:endParaRPr lang="en-GB" sz="2400" dirty="0">
              <a:solidFill>
                <a:schemeClr val="accent2"/>
              </a:solidFill>
            </a:endParaRPr>
          </a:p>
        </p:txBody>
      </p:sp>
    </p:spTree>
    <p:extLst>
      <p:ext uri="{BB962C8B-B14F-4D97-AF65-F5344CB8AC3E}">
        <p14:creationId xmlns:p14="http://schemas.microsoft.com/office/powerpoint/2010/main" val="3773968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3345</TotalTime>
  <Words>1675</Words>
  <Application>Microsoft Office PowerPoint</Application>
  <PresentationFormat>Widescreen</PresentationFormat>
  <Paragraphs>174</Paragraphs>
  <Slides>30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-apple-system</vt:lpstr>
      <vt:lpstr>Calibri</vt:lpstr>
      <vt:lpstr>Comic Sans MS</vt:lpstr>
      <vt:lpstr>Tw Cen MT</vt:lpstr>
      <vt:lpstr>Tw Cen MT Condensed</vt:lpstr>
      <vt:lpstr>Wingdings 3</vt:lpstr>
      <vt:lpstr>Integral</vt:lpstr>
      <vt:lpstr>PowerPoint Presentation</vt:lpstr>
      <vt:lpstr>PowerPoint Presentation</vt:lpstr>
      <vt:lpstr>Curriculum for Wales / Cwricwlwm i Gymru</vt:lpstr>
      <vt:lpstr>Cwricwlwm i Gymru / Curriculum for Wales </vt:lpstr>
      <vt:lpstr>Cwricwlwm i Gymru / Curriculum for Wales </vt:lpstr>
      <vt:lpstr>Cwricwlwm i Gymru / Curriculum for Wales </vt:lpstr>
      <vt:lpstr>PowerPoint Presentation</vt:lpstr>
      <vt:lpstr>Cwricwlwm i Gymru / Curriculum for Wales  Tasg 1 / Task 1</vt:lpstr>
      <vt:lpstr>Cwricwlwm i Gymru / Curriculum for Wales Tasg 2 / Task 2 </vt:lpstr>
      <vt:lpstr> Y Pedwar Diben / The Four Purposes  </vt:lpstr>
      <vt:lpstr> Y Pedwar Diben / The Four Purposes Tasg 3 / Task 3  </vt:lpstr>
      <vt:lpstr>Egwyddorion Addysgeg / Pedagogical Principles Tasg 4 / Task 4</vt:lpstr>
      <vt:lpstr>Dyfodol Llwyddiannus / Successful Futures</vt:lpstr>
      <vt:lpstr>Summary:</vt:lpstr>
      <vt:lpstr>Summary:</vt:lpstr>
      <vt:lpstr>Summary:</vt:lpstr>
      <vt:lpstr>PowerPoint Presentation</vt:lpstr>
      <vt:lpstr>PowerPoint Presentation</vt:lpstr>
      <vt:lpstr>Tasg 5 / Task 5 </vt:lpstr>
      <vt:lpstr>‘Y’ Dogfen! / ‘the’ Document!</vt:lpstr>
      <vt:lpstr>Questions (Cymraeg ar y sleid nesa’)</vt:lpstr>
      <vt:lpstr>Cwestiynau</vt:lpstr>
      <vt:lpstr>Under the heading ‘Discipline-specific considerations’:</vt:lpstr>
      <vt:lpstr>O dan ‘Ystyriaethau sy’n benodol i ddisgyblaethau’</vt:lpstr>
      <vt:lpstr>Tasg 6 / Task 6</vt:lpstr>
      <vt:lpstr>School Resources </vt:lpstr>
      <vt:lpstr>Tasg 7 / Task 7</vt:lpstr>
      <vt:lpstr>Tasg 8 / Task 8</vt:lpstr>
      <vt:lpstr>PowerPoint Presentation</vt:lpstr>
      <vt:lpstr>Have a good weekend!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Morgan</dc:creator>
  <cp:lastModifiedBy>Catherine Morgan</cp:lastModifiedBy>
  <cp:revision>56</cp:revision>
  <dcterms:created xsi:type="dcterms:W3CDTF">2020-09-09T12:09:00Z</dcterms:created>
  <dcterms:modified xsi:type="dcterms:W3CDTF">2020-09-16T18:13:37Z</dcterms:modified>
</cp:coreProperties>
</file>