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AEC7C2-568A-4754-841B-0918703DF69F}" v="43" dt="2022-05-05T14:49:54.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B6E69-C35D-465B-9FD9-E91B2F93E2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A8F6AB-F78A-4FFC-A816-E88A5173F7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242F1E-3DA2-427A-99AC-559897AF0601}"/>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1EF9CCCC-49F5-4B85-961D-4EBB57C943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6D2045-C388-439E-A751-9C50C00D68EC}"/>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2460063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305E3-44AB-4CCB-A935-CB532D223E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F27A2E-0071-4637-97F5-1027D6B656F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48AB02-FE1F-4F08-897C-ED1F9DC96AE6}"/>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5E5B262A-B713-4915-A562-666269F000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FB6FA1-BE12-4A2A-B3AC-E33CFC5ECC0E}"/>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293865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C587D-839A-417F-9DC8-E639DDA052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94B30B-238D-46A0-A3C2-E50104F8C1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F5DF5E-B9E4-4892-A4F5-4F0D70F3E414}"/>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B6EC418D-F419-427B-9B27-AD495B084A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725A95-A77F-4FF0-9FF5-259C51800620}"/>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3512136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6DB8A-C1F9-4938-A231-B073BB0AFF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09848F-5F65-4701-B2CD-567E99F667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EE44DE6-3171-4316-B5EF-6F2F4C2678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30D4D5-D624-4389-8956-7D021F8EF3F5}"/>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6" name="Footer Placeholder 5">
            <a:extLst>
              <a:ext uri="{FF2B5EF4-FFF2-40B4-BE49-F238E27FC236}">
                <a16:creationId xmlns:a16="http://schemas.microsoft.com/office/drawing/2014/main" id="{84D68256-826D-47DE-AF21-48D711CD16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A1307D-B80F-4517-A909-E125282D7CAF}"/>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3684821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D56D3-33A7-44DD-BC70-60908404CE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9E6ED5-D552-41D3-A115-35EDBF46F6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7CE13A-5FA5-41BE-A2C9-F6EBCA88E0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6555FF-5F74-4B21-BEE5-77FF2F1692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DA96A3-8E47-45D2-84BA-A9D453D707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F5D14F-A428-4C17-98C8-63B80F3C74A6}"/>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8" name="Footer Placeholder 7">
            <a:extLst>
              <a:ext uri="{FF2B5EF4-FFF2-40B4-BE49-F238E27FC236}">
                <a16:creationId xmlns:a16="http://schemas.microsoft.com/office/drawing/2014/main" id="{5F739D2F-5C5B-4E8E-941C-C8303B60050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24E025-A22A-4A7C-A826-FE3609ECF071}"/>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651951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52327-7D5D-4676-AE1D-D3D1233434E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3C8258-3C07-4E68-8D51-BD0B6494F4DF}"/>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4" name="Footer Placeholder 3">
            <a:extLst>
              <a:ext uri="{FF2B5EF4-FFF2-40B4-BE49-F238E27FC236}">
                <a16:creationId xmlns:a16="http://schemas.microsoft.com/office/drawing/2014/main" id="{0B130A0A-6200-478F-B6CB-1176A42D27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DCF6C7-AFA8-4CBF-8970-698F93C90A3F}"/>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1752448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ACEDA4-B4B1-435A-8ED0-9FE1ACA34181}"/>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3" name="Footer Placeholder 2">
            <a:extLst>
              <a:ext uri="{FF2B5EF4-FFF2-40B4-BE49-F238E27FC236}">
                <a16:creationId xmlns:a16="http://schemas.microsoft.com/office/drawing/2014/main" id="{605050AC-CCA2-473B-B508-84421265D4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021866-7BFA-4256-AEB1-DA0AA1B390CE}"/>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245333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D7FBE-2004-4CF9-93C9-0E416C2B8F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004E8C-4445-4460-A565-C96A226063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63A1B8-642F-49FC-B7EF-9C51F5D128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720CC5-D746-4170-9795-01A760CF79EF}"/>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6" name="Footer Placeholder 5">
            <a:extLst>
              <a:ext uri="{FF2B5EF4-FFF2-40B4-BE49-F238E27FC236}">
                <a16:creationId xmlns:a16="http://schemas.microsoft.com/office/drawing/2014/main" id="{8BF42DF3-76CA-450D-8F34-A1B9AE9FE4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783F58-59A1-4EF2-AF7C-B47A5063F635}"/>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2338074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7D551-2D6F-4E89-92CF-3E39091EC3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C7DB0C-1C66-4045-8EE0-B12EA9C310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5D08C5F-FFF1-44C1-BA1B-87AD5B6975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83045C-578A-4B1B-B915-817E1D49F361}"/>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6" name="Footer Placeholder 5">
            <a:extLst>
              <a:ext uri="{FF2B5EF4-FFF2-40B4-BE49-F238E27FC236}">
                <a16:creationId xmlns:a16="http://schemas.microsoft.com/office/drawing/2014/main" id="{114B163B-3873-47CD-A869-C9898F320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06FFFE-2DF1-4EB4-89B4-5385792F7E86}"/>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3744849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DB73B-F466-46B5-BA3C-D6EBB638055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0B382-7E9C-4EC9-955A-7C0B705942B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99114F-8092-40AE-BE54-BECE45690978}"/>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70B2EE2C-E146-42F9-9F43-0D6BA23729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FD3987-220A-4D9E-9F13-9A6EE9FA3BD2}"/>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4156816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EFCC7C-A801-4377-9EA3-B8EA3D58191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4ED9A1-24D8-4A06-BA9E-EE325B5C3C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B3818E-92CD-4CF7-A481-93353C7F1D24}"/>
              </a:ext>
            </a:extLst>
          </p:cNvPr>
          <p:cNvSpPr>
            <a:spLocks noGrp="1"/>
          </p:cNvSpPr>
          <p:nvPr>
            <p:ph type="dt" sz="half" idx="10"/>
          </p:nvPr>
        </p:nvSpPr>
        <p:spPr/>
        <p:txBody>
          <a:body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0DD1F643-97CF-4EE3-93A4-1280015DD5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6A6D02-9532-4D9C-846F-1B488B483675}"/>
              </a:ext>
            </a:extLst>
          </p:cNvPr>
          <p:cNvSpPr>
            <a:spLocks noGrp="1"/>
          </p:cNvSpPr>
          <p:nvPr>
            <p:ph type="sldNum" sz="quarter" idx="12"/>
          </p:nvPr>
        </p:nvSpPr>
        <p:spPr/>
        <p:txBody>
          <a:bodyPr/>
          <a:lstStyle/>
          <a:p>
            <a:fld id="{967440FB-509D-49A9-A47F-7A325032ECED}" type="slidenum">
              <a:rPr lang="en-GB" smtClean="0"/>
              <a:t>‹#›</a:t>
            </a:fld>
            <a:endParaRPr lang="en-GB"/>
          </a:p>
        </p:txBody>
      </p:sp>
    </p:spTree>
    <p:extLst>
      <p:ext uri="{BB962C8B-B14F-4D97-AF65-F5344CB8AC3E}">
        <p14:creationId xmlns:p14="http://schemas.microsoft.com/office/powerpoint/2010/main" val="3818553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39042-6FE7-4977-B135-098C97421A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2A3CA9-9FA9-4946-A893-32F55EB06A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188DAC-6DB6-4FC7-BB96-F1EF6BCF9B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16FAD0-DA47-474C-A6D5-5079BDE915A5}" type="datetimeFigureOut">
              <a:rPr lang="en-GB" smtClean="0"/>
              <a:t>05/05/2022</a:t>
            </a:fld>
            <a:endParaRPr lang="en-GB"/>
          </a:p>
        </p:txBody>
      </p:sp>
      <p:sp>
        <p:nvSpPr>
          <p:cNvPr id="5" name="Footer Placeholder 4">
            <a:extLst>
              <a:ext uri="{FF2B5EF4-FFF2-40B4-BE49-F238E27FC236}">
                <a16:creationId xmlns:a16="http://schemas.microsoft.com/office/drawing/2014/main" id="{64B0773E-A75F-4768-81F3-2EFCDC7FD9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86614CA-5DBB-4B07-919D-BC15921EB9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7440FB-509D-49A9-A47F-7A325032ECED}" type="slidenum">
              <a:rPr lang="en-GB" smtClean="0"/>
              <a:t>‹#›</a:t>
            </a:fld>
            <a:endParaRPr lang="en-GB"/>
          </a:p>
        </p:txBody>
      </p:sp>
    </p:spTree>
    <p:extLst>
      <p:ext uri="{BB962C8B-B14F-4D97-AF65-F5344CB8AC3E}">
        <p14:creationId xmlns:p14="http://schemas.microsoft.com/office/powerpoint/2010/main" val="26754286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hyperlink" Target="https://medium.com/@GlobalEdulinkUK/is-taking-prince2-training-online-better-for-a-project-management-career-yes-or-no-7f1c1d059eec" TargetMode="External"/><Relationship Id="rId2" Type="http://schemas.openxmlformats.org/officeDocument/2006/relationships/hyperlink" Target="https://www.mpug.com/successfully-managing-waterfall-project-individual-work-agile-teams/" TargetMode="External"/><Relationship Id="rId1" Type="http://schemas.openxmlformats.org/officeDocument/2006/relationships/slideLayout" Target="../slideLayouts/slideLayout2.xml"/><Relationship Id="rId6" Type="http://schemas.openxmlformats.org/officeDocument/2006/relationships/hyperlink" Target="https://www.researchgate.net/figure/Strategic-risk-management-cycle_fig2_278242868" TargetMode="External"/><Relationship Id="rId5" Type="http://schemas.openxmlformats.org/officeDocument/2006/relationships/hyperlink" Target="https://medium.com/@sudarhtc/agile-project-management-methodology-manifesto-frameworks-and-process-f4c332ddb779" TargetMode="External"/><Relationship Id="rId4" Type="http://schemas.openxmlformats.org/officeDocument/2006/relationships/hyperlink" Target="https://www.teamwork.com/project-management-guide/project-stakehold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EA394-BD38-4807-A299-C142C07D4830}"/>
              </a:ext>
            </a:extLst>
          </p:cNvPr>
          <p:cNvSpPr>
            <a:spLocks noGrp="1"/>
          </p:cNvSpPr>
          <p:nvPr>
            <p:ph type="ctrTitle"/>
          </p:nvPr>
        </p:nvSpPr>
        <p:spPr/>
        <p:txBody>
          <a:bodyPr>
            <a:normAutofit fontScale="90000"/>
          </a:bodyPr>
          <a:lstStyle/>
          <a:p>
            <a:r>
              <a:rPr lang="en-GB" dirty="0"/>
              <a:t>BMSP6013 Project Management</a:t>
            </a:r>
            <a:br>
              <a:rPr lang="en-GB" dirty="0"/>
            </a:br>
            <a:r>
              <a:rPr lang="en-GB" dirty="0"/>
              <a:t>Assignment 2 </a:t>
            </a:r>
          </a:p>
        </p:txBody>
      </p:sp>
      <p:sp>
        <p:nvSpPr>
          <p:cNvPr id="3" name="Subtitle 2">
            <a:extLst>
              <a:ext uri="{FF2B5EF4-FFF2-40B4-BE49-F238E27FC236}">
                <a16:creationId xmlns:a16="http://schemas.microsoft.com/office/drawing/2014/main" id="{9A639708-696B-4505-AC6E-8BC7C8AF8269}"/>
              </a:ext>
            </a:extLst>
          </p:cNvPr>
          <p:cNvSpPr>
            <a:spLocks noGrp="1"/>
          </p:cNvSpPr>
          <p:nvPr>
            <p:ph type="subTitle" idx="1"/>
          </p:nvPr>
        </p:nvSpPr>
        <p:spPr/>
        <p:txBody>
          <a:bodyPr/>
          <a:lstStyle/>
          <a:p>
            <a:endParaRPr lang="en-GB" dirty="0"/>
          </a:p>
          <a:p>
            <a:endParaRPr lang="en-GB" dirty="0"/>
          </a:p>
          <a:p>
            <a:r>
              <a:rPr lang="en-GB" dirty="0"/>
              <a:t>Lorraine Coombes (1911597)</a:t>
            </a:r>
          </a:p>
        </p:txBody>
      </p:sp>
      <p:pic>
        <p:nvPicPr>
          <p:cNvPr id="4" name="Audio 3">
            <a:hlinkClick r:id="" action="ppaction://media"/>
            <a:extLst>
              <a:ext uri="{FF2B5EF4-FFF2-40B4-BE49-F238E27FC236}">
                <a16:creationId xmlns:a16="http://schemas.microsoft.com/office/drawing/2014/main" id="{83293B56-35BF-4337-8C08-04DF93346E0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42738862"/>
      </p:ext>
    </p:extLst>
  </p:cSld>
  <p:clrMapOvr>
    <a:masterClrMapping/>
  </p:clrMapOvr>
  <mc:AlternateContent xmlns:mc="http://schemas.openxmlformats.org/markup-compatibility/2006">
    <mc:Choice xmlns:p14="http://schemas.microsoft.com/office/powerpoint/2010/main" Requires="p14">
      <p:transition spd="slow" p14:dur="2000" advTm="5375"/>
    </mc:Choice>
    <mc:Fallback>
      <p:transition spd="slow" advTm="5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mute="1"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838200" y="365125"/>
            <a:ext cx="10515600" cy="478155"/>
          </a:xfrm>
        </p:spPr>
        <p:txBody>
          <a:bodyPr>
            <a:normAutofit/>
          </a:bodyPr>
          <a:lstStyle/>
          <a:p>
            <a:r>
              <a:rPr lang="en-GB" sz="2400" b="1"/>
              <a:t>What is project management </a:t>
            </a:r>
            <a:endParaRPr lang="en-GB" sz="2400" b="1" dirty="0"/>
          </a:p>
        </p:txBody>
      </p:sp>
      <p:pic>
        <p:nvPicPr>
          <p:cNvPr id="4" name="Content Placeholder 3">
            <a:extLst>
              <a:ext uri="{FF2B5EF4-FFF2-40B4-BE49-F238E27FC236}">
                <a16:creationId xmlns:a16="http://schemas.microsoft.com/office/drawing/2014/main" id="{39621180-8B2F-44BD-90FA-7C7AE20D671F}"/>
              </a:ext>
            </a:extLst>
          </p:cNvPr>
          <p:cNvPicPr>
            <a:picLocks noGrp="1" noChangeAspect="1"/>
          </p:cNvPicPr>
          <p:nvPr>
            <p:ph idx="1"/>
          </p:nvPr>
        </p:nvPicPr>
        <p:blipFill>
          <a:blip r:embed="rId4"/>
          <a:stretch>
            <a:fillRect/>
          </a:stretch>
        </p:blipFill>
        <p:spPr>
          <a:xfrm>
            <a:off x="696685" y="729343"/>
            <a:ext cx="10083800" cy="5225143"/>
          </a:xfrm>
          <a:prstGeom prst="rect">
            <a:avLst/>
          </a:prstGeom>
        </p:spPr>
      </p:pic>
      <p:sp>
        <p:nvSpPr>
          <p:cNvPr id="6" name="TextBox 5">
            <a:extLst>
              <a:ext uri="{FF2B5EF4-FFF2-40B4-BE49-F238E27FC236}">
                <a16:creationId xmlns:a16="http://schemas.microsoft.com/office/drawing/2014/main" id="{AD89ADB4-2DCA-4D88-9403-77624FA20F1C}"/>
              </a:ext>
            </a:extLst>
          </p:cNvPr>
          <p:cNvSpPr txBox="1"/>
          <p:nvPr/>
        </p:nvSpPr>
        <p:spPr>
          <a:xfrm flipH="1">
            <a:off x="1308462" y="6052457"/>
            <a:ext cx="2425338" cy="646331"/>
          </a:xfrm>
          <a:prstGeom prst="rect">
            <a:avLst/>
          </a:prstGeom>
          <a:noFill/>
        </p:spPr>
        <p:txBody>
          <a:bodyPr wrap="square" rtlCol="0">
            <a:spAutoFit/>
          </a:bodyPr>
          <a:lstStyle/>
          <a:p>
            <a:r>
              <a:rPr lang="en-GB"/>
              <a:t>(Russell, Pferdehirt &amp; Nelson, 2022)</a:t>
            </a:r>
            <a:endParaRPr lang="en-GB" dirty="0"/>
          </a:p>
        </p:txBody>
      </p:sp>
      <p:pic>
        <p:nvPicPr>
          <p:cNvPr id="3" name="Audio 2">
            <a:hlinkClick r:id="" action="ppaction://media"/>
            <a:extLst>
              <a:ext uri="{FF2B5EF4-FFF2-40B4-BE49-F238E27FC236}">
                <a16:creationId xmlns:a16="http://schemas.microsoft.com/office/drawing/2014/main" id="{503EDC3E-ACCB-4AF8-88CB-C8BE09A080F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353934884"/>
      </p:ext>
    </p:extLst>
  </p:cSld>
  <p:clrMapOvr>
    <a:masterClrMapping/>
  </p:clrMapOvr>
  <mc:AlternateContent xmlns:mc="http://schemas.openxmlformats.org/markup-compatibility/2006">
    <mc:Choice xmlns:p14="http://schemas.microsoft.com/office/powerpoint/2010/main" Requires="p14">
      <p:transition spd="slow" p14:dur="2000" advTm="37837"/>
    </mc:Choice>
    <mc:Fallback>
      <p:transition spd="slow" advTm="37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466722" y="491112"/>
            <a:ext cx="2835278" cy="2010872"/>
          </a:xfrm>
        </p:spPr>
        <p:txBody>
          <a:bodyPr anchor="b">
            <a:normAutofit/>
          </a:bodyPr>
          <a:lstStyle/>
          <a:p>
            <a:pPr algn="r"/>
            <a:r>
              <a:rPr lang="en-GB" sz="4000" dirty="0">
                <a:solidFill>
                  <a:srgbClr val="FFFFFF"/>
                </a:solidFill>
              </a:rPr>
              <a:t>Role of a project manager</a:t>
            </a:r>
          </a:p>
        </p:txBody>
      </p:sp>
      <p:pic>
        <p:nvPicPr>
          <p:cNvPr id="4" name="Content Placeholder 3">
            <a:extLst>
              <a:ext uri="{FF2B5EF4-FFF2-40B4-BE49-F238E27FC236}">
                <a16:creationId xmlns:a16="http://schemas.microsoft.com/office/drawing/2014/main" id="{EB6D0D66-723E-47E8-9082-E446AA8520ED}"/>
              </a:ext>
            </a:extLst>
          </p:cNvPr>
          <p:cNvPicPr>
            <a:picLocks noGrp="1" noChangeAspect="1"/>
          </p:cNvPicPr>
          <p:nvPr>
            <p:ph idx="1"/>
          </p:nvPr>
        </p:nvPicPr>
        <p:blipFill>
          <a:blip r:embed="rId4"/>
          <a:stretch>
            <a:fillRect/>
          </a:stretch>
        </p:blipFill>
        <p:spPr>
          <a:xfrm>
            <a:off x="4037826" y="2866"/>
            <a:ext cx="8154174" cy="6834110"/>
          </a:xfrm>
          <a:prstGeom prst="rect">
            <a:avLst/>
          </a:prstGeom>
        </p:spPr>
      </p:pic>
      <p:sp>
        <p:nvSpPr>
          <p:cNvPr id="5" name="TextBox 4">
            <a:extLst>
              <a:ext uri="{FF2B5EF4-FFF2-40B4-BE49-F238E27FC236}">
                <a16:creationId xmlns:a16="http://schemas.microsoft.com/office/drawing/2014/main" id="{107A4965-D087-4502-BEAD-2996E5D9EB1D}"/>
              </a:ext>
            </a:extLst>
          </p:cNvPr>
          <p:cNvSpPr txBox="1"/>
          <p:nvPr/>
        </p:nvSpPr>
        <p:spPr>
          <a:xfrm>
            <a:off x="4528458" y="6215743"/>
            <a:ext cx="1382486" cy="646331"/>
          </a:xfrm>
          <a:prstGeom prst="rect">
            <a:avLst/>
          </a:prstGeom>
          <a:noFill/>
        </p:spPr>
        <p:txBody>
          <a:bodyPr wrap="square" rtlCol="0">
            <a:spAutoFit/>
          </a:bodyPr>
          <a:lstStyle/>
          <a:p>
            <a:r>
              <a:rPr lang="en-GB"/>
              <a:t>(Taylor, 2019)</a:t>
            </a:r>
            <a:endParaRPr lang="en-GB" dirty="0"/>
          </a:p>
        </p:txBody>
      </p:sp>
      <p:pic>
        <p:nvPicPr>
          <p:cNvPr id="3" name="Audio 2">
            <a:hlinkClick r:id="" action="ppaction://media"/>
            <a:extLst>
              <a:ext uri="{FF2B5EF4-FFF2-40B4-BE49-F238E27FC236}">
                <a16:creationId xmlns:a16="http://schemas.microsoft.com/office/drawing/2014/main" id="{5C844C20-9E9E-45DA-A279-289293DD89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23732567"/>
      </p:ext>
    </p:extLst>
  </p:cSld>
  <p:clrMapOvr>
    <a:masterClrMapping/>
  </p:clrMapOvr>
  <mc:AlternateContent xmlns:mc="http://schemas.openxmlformats.org/markup-compatibility/2006">
    <mc:Choice xmlns:p14="http://schemas.microsoft.com/office/powerpoint/2010/main" Requires="p14">
      <p:transition spd="slow" p14:dur="2000" advTm="142968"/>
    </mc:Choice>
    <mc:Fallback>
      <p:transition spd="slow" advTm="142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466722" y="586855"/>
            <a:ext cx="3201366" cy="4767465"/>
          </a:xfrm>
        </p:spPr>
        <p:txBody>
          <a:bodyPr anchor="b">
            <a:normAutofit/>
          </a:bodyPr>
          <a:lstStyle/>
          <a:p>
            <a:pPr algn="r"/>
            <a:r>
              <a:rPr lang="en-GB" sz="4000" dirty="0">
                <a:solidFill>
                  <a:srgbClr val="FFFFFF"/>
                </a:solidFill>
              </a:rPr>
              <a:t>Importance of project management methodology. Waterfall</a:t>
            </a:r>
            <a:br>
              <a:rPr lang="en-GB" sz="4000" dirty="0">
                <a:solidFill>
                  <a:srgbClr val="FFFFFF"/>
                </a:solidFill>
              </a:rPr>
            </a:br>
            <a:endParaRPr lang="en-GB" sz="4000" dirty="0">
              <a:solidFill>
                <a:srgbClr val="FFFFFF"/>
              </a:solidFill>
            </a:endParaRPr>
          </a:p>
        </p:txBody>
      </p:sp>
      <p:pic>
        <p:nvPicPr>
          <p:cNvPr id="5" name="Content Placeholder 4">
            <a:extLst>
              <a:ext uri="{FF2B5EF4-FFF2-40B4-BE49-F238E27FC236}">
                <a16:creationId xmlns:a16="http://schemas.microsoft.com/office/drawing/2014/main" id="{64CCBC57-EEE4-4E42-AB7B-9C4727CAC2E4}"/>
              </a:ext>
            </a:extLst>
          </p:cNvPr>
          <p:cNvPicPr>
            <a:picLocks noGrp="1" noChangeAspect="1"/>
          </p:cNvPicPr>
          <p:nvPr>
            <p:ph idx="1"/>
          </p:nvPr>
        </p:nvPicPr>
        <p:blipFill>
          <a:blip r:embed="rId4"/>
          <a:stretch>
            <a:fillRect/>
          </a:stretch>
        </p:blipFill>
        <p:spPr>
          <a:xfrm>
            <a:off x="4023416" y="-111782"/>
            <a:ext cx="8165535" cy="6096022"/>
          </a:xfrm>
          <a:prstGeom prst="rect">
            <a:avLst/>
          </a:prstGeom>
        </p:spPr>
      </p:pic>
      <p:pic>
        <p:nvPicPr>
          <p:cNvPr id="15" name="Content Placeholder 4">
            <a:extLst>
              <a:ext uri="{FF2B5EF4-FFF2-40B4-BE49-F238E27FC236}">
                <a16:creationId xmlns:a16="http://schemas.microsoft.com/office/drawing/2014/main" id="{DFE42C22-47BE-45F3-BF59-DE9D4A1D47D9}"/>
              </a:ext>
            </a:extLst>
          </p:cNvPr>
          <p:cNvPicPr>
            <a:picLocks noChangeAspect="1"/>
          </p:cNvPicPr>
          <p:nvPr/>
        </p:nvPicPr>
        <p:blipFill>
          <a:blip r:embed="rId4"/>
          <a:stretch>
            <a:fillRect/>
          </a:stretch>
        </p:blipFill>
        <p:spPr>
          <a:xfrm>
            <a:off x="4023417" y="-52189"/>
            <a:ext cx="8165535" cy="6248478"/>
          </a:xfrm>
          <a:prstGeom prst="rect">
            <a:avLst/>
          </a:prstGeom>
        </p:spPr>
      </p:pic>
      <p:sp>
        <p:nvSpPr>
          <p:cNvPr id="17" name="TextBox 16">
            <a:extLst>
              <a:ext uri="{FF2B5EF4-FFF2-40B4-BE49-F238E27FC236}">
                <a16:creationId xmlns:a16="http://schemas.microsoft.com/office/drawing/2014/main" id="{0AF4C6EF-81D5-434B-90F6-E4ED917E71B7}"/>
              </a:ext>
            </a:extLst>
          </p:cNvPr>
          <p:cNvSpPr txBox="1"/>
          <p:nvPr/>
        </p:nvSpPr>
        <p:spPr>
          <a:xfrm>
            <a:off x="4165600" y="6218065"/>
            <a:ext cx="3403600" cy="430003"/>
          </a:xfrm>
          <a:prstGeom prst="rect">
            <a:avLst/>
          </a:prstGeom>
          <a:noFill/>
        </p:spPr>
        <p:txBody>
          <a:bodyPr wrap="square" rtlCol="0">
            <a:spAutoFit/>
          </a:bodyPr>
          <a:lstStyle/>
          <a:p>
            <a:endParaRPr lang="en-GB" dirty="0"/>
          </a:p>
        </p:txBody>
      </p:sp>
      <p:sp>
        <p:nvSpPr>
          <p:cNvPr id="19" name="TextBox 18">
            <a:extLst>
              <a:ext uri="{FF2B5EF4-FFF2-40B4-BE49-F238E27FC236}">
                <a16:creationId xmlns:a16="http://schemas.microsoft.com/office/drawing/2014/main" id="{8E721DD8-5B0F-4F94-888B-827A174D1AE5}"/>
              </a:ext>
            </a:extLst>
          </p:cNvPr>
          <p:cNvSpPr txBox="1"/>
          <p:nvPr/>
        </p:nvSpPr>
        <p:spPr>
          <a:xfrm rot="10800000" flipH="1" flipV="1">
            <a:off x="4300509" y="6063359"/>
            <a:ext cx="3587934" cy="369332"/>
          </a:xfrm>
          <a:prstGeom prst="rect">
            <a:avLst/>
          </a:prstGeom>
          <a:noFill/>
        </p:spPr>
        <p:txBody>
          <a:bodyPr wrap="square" rtlCol="0">
            <a:spAutoFit/>
          </a:bodyPr>
          <a:lstStyle/>
          <a:p>
            <a:r>
              <a:rPr lang="en-GB" dirty="0"/>
              <a:t>(Trajkovski, 2018)</a:t>
            </a:r>
          </a:p>
        </p:txBody>
      </p:sp>
      <p:pic>
        <p:nvPicPr>
          <p:cNvPr id="3" name="Audio 2">
            <a:hlinkClick r:id="" action="ppaction://media"/>
            <a:extLst>
              <a:ext uri="{FF2B5EF4-FFF2-40B4-BE49-F238E27FC236}">
                <a16:creationId xmlns:a16="http://schemas.microsoft.com/office/drawing/2014/main" id="{813B06F9-4EDF-4614-A5CE-E4ACEE6E06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40351232"/>
      </p:ext>
    </p:extLst>
  </p:cSld>
  <p:clrMapOvr>
    <a:masterClrMapping/>
  </p:clrMapOvr>
  <mc:AlternateContent xmlns:mc="http://schemas.openxmlformats.org/markup-compatibility/2006">
    <mc:Choice xmlns:p14="http://schemas.microsoft.com/office/powerpoint/2010/main" Requires="p14">
      <p:transition spd="slow" p14:dur="2000" advTm="47179"/>
    </mc:Choice>
    <mc:Fallback>
      <p:transition spd="slow" advTm="471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Prince 2</a:t>
            </a:r>
          </a:p>
        </p:txBody>
      </p:sp>
      <p:pic>
        <p:nvPicPr>
          <p:cNvPr id="4" name="Content Placeholder 3">
            <a:extLst>
              <a:ext uri="{FF2B5EF4-FFF2-40B4-BE49-F238E27FC236}">
                <a16:creationId xmlns:a16="http://schemas.microsoft.com/office/drawing/2014/main" id="{A9526FAB-ED01-4463-B70D-F74A86CB1E6B}"/>
              </a:ext>
            </a:extLst>
          </p:cNvPr>
          <p:cNvPicPr>
            <a:picLocks noGrp="1" noChangeAspect="1"/>
          </p:cNvPicPr>
          <p:nvPr>
            <p:ph idx="1"/>
          </p:nvPr>
        </p:nvPicPr>
        <p:blipFill>
          <a:blip r:embed="rId4"/>
          <a:stretch>
            <a:fillRect/>
          </a:stretch>
        </p:blipFill>
        <p:spPr>
          <a:xfrm>
            <a:off x="4877594" y="250371"/>
            <a:ext cx="6419850" cy="5595258"/>
          </a:xfrm>
          <a:prstGeom prst="rect">
            <a:avLst/>
          </a:prstGeom>
        </p:spPr>
      </p:pic>
      <p:sp>
        <p:nvSpPr>
          <p:cNvPr id="5" name="TextBox 4">
            <a:extLst>
              <a:ext uri="{FF2B5EF4-FFF2-40B4-BE49-F238E27FC236}">
                <a16:creationId xmlns:a16="http://schemas.microsoft.com/office/drawing/2014/main" id="{833C75C7-0E5D-44B3-9E76-1240249527BB}"/>
              </a:ext>
            </a:extLst>
          </p:cNvPr>
          <p:cNvSpPr txBox="1"/>
          <p:nvPr/>
        </p:nvSpPr>
        <p:spPr>
          <a:xfrm>
            <a:off x="5041908" y="5618753"/>
            <a:ext cx="1946722" cy="646331"/>
          </a:xfrm>
          <a:prstGeom prst="rect">
            <a:avLst/>
          </a:prstGeom>
          <a:noFill/>
        </p:spPr>
        <p:txBody>
          <a:bodyPr wrap="square" rtlCol="0">
            <a:spAutoFit/>
          </a:bodyPr>
          <a:lstStyle/>
          <a:p>
            <a:r>
              <a:rPr lang="en-GB"/>
              <a:t>(Global Edulink, 2018)</a:t>
            </a:r>
            <a:endParaRPr lang="en-GB" dirty="0"/>
          </a:p>
        </p:txBody>
      </p:sp>
      <p:pic>
        <p:nvPicPr>
          <p:cNvPr id="3" name="Audio 2">
            <a:hlinkClick r:id="" action="ppaction://media"/>
            <a:extLst>
              <a:ext uri="{FF2B5EF4-FFF2-40B4-BE49-F238E27FC236}">
                <a16:creationId xmlns:a16="http://schemas.microsoft.com/office/drawing/2014/main" id="{C0FC2BD0-7DD5-45E2-B507-CF6EB697E7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111151253"/>
      </p:ext>
    </p:extLst>
  </p:cSld>
  <p:clrMapOvr>
    <a:masterClrMapping/>
  </p:clrMapOvr>
  <mc:AlternateContent xmlns:mc="http://schemas.openxmlformats.org/markup-compatibility/2006">
    <mc:Choice xmlns:p14="http://schemas.microsoft.com/office/powerpoint/2010/main" Requires="p14">
      <p:transition spd="slow" p14:dur="2000" advTm="34339"/>
    </mc:Choice>
    <mc:Fallback>
      <p:transition spd="slow" advTm="34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Agile</a:t>
            </a:r>
          </a:p>
        </p:txBody>
      </p:sp>
      <p:pic>
        <p:nvPicPr>
          <p:cNvPr id="4" name="Content Placeholder 3">
            <a:extLst>
              <a:ext uri="{FF2B5EF4-FFF2-40B4-BE49-F238E27FC236}">
                <a16:creationId xmlns:a16="http://schemas.microsoft.com/office/drawing/2014/main" id="{A907F314-6DF4-4522-B859-7FA7E27E978E}"/>
              </a:ext>
            </a:extLst>
          </p:cNvPr>
          <p:cNvPicPr>
            <a:picLocks noGrp="1" noChangeAspect="1"/>
          </p:cNvPicPr>
          <p:nvPr>
            <p:ph idx="1"/>
          </p:nvPr>
        </p:nvPicPr>
        <p:blipFill>
          <a:blip r:embed="rId4"/>
          <a:stretch>
            <a:fillRect/>
          </a:stretch>
        </p:blipFill>
        <p:spPr>
          <a:xfrm>
            <a:off x="4037826" y="304800"/>
            <a:ext cx="8151126" cy="5332651"/>
          </a:xfrm>
          <a:prstGeom prst="rect">
            <a:avLst/>
          </a:prstGeom>
        </p:spPr>
      </p:pic>
      <p:sp>
        <p:nvSpPr>
          <p:cNvPr id="5" name="TextBox 4">
            <a:extLst>
              <a:ext uri="{FF2B5EF4-FFF2-40B4-BE49-F238E27FC236}">
                <a16:creationId xmlns:a16="http://schemas.microsoft.com/office/drawing/2014/main" id="{3BE54157-DFC2-40FE-8CE9-EC2EB3FE9CA1}"/>
              </a:ext>
            </a:extLst>
          </p:cNvPr>
          <p:cNvSpPr txBox="1"/>
          <p:nvPr/>
        </p:nvSpPr>
        <p:spPr>
          <a:xfrm flipH="1">
            <a:off x="4367695" y="5431971"/>
            <a:ext cx="1630334" cy="369332"/>
          </a:xfrm>
          <a:prstGeom prst="rect">
            <a:avLst/>
          </a:prstGeom>
          <a:noFill/>
        </p:spPr>
        <p:txBody>
          <a:bodyPr wrap="square" rtlCol="0">
            <a:spAutoFit/>
          </a:bodyPr>
          <a:lstStyle/>
          <a:p>
            <a:r>
              <a:rPr lang="en-GB"/>
              <a:t>(Reddy, 2019)</a:t>
            </a:r>
            <a:endParaRPr lang="en-GB" dirty="0"/>
          </a:p>
        </p:txBody>
      </p:sp>
      <p:pic>
        <p:nvPicPr>
          <p:cNvPr id="3" name="Audio 2">
            <a:hlinkClick r:id="" action="ppaction://media"/>
            <a:extLst>
              <a:ext uri="{FF2B5EF4-FFF2-40B4-BE49-F238E27FC236}">
                <a16:creationId xmlns:a16="http://schemas.microsoft.com/office/drawing/2014/main" id="{DE089C59-8A1A-4AEA-AE32-4DFECD0149E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82477786"/>
      </p:ext>
    </p:extLst>
  </p:cSld>
  <p:clrMapOvr>
    <a:masterClrMapping/>
  </p:clrMapOvr>
  <mc:AlternateContent xmlns:mc="http://schemas.openxmlformats.org/markup-compatibility/2006">
    <mc:Choice xmlns:p14="http://schemas.microsoft.com/office/powerpoint/2010/main" Requires="p14">
      <p:transition spd="slow" p14:dur="2000" advTm="44409"/>
    </mc:Choice>
    <mc:Fallback>
      <p:transition spd="slow" advTm="44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Summary</a:t>
            </a:r>
          </a:p>
        </p:txBody>
      </p:sp>
      <p:sp>
        <p:nvSpPr>
          <p:cNvPr id="3" name="Content Placeholder 2">
            <a:extLst>
              <a:ext uri="{FF2B5EF4-FFF2-40B4-BE49-F238E27FC236}">
                <a16:creationId xmlns:a16="http://schemas.microsoft.com/office/drawing/2014/main" id="{424F81BD-A7BE-4445-845D-4C81F3FB8010}"/>
              </a:ext>
            </a:extLst>
          </p:cNvPr>
          <p:cNvSpPr>
            <a:spLocks noGrp="1"/>
          </p:cNvSpPr>
          <p:nvPr>
            <p:ph idx="1"/>
          </p:nvPr>
        </p:nvSpPr>
        <p:spPr>
          <a:xfrm>
            <a:off x="4810259" y="626331"/>
            <a:ext cx="6555347" cy="5924940"/>
          </a:xfrm>
        </p:spPr>
        <p:txBody>
          <a:bodyPr anchor="ctr">
            <a:normAutofit fontScale="92500" lnSpcReduction="10000"/>
          </a:bodyPr>
          <a:lstStyle/>
          <a:p>
            <a:pPr marL="0" indent="0">
              <a:buNone/>
            </a:pPr>
            <a:r>
              <a:rPr lang="en-GB" sz="2000" dirty="0"/>
              <a:t>Finding the correct approach for the project and the individuals involved is critical because of the impact and efficiency it will have. To adapt to the project, you can blend techniques. The waterfall method is more conventional, yet it is primarily employed in software development. Waterfall allows you to have more influence over the passage of time. At the main level, this reduces the loss of vital data and requirements. The downside is that the waterfall is quite rigid.</a:t>
            </a:r>
          </a:p>
          <a:p>
            <a:pPr marL="0" indent="0">
              <a:buNone/>
            </a:pPr>
            <a:r>
              <a:rPr lang="en-GB" sz="2000" dirty="0"/>
              <a:t>Agile was originally designed for projects that required a high level of ease of implementation of execution. The aim is on developing long-term solutions that give better results. Agile uses short delivery cycles, referred to as "sprints," to accomplish this. Agile is probably best suited to projects that demand reduced control and more time spent communicating within a shifting group. (</a:t>
            </a:r>
            <a:r>
              <a:rPr lang="en-GB" sz="2000" dirty="0" err="1"/>
              <a:t>Perkowska</a:t>
            </a:r>
            <a:r>
              <a:rPr lang="en-GB" sz="2000" dirty="0"/>
              <a:t>, 2021)</a:t>
            </a:r>
          </a:p>
          <a:p>
            <a:pPr marL="0" indent="0">
              <a:buNone/>
            </a:pPr>
            <a:r>
              <a:rPr lang="en-GB" sz="2000" dirty="0"/>
              <a:t>The Prince 2 method focuses on breaking down projects into stages that are achievable and controlled. Prince2 is made up of four interdependent components: Principles, Themes, Processes, and Tailoring to the project's needs. There are seven elements that serve as the foundation for a project; implementing all seven principles to a project is one of the requirements for it to be considered a 'PRINCE2 project.’ (Solus Informatics Pvt Ltd., 2019)</a:t>
            </a:r>
          </a:p>
        </p:txBody>
      </p:sp>
      <p:pic>
        <p:nvPicPr>
          <p:cNvPr id="4" name="Audio 3">
            <a:hlinkClick r:id="" action="ppaction://media"/>
            <a:extLst>
              <a:ext uri="{FF2B5EF4-FFF2-40B4-BE49-F238E27FC236}">
                <a16:creationId xmlns:a16="http://schemas.microsoft.com/office/drawing/2014/main" id="{079EE159-B5D1-44DD-B592-2A2049E1B5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983794208"/>
      </p:ext>
    </p:extLst>
  </p:cSld>
  <p:clrMapOvr>
    <a:masterClrMapping/>
  </p:clrMapOvr>
  <mc:AlternateContent xmlns:mc="http://schemas.openxmlformats.org/markup-compatibility/2006">
    <mc:Choice xmlns:p14="http://schemas.microsoft.com/office/powerpoint/2010/main" Requires="p14">
      <p:transition spd="slow" p14:dur="2000" advTm="194390"/>
    </mc:Choice>
    <mc:Fallback>
      <p:transition spd="slow" advTm="1943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838200" y="519903"/>
            <a:ext cx="10515600" cy="623098"/>
          </a:xfrm>
        </p:spPr>
        <p:txBody>
          <a:bodyPr>
            <a:normAutofit fontScale="90000"/>
          </a:bodyPr>
          <a:lstStyle/>
          <a:p>
            <a:r>
              <a:rPr lang="en-GB" dirty="0">
                <a:solidFill>
                  <a:schemeClr val="bg1"/>
                </a:solidFill>
              </a:rPr>
              <a:t>Stakeholders</a:t>
            </a:r>
          </a:p>
        </p:txBody>
      </p:sp>
      <p:pic>
        <p:nvPicPr>
          <p:cNvPr id="4" name="Content Placeholder 3" descr="Graphical user interface&#10;&#10;Description automatically generated">
            <a:extLst>
              <a:ext uri="{FF2B5EF4-FFF2-40B4-BE49-F238E27FC236}">
                <a16:creationId xmlns:a16="http://schemas.microsoft.com/office/drawing/2014/main" id="{18695E63-9F48-4C43-BB99-1DC6DCB738F1}"/>
              </a:ext>
            </a:extLst>
          </p:cNvPr>
          <p:cNvPicPr>
            <a:picLocks noChangeAspect="1"/>
          </p:cNvPicPr>
          <p:nvPr/>
        </p:nvPicPr>
        <p:blipFill rotWithShape="1">
          <a:blip r:embed="rId4"/>
          <a:srcRect l="2545" r="1614" b="-3"/>
          <a:stretch/>
        </p:blipFill>
        <p:spPr>
          <a:xfrm>
            <a:off x="163286" y="2148837"/>
            <a:ext cx="6019800" cy="4361692"/>
          </a:xfrm>
          <a:prstGeom prst="rect">
            <a:avLst/>
          </a:prstGeom>
        </p:spPr>
      </p:pic>
      <p:sp>
        <p:nvSpPr>
          <p:cNvPr id="8" name="Content Placeholder 7">
            <a:extLst>
              <a:ext uri="{FF2B5EF4-FFF2-40B4-BE49-F238E27FC236}">
                <a16:creationId xmlns:a16="http://schemas.microsoft.com/office/drawing/2014/main" id="{6B89C760-0F9D-0B70-30D4-9A15A7112AC3}"/>
              </a:ext>
            </a:extLst>
          </p:cNvPr>
          <p:cNvSpPr>
            <a:spLocks noGrp="1"/>
          </p:cNvSpPr>
          <p:nvPr>
            <p:ph idx="1"/>
          </p:nvPr>
        </p:nvSpPr>
        <p:spPr>
          <a:xfrm>
            <a:off x="6291943" y="2148838"/>
            <a:ext cx="5058809" cy="4545875"/>
          </a:xfrm>
        </p:spPr>
        <p:txBody>
          <a:bodyPr anchor="ctr">
            <a:normAutofit fontScale="70000" lnSpcReduction="20000"/>
          </a:bodyPr>
          <a:lstStyle/>
          <a:p>
            <a:r>
              <a:rPr lang="en-GB" sz="2200" dirty="0"/>
              <a:t>The sorts of stakeholders in project management that you may need to consider vary based on the type of project and industry, however, here are a few examples of stakeholders in project management that you may need to consider: </a:t>
            </a:r>
          </a:p>
          <a:p>
            <a:r>
              <a:rPr lang="en-GB" sz="2200" dirty="0"/>
              <a:t>Manager of the project</a:t>
            </a:r>
          </a:p>
          <a:p>
            <a:r>
              <a:rPr lang="en-GB" sz="2200" dirty="0"/>
              <a:t>Members of the team Managers</a:t>
            </a:r>
          </a:p>
          <a:p>
            <a:r>
              <a:rPr lang="en-GB" sz="2200" dirty="0"/>
              <a:t>Managers of resources Executives</a:t>
            </a:r>
          </a:p>
          <a:p>
            <a:r>
              <a:rPr lang="en-GB" sz="2200" dirty="0"/>
              <a:t>Management at the top </a:t>
            </a:r>
          </a:p>
          <a:p>
            <a:r>
              <a:rPr lang="en-GB" sz="2200" dirty="0"/>
              <a:t>Owners of businesses</a:t>
            </a:r>
          </a:p>
          <a:p>
            <a:r>
              <a:rPr lang="en-GB" sz="2200" dirty="0"/>
              <a:t>Investors</a:t>
            </a:r>
          </a:p>
          <a:p>
            <a:r>
              <a:rPr lang="en-GB" sz="2200" dirty="0"/>
              <a:t>Sponsors</a:t>
            </a:r>
          </a:p>
          <a:p>
            <a:r>
              <a:rPr lang="en-GB" sz="2200" dirty="0"/>
              <a:t>Financiers Suppliers</a:t>
            </a:r>
          </a:p>
          <a:p>
            <a:r>
              <a:rPr lang="en-GB" sz="2200" dirty="0"/>
              <a:t>Consultants</a:t>
            </a:r>
          </a:p>
          <a:p>
            <a:r>
              <a:rPr lang="en-GB" sz="2200" dirty="0"/>
              <a:t>Customers</a:t>
            </a:r>
          </a:p>
          <a:p>
            <a:r>
              <a:rPr lang="en-GB" sz="2200" dirty="0"/>
              <a:t>Customers/clients              </a:t>
            </a:r>
          </a:p>
          <a:p>
            <a:pPr marL="0" indent="0">
              <a:buNone/>
            </a:pPr>
            <a:r>
              <a:rPr lang="en-GB" sz="2200" dirty="0"/>
              <a:t> ("Project Stakeholders - Who Are They &amp; Why Are They Important?", 2022)</a:t>
            </a:r>
            <a:endParaRPr lang="en-US" sz="2200" dirty="0"/>
          </a:p>
        </p:txBody>
      </p:sp>
      <p:pic>
        <p:nvPicPr>
          <p:cNvPr id="3" name="Audio 2">
            <a:hlinkClick r:id="" action="ppaction://media"/>
            <a:extLst>
              <a:ext uri="{FF2B5EF4-FFF2-40B4-BE49-F238E27FC236}">
                <a16:creationId xmlns:a16="http://schemas.microsoft.com/office/drawing/2014/main" id="{FD562FA4-451A-47E6-914F-D1BC50FAD3A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445503"/>
      </p:ext>
    </p:extLst>
  </p:cSld>
  <p:clrMapOvr>
    <a:masterClrMapping/>
  </p:clrMapOvr>
  <mc:AlternateContent xmlns:mc="http://schemas.openxmlformats.org/markup-compatibility/2006">
    <mc:Choice xmlns:p14="http://schemas.microsoft.com/office/powerpoint/2010/main" Requires="p14">
      <p:transition spd="slow" p14:dur="2000" advTm="39524"/>
    </mc:Choice>
    <mc:Fallback>
      <p:transition spd="slow" advTm="395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60C1C-555D-44D1-B972-D13C9F2EF2FF}"/>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kern="1200">
                <a:solidFill>
                  <a:srgbClr val="FFFFFF"/>
                </a:solidFill>
                <a:latin typeface="+mj-lt"/>
                <a:ea typeface="+mj-ea"/>
                <a:cs typeface="+mj-cs"/>
              </a:rPr>
              <a:t>Risk Management </a:t>
            </a:r>
          </a:p>
        </p:txBody>
      </p:sp>
      <p:pic>
        <p:nvPicPr>
          <p:cNvPr id="4" name="Content Placeholder 3" descr="Diagram&#10;&#10;Description automatically generated">
            <a:extLst>
              <a:ext uri="{FF2B5EF4-FFF2-40B4-BE49-F238E27FC236}">
                <a16:creationId xmlns:a16="http://schemas.microsoft.com/office/drawing/2014/main" id="{241392D3-ADFD-48EA-B6DD-2813AE04AF44}"/>
              </a:ext>
            </a:extLst>
          </p:cNvPr>
          <p:cNvPicPr>
            <a:picLocks noGrp="1" noChangeAspect="1"/>
          </p:cNvPicPr>
          <p:nvPr>
            <p:ph idx="1"/>
          </p:nvPr>
        </p:nvPicPr>
        <p:blipFill>
          <a:blip r:embed="rId4"/>
          <a:stretch>
            <a:fillRect/>
          </a:stretch>
        </p:blipFill>
        <p:spPr>
          <a:xfrm>
            <a:off x="4207933" y="1087461"/>
            <a:ext cx="7347537" cy="4684054"/>
          </a:xfrm>
          <a:prstGeom prst="rect">
            <a:avLst/>
          </a:prstGeom>
        </p:spPr>
      </p:pic>
      <p:sp>
        <p:nvSpPr>
          <p:cNvPr id="8" name="TextBox 7">
            <a:extLst>
              <a:ext uri="{FF2B5EF4-FFF2-40B4-BE49-F238E27FC236}">
                <a16:creationId xmlns:a16="http://schemas.microsoft.com/office/drawing/2014/main" id="{DD78CDCE-EAB5-4CA7-92D8-8E244AEAC85E}"/>
              </a:ext>
            </a:extLst>
          </p:cNvPr>
          <p:cNvSpPr txBox="1"/>
          <p:nvPr/>
        </p:nvSpPr>
        <p:spPr>
          <a:xfrm>
            <a:off x="1787631" y="5261222"/>
            <a:ext cx="6094070" cy="369332"/>
          </a:xfrm>
          <a:prstGeom prst="rect">
            <a:avLst/>
          </a:prstGeom>
          <a:noFill/>
        </p:spPr>
        <p:txBody>
          <a:bodyPr wrap="square">
            <a:spAutoFit/>
          </a:bodyPr>
          <a:lstStyle/>
          <a:p>
            <a:r>
              <a:rPr lang="en-GB" b="0" i="0" dirty="0">
                <a:solidFill>
                  <a:srgbClr val="000000"/>
                </a:solidFill>
                <a:effectLst/>
                <a:latin typeface="Open Sans" panose="020B0606030504020204" pitchFamily="34" charset="0"/>
              </a:rPr>
              <a:t>(</a:t>
            </a:r>
            <a:r>
              <a:rPr lang="en-GB" b="0" i="0" dirty="0" err="1">
                <a:solidFill>
                  <a:srgbClr val="000000"/>
                </a:solidFill>
                <a:effectLst/>
                <a:latin typeface="Open Sans" panose="020B0606030504020204" pitchFamily="34" charset="0"/>
              </a:rPr>
              <a:t>Richert-Kaźmierska</a:t>
            </a:r>
            <a:r>
              <a:rPr lang="en-GB" b="0" i="0" dirty="0">
                <a:solidFill>
                  <a:srgbClr val="000000"/>
                </a:solidFill>
                <a:effectLst/>
                <a:latin typeface="Open Sans" panose="020B0606030504020204" pitchFamily="34" charset="0"/>
              </a:rPr>
              <a:t>, 2014)</a:t>
            </a:r>
            <a:endParaRPr lang="en-GB" dirty="0"/>
          </a:p>
        </p:txBody>
      </p:sp>
      <p:pic>
        <p:nvPicPr>
          <p:cNvPr id="3" name="Audio 2">
            <a:hlinkClick r:id="" action="ppaction://media"/>
            <a:extLst>
              <a:ext uri="{FF2B5EF4-FFF2-40B4-BE49-F238E27FC236}">
                <a16:creationId xmlns:a16="http://schemas.microsoft.com/office/drawing/2014/main" id="{0B96DE92-4B26-4D1C-A307-E04379207B8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617858253"/>
      </p:ext>
    </p:extLst>
  </p:cSld>
  <p:clrMapOvr>
    <a:masterClrMapping/>
  </p:clrMapOvr>
  <mc:AlternateContent xmlns:mc="http://schemas.openxmlformats.org/markup-compatibility/2006">
    <mc:Choice xmlns:p14="http://schemas.microsoft.com/office/powerpoint/2010/main" Requires="p14">
      <p:transition spd="slow" p14:dur="2000" advTm="34060"/>
    </mc:Choice>
    <mc:Fallback>
      <p:transition spd="slow" advTm="34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3F357-EE95-4E4E-9940-E11FE4607835}"/>
              </a:ext>
            </a:extLst>
          </p:cNvPr>
          <p:cNvSpPr>
            <a:spLocks noGrp="1"/>
          </p:cNvSpPr>
          <p:nvPr>
            <p:ph type="title"/>
          </p:nvPr>
        </p:nvSpPr>
        <p:spPr/>
        <p:txBody>
          <a:bodyPr/>
          <a:lstStyle/>
          <a:p>
            <a:r>
              <a:rPr lang="en-GB" dirty="0"/>
              <a:t>Gibbs reflective model.</a:t>
            </a:r>
            <a:br>
              <a:rPr lang="en-GB" dirty="0"/>
            </a:br>
            <a:endParaRPr lang="en-GB" dirty="0"/>
          </a:p>
        </p:txBody>
      </p:sp>
      <p:pic>
        <p:nvPicPr>
          <p:cNvPr id="4" name="Content Placeholder 3">
            <a:extLst>
              <a:ext uri="{FF2B5EF4-FFF2-40B4-BE49-F238E27FC236}">
                <a16:creationId xmlns:a16="http://schemas.microsoft.com/office/drawing/2014/main" id="{11483B1D-5218-4A29-869C-26C6C4A7376A}"/>
              </a:ext>
            </a:extLst>
          </p:cNvPr>
          <p:cNvPicPr>
            <a:picLocks noGrp="1" noChangeAspect="1"/>
          </p:cNvPicPr>
          <p:nvPr>
            <p:ph idx="1"/>
          </p:nvPr>
        </p:nvPicPr>
        <p:blipFill>
          <a:blip r:embed="rId4"/>
          <a:stretch>
            <a:fillRect/>
          </a:stretch>
        </p:blipFill>
        <p:spPr>
          <a:xfrm>
            <a:off x="2060293" y="1115307"/>
            <a:ext cx="7454097" cy="5002504"/>
          </a:xfrm>
          <a:prstGeom prst="rect">
            <a:avLst/>
          </a:prstGeom>
        </p:spPr>
      </p:pic>
      <p:sp>
        <p:nvSpPr>
          <p:cNvPr id="6" name="TextBox 5">
            <a:extLst>
              <a:ext uri="{FF2B5EF4-FFF2-40B4-BE49-F238E27FC236}">
                <a16:creationId xmlns:a16="http://schemas.microsoft.com/office/drawing/2014/main" id="{00E71B32-9AD7-41F5-98E6-8452B6DB5CE2}"/>
              </a:ext>
            </a:extLst>
          </p:cNvPr>
          <p:cNvSpPr txBox="1"/>
          <p:nvPr/>
        </p:nvSpPr>
        <p:spPr>
          <a:xfrm>
            <a:off x="350134" y="5693499"/>
            <a:ext cx="6094070" cy="369332"/>
          </a:xfrm>
          <a:prstGeom prst="rect">
            <a:avLst/>
          </a:prstGeom>
          <a:noFill/>
        </p:spPr>
        <p:txBody>
          <a:bodyPr wrap="square">
            <a:spAutoFit/>
          </a:bodyPr>
          <a:lstStyle/>
          <a:p>
            <a:r>
              <a:rPr lang="en-GB" dirty="0"/>
              <a:t>("Gibbs' Reflective Cycle", 2020)</a:t>
            </a:r>
          </a:p>
        </p:txBody>
      </p:sp>
      <p:pic>
        <p:nvPicPr>
          <p:cNvPr id="3" name="Audio 2">
            <a:hlinkClick r:id="" action="ppaction://media"/>
            <a:extLst>
              <a:ext uri="{FF2B5EF4-FFF2-40B4-BE49-F238E27FC236}">
                <a16:creationId xmlns:a16="http://schemas.microsoft.com/office/drawing/2014/main" id="{B2CA99EB-7B4C-4053-A7DB-20973D6B01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79152031"/>
      </p:ext>
    </p:extLst>
  </p:cSld>
  <p:clrMapOvr>
    <a:masterClrMapping/>
  </p:clrMapOvr>
  <mc:AlternateContent xmlns:mc="http://schemas.openxmlformats.org/markup-compatibility/2006">
    <mc:Choice xmlns:p14="http://schemas.microsoft.com/office/powerpoint/2010/main" Requires="p14">
      <p:transition spd="slow" p14:dur="2000" advTm="31302"/>
    </mc:Choice>
    <mc:Fallback>
      <p:transition spd="slow" advTm="313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3F357-EE95-4E4E-9940-E11FE4607835}"/>
              </a:ext>
            </a:extLst>
          </p:cNvPr>
          <p:cNvSpPr>
            <a:spLocks noGrp="1"/>
          </p:cNvSpPr>
          <p:nvPr>
            <p:ph type="title"/>
          </p:nvPr>
        </p:nvSpPr>
        <p:spPr>
          <a:xfrm>
            <a:off x="838200" y="413664"/>
            <a:ext cx="10515600" cy="489161"/>
          </a:xfrm>
        </p:spPr>
        <p:txBody>
          <a:bodyPr>
            <a:normAutofit fontScale="90000"/>
          </a:bodyPr>
          <a:lstStyle/>
          <a:p>
            <a:r>
              <a:rPr lang="en-GB" dirty="0"/>
              <a:t>Gibbs reflective model.</a:t>
            </a:r>
            <a:br>
              <a:rPr lang="en-GB" dirty="0"/>
            </a:br>
            <a:endParaRPr lang="en-GB" dirty="0"/>
          </a:p>
        </p:txBody>
      </p:sp>
      <p:sp>
        <p:nvSpPr>
          <p:cNvPr id="3" name="Content Placeholder 2">
            <a:extLst>
              <a:ext uri="{FF2B5EF4-FFF2-40B4-BE49-F238E27FC236}">
                <a16:creationId xmlns:a16="http://schemas.microsoft.com/office/drawing/2014/main" id="{E8FC4ABC-8879-4649-96A0-6E41152FD0CE}"/>
              </a:ext>
            </a:extLst>
          </p:cNvPr>
          <p:cNvSpPr>
            <a:spLocks noGrp="1"/>
          </p:cNvSpPr>
          <p:nvPr>
            <p:ph idx="1"/>
          </p:nvPr>
        </p:nvSpPr>
        <p:spPr>
          <a:xfrm>
            <a:off x="838200" y="706056"/>
            <a:ext cx="10515600" cy="5470907"/>
          </a:xfrm>
        </p:spPr>
        <p:txBody>
          <a:bodyPr>
            <a:normAutofit fontScale="92500" lnSpcReduction="20000"/>
          </a:bodyPr>
          <a:lstStyle/>
          <a:p>
            <a:r>
              <a:rPr lang="en-GB" b="1" dirty="0"/>
              <a:t>Description of the experience:</a:t>
            </a:r>
          </a:p>
          <a:p>
            <a:r>
              <a:rPr lang="en-GB" dirty="0"/>
              <a:t>The project management module covered several topics which included: What is project management, the different types of project management methodology (Waterfall, Prince2, Agile), Gantt Chart, project initiation, soft skills, and social media in project management. </a:t>
            </a:r>
          </a:p>
          <a:p>
            <a:r>
              <a:rPr lang="en-GB" b="1" dirty="0"/>
              <a:t>Feelings and thoughts about the experience:</a:t>
            </a:r>
          </a:p>
          <a:p>
            <a:r>
              <a:rPr lang="en-GB" dirty="0"/>
              <a:t>I enjoyed reading and researching about all the different aspects of project management and felt I had gained more knowledge in doing so.</a:t>
            </a:r>
          </a:p>
          <a:p>
            <a:r>
              <a:rPr lang="en-GB" b="1" dirty="0"/>
              <a:t>Evaluation of the experience, both good and bad:</a:t>
            </a:r>
          </a:p>
          <a:p>
            <a:r>
              <a:rPr lang="en-GB" dirty="0"/>
              <a:t>The module itself provided a decent introduction to project management. I was particularly interested in project management methodology since it was fascinating to see how it has evolved and changed through time, and how it will continue to change in the future. However, I thought that the lack of collaboration from other students detracted from my learning experience. I also wished I had had more time to study the module in depth.</a:t>
            </a:r>
          </a:p>
          <a:p>
            <a:endParaRPr lang="en-GB" dirty="0"/>
          </a:p>
          <a:p>
            <a:endParaRPr lang="en-GB" dirty="0"/>
          </a:p>
        </p:txBody>
      </p:sp>
      <p:pic>
        <p:nvPicPr>
          <p:cNvPr id="4" name="Audio 3">
            <a:hlinkClick r:id="" action="ppaction://media"/>
            <a:extLst>
              <a:ext uri="{FF2B5EF4-FFF2-40B4-BE49-F238E27FC236}">
                <a16:creationId xmlns:a16="http://schemas.microsoft.com/office/drawing/2014/main" id="{98F9B678-EF03-47B1-9A04-FCEB46B08F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4443472"/>
      </p:ext>
    </p:extLst>
  </p:cSld>
  <p:clrMapOvr>
    <a:masterClrMapping/>
  </p:clrMapOvr>
  <mc:AlternateContent xmlns:mc="http://schemas.openxmlformats.org/markup-compatibility/2006">
    <mc:Choice xmlns:p14="http://schemas.microsoft.com/office/powerpoint/2010/main" Requires="p14">
      <p:transition spd="slow" p14:dur="2000" advTm="75703"/>
    </mc:Choice>
    <mc:Fallback>
      <p:transition spd="slow" advTm="75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9D29C-F890-4968-95CF-96C85FFA8997}"/>
              </a:ext>
            </a:extLst>
          </p:cNvPr>
          <p:cNvSpPr>
            <a:spLocks noGrp="1"/>
          </p:cNvSpPr>
          <p:nvPr>
            <p:ph type="title"/>
          </p:nvPr>
        </p:nvSpPr>
        <p:spPr>
          <a:xfrm>
            <a:off x="838200" y="365126"/>
            <a:ext cx="10515600" cy="595574"/>
          </a:xfrm>
        </p:spPr>
        <p:txBody>
          <a:bodyPr>
            <a:normAutofit fontScale="90000"/>
          </a:bodyPr>
          <a:lstStyle/>
          <a:p>
            <a:r>
              <a:rPr lang="en-GB" dirty="0"/>
              <a:t>Gibbs reflective model</a:t>
            </a:r>
          </a:p>
        </p:txBody>
      </p:sp>
      <p:sp>
        <p:nvSpPr>
          <p:cNvPr id="3" name="Content Placeholder 2">
            <a:extLst>
              <a:ext uri="{FF2B5EF4-FFF2-40B4-BE49-F238E27FC236}">
                <a16:creationId xmlns:a16="http://schemas.microsoft.com/office/drawing/2014/main" id="{9F2F57C5-5236-4DFD-B0D0-0873D6CE56F4}"/>
              </a:ext>
            </a:extLst>
          </p:cNvPr>
          <p:cNvSpPr>
            <a:spLocks noGrp="1"/>
          </p:cNvSpPr>
          <p:nvPr>
            <p:ph idx="1"/>
          </p:nvPr>
        </p:nvSpPr>
        <p:spPr>
          <a:xfrm>
            <a:off x="838200" y="1122744"/>
            <a:ext cx="10515600" cy="5054219"/>
          </a:xfrm>
        </p:spPr>
        <p:txBody>
          <a:bodyPr>
            <a:normAutofit/>
          </a:bodyPr>
          <a:lstStyle/>
          <a:p>
            <a:r>
              <a:rPr lang="en-GB" dirty="0"/>
              <a:t>Analysis to make sense of the situation:</a:t>
            </a:r>
          </a:p>
          <a:p>
            <a:r>
              <a:rPr lang="en-GB" dirty="0"/>
              <a:t>The application of information, skills, tools, and procedures to project activities in order to achieve project requirements is known as project management. This lesson has provided me with some knowledge as well as the many tools and strategies that I may use when starting a project. Project management, from my viewpoint, is not simple and requires collaboration with stakeholders to get a positive end. In order to obtain optimum results, a professional project manager should have both experience and knowledge of the project field they are working on.</a:t>
            </a:r>
          </a:p>
          <a:p>
            <a:endParaRPr lang="en-GB" dirty="0"/>
          </a:p>
        </p:txBody>
      </p:sp>
      <p:pic>
        <p:nvPicPr>
          <p:cNvPr id="4" name="Audio 3">
            <a:hlinkClick r:id="" action="ppaction://media"/>
            <a:extLst>
              <a:ext uri="{FF2B5EF4-FFF2-40B4-BE49-F238E27FC236}">
                <a16:creationId xmlns:a16="http://schemas.microsoft.com/office/drawing/2014/main" id="{B94F02B2-DE68-4898-B819-A73D74F1BAD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986067914"/>
      </p:ext>
    </p:extLst>
  </p:cSld>
  <p:clrMapOvr>
    <a:masterClrMapping/>
  </p:clrMapOvr>
  <mc:AlternateContent xmlns:mc="http://schemas.openxmlformats.org/markup-compatibility/2006">
    <mc:Choice xmlns:p14="http://schemas.microsoft.com/office/powerpoint/2010/main" Requires="p14">
      <p:transition spd="slow" p14:dur="2000" advTm="48775"/>
    </mc:Choice>
    <mc:Fallback>
      <p:transition spd="slow" advTm="48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44DD9-3882-4A79-BFD5-1415F80F04EE}"/>
              </a:ext>
            </a:extLst>
          </p:cNvPr>
          <p:cNvSpPr>
            <a:spLocks noGrp="1"/>
          </p:cNvSpPr>
          <p:nvPr>
            <p:ph type="title"/>
          </p:nvPr>
        </p:nvSpPr>
        <p:spPr>
          <a:xfrm>
            <a:off x="838200" y="365126"/>
            <a:ext cx="10515600" cy="734470"/>
          </a:xfrm>
        </p:spPr>
        <p:txBody>
          <a:bodyPr/>
          <a:lstStyle/>
          <a:p>
            <a:r>
              <a:rPr lang="en-GB" dirty="0"/>
              <a:t>Conclusion</a:t>
            </a:r>
          </a:p>
        </p:txBody>
      </p:sp>
      <p:sp>
        <p:nvSpPr>
          <p:cNvPr id="3" name="Content Placeholder 2">
            <a:extLst>
              <a:ext uri="{FF2B5EF4-FFF2-40B4-BE49-F238E27FC236}">
                <a16:creationId xmlns:a16="http://schemas.microsoft.com/office/drawing/2014/main" id="{280572B8-042F-40FC-82AF-AE320EB0825A}"/>
              </a:ext>
            </a:extLst>
          </p:cNvPr>
          <p:cNvSpPr>
            <a:spLocks noGrp="1"/>
          </p:cNvSpPr>
          <p:nvPr>
            <p:ph idx="1"/>
          </p:nvPr>
        </p:nvSpPr>
        <p:spPr>
          <a:xfrm>
            <a:off x="838200" y="1099596"/>
            <a:ext cx="10515600" cy="5077367"/>
          </a:xfrm>
        </p:spPr>
        <p:txBody>
          <a:bodyPr>
            <a:normAutofit fontScale="92500" lnSpcReduction="10000"/>
          </a:bodyPr>
          <a:lstStyle/>
          <a:p>
            <a:r>
              <a:rPr lang="en-GB" b="1" dirty="0"/>
              <a:t>Conclusion about what I learned and what I could have done differently</a:t>
            </a:r>
            <a:r>
              <a:rPr lang="en-GB" dirty="0"/>
              <a:t>:</a:t>
            </a:r>
          </a:p>
          <a:p>
            <a:r>
              <a:rPr lang="en-GB" dirty="0"/>
              <a:t>After studying this module, I believe that project management can be effective or unsuccessful depending on how it is carried out. There is no reason for it to fail if you use a decent methodology that is appropriate for the project and have the right stakeholders on your team. However, circumstances change throughout a project, but if you can alter your strategy, you can still succeed. In  the end, it all comes down to completing the job on time and on budget.</a:t>
            </a:r>
          </a:p>
          <a:p>
            <a:r>
              <a:rPr lang="en-GB" b="1" dirty="0"/>
              <a:t>Action plan for how I would deal with similar situations in the future, or general changes I might find appropriate.</a:t>
            </a:r>
          </a:p>
          <a:p>
            <a:r>
              <a:rPr lang="en-GB" dirty="0"/>
              <a:t>If I had the opportunity to be associated with a project in the future, I would hope to reflect on my learning experience and information gained in order to be able to contribute in some way to the project, with the ultimate goal of being the next project manager in the future.</a:t>
            </a:r>
          </a:p>
          <a:p>
            <a:endParaRPr lang="en-GB" dirty="0"/>
          </a:p>
        </p:txBody>
      </p:sp>
      <p:pic>
        <p:nvPicPr>
          <p:cNvPr id="4" name="Audio 3">
            <a:hlinkClick r:id="" action="ppaction://media"/>
            <a:extLst>
              <a:ext uri="{FF2B5EF4-FFF2-40B4-BE49-F238E27FC236}">
                <a16:creationId xmlns:a16="http://schemas.microsoft.com/office/drawing/2014/main" id="{B85904E9-82C5-4D88-AAA7-BCB7490F07C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33520797"/>
      </p:ext>
    </p:extLst>
  </p:cSld>
  <p:clrMapOvr>
    <a:masterClrMapping/>
  </p:clrMapOvr>
  <mc:AlternateContent xmlns:mc="http://schemas.openxmlformats.org/markup-compatibility/2006">
    <mc:Choice xmlns:p14="http://schemas.microsoft.com/office/powerpoint/2010/main" Requires="p14">
      <p:transition spd="slow" p14:dur="2000" advTm="63419"/>
    </mc:Choice>
    <mc:Fallback>
      <p:transition spd="slow" advTm="634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3CB62-2314-49DB-80A5-D31C4D4A04A0}"/>
              </a:ext>
            </a:extLst>
          </p:cNvPr>
          <p:cNvSpPr>
            <a:spLocks noGrp="1"/>
          </p:cNvSpPr>
          <p:nvPr>
            <p:ph type="title"/>
          </p:nvPr>
        </p:nvSpPr>
        <p:spPr>
          <a:xfrm>
            <a:off x="838200" y="365125"/>
            <a:ext cx="10515600" cy="410379"/>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355013F4-EE04-41D6-95F2-2AB68EC7428C}"/>
              </a:ext>
            </a:extLst>
          </p:cNvPr>
          <p:cNvSpPr>
            <a:spLocks noGrp="1"/>
          </p:cNvSpPr>
          <p:nvPr>
            <p:ph idx="1"/>
          </p:nvPr>
        </p:nvSpPr>
        <p:spPr>
          <a:xfrm>
            <a:off x="687729" y="852305"/>
            <a:ext cx="10515600" cy="5640569"/>
          </a:xfrm>
        </p:spPr>
        <p:txBody>
          <a:bodyPr>
            <a:normAutofit fontScale="92500" lnSpcReduction="20000"/>
          </a:bodyPr>
          <a:lstStyle/>
          <a:p>
            <a:r>
              <a:rPr lang="en-GB" sz="1800" dirty="0"/>
              <a:t>Trajkovski, N. (2018). Successfully Managing a Waterfall Project with Individual Work by Agile Teams - MPUG. Retrieved 26 April 2022, from </a:t>
            </a:r>
            <a:r>
              <a:rPr lang="en-GB" sz="1800" dirty="0">
                <a:hlinkClick r:id="rId2"/>
              </a:rPr>
              <a:t>https://www.mpug.com/successfully-managing-waterfall-project-individual-work-agile-teams/</a:t>
            </a:r>
            <a:endParaRPr lang="en-GB" sz="1800" dirty="0"/>
          </a:p>
          <a:p>
            <a:r>
              <a:rPr lang="en-GB" sz="1800" dirty="0"/>
              <a:t>Gibbs' Reflective Cycle. (2020). Retrieved 3 May 2022, from https://www.ed.ac.uk/reflection/reflectors-toolkit/reflecting-on-experience/gibbs-reflective-cycle</a:t>
            </a:r>
          </a:p>
          <a:p>
            <a:r>
              <a:rPr lang="en-GB" sz="1800" dirty="0"/>
              <a:t>Global </a:t>
            </a:r>
            <a:r>
              <a:rPr lang="en-GB" sz="1800" dirty="0" err="1"/>
              <a:t>Edulink</a:t>
            </a:r>
            <a:r>
              <a:rPr lang="en-GB" sz="1800" dirty="0"/>
              <a:t>. (2018). Is Taking Prince2 Training Online Better For a Project Management Career: Yes or No?. Retrieved 26 April 2022, from </a:t>
            </a:r>
            <a:r>
              <a:rPr lang="en-GB" sz="1800" dirty="0">
                <a:hlinkClick r:id="rId3"/>
              </a:rPr>
              <a:t>https://medium.com/@GlobalEdulinkUK/is-taking-prince2-training-online-better-for-a-project-management-career-yes-or-no-7f1c1d059eec</a:t>
            </a:r>
            <a:endParaRPr lang="en-GB" sz="1800" dirty="0"/>
          </a:p>
          <a:p>
            <a:r>
              <a:rPr lang="en-GB" sz="1800" dirty="0"/>
              <a:t>Project Stakeholders - Who Are They &amp; Why Are They Important?. (2022). Retrieved 28 April 2022, from </a:t>
            </a:r>
            <a:r>
              <a:rPr lang="en-GB" sz="1800" dirty="0">
                <a:hlinkClick r:id="rId4"/>
              </a:rPr>
              <a:t>https://www.teamwork.com/project-management-guide/project-stakeholders/</a:t>
            </a:r>
            <a:endParaRPr lang="en-GB" sz="1800" dirty="0"/>
          </a:p>
          <a:p>
            <a:r>
              <a:rPr lang="en-GB" sz="1800" dirty="0" err="1"/>
              <a:t>Perkowska</a:t>
            </a:r>
            <a:r>
              <a:rPr lang="en-GB" sz="1800" dirty="0"/>
              <a:t>, Z. (2021). The Most Popular Project Management Methodologies -. Retrieved 4 May 2022, from https://soldevelofoundation.org/the-most-popular-project-management-methodologies-3/?gclid=EAIaIQobChMI_6G30dXG9wIVyrHtCh0swA-WEAAYAyAAEgI_8vD_BwE</a:t>
            </a:r>
          </a:p>
          <a:p>
            <a:r>
              <a:rPr lang="en-GB" sz="1800" dirty="0"/>
              <a:t>Reddy, S. (2019). Agile Project Management Methodology — Manifesto, Frameworks and Process. Retrieved 26 April 2022, from </a:t>
            </a:r>
            <a:r>
              <a:rPr lang="en-GB" sz="1800" dirty="0">
                <a:hlinkClick r:id="rId5"/>
              </a:rPr>
              <a:t>https://medium.com/@sudarhtc/agile-project-management-methodology-manifesto-frameworks-and-process-f4c332ddb779</a:t>
            </a:r>
            <a:endParaRPr lang="en-GB" sz="1800" dirty="0"/>
          </a:p>
          <a:p>
            <a:r>
              <a:rPr lang="en-GB" sz="1800" dirty="0" err="1"/>
              <a:t>Richert-Kaźmierska</a:t>
            </a:r>
            <a:r>
              <a:rPr lang="en-GB" sz="1800" dirty="0"/>
              <a:t>, A. (2014). Strategic-risk-management-cycle. Retrieved 3 May 2022, from </a:t>
            </a:r>
            <a:r>
              <a:rPr lang="en-GB" sz="1800" dirty="0">
                <a:hlinkClick r:id="rId6"/>
              </a:rPr>
              <a:t>https://www.researchgate.net/figure/Strategic-risk-management-cycle_fig2_278242868</a:t>
            </a:r>
            <a:endParaRPr lang="en-GB" sz="1800" dirty="0"/>
          </a:p>
          <a:p>
            <a:r>
              <a:rPr lang="en-GB" sz="1800" dirty="0"/>
              <a:t>Solus Informatics Pvt Ltd. (2019). Agile vs Waterfall vs Prince2 (Advantages and Disadvantages). Retrieved 4 May 2022, from https://www.linkedin.com/pulse/agile-vs-waterfall-prince2-advantages-disadvantages-solus</a:t>
            </a:r>
          </a:p>
          <a:p>
            <a:r>
              <a:rPr lang="en-GB" sz="1800" dirty="0"/>
              <a:t>Taylor, D. (2019). Construction vs Project Management: What's the Difference? | Software Advice. Retrieved 26 April 2022, from https://www.softwareadvice.com/resources/construction-management-vs-project-management/</a:t>
            </a:r>
          </a:p>
        </p:txBody>
      </p:sp>
    </p:spTree>
    <p:extLst>
      <p:ext uri="{BB962C8B-B14F-4D97-AF65-F5344CB8AC3E}">
        <p14:creationId xmlns:p14="http://schemas.microsoft.com/office/powerpoint/2010/main" val="4069029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2125</TotalTime>
  <Words>1186</Words>
  <Application>Microsoft Office PowerPoint</Application>
  <PresentationFormat>Widescreen</PresentationFormat>
  <Paragraphs>61</Paragraphs>
  <Slides>14</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Open Sans</vt:lpstr>
      <vt:lpstr>Office Theme</vt:lpstr>
      <vt:lpstr>BMSP6013 Project Management Assignment 2 </vt:lpstr>
      <vt:lpstr>What is project management </vt:lpstr>
      <vt:lpstr>Role of a project manager</vt:lpstr>
      <vt:lpstr>Importance of project management methodology. Waterfall </vt:lpstr>
      <vt:lpstr>Prince 2</vt:lpstr>
      <vt:lpstr>Agile</vt:lpstr>
      <vt:lpstr>Summary</vt:lpstr>
      <vt:lpstr>Stakeholders</vt:lpstr>
      <vt:lpstr>Risk Management </vt:lpstr>
      <vt:lpstr>Gibbs reflective model. </vt:lpstr>
      <vt:lpstr>Gibbs reflective model. </vt:lpstr>
      <vt:lpstr>Gibbs reflective model</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BMSP6013 Project Management Assignment 1</dc:title>
  <dc:creator>Lorraine</dc:creator>
  <cp:lastModifiedBy>Lorraine Coombes</cp:lastModifiedBy>
  <cp:revision>2</cp:revision>
  <dcterms:created xsi:type="dcterms:W3CDTF">2022-04-26T09:00:27Z</dcterms:created>
  <dcterms:modified xsi:type="dcterms:W3CDTF">2022-05-05T15:02:28Z</dcterms:modified>
</cp:coreProperties>
</file>