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64" r:id="rId2"/>
    <p:sldId id="257" r:id="rId3"/>
    <p:sldId id="284" r:id="rId4"/>
    <p:sldId id="285" r:id="rId5"/>
    <p:sldId id="286" r:id="rId6"/>
    <p:sldId id="274" r:id="rId7"/>
    <p:sldId id="275" r:id="rId8"/>
    <p:sldId id="276" r:id="rId9"/>
    <p:sldId id="277" r:id="rId10"/>
    <p:sldId id="278" r:id="rId11"/>
    <p:sldId id="279" r:id="rId12"/>
    <p:sldId id="256" r:id="rId13"/>
    <p:sldId id="261" r:id="rId14"/>
    <p:sldId id="258" r:id="rId15"/>
    <p:sldId id="259" r:id="rId16"/>
    <p:sldId id="260" r:id="rId17"/>
    <p:sldId id="272" r:id="rId18"/>
    <p:sldId id="268" r:id="rId19"/>
    <p:sldId id="270" r:id="rId20"/>
    <p:sldId id="271" r:id="rId21"/>
    <p:sldId id="26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C7EA41-DD05-5FCD-B78F-2481105B8D87}" v="136" dt="2025-04-03T18:08:03.1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is Luanger Isamar Da Silva Blanco (2323117)" userId="S::2323117@student.uwtsd.ac.uk::40d131d9-7f3e-4637-bc3b-1403d8cf3a57" providerId="AD" clId="Web-{E6804935-2DF1-246A-44F7-176CE371CFD5}"/>
    <pc:docChg chg="sldOrd">
      <pc:chgData name="Thais Luanger Isamar Da Silva Blanco (2323117)" userId="S::2323117@student.uwtsd.ac.uk::40d131d9-7f3e-4637-bc3b-1403d8cf3a57" providerId="AD" clId="Web-{E6804935-2DF1-246A-44F7-176CE371CFD5}" dt="2025-01-11T11:54:53.534" v="1"/>
      <pc:docMkLst>
        <pc:docMk/>
      </pc:docMkLst>
      <pc:sldChg chg="ord">
        <pc:chgData name="Thais Luanger Isamar Da Silva Blanco (2323117)" userId="S::2323117@student.uwtsd.ac.uk::40d131d9-7f3e-4637-bc3b-1403d8cf3a57" providerId="AD" clId="Web-{E6804935-2DF1-246A-44F7-176CE371CFD5}" dt="2025-01-11T11:54:47.205" v="0"/>
        <pc:sldMkLst>
          <pc:docMk/>
          <pc:sldMk cId="4065293657" sldId="275"/>
        </pc:sldMkLst>
      </pc:sldChg>
      <pc:sldChg chg="ord">
        <pc:chgData name="Thais Luanger Isamar Da Silva Blanco (2323117)" userId="S::2323117@student.uwtsd.ac.uk::40d131d9-7f3e-4637-bc3b-1403d8cf3a57" providerId="AD" clId="Web-{E6804935-2DF1-246A-44F7-176CE371CFD5}" dt="2025-01-11T11:54:53.534" v="1"/>
        <pc:sldMkLst>
          <pc:docMk/>
          <pc:sldMk cId="2157120530" sldId="276"/>
        </pc:sldMkLst>
      </pc:sldChg>
    </pc:docChg>
  </pc:docChgLst>
  <pc:docChgLst>
    <pc:chgData name="Elham Ghodsipour (2324711)" userId="S::2324711@student.uwtsd.ac.uk::89b88275-a09f-4ee0-8506-2c391a82990d" providerId="AD" clId="Web-{B8C7EA41-DD05-5FCD-B78F-2481105B8D87}"/>
    <pc:docChg chg="addSld delSld modSld sldOrd">
      <pc:chgData name="Elham Ghodsipour (2324711)" userId="S::2324711@student.uwtsd.ac.uk::89b88275-a09f-4ee0-8506-2c391a82990d" providerId="AD" clId="Web-{B8C7EA41-DD05-5FCD-B78F-2481105B8D87}" dt="2025-04-03T18:08:03.158" v="111" actId="20577"/>
      <pc:docMkLst>
        <pc:docMk/>
      </pc:docMkLst>
      <pc:sldChg chg="modSp add del ord">
        <pc:chgData name="Elham Ghodsipour (2324711)" userId="S::2324711@student.uwtsd.ac.uk::89b88275-a09f-4ee0-8506-2c391a82990d" providerId="AD" clId="Web-{B8C7EA41-DD05-5FCD-B78F-2481105B8D87}" dt="2025-04-03T18:03:41.617" v="97" actId="20577"/>
        <pc:sldMkLst>
          <pc:docMk/>
          <pc:sldMk cId="0" sldId="257"/>
        </pc:sldMkLst>
        <pc:spChg chg="mod">
          <ac:chgData name="Elham Ghodsipour (2324711)" userId="S::2324711@student.uwtsd.ac.uk::89b88275-a09f-4ee0-8506-2c391a82990d" providerId="AD" clId="Web-{B8C7EA41-DD05-5FCD-B78F-2481105B8D87}" dt="2025-04-03T18:03:41.617" v="97" actId="20577"/>
          <ac:spMkLst>
            <pc:docMk/>
            <pc:sldMk cId="0" sldId="257"/>
            <ac:spMk id="3" creationId="{00000000-0000-0000-0000-000000000000}"/>
          </ac:spMkLst>
        </pc:spChg>
      </pc:sldChg>
      <pc:sldChg chg="addSp delSp modSp del mod setBg setClrOvrMap">
        <pc:chgData name="Elham Ghodsipour (2324711)" userId="S::2324711@student.uwtsd.ac.uk::89b88275-a09f-4ee0-8506-2c391a82990d" providerId="AD" clId="Web-{B8C7EA41-DD05-5FCD-B78F-2481105B8D87}" dt="2025-04-03T17:52:48.809" v="31"/>
        <pc:sldMkLst>
          <pc:docMk/>
          <pc:sldMk cId="3045172251" sldId="266"/>
        </pc:sldMkLst>
        <pc:spChg chg="del mod">
          <ac:chgData name="Elham Ghodsipour (2324711)" userId="S::2324711@student.uwtsd.ac.uk::89b88275-a09f-4ee0-8506-2c391a82990d" providerId="AD" clId="Web-{B8C7EA41-DD05-5FCD-B78F-2481105B8D87}" dt="2025-04-03T17:43:18.282" v="14"/>
          <ac:spMkLst>
            <pc:docMk/>
            <pc:sldMk cId="3045172251" sldId="266"/>
            <ac:spMk id="2" creationId="{69D01890-63A2-99E6-1310-69BD9F87E6C2}"/>
          </ac:spMkLst>
        </pc:spChg>
        <pc:spChg chg="del">
          <ac:chgData name="Elham Ghodsipour (2324711)" userId="S::2324711@student.uwtsd.ac.uk::89b88275-a09f-4ee0-8506-2c391a82990d" providerId="AD" clId="Web-{B8C7EA41-DD05-5FCD-B78F-2481105B8D87}" dt="2025-04-03T17:42:54.734" v="3"/>
          <ac:spMkLst>
            <pc:docMk/>
            <pc:sldMk cId="3045172251" sldId="266"/>
            <ac:spMk id="3" creationId="{DD7884B7-557B-1721-A751-CF9EC924055D}"/>
          </ac:spMkLst>
        </pc:spChg>
        <pc:spChg chg="add del">
          <ac:chgData name="Elham Ghodsipour (2324711)" userId="S::2324711@student.uwtsd.ac.uk::89b88275-a09f-4ee0-8506-2c391a82990d" providerId="AD" clId="Web-{B8C7EA41-DD05-5FCD-B78F-2481105B8D87}" dt="2025-04-03T17:44:45.645" v="20"/>
          <ac:spMkLst>
            <pc:docMk/>
            <pc:sldMk cId="3045172251" sldId="266"/>
            <ac:spMk id="13" creationId="{3E9FBC8E-8666-4442-8D7D-B250510CD44D}"/>
          </ac:spMkLst>
        </pc:spChg>
        <pc:spChg chg="add del">
          <ac:chgData name="Elham Ghodsipour (2324711)" userId="S::2324711@student.uwtsd.ac.uk::89b88275-a09f-4ee0-8506-2c391a82990d" providerId="AD" clId="Web-{B8C7EA41-DD05-5FCD-B78F-2481105B8D87}" dt="2025-04-03T17:44:56.880" v="22"/>
          <ac:spMkLst>
            <pc:docMk/>
            <pc:sldMk cId="3045172251" sldId="266"/>
            <ac:spMk id="15" creationId="{854C0CC2-F056-47AD-A361-F33F5EE97696}"/>
          </ac:spMkLst>
        </pc:spChg>
        <pc:spChg chg="add del">
          <ac:chgData name="Elham Ghodsipour (2324711)" userId="S::2324711@student.uwtsd.ac.uk::89b88275-a09f-4ee0-8506-2c391a82990d" providerId="AD" clId="Web-{B8C7EA41-DD05-5FCD-B78F-2481105B8D87}" dt="2025-04-03T17:44:56.880" v="22"/>
          <ac:spMkLst>
            <pc:docMk/>
            <pc:sldMk cId="3045172251" sldId="266"/>
            <ac:spMk id="17" creationId="{CD560C9F-7A8F-4FBA-BD3A-EB75B62E45D5}"/>
          </ac:spMkLst>
        </pc:spChg>
        <pc:spChg chg="add del">
          <ac:chgData name="Elham Ghodsipour (2324711)" userId="S::2324711@student.uwtsd.ac.uk::89b88275-a09f-4ee0-8506-2c391a82990d" providerId="AD" clId="Web-{B8C7EA41-DD05-5FCD-B78F-2481105B8D87}" dt="2025-04-03T17:44:56.880" v="22"/>
          <ac:spMkLst>
            <pc:docMk/>
            <pc:sldMk cId="3045172251" sldId="266"/>
            <ac:spMk id="18" creationId="{9C9664EF-0D74-4781-B4B4-646A93B50BC2}"/>
          </ac:spMkLst>
        </pc:spChg>
        <pc:spChg chg="add">
          <ac:chgData name="Elham Ghodsipour (2324711)" userId="S::2324711@student.uwtsd.ac.uk::89b88275-a09f-4ee0-8506-2c391a82990d" providerId="AD" clId="Web-{B8C7EA41-DD05-5FCD-B78F-2481105B8D87}" dt="2025-04-03T17:44:56.895" v="23"/>
          <ac:spMkLst>
            <pc:docMk/>
            <pc:sldMk cId="3045172251" sldId="266"/>
            <ac:spMk id="21" creationId="{7045633D-7FA7-4D93-8E45-D385B582A1F1}"/>
          </ac:spMkLst>
        </pc:spChg>
        <pc:spChg chg="add">
          <ac:chgData name="Elham Ghodsipour (2324711)" userId="S::2324711@student.uwtsd.ac.uk::89b88275-a09f-4ee0-8506-2c391a82990d" providerId="AD" clId="Web-{B8C7EA41-DD05-5FCD-B78F-2481105B8D87}" dt="2025-04-03T17:44:56.895" v="23"/>
          <ac:spMkLst>
            <pc:docMk/>
            <pc:sldMk cId="3045172251" sldId="266"/>
            <ac:spMk id="22" creationId="{82532B9D-ADFC-4AEF-97D4-9FC87BB61E31}"/>
          </ac:spMkLst>
        </pc:spChg>
        <pc:grpChg chg="add del">
          <ac:chgData name="Elham Ghodsipour (2324711)" userId="S::2324711@student.uwtsd.ac.uk::89b88275-a09f-4ee0-8506-2c391a82990d" providerId="AD" clId="Web-{B8C7EA41-DD05-5FCD-B78F-2481105B8D87}" dt="2025-04-03T17:44:45.645" v="20"/>
          <ac:grpSpMkLst>
            <pc:docMk/>
            <pc:sldMk cId="3045172251" sldId="266"/>
            <ac:grpSpMk id="9" creationId="{2A313B03-D361-4EC9-AF52-0B3C1C92C26D}"/>
          </ac:grpSpMkLst>
        </pc:grpChg>
        <pc:grpChg chg="add del">
          <ac:chgData name="Elham Ghodsipour (2324711)" userId="S::2324711@student.uwtsd.ac.uk::89b88275-a09f-4ee0-8506-2c391a82990d" providerId="AD" clId="Web-{B8C7EA41-DD05-5FCD-B78F-2481105B8D87}" dt="2025-04-03T17:44:56.880" v="22"/>
          <ac:grpSpMkLst>
            <pc:docMk/>
            <pc:sldMk cId="3045172251" sldId="266"/>
            <ac:grpSpMk id="16" creationId="{2A313B03-D361-4EC9-AF52-0B3C1C92C26D}"/>
          </ac:grpSpMkLst>
        </pc:grpChg>
        <pc:grpChg chg="add">
          <ac:chgData name="Elham Ghodsipour (2324711)" userId="S::2324711@student.uwtsd.ac.uk::89b88275-a09f-4ee0-8506-2c391a82990d" providerId="AD" clId="Web-{B8C7EA41-DD05-5FCD-B78F-2481105B8D87}" dt="2025-04-03T17:44:56.895" v="23"/>
          <ac:grpSpMkLst>
            <pc:docMk/>
            <pc:sldMk cId="3045172251" sldId="266"/>
            <ac:grpSpMk id="20" creationId="{2A313B03-D361-4EC9-AF52-0B3C1C92C26D}"/>
          </ac:grpSpMkLst>
        </pc:grpChg>
        <pc:picChg chg="add del mod">
          <ac:chgData name="Elham Ghodsipour (2324711)" userId="S::2324711@student.uwtsd.ac.uk::89b88275-a09f-4ee0-8506-2c391a82990d" providerId="AD" clId="Web-{B8C7EA41-DD05-5FCD-B78F-2481105B8D87}" dt="2025-04-03T17:52:40.731" v="29"/>
          <ac:picMkLst>
            <pc:docMk/>
            <pc:sldMk cId="3045172251" sldId="266"/>
            <ac:picMk id="4" creationId="{9EA0C040-06EA-B010-62E8-EF6934CB6757}"/>
          </ac:picMkLst>
        </pc:picChg>
      </pc:sldChg>
      <pc:sldChg chg="new del">
        <pc:chgData name="Elham Ghodsipour (2324711)" userId="S::2324711@student.uwtsd.ac.uk::89b88275-a09f-4ee0-8506-2c391a82990d" providerId="AD" clId="Web-{B8C7EA41-DD05-5FCD-B78F-2481105B8D87}" dt="2025-04-03T17:54:28.907" v="38"/>
        <pc:sldMkLst>
          <pc:docMk/>
          <pc:sldMk cId="1850791065" sldId="280"/>
        </pc:sldMkLst>
      </pc:sldChg>
      <pc:sldChg chg="addSp new del">
        <pc:chgData name="Elham Ghodsipour (2324711)" userId="S::2324711@student.uwtsd.ac.uk::89b88275-a09f-4ee0-8506-2c391a82990d" providerId="AD" clId="Web-{B8C7EA41-DD05-5FCD-B78F-2481105B8D87}" dt="2025-04-03T17:52:45.918" v="30"/>
        <pc:sldMkLst>
          <pc:docMk/>
          <pc:sldMk cId="3899491221" sldId="280"/>
        </pc:sldMkLst>
        <pc:spChg chg="add">
          <ac:chgData name="Elham Ghodsipour (2324711)" userId="S::2324711@student.uwtsd.ac.uk::89b88275-a09f-4ee0-8506-2c391a82990d" providerId="AD" clId="Web-{B8C7EA41-DD05-5FCD-B78F-2481105B8D87}" dt="2025-04-03T17:50:25.710" v="26"/>
          <ac:spMkLst>
            <pc:docMk/>
            <pc:sldMk cId="3899491221" sldId="280"/>
            <ac:spMk id="2" creationId="{0A266F33-8E5F-D070-D58D-3E207EC36892}"/>
          </ac:spMkLst>
        </pc:spChg>
        <pc:spChg chg="add">
          <ac:chgData name="Elham Ghodsipour (2324711)" userId="S::2324711@student.uwtsd.ac.uk::89b88275-a09f-4ee0-8506-2c391a82990d" providerId="AD" clId="Web-{B8C7EA41-DD05-5FCD-B78F-2481105B8D87}" dt="2025-04-03T17:51:02.961" v="27"/>
          <ac:spMkLst>
            <pc:docMk/>
            <pc:sldMk cId="3899491221" sldId="280"/>
            <ac:spMk id="3" creationId="{BF58AB3D-2444-5EFF-3A4C-37AA8BEE2017}"/>
          </ac:spMkLst>
        </pc:spChg>
      </pc:sldChg>
      <pc:sldChg chg="new del ord">
        <pc:chgData name="Elham Ghodsipour (2324711)" userId="S::2324711@student.uwtsd.ac.uk::89b88275-a09f-4ee0-8506-2c391a82990d" providerId="AD" clId="Web-{B8C7EA41-DD05-5FCD-B78F-2481105B8D87}" dt="2025-04-03T18:01:44.768" v="87"/>
        <pc:sldMkLst>
          <pc:docMk/>
          <pc:sldMk cId="1514432868" sldId="281"/>
        </pc:sldMkLst>
      </pc:sldChg>
      <pc:sldChg chg="new del">
        <pc:chgData name="Elham Ghodsipour (2324711)" userId="S::2324711@student.uwtsd.ac.uk::89b88275-a09f-4ee0-8506-2c391a82990d" providerId="AD" clId="Web-{B8C7EA41-DD05-5FCD-B78F-2481105B8D87}" dt="2025-04-03T17:53:22.920" v="34"/>
        <pc:sldMkLst>
          <pc:docMk/>
          <pc:sldMk cId="3286981282" sldId="281"/>
        </pc:sldMkLst>
      </pc:sldChg>
      <pc:sldChg chg="addSp delSp modSp new del ord">
        <pc:chgData name="Elham Ghodsipour (2324711)" userId="S::2324711@student.uwtsd.ac.uk::89b88275-a09f-4ee0-8506-2c391a82990d" providerId="AD" clId="Web-{B8C7EA41-DD05-5FCD-B78F-2481105B8D87}" dt="2025-04-03T18:01:40.909" v="86"/>
        <pc:sldMkLst>
          <pc:docMk/>
          <pc:sldMk cId="555196201" sldId="282"/>
        </pc:sldMkLst>
        <pc:spChg chg="add del mod">
          <ac:chgData name="Elham Ghodsipour (2324711)" userId="S::2324711@student.uwtsd.ac.uk::89b88275-a09f-4ee0-8506-2c391a82990d" providerId="AD" clId="Web-{B8C7EA41-DD05-5FCD-B78F-2481105B8D87}" dt="2025-04-03T17:59:17.668" v="73"/>
          <ac:spMkLst>
            <pc:docMk/>
            <pc:sldMk cId="555196201" sldId="282"/>
            <ac:spMk id="2" creationId="{66064E30-0DB2-538E-DF5A-F6943443499D}"/>
          </ac:spMkLst>
        </pc:spChg>
        <pc:spChg chg="add del mod">
          <ac:chgData name="Elham Ghodsipour (2324711)" userId="S::2324711@student.uwtsd.ac.uk::89b88275-a09f-4ee0-8506-2c391a82990d" providerId="AD" clId="Web-{B8C7EA41-DD05-5FCD-B78F-2481105B8D87}" dt="2025-04-03T17:59:47.560" v="78"/>
          <ac:spMkLst>
            <pc:docMk/>
            <pc:sldMk cId="555196201" sldId="282"/>
            <ac:spMk id="3" creationId="{D87CF6CC-AD92-E503-C245-0236A2DBEAAB}"/>
          </ac:spMkLst>
        </pc:spChg>
      </pc:sldChg>
      <pc:sldChg chg="addSp modSp new del ord">
        <pc:chgData name="Elham Ghodsipour (2324711)" userId="S::2324711@student.uwtsd.ac.uk::89b88275-a09f-4ee0-8506-2c391a82990d" providerId="AD" clId="Web-{B8C7EA41-DD05-5FCD-B78F-2481105B8D87}" dt="2025-04-03T18:01:47.846" v="88"/>
        <pc:sldMkLst>
          <pc:docMk/>
          <pc:sldMk cId="529342900" sldId="283"/>
        </pc:sldMkLst>
        <pc:spChg chg="add mod">
          <ac:chgData name="Elham Ghodsipour (2324711)" userId="S::2324711@student.uwtsd.ac.uk::89b88275-a09f-4ee0-8506-2c391a82990d" providerId="AD" clId="Web-{B8C7EA41-DD05-5FCD-B78F-2481105B8D87}" dt="2025-04-03T17:56:59.132" v="67" actId="20577"/>
          <ac:spMkLst>
            <pc:docMk/>
            <pc:sldMk cId="529342900" sldId="283"/>
            <ac:spMk id="2" creationId="{4D9EDFB8-C9B7-7851-E201-0E8397C65B24}"/>
          </ac:spMkLst>
        </pc:spChg>
      </pc:sldChg>
      <pc:sldChg chg="modSp add ord">
        <pc:chgData name="Elham Ghodsipour (2324711)" userId="S::2324711@student.uwtsd.ac.uk::89b88275-a09f-4ee0-8506-2c391a82990d" providerId="AD" clId="Web-{B8C7EA41-DD05-5FCD-B78F-2481105B8D87}" dt="2025-04-03T18:04:25.775" v="99" actId="20577"/>
        <pc:sldMkLst>
          <pc:docMk/>
          <pc:sldMk cId="2917063209" sldId="284"/>
        </pc:sldMkLst>
        <pc:spChg chg="mod">
          <ac:chgData name="Elham Ghodsipour (2324711)" userId="S::2324711@student.uwtsd.ac.uk::89b88275-a09f-4ee0-8506-2c391a82990d" providerId="AD" clId="Web-{B8C7EA41-DD05-5FCD-B78F-2481105B8D87}" dt="2025-04-03T18:04:25.775" v="99" actId="20577"/>
          <ac:spMkLst>
            <pc:docMk/>
            <pc:sldMk cId="2917063209" sldId="284"/>
            <ac:spMk id="3" creationId="{00000000-0000-0000-0000-000000000000}"/>
          </ac:spMkLst>
        </pc:spChg>
      </pc:sldChg>
      <pc:sldChg chg="modSp add ord">
        <pc:chgData name="Elham Ghodsipour (2324711)" userId="S::2324711@student.uwtsd.ac.uk::89b88275-a09f-4ee0-8506-2c391a82990d" providerId="AD" clId="Web-{B8C7EA41-DD05-5FCD-B78F-2481105B8D87}" dt="2025-04-03T18:05:14.261" v="101" actId="20577"/>
        <pc:sldMkLst>
          <pc:docMk/>
          <pc:sldMk cId="370691290" sldId="285"/>
        </pc:sldMkLst>
        <pc:spChg chg="mod">
          <ac:chgData name="Elham Ghodsipour (2324711)" userId="S::2324711@student.uwtsd.ac.uk::89b88275-a09f-4ee0-8506-2c391a82990d" providerId="AD" clId="Web-{B8C7EA41-DD05-5FCD-B78F-2481105B8D87}" dt="2025-04-03T18:05:14.261" v="101" actId="20577"/>
          <ac:spMkLst>
            <pc:docMk/>
            <pc:sldMk cId="370691290" sldId="285"/>
            <ac:spMk id="3" creationId="{00000000-0000-0000-0000-000000000000}"/>
          </ac:spMkLst>
        </pc:spChg>
      </pc:sldChg>
      <pc:sldChg chg="modSp add">
        <pc:chgData name="Elham Ghodsipour (2324711)" userId="S::2324711@student.uwtsd.ac.uk::89b88275-a09f-4ee0-8506-2c391a82990d" providerId="AD" clId="Web-{B8C7EA41-DD05-5FCD-B78F-2481105B8D87}" dt="2025-04-03T18:08:03.158" v="111" actId="20577"/>
        <pc:sldMkLst>
          <pc:docMk/>
          <pc:sldMk cId="1401198795" sldId="286"/>
        </pc:sldMkLst>
        <pc:spChg chg="mod">
          <ac:chgData name="Elham Ghodsipour (2324711)" userId="S::2324711@student.uwtsd.ac.uk::89b88275-a09f-4ee0-8506-2c391a82990d" providerId="AD" clId="Web-{B8C7EA41-DD05-5FCD-B78F-2481105B8D87}" dt="2025-04-03T18:05:59.388" v="109" actId="20577"/>
          <ac:spMkLst>
            <pc:docMk/>
            <pc:sldMk cId="1401198795" sldId="286"/>
            <ac:spMk id="2" creationId="{00000000-0000-0000-0000-000000000000}"/>
          </ac:spMkLst>
        </pc:spChg>
        <pc:spChg chg="mod">
          <ac:chgData name="Elham Ghodsipour (2324711)" userId="S::2324711@student.uwtsd.ac.uk::89b88275-a09f-4ee0-8506-2c391a82990d" providerId="AD" clId="Web-{B8C7EA41-DD05-5FCD-B78F-2481105B8D87}" dt="2025-04-03T18:08:03.158" v="111" actId="20577"/>
          <ac:spMkLst>
            <pc:docMk/>
            <pc:sldMk cId="1401198795" sldId="28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GB"/>
              <a:t>Click to edit Master title style</a:t>
            </a:r>
            <a:endParaRPr lang="en-US"/>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0EAAA20-39D6-406A-BE3E-DA93C858D6AA}"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B761A61B-2CF7-420A-A68D-49B9C3B03FE1}" type="slidenum">
              <a:rPr lang="en-GB" smtClean="0"/>
              <a:t>‹#›</a:t>
            </a:fld>
            <a:endParaRPr lang="en-GB"/>
          </a:p>
        </p:txBody>
      </p:sp>
    </p:spTree>
    <p:extLst>
      <p:ext uri="{BB962C8B-B14F-4D97-AF65-F5344CB8AC3E}">
        <p14:creationId xmlns:p14="http://schemas.microsoft.com/office/powerpoint/2010/main" val="3120817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0EAAA20-39D6-406A-BE3E-DA93C858D6AA}"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1625200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GB"/>
              <a:t>Click to edit Master title style</a:t>
            </a:r>
            <a:endParaRPr lang="en-US"/>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A0EAAA20-39D6-406A-BE3E-DA93C858D6AA}" type="datetimeFigureOut">
              <a:rPr lang="en-GB" smtClean="0"/>
              <a:t>03/04/2025</a:t>
            </a:fld>
            <a:endParaRPr lang="en-GB"/>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B761A61B-2CF7-420A-A68D-49B9C3B03FE1}" type="slidenum">
              <a:rPr lang="en-GB" smtClean="0"/>
              <a:t>‹#›</a:t>
            </a:fld>
            <a:endParaRPr lang="en-GB"/>
          </a:p>
        </p:txBody>
      </p:sp>
    </p:spTree>
    <p:extLst>
      <p:ext uri="{BB962C8B-B14F-4D97-AF65-F5344CB8AC3E}">
        <p14:creationId xmlns:p14="http://schemas.microsoft.com/office/powerpoint/2010/main" val="412321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0EAAA20-39D6-406A-BE3E-DA93C858D6AA}"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83127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0EAAA20-39D6-406A-BE3E-DA93C858D6AA}" type="datetimeFigureOut">
              <a:rPr lang="en-GB" smtClean="0"/>
              <a:t>03/04/2025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3045654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0EAAA20-39D6-406A-BE3E-DA93C858D6AA}" type="datetimeFigureOut">
              <a:rPr lang="en-GB" smtClean="0"/>
              <a:t>03/04/2025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409119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EAAA20-39D6-406A-BE3E-DA93C858D6AA}" type="datetimeFigureOut">
              <a:rPr lang="en-GB" smtClean="0"/>
              <a:t>03/04/2025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2072097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0EAAA20-39D6-406A-BE3E-DA93C858D6AA}"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3857142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A0EAAA20-39D6-406A-BE3E-DA93C858D6AA}" type="datetimeFigureOut">
              <a:rPr lang="en-GB" smtClean="0"/>
              <a:t>03/04/2025</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1372154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0EAAA20-39D6-406A-BE3E-DA93C858D6AA}"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2689321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0EAAA20-39D6-406A-BE3E-DA93C858D6AA}"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1A61B-2CF7-420A-A68D-49B9C3B03FE1}" type="slidenum">
              <a:rPr lang="en-GB" smtClean="0"/>
              <a:t>‹#›</a:t>
            </a:fld>
            <a:endParaRPr lang="en-GB"/>
          </a:p>
        </p:txBody>
      </p:sp>
    </p:spTree>
    <p:extLst>
      <p:ext uri="{BB962C8B-B14F-4D97-AF65-F5344CB8AC3E}">
        <p14:creationId xmlns:p14="http://schemas.microsoft.com/office/powerpoint/2010/main" val="1464744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A0EAAA20-39D6-406A-BE3E-DA93C858D6AA}" type="datetimeFigureOut">
              <a:rPr lang="en-GB" smtClean="0"/>
              <a:t>03/04/2025</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B761A61B-2CF7-420A-A68D-49B9C3B03FE1}" type="slidenum">
              <a:rPr lang="en-GB" smtClean="0"/>
              <a:t>‹#›</a:t>
            </a:fld>
            <a:endParaRPr lang="en-GB"/>
          </a:p>
        </p:txBody>
      </p:sp>
    </p:spTree>
    <p:extLst>
      <p:ext uri="{BB962C8B-B14F-4D97-AF65-F5344CB8AC3E}">
        <p14:creationId xmlns:p14="http://schemas.microsoft.com/office/powerpoint/2010/main" val="417939248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581D7-D22B-FC97-7BBB-5BC24AFFEA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B30C99-C9D0-1D02-F88A-5046DD8EEEBD}"/>
              </a:ext>
            </a:extLst>
          </p:cNvPr>
          <p:cNvSpPr>
            <a:spLocks noGrp="1"/>
          </p:cNvSpPr>
          <p:nvPr>
            <p:ph type="ctrTitle"/>
          </p:nvPr>
        </p:nvSpPr>
        <p:spPr>
          <a:xfrm>
            <a:off x="772885" y="1353311"/>
            <a:ext cx="11005457" cy="3035808"/>
          </a:xfrm>
        </p:spPr>
        <p:txBody>
          <a:bodyPr/>
          <a:lstStyle/>
          <a:p>
            <a:r>
              <a:rPr lang="en-GB"/>
              <a:t>Cybersecurity threats: Personal Data Breach</a:t>
            </a:r>
          </a:p>
        </p:txBody>
      </p:sp>
      <p:sp>
        <p:nvSpPr>
          <p:cNvPr id="3" name="Subtitle 2">
            <a:extLst>
              <a:ext uri="{FF2B5EF4-FFF2-40B4-BE49-F238E27FC236}">
                <a16:creationId xmlns:a16="http://schemas.microsoft.com/office/drawing/2014/main" id="{750D2022-1DF6-51B9-BA33-8A7A5A709A38}"/>
              </a:ext>
            </a:extLst>
          </p:cNvPr>
          <p:cNvSpPr>
            <a:spLocks noGrp="1"/>
          </p:cNvSpPr>
          <p:nvPr>
            <p:ph type="subTitle" idx="1"/>
          </p:nvPr>
        </p:nvSpPr>
        <p:spPr>
          <a:xfrm>
            <a:off x="1069848" y="4389119"/>
            <a:ext cx="7891272" cy="1979023"/>
          </a:xfrm>
        </p:spPr>
        <p:txBody>
          <a:bodyPr vert="horz" lIns="91440" tIns="45720" rIns="91440" bIns="45720" rtlCol="0" anchor="t">
            <a:normAutofit fontScale="85000" lnSpcReduction="20000"/>
          </a:bodyPr>
          <a:lstStyle/>
          <a:p>
            <a:r>
              <a:rPr lang="en-GB"/>
              <a:t>By: </a:t>
            </a:r>
          </a:p>
          <a:p>
            <a:pPr marL="342900" indent="-342900">
              <a:buFont typeface="Arial" panose="020B0604020202020204" pitchFamily="34" charset="0"/>
              <a:buChar char="•"/>
            </a:pPr>
            <a:r>
              <a:rPr lang="en-GB"/>
              <a:t>Elham </a:t>
            </a:r>
            <a:r>
              <a:rPr lang="en-GB" err="1"/>
              <a:t>Ghodsipour</a:t>
            </a:r>
            <a:r>
              <a:rPr lang="en-GB"/>
              <a:t>.</a:t>
            </a:r>
          </a:p>
          <a:p>
            <a:pPr marL="342900" indent="-342900">
              <a:buFont typeface="Arial" panose="020B0604020202020204" pitchFamily="34" charset="0"/>
              <a:buChar char="•"/>
            </a:pPr>
            <a:r>
              <a:rPr lang="en-GB"/>
              <a:t>Mariam Khan.</a:t>
            </a:r>
          </a:p>
          <a:p>
            <a:pPr marL="342900" indent="-342900">
              <a:buFont typeface="Arial" panose="020B0604020202020204" pitchFamily="34" charset="0"/>
              <a:buChar char="•"/>
            </a:pPr>
            <a:r>
              <a:rPr lang="en-GB"/>
              <a:t>Thais Da Silva.</a:t>
            </a:r>
          </a:p>
          <a:p>
            <a:pPr marL="342900" indent="-342900">
              <a:buFont typeface="Arial" panose="020B0604020202020204" pitchFamily="34" charset="0"/>
              <a:buChar char="•"/>
            </a:pPr>
            <a:r>
              <a:rPr lang="en-GB"/>
              <a:t>Ekram Rasooli.</a:t>
            </a:r>
          </a:p>
          <a:p>
            <a:pPr marL="342900" indent="-342900">
              <a:buFont typeface="Arial" panose="020B0604020202020204" pitchFamily="34" charset="0"/>
              <a:buChar char="•"/>
            </a:pPr>
            <a:r>
              <a:rPr lang="en-GB"/>
              <a:t>Gabriel Burcea.</a:t>
            </a:r>
          </a:p>
        </p:txBody>
      </p:sp>
    </p:spTree>
    <p:extLst>
      <p:ext uri="{BB962C8B-B14F-4D97-AF65-F5344CB8AC3E}">
        <p14:creationId xmlns:p14="http://schemas.microsoft.com/office/powerpoint/2010/main" val="454572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to Cybersecurity</a:t>
            </a:r>
          </a:p>
        </p:txBody>
      </p:sp>
      <p:sp>
        <p:nvSpPr>
          <p:cNvPr id="3" name="Content Placeholder 2"/>
          <p:cNvSpPr>
            <a:spLocks noGrp="1"/>
          </p:cNvSpPr>
          <p:nvPr>
            <p:ph idx="1"/>
          </p:nvPr>
        </p:nvSpPr>
        <p:spPr>
          <a:xfrm>
            <a:off x="1069848" y="2100532"/>
            <a:ext cx="9359030" cy="4071668"/>
          </a:xfrm>
        </p:spPr>
        <p:txBody>
          <a:bodyPr vert="horz" lIns="91440" tIns="45720" rIns="91440" bIns="45720" rtlCol="0" anchor="t">
            <a:normAutofit/>
          </a:bodyPr>
          <a:lstStyle/>
          <a:p>
            <a:r>
              <a:t>•</a:t>
            </a:r>
            <a:r>
              <a:rPr sz="2800">
                <a:latin typeface="Abadi"/>
              </a:rPr>
              <a:t> Cybersecurity protects digital systems and personal data.</a:t>
            </a:r>
            <a:endParaRPr lang="en-US" sz="2800">
              <a:latin typeface="Abadi"/>
            </a:endParaRPr>
          </a:p>
          <a:p>
            <a:pPr marL="0" indent="0">
              <a:buNone/>
            </a:pPr>
            <a:endParaRPr lang="en-GB" sz="2800">
              <a:latin typeface="Abadi"/>
            </a:endParaRPr>
          </a:p>
          <a:p>
            <a:r>
              <a:rPr sz="2800">
                <a:latin typeface="Abadi"/>
              </a:rPr>
              <a:t>• Data breaches occur when sensitive information is exposed or stolen.</a:t>
            </a:r>
          </a:p>
          <a:p>
            <a:pPr marL="0" indent="0">
              <a:buNone/>
            </a:pPr>
            <a:endParaRPr lang="en-GB" sz="2800">
              <a:latin typeface="Abadi"/>
            </a:endParaRPr>
          </a:p>
          <a:p>
            <a:r>
              <a:rPr sz="2800">
                <a:latin typeface="Abadi"/>
              </a:rPr>
              <a:t>• Increasing online activities make security more crucial.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What is a Personal Data Breach?</a:t>
            </a:r>
          </a:p>
        </p:txBody>
      </p:sp>
      <p:sp>
        <p:nvSpPr>
          <p:cNvPr id="3" name="Content Placeholder 2"/>
          <p:cNvSpPr>
            <a:spLocks noGrp="1"/>
          </p:cNvSpPr>
          <p:nvPr>
            <p:ph idx="1"/>
          </p:nvPr>
        </p:nvSpPr>
        <p:spPr/>
        <p:txBody>
          <a:bodyPr vert="horz" lIns="91440" tIns="45720" rIns="91440" bIns="45720" rtlCol="0" anchor="t">
            <a:normAutofit/>
          </a:bodyPr>
          <a:lstStyle/>
          <a:p>
            <a:r>
              <a:rPr sz="2800">
                <a:latin typeface="Abadi"/>
              </a:rPr>
              <a:t>• A data breach happens when private data is accessed without permission.</a:t>
            </a:r>
            <a:endParaRPr lang="en-US" sz="2800">
              <a:latin typeface="Abadi"/>
            </a:endParaRPr>
          </a:p>
          <a:p>
            <a:r>
              <a:rPr sz="2800">
                <a:latin typeface="Abadi"/>
              </a:rPr>
              <a:t>• Examples:</a:t>
            </a:r>
          </a:p>
          <a:p>
            <a:r>
              <a:rPr sz="2800">
                <a:latin typeface="Abadi"/>
              </a:rPr>
              <a:t>  - Hacked email accounts</a:t>
            </a:r>
          </a:p>
          <a:p>
            <a:r>
              <a:rPr sz="2800">
                <a:latin typeface="Abadi"/>
              </a:rPr>
              <a:t>  - Stolen credit card details</a:t>
            </a:r>
          </a:p>
          <a:p>
            <a:r>
              <a:rPr sz="2800">
                <a:latin typeface="Abadi"/>
              </a:rPr>
              <a:t>  - Leaked medical or financial records</a:t>
            </a:r>
          </a:p>
          <a:p>
            <a:r>
              <a:rPr sz="2800">
                <a:latin typeface="Abadi"/>
              </a:rPr>
              <a:t>• Impact: Identity theft, financial loss, privacy invasion.</a:t>
            </a:r>
          </a:p>
        </p:txBody>
      </p:sp>
    </p:spTree>
    <p:extLst>
      <p:ext uri="{BB962C8B-B14F-4D97-AF65-F5344CB8AC3E}">
        <p14:creationId xmlns:p14="http://schemas.microsoft.com/office/powerpoint/2010/main" val="2917063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Why Are Data Breaches a Growing Threat?</a:t>
            </a:r>
          </a:p>
        </p:txBody>
      </p:sp>
      <p:sp>
        <p:nvSpPr>
          <p:cNvPr id="3" name="Content Placeholder 2"/>
          <p:cNvSpPr>
            <a:spLocks noGrp="1"/>
          </p:cNvSpPr>
          <p:nvPr>
            <p:ph idx="1"/>
          </p:nvPr>
        </p:nvSpPr>
        <p:spPr/>
        <p:txBody>
          <a:bodyPr vert="horz" lIns="91440" tIns="45720" rIns="91440" bIns="45720" rtlCol="0" anchor="t">
            <a:normAutofit/>
          </a:bodyPr>
          <a:lstStyle/>
          <a:p>
            <a:r>
              <a:rPr sz="2800">
                <a:latin typeface="Abadi"/>
              </a:rPr>
              <a:t>• Rise in online transactions and services.</a:t>
            </a:r>
            <a:endParaRPr lang="en-US" sz="2800">
              <a:latin typeface="Abadi"/>
            </a:endParaRPr>
          </a:p>
          <a:p>
            <a:r>
              <a:rPr sz="2800">
                <a:latin typeface="Abadi"/>
              </a:rPr>
              <a:t>• Cybercriminals use phishing, malware, and hacking.</a:t>
            </a:r>
          </a:p>
          <a:p>
            <a:r>
              <a:rPr sz="2800">
                <a:latin typeface="Abadi"/>
              </a:rPr>
              <a:t>• Weak security practices make users vulnerable.</a:t>
            </a:r>
          </a:p>
          <a:p>
            <a:r>
              <a:rPr sz="2800">
                <a:latin typeface="Abadi"/>
              </a:rPr>
              <a:t>• Large-scale breaches affect millions globally.</a:t>
            </a:r>
          </a:p>
        </p:txBody>
      </p:sp>
    </p:spTree>
    <p:extLst>
      <p:ext uri="{BB962C8B-B14F-4D97-AF65-F5344CB8AC3E}">
        <p14:creationId xmlns:p14="http://schemas.microsoft.com/office/powerpoint/2010/main" val="370691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799523" cy="1619782"/>
          </a:xfrm>
        </p:spPr>
        <p:txBody>
          <a:bodyPr>
            <a:normAutofit/>
          </a:bodyPr>
          <a:lstStyle/>
          <a:p>
            <a:r>
              <a:rPr sz="4400"/>
              <a:t>Importance of Awareness &amp; Prevention</a:t>
            </a:r>
          </a:p>
        </p:txBody>
      </p:sp>
      <p:sp>
        <p:nvSpPr>
          <p:cNvPr id="3" name="Content Placeholder 2"/>
          <p:cNvSpPr>
            <a:spLocks noGrp="1"/>
          </p:cNvSpPr>
          <p:nvPr>
            <p:ph idx="1"/>
          </p:nvPr>
        </p:nvSpPr>
        <p:spPr/>
        <p:txBody>
          <a:bodyPr vert="horz" lIns="91440" tIns="45720" rIns="91440" bIns="45720" rtlCol="0" anchor="t">
            <a:noAutofit/>
          </a:bodyPr>
          <a:lstStyle/>
          <a:p>
            <a:r>
              <a:rPr sz="2800">
                <a:latin typeface="Abadi"/>
              </a:rPr>
              <a:t>• Protecting personal data is essential in the digital world.</a:t>
            </a:r>
            <a:endParaRPr lang="en-US" sz="2800">
              <a:latin typeface="Abadi"/>
            </a:endParaRPr>
          </a:p>
          <a:p>
            <a:r>
              <a:rPr sz="2800">
                <a:latin typeface="Abadi"/>
              </a:rPr>
              <a:t>• Understanding threats helps individuals stay safe.</a:t>
            </a:r>
          </a:p>
          <a:p>
            <a:r>
              <a:rPr sz="2800">
                <a:latin typeface="Abadi"/>
              </a:rPr>
              <a:t>• Upcoming slides will cover:</a:t>
            </a:r>
          </a:p>
          <a:p>
            <a:r>
              <a:rPr sz="2800">
                <a:latin typeface="Abadi"/>
              </a:rPr>
              <a:t>  - Common threats</a:t>
            </a:r>
          </a:p>
          <a:p>
            <a:r>
              <a:rPr sz="2800">
                <a:latin typeface="Abadi"/>
              </a:rPr>
              <a:t>  - Protection strategies</a:t>
            </a:r>
          </a:p>
          <a:p>
            <a:r>
              <a:rPr sz="2800">
                <a:latin typeface="Abadi"/>
              </a:rPr>
              <a:t>  - Real-life examples</a:t>
            </a:r>
          </a:p>
          <a:p>
            <a:r>
              <a:rPr sz="2800">
                <a:latin typeface="Abadi"/>
              </a:rPr>
              <a:t>Cybersecurity starts with you—stay aware, stay safe</a:t>
            </a:r>
            <a:r>
              <a:rPr lang="en-GB" sz="2800">
                <a:latin typeface="Abadi"/>
              </a:rPr>
              <a:t>!</a:t>
            </a:r>
            <a:endParaRPr sz="2800">
              <a:latin typeface="Abadi"/>
            </a:endParaRPr>
          </a:p>
        </p:txBody>
      </p:sp>
    </p:spTree>
    <p:extLst>
      <p:ext uri="{BB962C8B-B14F-4D97-AF65-F5344CB8AC3E}">
        <p14:creationId xmlns:p14="http://schemas.microsoft.com/office/powerpoint/2010/main" val="1401198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FFD34-2150-509B-14A6-B80F98786CEB}"/>
              </a:ext>
            </a:extLst>
          </p:cNvPr>
          <p:cNvSpPr>
            <a:spLocks noGrp="1"/>
          </p:cNvSpPr>
          <p:nvPr>
            <p:ph type="title"/>
          </p:nvPr>
        </p:nvSpPr>
        <p:spPr/>
        <p:txBody>
          <a:bodyPr/>
          <a:lstStyle/>
          <a:p>
            <a:r>
              <a:rPr lang="en-US" b="0">
                <a:ea typeface="+mj-lt"/>
                <a:cs typeface="+mj-lt"/>
              </a:rPr>
              <a:t>Research Background</a:t>
            </a:r>
            <a:endParaRPr lang="en-US"/>
          </a:p>
        </p:txBody>
      </p:sp>
      <p:sp>
        <p:nvSpPr>
          <p:cNvPr id="3" name="Content Placeholder 2">
            <a:extLst>
              <a:ext uri="{FF2B5EF4-FFF2-40B4-BE49-F238E27FC236}">
                <a16:creationId xmlns:a16="http://schemas.microsoft.com/office/drawing/2014/main" id="{3FD79A0D-4FF8-5D79-9D34-6D15FA92C2BA}"/>
              </a:ext>
            </a:extLst>
          </p:cNvPr>
          <p:cNvSpPr>
            <a:spLocks noGrp="1"/>
          </p:cNvSpPr>
          <p:nvPr>
            <p:ph idx="1"/>
          </p:nvPr>
        </p:nvSpPr>
        <p:spPr/>
        <p:txBody>
          <a:bodyPr vert="horz" lIns="91440" tIns="45720" rIns="91440" bIns="45720" rtlCol="0" anchor="t">
            <a:normAutofit/>
          </a:bodyPr>
          <a:lstStyle/>
          <a:p>
            <a:r>
              <a:rPr lang="en-US" b="1">
                <a:ea typeface="+mn-lt"/>
                <a:cs typeface="+mn-lt"/>
              </a:rPr>
              <a:t>Increased Dependency on Technology</a:t>
            </a:r>
            <a:r>
              <a:rPr lang="en-US">
                <a:ea typeface="+mn-lt"/>
                <a:cs typeface="+mn-lt"/>
              </a:rPr>
              <a:t>:</a:t>
            </a:r>
            <a:endParaRPr lang="en-US"/>
          </a:p>
          <a:p>
            <a:r>
              <a:rPr lang="en-US">
                <a:ea typeface="+mn-lt"/>
                <a:cs typeface="+mn-lt"/>
              </a:rPr>
              <a:t>Communication, work, and entertainment rely heavily on technology.</a:t>
            </a:r>
            <a:endParaRPr lang="en-US"/>
          </a:p>
          <a:p>
            <a:r>
              <a:rPr lang="en-US" b="1">
                <a:ea typeface="+mn-lt"/>
                <a:cs typeface="+mn-lt"/>
              </a:rPr>
              <a:t>Exposure to Cybersecurity Threats</a:t>
            </a:r>
            <a:r>
              <a:rPr lang="en-US">
                <a:ea typeface="+mn-lt"/>
                <a:cs typeface="+mn-lt"/>
              </a:rPr>
              <a:t>:</a:t>
            </a:r>
            <a:endParaRPr lang="en-US"/>
          </a:p>
          <a:p>
            <a:r>
              <a:rPr lang="en-US">
                <a:ea typeface="+mn-lt"/>
                <a:cs typeface="+mn-lt"/>
              </a:rPr>
              <a:t>Threats include phishing, identity theft, and ransomware.</a:t>
            </a:r>
            <a:endParaRPr lang="en-US"/>
          </a:p>
          <a:p>
            <a:r>
              <a:rPr lang="en-US" b="1">
                <a:ea typeface="+mn-lt"/>
                <a:cs typeface="+mn-lt"/>
              </a:rPr>
              <a:t>Weak Security Measures</a:t>
            </a:r>
            <a:r>
              <a:rPr lang="en-US">
                <a:ea typeface="+mn-lt"/>
                <a:cs typeface="+mn-lt"/>
              </a:rPr>
              <a:t>:</a:t>
            </a:r>
            <a:endParaRPr lang="en-US"/>
          </a:p>
          <a:p>
            <a:r>
              <a:rPr lang="en-US">
                <a:ea typeface="+mn-lt"/>
                <a:cs typeface="+mn-lt"/>
              </a:rPr>
              <a:t>Personal devices are often targeted due to weak security.</a:t>
            </a:r>
            <a:endParaRPr lang="en-US"/>
          </a:p>
          <a:p>
            <a:r>
              <a:rPr lang="en-US" b="1">
                <a:ea typeface="+mn-lt"/>
                <a:cs typeface="+mn-lt"/>
              </a:rPr>
              <a:t>Importance of Cybersecurity Awareness</a:t>
            </a:r>
            <a:r>
              <a:rPr lang="en-US">
                <a:ea typeface="+mn-lt"/>
                <a:cs typeface="+mn-lt"/>
              </a:rPr>
              <a:t>:</a:t>
            </a:r>
            <a:endParaRPr lang="en-US"/>
          </a:p>
          <a:p>
            <a:r>
              <a:rPr lang="en-US">
                <a:ea typeface="+mn-lt"/>
                <a:cs typeface="+mn-lt"/>
              </a:rPr>
              <a:t>Critical for protecting personal information from cybercriminals.</a:t>
            </a:r>
            <a:endParaRPr lang="en-US"/>
          </a:p>
          <a:p>
            <a:endParaRPr lang="en-US"/>
          </a:p>
        </p:txBody>
      </p:sp>
    </p:spTree>
    <p:extLst>
      <p:ext uri="{BB962C8B-B14F-4D97-AF65-F5344CB8AC3E}">
        <p14:creationId xmlns:p14="http://schemas.microsoft.com/office/powerpoint/2010/main" val="808524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60B5F-FA54-3920-07F4-954E3774AE8F}"/>
              </a:ext>
            </a:extLst>
          </p:cNvPr>
          <p:cNvSpPr>
            <a:spLocks noGrp="1"/>
          </p:cNvSpPr>
          <p:nvPr>
            <p:ph type="title"/>
          </p:nvPr>
        </p:nvSpPr>
        <p:spPr/>
        <p:txBody>
          <a:bodyPr/>
          <a:lstStyle/>
          <a:p>
            <a:r>
              <a:rPr lang="en-US" b="0">
                <a:ea typeface="+mj-lt"/>
                <a:cs typeface="+mj-lt"/>
              </a:rPr>
              <a:t>Problem Statement</a:t>
            </a:r>
            <a:endParaRPr lang="en-US"/>
          </a:p>
        </p:txBody>
      </p:sp>
      <p:sp>
        <p:nvSpPr>
          <p:cNvPr id="3" name="Content Placeholder 2">
            <a:extLst>
              <a:ext uri="{FF2B5EF4-FFF2-40B4-BE49-F238E27FC236}">
                <a16:creationId xmlns:a16="http://schemas.microsoft.com/office/drawing/2014/main" id="{87ABF6A5-2585-3723-AB8E-0366BE435BE9}"/>
              </a:ext>
            </a:extLst>
          </p:cNvPr>
          <p:cNvSpPr>
            <a:spLocks noGrp="1"/>
          </p:cNvSpPr>
          <p:nvPr>
            <p:ph idx="1"/>
          </p:nvPr>
        </p:nvSpPr>
        <p:spPr/>
        <p:txBody>
          <a:bodyPr vert="horz" lIns="91440" tIns="45720" rIns="91440" bIns="45720" rtlCol="0" anchor="t">
            <a:normAutofit/>
          </a:bodyPr>
          <a:lstStyle/>
          <a:p>
            <a:r>
              <a:rPr lang="en-US" b="1">
                <a:ea typeface="+mn-lt"/>
                <a:cs typeface="+mn-lt"/>
              </a:rPr>
              <a:t>Lack of Awareness</a:t>
            </a:r>
            <a:r>
              <a:rPr lang="en-US">
                <a:ea typeface="+mn-lt"/>
                <a:cs typeface="+mn-lt"/>
              </a:rPr>
              <a:t>:</a:t>
            </a:r>
            <a:endParaRPr lang="en-US"/>
          </a:p>
          <a:p>
            <a:r>
              <a:rPr lang="en-US">
                <a:ea typeface="+mn-lt"/>
                <a:cs typeface="+mn-lt"/>
              </a:rPr>
              <a:t>Many individuals are unaware of the risks posed by cyber threats.</a:t>
            </a:r>
            <a:endParaRPr lang="en-US"/>
          </a:p>
          <a:p>
            <a:r>
              <a:rPr lang="en-US" b="1">
                <a:ea typeface="+mn-lt"/>
                <a:cs typeface="+mn-lt"/>
              </a:rPr>
              <a:t>Consequences</a:t>
            </a:r>
            <a:r>
              <a:rPr lang="en-US">
                <a:ea typeface="+mn-lt"/>
                <a:cs typeface="+mn-lt"/>
              </a:rPr>
              <a:t>:</a:t>
            </a:r>
            <a:endParaRPr lang="en-US"/>
          </a:p>
          <a:p>
            <a:r>
              <a:rPr lang="en-US">
                <a:ea typeface="+mn-lt"/>
                <a:cs typeface="+mn-lt"/>
              </a:rPr>
              <a:t>Financial loss, privacy breaches, and emotional stress result from this lack of knowledge.</a:t>
            </a:r>
            <a:endParaRPr lang="en-US"/>
          </a:p>
          <a:p>
            <a:r>
              <a:rPr lang="en-US" b="1">
                <a:ea typeface="+mn-lt"/>
                <a:cs typeface="+mn-lt"/>
              </a:rPr>
              <a:t>Study Focus</a:t>
            </a:r>
            <a:r>
              <a:rPr lang="en-US">
                <a:ea typeface="+mn-lt"/>
                <a:cs typeface="+mn-lt"/>
              </a:rPr>
              <a:t>:</a:t>
            </a:r>
            <a:endParaRPr lang="en-US"/>
          </a:p>
          <a:p>
            <a:r>
              <a:rPr lang="en-US">
                <a:ea typeface="+mn-lt"/>
                <a:cs typeface="+mn-lt"/>
              </a:rPr>
              <a:t>Understanding these threats and the need for better personal cybersecurity practices.</a:t>
            </a:r>
            <a:endParaRPr lang="en-US"/>
          </a:p>
          <a:p>
            <a:endParaRPr lang="en-US"/>
          </a:p>
        </p:txBody>
      </p:sp>
    </p:spTree>
    <p:extLst>
      <p:ext uri="{BB962C8B-B14F-4D97-AF65-F5344CB8AC3E}">
        <p14:creationId xmlns:p14="http://schemas.microsoft.com/office/powerpoint/2010/main" val="4065293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44A1E-BDC0-4AE7-E0C4-60E1A3867B29}"/>
              </a:ext>
            </a:extLst>
          </p:cNvPr>
          <p:cNvSpPr>
            <a:spLocks noGrp="1"/>
          </p:cNvSpPr>
          <p:nvPr>
            <p:ph type="title"/>
          </p:nvPr>
        </p:nvSpPr>
        <p:spPr/>
        <p:txBody>
          <a:bodyPr>
            <a:normAutofit/>
          </a:bodyPr>
          <a:lstStyle/>
          <a:p>
            <a:r>
              <a:rPr lang="en-US" sz="4400" b="0">
                <a:solidFill>
                  <a:srgbClr val="000000"/>
                </a:solidFill>
                <a:latin typeface="Bookman Old Style"/>
              </a:rPr>
              <a:t>Research Objectives</a:t>
            </a:r>
            <a:endParaRPr lang="en-US" sz="3600" b="0"/>
          </a:p>
        </p:txBody>
      </p:sp>
      <p:sp>
        <p:nvSpPr>
          <p:cNvPr id="3" name="Content Placeholder 2">
            <a:extLst>
              <a:ext uri="{FF2B5EF4-FFF2-40B4-BE49-F238E27FC236}">
                <a16:creationId xmlns:a16="http://schemas.microsoft.com/office/drawing/2014/main" id="{575EF585-298E-0382-75E6-9053BDDB98BF}"/>
              </a:ext>
            </a:extLst>
          </p:cNvPr>
          <p:cNvSpPr>
            <a:spLocks noGrp="1"/>
          </p:cNvSpPr>
          <p:nvPr>
            <p:ph idx="1"/>
          </p:nvPr>
        </p:nvSpPr>
        <p:spPr/>
        <p:txBody>
          <a:bodyPr vert="horz" lIns="91440" tIns="45720" rIns="91440" bIns="45720" rtlCol="0" anchor="t">
            <a:normAutofit/>
          </a:bodyPr>
          <a:lstStyle/>
          <a:p>
            <a:pPr marL="0" indent="0">
              <a:buNone/>
            </a:pPr>
            <a:r>
              <a:rPr lang="en-US" b="1">
                <a:ea typeface="+mn-lt"/>
                <a:cs typeface="+mn-lt"/>
              </a:rPr>
              <a:t>Research Objectives</a:t>
            </a:r>
            <a:endParaRPr lang="en-US"/>
          </a:p>
          <a:p>
            <a:r>
              <a:rPr lang="en-US" b="1">
                <a:ea typeface="+mn-lt"/>
                <a:cs typeface="+mn-lt"/>
              </a:rPr>
              <a:t>Objective 1</a:t>
            </a:r>
            <a:r>
              <a:rPr lang="en-US">
                <a:ea typeface="+mn-lt"/>
                <a:cs typeface="+mn-lt"/>
              </a:rPr>
              <a:t>: Identify the most common cybersecurity threats targeting individuals.</a:t>
            </a:r>
            <a:endParaRPr lang="en-US"/>
          </a:p>
          <a:p>
            <a:r>
              <a:rPr lang="en-US" b="1">
                <a:ea typeface="+mn-lt"/>
                <a:cs typeface="+mn-lt"/>
              </a:rPr>
              <a:t>Objective 2</a:t>
            </a:r>
            <a:r>
              <a:rPr lang="en-US">
                <a:ea typeface="+mn-lt"/>
                <a:cs typeface="+mn-lt"/>
              </a:rPr>
              <a:t>: Analyze the impact of these threats on personal privacy and security.</a:t>
            </a:r>
            <a:endParaRPr lang="en-US"/>
          </a:p>
          <a:p>
            <a:r>
              <a:rPr lang="en-US" b="1">
                <a:ea typeface="+mn-lt"/>
                <a:cs typeface="+mn-lt"/>
              </a:rPr>
              <a:t>Objective 3</a:t>
            </a:r>
            <a:r>
              <a:rPr lang="en-US">
                <a:ea typeface="+mn-lt"/>
                <a:cs typeface="+mn-lt"/>
              </a:rPr>
              <a:t>: Provide recommendations for improving personal cybersecurity measures.</a:t>
            </a:r>
            <a:endParaRPr lang="en-US"/>
          </a:p>
          <a:p>
            <a:endParaRPr lang="en-US"/>
          </a:p>
        </p:txBody>
      </p:sp>
    </p:spTree>
    <p:extLst>
      <p:ext uri="{BB962C8B-B14F-4D97-AF65-F5344CB8AC3E}">
        <p14:creationId xmlns:p14="http://schemas.microsoft.com/office/powerpoint/2010/main" val="2157120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EBCD7-D690-4A95-F28C-743AFFC493D2}"/>
              </a:ext>
            </a:extLst>
          </p:cNvPr>
          <p:cNvSpPr>
            <a:spLocks noGrp="1"/>
          </p:cNvSpPr>
          <p:nvPr>
            <p:ph type="title"/>
          </p:nvPr>
        </p:nvSpPr>
        <p:spPr/>
        <p:txBody>
          <a:bodyPr/>
          <a:lstStyle/>
          <a:p>
            <a:r>
              <a:rPr lang="en-US" b="0">
                <a:ea typeface="+mj-lt"/>
                <a:cs typeface="+mj-lt"/>
              </a:rPr>
              <a:t>Research Questions</a:t>
            </a:r>
            <a:endParaRPr lang="en-US"/>
          </a:p>
        </p:txBody>
      </p:sp>
      <p:sp>
        <p:nvSpPr>
          <p:cNvPr id="3" name="Content Placeholder 2">
            <a:extLst>
              <a:ext uri="{FF2B5EF4-FFF2-40B4-BE49-F238E27FC236}">
                <a16:creationId xmlns:a16="http://schemas.microsoft.com/office/drawing/2014/main" id="{B6979542-A847-CE70-5046-7970587A9C4D}"/>
              </a:ext>
            </a:extLst>
          </p:cNvPr>
          <p:cNvSpPr>
            <a:spLocks noGrp="1"/>
          </p:cNvSpPr>
          <p:nvPr>
            <p:ph idx="1"/>
          </p:nvPr>
        </p:nvSpPr>
        <p:spPr/>
        <p:txBody>
          <a:bodyPr vert="horz" lIns="91440" tIns="45720" rIns="91440" bIns="45720" rtlCol="0" anchor="t">
            <a:normAutofit/>
          </a:bodyPr>
          <a:lstStyle/>
          <a:p>
            <a:r>
              <a:rPr lang="en-US" b="1">
                <a:ea typeface="+mn-lt"/>
                <a:cs typeface="+mn-lt"/>
              </a:rPr>
              <a:t>Key Questions</a:t>
            </a:r>
            <a:r>
              <a:rPr lang="en-US">
                <a:ea typeface="+mn-lt"/>
                <a:cs typeface="+mn-lt"/>
              </a:rPr>
              <a:t>:</a:t>
            </a:r>
            <a:endParaRPr lang="en-US"/>
          </a:p>
          <a:p>
            <a:r>
              <a:rPr lang="en-US">
                <a:ea typeface="+mn-lt"/>
                <a:cs typeface="+mn-lt"/>
              </a:rPr>
              <a:t>What are the most prevalent cybersecurity threats faced by individuals?</a:t>
            </a:r>
            <a:endParaRPr lang="en-US"/>
          </a:p>
          <a:p>
            <a:r>
              <a:rPr lang="en-US">
                <a:ea typeface="+mn-lt"/>
                <a:cs typeface="+mn-lt"/>
              </a:rPr>
              <a:t>How do these threats impact personal data and privacy?</a:t>
            </a:r>
            <a:endParaRPr lang="en-US"/>
          </a:p>
          <a:p>
            <a:r>
              <a:rPr lang="en-US">
                <a:ea typeface="+mn-lt"/>
                <a:cs typeface="+mn-lt"/>
              </a:rPr>
              <a:t>What strategies can individuals use to protect themselves from cyber threats?</a:t>
            </a:r>
            <a:endParaRPr lang="en-US"/>
          </a:p>
          <a:p>
            <a:endParaRPr lang="en-US"/>
          </a:p>
        </p:txBody>
      </p:sp>
    </p:spTree>
    <p:extLst>
      <p:ext uri="{BB962C8B-B14F-4D97-AF65-F5344CB8AC3E}">
        <p14:creationId xmlns:p14="http://schemas.microsoft.com/office/powerpoint/2010/main" val="4261439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19CE1F-5666-2773-BED0-2D09673581B6}"/>
              </a:ext>
            </a:extLst>
          </p:cNvPr>
          <p:cNvSpPr>
            <a:spLocks noGrp="1"/>
          </p:cNvSpPr>
          <p:nvPr>
            <p:ph idx="1"/>
          </p:nvPr>
        </p:nvSpPr>
        <p:spPr>
          <a:xfrm>
            <a:off x="1069848" y="267894"/>
            <a:ext cx="10058400" cy="6233819"/>
          </a:xfrm>
        </p:spPr>
        <p:txBody>
          <a:bodyPr vert="horz" lIns="91440" tIns="45720" rIns="91440" bIns="45720" rtlCol="0" anchor="t">
            <a:normAutofit/>
          </a:bodyPr>
          <a:lstStyle/>
          <a:p>
            <a:pPr marL="0" indent="0">
              <a:buNone/>
            </a:pPr>
            <a:r>
              <a:rPr lang="en-US" b="1">
                <a:solidFill>
                  <a:srgbClr val="FF0000"/>
                </a:solidFill>
                <a:ea typeface="+mn-lt"/>
                <a:cs typeface="+mn-lt"/>
              </a:rPr>
              <a:t>Significance of the Study</a:t>
            </a:r>
            <a:endParaRPr lang="en-US">
              <a:solidFill>
                <a:srgbClr val="FF0000"/>
              </a:solidFill>
            </a:endParaRPr>
          </a:p>
          <a:p>
            <a:r>
              <a:rPr lang="en-US" b="1">
                <a:ea typeface="+mn-lt"/>
                <a:cs typeface="+mn-lt"/>
              </a:rPr>
              <a:t>Goal</a:t>
            </a:r>
            <a:r>
              <a:rPr lang="en-US">
                <a:ea typeface="+mn-lt"/>
                <a:cs typeface="+mn-lt"/>
              </a:rPr>
              <a:t>:</a:t>
            </a:r>
            <a:endParaRPr lang="en-US"/>
          </a:p>
          <a:p>
            <a:pPr lvl="1"/>
            <a:r>
              <a:rPr lang="en-US">
                <a:ea typeface="+mn-lt"/>
                <a:cs typeface="+mn-lt"/>
              </a:rPr>
              <a:t>Educate individuals about cybersecurity threats.</a:t>
            </a:r>
            <a:endParaRPr lang="en-US"/>
          </a:p>
          <a:p>
            <a:r>
              <a:rPr lang="en-US" b="1">
                <a:ea typeface="+mn-lt"/>
                <a:cs typeface="+mn-lt"/>
              </a:rPr>
              <a:t>Empowerment</a:t>
            </a:r>
            <a:r>
              <a:rPr lang="en-US">
                <a:ea typeface="+mn-lt"/>
                <a:cs typeface="+mn-lt"/>
              </a:rPr>
              <a:t>:</a:t>
            </a:r>
            <a:endParaRPr lang="en-US"/>
          </a:p>
          <a:p>
            <a:pPr lvl="1"/>
            <a:r>
              <a:rPr lang="en-US">
                <a:ea typeface="+mn-lt"/>
                <a:cs typeface="+mn-lt"/>
              </a:rPr>
              <a:t>Provide knowledge to help people safeguard their online presence.</a:t>
            </a:r>
            <a:endParaRPr lang="en-US"/>
          </a:p>
          <a:p>
            <a:r>
              <a:rPr lang="en-US" b="1">
                <a:ea typeface="+mn-lt"/>
                <a:cs typeface="+mn-lt"/>
              </a:rPr>
              <a:t>Proactive Steps</a:t>
            </a:r>
            <a:r>
              <a:rPr lang="en-US">
                <a:ea typeface="+mn-lt"/>
                <a:cs typeface="+mn-lt"/>
              </a:rPr>
              <a:t>:</a:t>
            </a:r>
            <a:endParaRPr lang="en-US"/>
          </a:p>
          <a:p>
            <a:pPr lvl="1"/>
            <a:r>
              <a:rPr lang="en-US">
                <a:ea typeface="+mn-lt"/>
                <a:cs typeface="+mn-lt"/>
              </a:rPr>
              <a:t>Encourage individuals to take proactive measures to enhance digital safety.</a:t>
            </a:r>
            <a:endParaRPr lang="en-US"/>
          </a:p>
          <a:p>
            <a:pPr lvl="1"/>
            <a:endParaRPr lang="en-US" b="1">
              <a:solidFill>
                <a:srgbClr val="FF0000"/>
              </a:solidFill>
            </a:endParaRPr>
          </a:p>
          <a:p>
            <a:pPr marL="274320" lvl="1" indent="0">
              <a:buNone/>
            </a:pPr>
            <a:r>
              <a:rPr lang="en-US" b="1">
                <a:solidFill>
                  <a:srgbClr val="FF0000"/>
                </a:solidFill>
                <a:ea typeface="+mn-lt"/>
                <a:cs typeface="+mn-lt"/>
              </a:rPr>
              <a:t> Scope of the Study</a:t>
            </a:r>
            <a:endParaRPr lang="en-US">
              <a:solidFill>
                <a:srgbClr val="FF0000"/>
              </a:solidFill>
            </a:endParaRPr>
          </a:p>
          <a:p>
            <a:r>
              <a:rPr lang="en-US" b="1">
                <a:ea typeface="+mn-lt"/>
                <a:cs typeface="+mn-lt"/>
              </a:rPr>
              <a:t>Focus Areas</a:t>
            </a:r>
            <a:r>
              <a:rPr lang="en-US">
                <a:ea typeface="+mn-lt"/>
                <a:cs typeface="+mn-lt"/>
              </a:rPr>
              <a:t>:</a:t>
            </a:r>
            <a:endParaRPr lang="en-US"/>
          </a:p>
          <a:p>
            <a:pPr lvl="1"/>
            <a:r>
              <a:rPr lang="en-US">
                <a:ea typeface="+mn-lt"/>
                <a:cs typeface="+mn-lt"/>
              </a:rPr>
              <a:t>Personal cybersecurity threats: phishing, malware, and social engineering.</a:t>
            </a:r>
            <a:endParaRPr lang="en-US"/>
          </a:p>
          <a:p>
            <a:r>
              <a:rPr lang="en-US" b="1">
                <a:ea typeface="+mn-lt"/>
                <a:cs typeface="+mn-lt"/>
              </a:rPr>
              <a:t>Exclusions</a:t>
            </a:r>
            <a:r>
              <a:rPr lang="en-US">
                <a:ea typeface="+mn-lt"/>
                <a:cs typeface="+mn-lt"/>
              </a:rPr>
              <a:t>:</a:t>
            </a:r>
            <a:endParaRPr lang="en-US"/>
          </a:p>
          <a:p>
            <a:pPr lvl="1"/>
            <a:r>
              <a:rPr lang="en-US">
                <a:ea typeface="+mn-lt"/>
                <a:cs typeface="+mn-lt"/>
              </a:rPr>
              <a:t>Does not cover corporate or organizational cybersecurity measures.</a:t>
            </a:r>
            <a:endParaRPr lang="en-US"/>
          </a:p>
          <a:p>
            <a:r>
              <a:rPr lang="en-US" b="1">
                <a:ea typeface="+mn-lt"/>
                <a:cs typeface="+mn-lt"/>
              </a:rPr>
              <a:t>Objective</a:t>
            </a:r>
            <a:r>
              <a:rPr lang="en-US">
                <a:ea typeface="+mn-lt"/>
                <a:cs typeface="+mn-lt"/>
              </a:rPr>
              <a:t>:</a:t>
            </a:r>
            <a:endParaRPr lang="en-US"/>
          </a:p>
          <a:p>
            <a:pPr lvl="1"/>
            <a:r>
              <a:rPr lang="en-US">
                <a:ea typeface="+mn-lt"/>
                <a:cs typeface="+mn-lt"/>
              </a:rPr>
              <a:t>Provide practical steps for individual cybersecurity protection.</a:t>
            </a:r>
            <a:endParaRPr lang="en-US"/>
          </a:p>
          <a:p>
            <a:endParaRPr lang="en-US"/>
          </a:p>
        </p:txBody>
      </p:sp>
    </p:spTree>
    <p:extLst>
      <p:ext uri="{BB962C8B-B14F-4D97-AF65-F5344CB8AC3E}">
        <p14:creationId xmlns:p14="http://schemas.microsoft.com/office/powerpoint/2010/main" val="4180393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CE300-147C-84B0-D4E8-05393873F6D9}"/>
              </a:ext>
            </a:extLst>
          </p:cNvPr>
          <p:cNvSpPr>
            <a:spLocks noGrp="1"/>
          </p:cNvSpPr>
          <p:nvPr>
            <p:ph type="title"/>
          </p:nvPr>
        </p:nvSpPr>
        <p:spPr/>
        <p:txBody>
          <a:bodyPr>
            <a:normAutofit/>
          </a:bodyPr>
          <a:lstStyle/>
          <a:p>
            <a:pPr lvl="1"/>
            <a:r>
              <a:rPr lang="en-US" sz="3200">
                <a:latin typeface="Calibri"/>
                <a:ea typeface="Calibri"/>
                <a:cs typeface="Calibri"/>
              </a:rPr>
              <a:t>Definitions of Terms</a:t>
            </a:r>
            <a:endParaRPr lang="en-US" sz="3200"/>
          </a:p>
        </p:txBody>
      </p:sp>
      <p:sp>
        <p:nvSpPr>
          <p:cNvPr id="3" name="Content Placeholder 2">
            <a:extLst>
              <a:ext uri="{FF2B5EF4-FFF2-40B4-BE49-F238E27FC236}">
                <a16:creationId xmlns:a16="http://schemas.microsoft.com/office/drawing/2014/main" id="{B23E2BAD-066F-54AC-13A5-906C89AA9FAA}"/>
              </a:ext>
            </a:extLst>
          </p:cNvPr>
          <p:cNvSpPr>
            <a:spLocks noGrp="1"/>
          </p:cNvSpPr>
          <p:nvPr>
            <p:ph idx="1"/>
          </p:nvPr>
        </p:nvSpPr>
        <p:spPr/>
        <p:txBody>
          <a:bodyPr vert="horz" lIns="91440" tIns="45720" rIns="91440" bIns="45720" rtlCol="0" anchor="t">
            <a:normAutofit/>
          </a:bodyPr>
          <a:lstStyle/>
          <a:p>
            <a:r>
              <a:rPr lang="en-US" sz="2800" b="1">
                <a:latin typeface="Calibri"/>
                <a:ea typeface="Calibri"/>
                <a:cs typeface="Calibri"/>
              </a:rPr>
              <a:t>Phishing: </a:t>
            </a:r>
            <a:r>
              <a:rPr lang="en-US" sz="2800">
                <a:latin typeface="Calibri"/>
                <a:ea typeface="Calibri"/>
                <a:cs typeface="Calibri"/>
              </a:rPr>
              <a:t>A fraudulent attempt to obtain sensitive information by disguising as a trustworthy entity. </a:t>
            </a:r>
            <a:endParaRPr lang="en-US" sz="2800"/>
          </a:p>
          <a:p>
            <a:r>
              <a:rPr lang="en-US" sz="2800" b="1">
                <a:latin typeface="Calibri"/>
                <a:ea typeface="Calibri"/>
                <a:cs typeface="Calibri"/>
              </a:rPr>
              <a:t>Malware</a:t>
            </a:r>
            <a:r>
              <a:rPr lang="en-US" sz="2800">
                <a:latin typeface="Calibri"/>
                <a:ea typeface="Calibri"/>
                <a:cs typeface="Calibri"/>
              </a:rPr>
              <a:t>: Malicious software designed to harm or exploit devices and networks</a:t>
            </a:r>
            <a:endParaRPr lang="en-US" sz="2800"/>
          </a:p>
          <a:p>
            <a:r>
              <a:rPr lang="en-US" sz="2800">
                <a:latin typeface="Calibri"/>
                <a:ea typeface="Calibri"/>
                <a:cs typeface="Calibri"/>
              </a:rPr>
              <a:t> </a:t>
            </a:r>
            <a:r>
              <a:rPr lang="en-US" sz="2800" b="1">
                <a:latin typeface="Calibri"/>
                <a:ea typeface="Calibri"/>
                <a:cs typeface="Calibri"/>
              </a:rPr>
              <a:t>Social Engineering</a:t>
            </a:r>
            <a:r>
              <a:rPr lang="en-US" sz="2800">
                <a:latin typeface="Calibri"/>
                <a:ea typeface="Calibri"/>
                <a:cs typeface="Calibri"/>
              </a:rPr>
              <a:t>: Manipulative tactics to trick individuals into revealing confidential information.</a:t>
            </a:r>
            <a:endParaRPr lang="en-US" sz="2800"/>
          </a:p>
          <a:p>
            <a:endParaRPr lang="en-US"/>
          </a:p>
        </p:txBody>
      </p:sp>
    </p:spTree>
    <p:extLst>
      <p:ext uri="{BB962C8B-B14F-4D97-AF65-F5344CB8AC3E}">
        <p14:creationId xmlns:p14="http://schemas.microsoft.com/office/powerpoint/2010/main" val="2450976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7E957-B89B-B36D-005A-DBA1E03DE748}"/>
              </a:ext>
            </a:extLst>
          </p:cNvPr>
          <p:cNvSpPr>
            <a:spLocks noGrp="1"/>
          </p:cNvSpPr>
          <p:nvPr>
            <p:ph type="ctrTitle"/>
          </p:nvPr>
        </p:nvSpPr>
        <p:spPr>
          <a:xfrm>
            <a:off x="794657" y="1432223"/>
            <a:ext cx="11005457" cy="3035808"/>
          </a:xfrm>
        </p:spPr>
        <p:txBody>
          <a:bodyPr/>
          <a:lstStyle/>
          <a:p>
            <a:r>
              <a:rPr lang="en-GB"/>
              <a:t>Research Methodology</a:t>
            </a:r>
          </a:p>
        </p:txBody>
      </p:sp>
    </p:spTree>
    <p:extLst>
      <p:ext uri="{BB962C8B-B14F-4D97-AF65-F5344CB8AC3E}">
        <p14:creationId xmlns:p14="http://schemas.microsoft.com/office/powerpoint/2010/main" val="575155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0D2E-195E-E7C6-8F2E-F4DCB21D90D4}"/>
              </a:ext>
            </a:extLst>
          </p:cNvPr>
          <p:cNvSpPr>
            <a:spLocks noGrp="1"/>
          </p:cNvSpPr>
          <p:nvPr>
            <p:ph type="title"/>
          </p:nvPr>
        </p:nvSpPr>
        <p:spPr/>
        <p:txBody>
          <a:bodyPr/>
          <a:lstStyle/>
          <a:p>
            <a:pPr algn="ctr"/>
            <a:r>
              <a:rPr lang="en-GB"/>
              <a:t>Research methodology</a:t>
            </a:r>
          </a:p>
        </p:txBody>
      </p:sp>
      <p:sp>
        <p:nvSpPr>
          <p:cNvPr id="3" name="Content Placeholder 2">
            <a:extLst>
              <a:ext uri="{FF2B5EF4-FFF2-40B4-BE49-F238E27FC236}">
                <a16:creationId xmlns:a16="http://schemas.microsoft.com/office/drawing/2014/main" id="{79023B64-761C-A568-9528-DADEFAABF5CE}"/>
              </a:ext>
            </a:extLst>
          </p:cNvPr>
          <p:cNvSpPr>
            <a:spLocks noGrp="1"/>
          </p:cNvSpPr>
          <p:nvPr>
            <p:ph idx="1"/>
          </p:nvPr>
        </p:nvSpPr>
        <p:spPr/>
        <p:txBody>
          <a:bodyPr vert="horz" lIns="91440" tIns="45720" rIns="91440" bIns="45720" rtlCol="0" anchor="t">
            <a:normAutofit/>
          </a:bodyPr>
          <a:lstStyle/>
          <a:p>
            <a:pPr marL="0" indent="0">
              <a:buNone/>
            </a:pPr>
            <a:r>
              <a:rPr lang="en-GB" sz="2800" b="1"/>
              <a:t>Purpose of the Study:</a:t>
            </a:r>
          </a:p>
          <a:p>
            <a:r>
              <a:rPr lang="en-GB" sz="2800" b="1"/>
              <a:t>Identify</a:t>
            </a:r>
            <a:r>
              <a:rPr lang="en-GB" sz="2800"/>
              <a:t>, the most common cybersecurity threats.</a:t>
            </a:r>
          </a:p>
          <a:p>
            <a:r>
              <a:rPr lang="en-GB" sz="2800" b="1"/>
              <a:t>Understand</a:t>
            </a:r>
            <a:r>
              <a:rPr lang="en-GB" sz="2800"/>
              <a:t> the current weaknesses of personal protection data.</a:t>
            </a:r>
          </a:p>
          <a:p>
            <a:endParaRPr lang="en-GB" sz="2800"/>
          </a:p>
        </p:txBody>
      </p:sp>
    </p:spTree>
    <p:extLst>
      <p:ext uri="{BB962C8B-B14F-4D97-AF65-F5344CB8AC3E}">
        <p14:creationId xmlns:p14="http://schemas.microsoft.com/office/powerpoint/2010/main" val="3257661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1AE6-E6FC-18C6-3533-30E62CCB7F00}"/>
              </a:ext>
            </a:extLst>
          </p:cNvPr>
          <p:cNvSpPr>
            <a:spLocks noGrp="1"/>
          </p:cNvSpPr>
          <p:nvPr>
            <p:ph type="title"/>
          </p:nvPr>
        </p:nvSpPr>
        <p:spPr/>
        <p:txBody>
          <a:bodyPr/>
          <a:lstStyle/>
          <a:p>
            <a:pPr algn="ctr"/>
            <a:r>
              <a:rPr lang="en-GB"/>
              <a:t>Research design.</a:t>
            </a:r>
          </a:p>
        </p:txBody>
      </p:sp>
      <p:sp>
        <p:nvSpPr>
          <p:cNvPr id="3" name="Content Placeholder 2">
            <a:extLst>
              <a:ext uri="{FF2B5EF4-FFF2-40B4-BE49-F238E27FC236}">
                <a16:creationId xmlns:a16="http://schemas.microsoft.com/office/drawing/2014/main" id="{7A2E54C0-1B2E-F343-5A8C-EC07B163FE3F}"/>
              </a:ext>
            </a:extLst>
          </p:cNvPr>
          <p:cNvSpPr>
            <a:spLocks noGrp="1"/>
          </p:cNvSpPr>
          <p:nvPr>
            <p:ph idx="1"/>
          </p:nvPr>
        </p:nvSpPr>
        <p:spPr/>
        <p:txBody>
          <a:bodyPr vert="horz" lIns="91440" tIns="45720" rIns="91440" bIns="45720" rtlCol="0" anchor="t">
            <a:normAutofit/>
          </a:bodyPr>
          <a:lstStyle/>
          <a:p>
            <a:r>
              <a:rPr lang="en-GB" sz="2800" b="1"/>
              <a:t>Research Method:</a:t>
            </a:r>
            <a:r>
              <a:rPr lang="en-GB" sz="2800"/>
              <a:t> Quantitative and descriptive.</a:t>
            </a:r>
          </a:p>
          <a:p>
            <a:r>
              <a:rPr lang="en-GB" sz="2800" b="1"/>
              <a:t>Objective</a:t>
            </a:r>
            <a:r>
              <a:rPr lang="en-GB" sz="2800"/>
              <a:t>: To obtain data on behaviours, trends and levels of knowledge of users vulnerable to cyberattacks.</a:t>
            </a:r>
          </a:p>
          <a:p>
            <a:r>
              <a:rPr lang="en-GB" sz="2800"/>
              <a:t>Methodology: Structured surveys</a:t>
            </a:r>
            <a:r>
              <a:rPr lang="en-GB"/>
              <a:t>. </a:t>
            </a:r>
          </a:p>
        </p:txBody>
      </p:sp>
    </p:spTree>
    <p:extLst>
      <p:ext uri="{BB962C8B-B14F-4D97-AF65-F5344CB8AC3E}">
        <p14:creationId xmlns:p14="http://schemas.microsoft.com/office/powerpoint/2010/main" val="3951587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F4652-351C-2B5D-75D7-D789F3A21941}"/>
              </a:ext>
            </a:extLst>
          </p:cNvPr>
          <p:cNvSpPr>
            <a:spLocks noGrp="1"/>
          </p:cNvSpPr>
          <p:nvPr>
            <p:ph type="title"/>
          </p:nvPr>
        </p:nvSpPr>
        <p:spPr/>
        <p:txBody>
          <a:bodyPr/>
          <a:lstStyle/>
          <a:p>
            <a:pPr algn="ctr"/>
            <a:r>
              <a:rPr lang="en-GB"/>
              <a:t>Population and sample.</a:t>
            </a:r>
          </a:p>
        </p:txBody>
      </p:sp>
      <p:sp>
        <p:nvSpPr>
          <p:cNvPr id="3" name="Content Placeholder 2">
            <a:extLst>
              <a:ext uri="{FF2B5EF4-FFF2-40B4-BE49-F238E27FC236}">
                <a16:creationId xmlns:a16="http://schemas.microsoft.com/office/drawing/2014/main" id="{DFC49992-20DF-D180-F206-66147FFC002C}"/>
              </a:ext>
            </a:extLst>
          </p:cNvPr>
          <p:cNvSpPr>
            <a:spLocks noGrp="1"/>
          </p:cNvSpPr>
          <p:nvPr>
            <p:ph idx="1"/>
          </p:nvPr>
        </p:nvSpPr>
        <p:spPr/>
        <p:txBody>
          <a:bodyPr vert="horz" lIns="91440" tIns="45720" rIns="91440" bIns="45720" rtlCol="0" anchor="t">
            <a:normAutofit/>
          </a:bodyPr>
          <a:lstStyle/>
          <a:p>
            <a:r>
              <a:rPr lang="en-GB" sz="2800" b="1"/>
              <a:t>Study Group</a:t>
            </a:r>
            <a:r>
              <a:rPr lang="en-GB" sz="2800"/>
              <a:t>: Students with different educational levels and ages.</a:t>
            </a:r>
          </a:p>
          <a:p>
            <a:r>
              <a:rPr lang="en-GB" sz="2800" b="1"/>
              <a:t>Reason</a:t>
            </a:r>
            <a:r>
              <a:rPr lang="en-GB" sz="2800"/>
              <a:t>: Vulnerability to attacks due to frequent use of digital technologies.</a:t>
            </a:r>
          </a:p>
          <a:p>
            <a:r>
              <a:rPr lang="en-GB" sz="2800" b="1"/>
              <a:t>Sampling:</a:t>
            </a:r>
            <a:r>
              <a:rPr lang="en-GB" sz="2800"/>
              <a:t> Strategic random sampling, guaranteeing representativeness.</a:t>
            </a:r>
          </a:p>
        </p:txBody>
      </p:sp>
    </p:spTree>
    <p:extLst>
      <p:ext uri="{BB962C8B-B14F-4D97-AF65-F5344CB8AC3E}">
        <p14:creationId xmlns:p14="http://schemas.microsoft.com/office/powerpoint/2010/main" val="2555965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AF059-EECE-ED91-52EE-E0DBE46DB271}"/>
              </a:ext>
            </a:extLst>
          </p:cNvPr>
          <p:cNvSpPr>
            <a:spLocks noGrp="1"/>
          </p:cNvSpPr>
          <p:nvPr>
            <p:ph type="title"/>
          </p:nvPr>
        </p:nvSpPr>
        <p:spPr/>
        <p:txBody>
          <a:bodyPr/>
          <a:lstStyle/>
          <a:p>
            <a:pPr algn="ctr"/>
            <a:r>
              <a:rPr lang="en-GB"/>
              <a:t>Research instruments.</a:t>
            </a:r>
          </a:p>
        </p:txBody>
      </p:sp>
      <p:sp>
        <p:nvSpPr>
          <p:cNvPr id="3" name="Content Placeholder 2">
            <a:extLst>
              <a:ext uri="{FF2B5EF4-FFF2-40B4-BE49-F238E27FC236}">
                <a16:creationId xmlns:a16="http://schemas.microsoft.com/office/drawing/2014/main" id="{41B4CBB0-4372-F46F-CB7B-884278CC8F2A}"/>
              </a:ext>
            </a:extLst>
          </p:cNvPr>
          <p:cNvSpPr>
            <a:spLocks noGrp="1"/>
          </p:cNvSpPr>
          <p:nvPr>
            <p:ph idx="1"/>
          </p:nvPr>
        </p:nvSpPr>
        <p:spPr/>
        <p:txBody>
          <a:bodyPr vert="horz" lIns="91440" tIns="45720" rIns="91440" bIns="45720" rtlCol="0" anchor="t">
            <a:normAutofit/>
          </a:bodyPr>
          <a:lstStyle/>
          <a:p>
            <a:pPr marL="0" indent="0">
              <a:buNone/>
            </a:pPr>
            <a:r>
              <a:rPr lang="en-GB" sz="2800" b="1"/>
              <a:t>Main Tool:</a:t>
            </a:r>
            <a:r>
              <a:rPr lang="en-GB" sz="2800"/>
              <a:t> Questionnaire designed to measure.</a:t>
            </a:r>
          </a:p>
          <a:p>
            <a:r>
              <a:rPr lang="en-GB" sz="2800"/>
              <a:t>Knowledge about cybersecurity.</a:t>
            </a:r>
          </a:p>
          <a:p>
            <a:r>
              <a:rPr lang="en-GB" sz="2800"/>
              <a:t>Frequency of exposure to threats.</a:t>
            </a:r>
          </a:p>
          <a:p>
            <a:r>
              <a:rPr lang="en-GB" sz="2800"/>
              <a:t>Willingness to take preventive measures.</a:t>
            </a:r>
            <a:endParaRPr lang="es-ES" sz="2800"/>
          </a:p>
        </p:txBody>
      </p:sp>
    </p:spTree>
    <p:extLst>
      <p:ext uri="{BB962C8B-B14F-4D97-AF65-F5344CB8AC3E}">
        <p14:creationId xmlns:p14="http://schemas.microsoft.com/office/powerpoint/2010/main" val="2646654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A481A8-825A-191E-4A49-1513C866DF59}"/>
              </a:ext>
            </a:extLst>
          </p:cNvPr>
          <p:cNvSpPr>
            <a:spLocks noGrp="1"/>
          </p:cNvSpPr>
          <p:nvPr>
            <p:ph idx="1"/>
          </p:nvPr>
        </p:nvSpPr>
        <p:spPr>
          <a:xfrm>
            <a:off x="429625" y="611884"/>
            <a:ext cx="5177183" cy="4757575"/>
          </a:xfrm>
        </p:spPr>
        <p:txBody>
          <a:bodyPr vert="horz" lIns="91440" tIns="45720" rIns="91440" bIns="45720" rtlCol="0" anchor="t">
            <a:normAutofit lnSpcReduction="10000"/>
          </a:bodyPr>
          <a:lstStyle/>
          <a:p>
            <a:r>
              <a:rPr lang="en-GB" sz="4400" b="1">
                <a:solidFill>
                  <a:srgbClr val="725D72"/>
                </a:solidFill>
              </a:rPr>
              <a:t>Research Method</a:t>
            </a:r>
            <a:endParaRPr lang="en-US" sz="4400" b="1"/>
          </a:p>
          <a:p>
            <a:r>
              <a:rPr lang="en-GB" sz="4400" b="1">
                <a:solidFill>
                  <a:srgbClr val="725D72"/>
                </a:solidFill>
              </a:rPr>
              <a:t>Phishing Findings</a:t>
            </a:r>
            <a:endParaRPr lang="en-US" sz="4400" b="1"/>
          </a:p>
          <a:p>
            <a:r>
              <a:rPr lang="en-GB" sz="4400" b="1">
                <a:solidFill>
                  <a:srgbClr val="725D72"/>
                </a:solidFill>
              </a:rPr>
              <a:t>Malware Findings</a:t>
            </a:r>
            <a:endParaRPr lang="en-US" sz="4400" b="1"/>
          </a:p>
          <a:p>
            <a:r>
              <a:rPr lang="en-GB" sz="4400" b="1">
                <a:solidFill>
                  <a:srgbClr val="725D72"/>
                </a:solidFill>
              </a:rPr>
              <a:t>Conclusion</a:t>
            </a:r>
            <a:endParaRPr lang="en-US" sz="4000" b="1"/>
          </a:p>
        </p:txBody>
      </p:sp>
      <p:pic>
        <p:nvPicPr>
          <p:cNvPr id="4" name="Picture 3">
            <a:extLst>
              <a:ext uri="{FF2B5EF4-FFF2-40B4-BE49-F238E27FC236}">
                <a16:creationId xmlns:a16="http://schemas.microsoft.com/office/drawing/2014/main" id="{83ADC618-FD9E-8BFD-825B-6B383EA6E2B5}"/>
              </a:ext>
            </a:extLst>
          </p:cNvPr>
          <p:cNvPicPr>
            <a:picLocks noChangeAspect="1"/>
          </p:cNvPicPr>
          <p:nvPr/>
        </p:nvPicPr>
        <p:blipFill>
          <a:blip r:embed="rId2"/>
          <a:stretch>
            <a:fillRect/>
          </a:stretch>
        </p:blipFill>
        <p:spPr>
          <a:xfrm>
            <a:off x="5845990" y="0"/>
            <a:ext cx="5756715" cy="6858000"/>
          </a:xfrm>
          <a:prstGeom prst="rect">
            <a:avLst/>
          </a:prstGeom>
        </p:spPr>
      </p:pic>
    </p:spTree>
    <p:extLst>
      <p:ext uri="{BB962C8B-B14F-4D97-AF65-F5344CB8AC3E}">
        <p14:creationId xmlns:p14="http://schemas.microsoft.com/office/powerpoint/2010/main" val="4030301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F4213-ADCB-FA88-509E-A9B3C96783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2A49BA-50CD-92A1-EF09-01883D4A542F}"/>
              </a:ext>
            </a:extLst>
          </p:cNvPr>
          <p:cNvSpPr>
            <a:spLocks noGrp="1"/>
          </p:cNvSpPr>
          <p:nvPr>
            <p:ph type="ctrTitle"/>
          </p:nvPr>
        </p:nvSpPr>
        <p:spPr>
          <a:xfrm>
            <a:off x="794657" y="1432223"/>
            <a:ext cx="11005457" cy="3035808"/>
          </a:xfrm>
        </p:spPr>
        <p:txBody>
          <a:bodyPr/>
          <a:lstStyle/>
          <a:p>
            <a:pPr algn="ctr"/>
            <a:r>
              <a:rPr lang="en-GB"/>
              <a:t>Data analysis</a:t>
            </a:r>
          </a:p>
        </p:txBody>
      </p:sp>
      <p:sp>
        <p:nvSpPr>
          <p:cNvPr id="3" name="Subtitle 2">
            <a:extLst>
              <a:ext uri="{FF2B5EF4-FFF2-40B4-BE49-F238E27FC236}">
                <a16:creationId xmlns:a16="http://schemas.microsoft.com/office/drawing/2014/main" id="{7CC5E949-9B7C-808D-99A5-FAF83D0DFCB4}"/>
              </a:ext>
            </a:extLst>
          </p:cNvPr>
          <p:cNvSpPr>
            <a:spLocks noGrp="1"/>
          </p:cNvSpPr>
          <p:nvPr>
            <p:ph type="subTitle" idx="1"/>
          </p:nvPr>
        </p:nvSpPr>
        <p:spPr>
          <a:xfrm>
            <a:off x="1069848" y="4389120"/>
            <a:ext cx="7891272" cy="2226618"/>
          </a:xfrm>
        </p:spPr>
        <p:txBody>
          <a:bodyPr vert="horz" lIns="91440" tIns="45720" rIns="91440" bIns="45720" rtlCol="0" anchor="t">
            <a:normAutofit fontScale="85000" lnSpcReduction="10000"/>
          </a:bodyPr>
          <a:lstStyle/>
          <a:p>
            <a:r>
              <a:rPr lang="en-GB" sz="2800" b="0">
                <a:solidFill>
                  <a:schemeClr val="tx1"/>
                </a:solidFill>
                <a:ea typeface="+mn-lt"/>
                <a:cs typeface="+mn-lt"/>
              </a:rPr>
              <a:t>In 2024, cyber security threats include ransomware, social engineering, personal data breach and supply chain attacks. Data analysis of cyber security threats in 2024 shows that the number of attacks and their costs are increasing</a:t>
            </a:r>
            <a:endParaRPr lang="en-GB" sz="2800" b="0">
              <a:solidFill>
                <a:schemeClr val="tx1"/>
              </a:solidFill>
            </a:endParaRPr>
          </a:p>
          <a:p>
            <a:br>
              <a:rPr lang="en-US"/>
            </a:br>
            <a:endParaRPr lang="en-US"/>
          </a:p>
          <a:p>
            <a:endParaRPr lang="en-GB"/>
          </a:p>
        </p:txBody>
      </p:sp>
    </p:spTree>
    <p:extLst>
      <p:ext uri="{BB962C8B-B14F-4D97-AF65-F5344CB8AC3E}">
        <p14:creationId xmlns:p14="http://schemas.microsoft.com/office/powerpoint/2010/main" val="9803576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D7D0B-B241-6A41-716F-C8FA1AA5EE63}"/>
              </a:ext>
            </a:extLst>
          </p:cNvPr>
          <p:cNvSpPr>
            <a:spLocks noGrp="1"/>
          </p:cNvSpPr>
          <p:nvPr>
            <p:ph type="title"/>
          </p:nvPr>
        </p:nvSpPr>
        <p:spPr/>
        <p:txBody>
          <a:bodyPr/>
          <a:lstStyle/>
          <a:p>
            <a:r>
              <a:rPr lang="en-US"/>
              <a:t>Examples of attacks soaring up</a:t>
            </a:r>
          </a:p>
        </p:txBody>
      </p:sp>
      <p:sp>
        <p:nvSpPr>
          <p:cNvPr id="3" name="Content Placeholder 2">
            <a:extLst>
              <a:ext uri="{FF2B5EF4-FFF2-40B4-BE49-F238E27FC236}">
                <a16:creationId xmlns:a16="http://schemas.microsoft.com/office/drawing/2014/main" id="{993ECE79-63B5-1AD6-2332-007DF222BF11}"/>
              </a:ext>
            </a:extLst>
          </p:cNvPr>
          <p:cNvSpPr>
            <a:spLocks noGrp="1"/>
          </p:cNvSpPr>
          <p:nvPr>
            <p:ph idx="1"/>
          </p:nvPr>
        </p:nvSpPr>
        <p:spPr>
          <a:xfrm>
            <a:off x="1069848" y="2093866"/>
            <a:ext cx="10058400" cy="4280309"/>
          </a:xfrm>
        </p:spPr>
        <p:txBody>
          <a:bodyPr vert="horz" lIns="91440" tIns="45720" rIns="91440" bIns="45720" rtlCol="0" anchor="t">
            <a:normAutofit/>
          </a:bodyPr>
          <a:lstStyle/>
          <a:p>
            <a:pPr marL="0" indent="0">
              <a:buNone/>
            </a:pPr>
            <a:r>
              <a:rPr lang="en-US">
                <a:solidFill>
                  <a:srgbClr val="FF0000"/>
                </a:solidFill>
                <a:ea typeface="+mn-lt"/>
                <a:cs typeface="+mn-lt"/>
              </a:rPr>
              <a:t>Ransomware</a:t>
            </a:r>
          </a:p>
          <a:p>
            <a:pPr marL="0" indent="0">
              <a:buNone/>
            </a:pPr>
            <a:r>
              <a:rPr lang="en-US">
                <a:solidFill>
                  <a:srgbClr val="001D35"/>
                </a:solidFill>
                <a:ea typeface="+mn-lt"/>
                <a:cs typeface="+mn-lt"/>
              </a:rPr>
              <a:t>It is a type of malware that blocks access to files or software until a ransom is paid. The average ransom fee in 2024 increased more than 500% from 2023</a:t>
            </a:r>
            <a:endParaRPr lang="en-US"/>
          </a:p>
          <a:p>
            <a:pPr marL="0" indent="0">
              <a:buNone/>
            </a:pPr>
            <a:r>
              <a:rPr lang="en-US">
                <a:solidFill>
                  <a:srgbClr val="FF0000"/>
                </a:solidFill>
              </a:rPr>
              <a:t>Social engineering.</a:t>
            </a:r>
          </a:p>
          <a:p>
            <a:pPr marL="0" indent="0">
              <a:buNone/>
            </a:pPr>
            <a:r>
              <a:rPr lang="en-US">
                <a:solidFill>
                  <a:srgbClr val="001D35"/>
                </a:solidFill>
              </a:rPr>
              <a:t>It is a type of attack that manipulates people to get confidential data.</a:t>
            </a:r>
            <a:endParaRPr lang="en-US">
              <a:solidFill>
                <a:srgbClr val="000000"/>
              </a:solidFill>
              <a:ea typeface="+mn-lt"/>
              <a:cs typeface="+mn-lt"/>
            </a:endParaRPr>
          </a:p>
          <a:p>
            <a:pPr>
              <a:buNone/>
            </a:pPr>
            <a:r>
              <a:rPr lang="en-US" sz="1800">
                <a:solidFill>
                  <a:srgbClr val="FF0000"/>
                </a:solidFill>
                <a:ea typeface="+mn-lt"/>
                <a:cs typeface="+mn-lt"/>
              </a:rPr>
              <a:t>Supply chain attacks</a:t>
            </a:r>
            <a:endParaRPr lang="en-US" sz="1800">
              <a:solidFill>
                <a:srgbClr val="FF0000"/>
              </a:solidFill>
            </a:endParaRPr>
          </a:p>
          <a:p>
            <a:pPr marL="0" indent="0">
              <a:buNone/>
            </a:pPr>
            <a:r>
              <a:rPr lang="en-US" sz="1800">
                <a:solidFill>
                  <a:srgbClr val="001D35"/>
                </a:solidFill>
                <a:ea typeface="+mn-lt"/>
                <a:cs typeface="+mn-lt"/>
              </a:rPr>
              <a:t>Supply chain attacks are a new type of cyber threat that target corporate logistics. </a:t>
            </a:r>
            <a:endParaRPr lang="en-US" sz="1800">
              <a:ea typeface="+mn-lt"/>
              <a:cs typeface="+mn-lt"/>
            </a:endParaRPr>
          </a:p>
          <a:p>
            <a:pPr>
              <a:buNone/>
            </a:pPr>
            <a:r>
              <a:rPr lang="en-US">
                <a:solidFill>
                  <a:srgbClr val="FF0000"/>
                </a:solidFill>
              </a:rPr>
              <a:t>Personal data and phishing attacks</a:t>
            </a:r>
          </a:p>
          <a:p>
            <a:pPr>
              <a:buNone/>
            </a:pPr>
            <a:r>
              <a:rPr lang="en-US" sz="1400">
                <a:solidFill>
                  <a:srgbClr val="001D35"/>
                </a:solidFill>
                <a:ea typeface="+mn-lt"/>
                <a:cs typeface="+mn-lt"/>
              </a:rPr>
              <a:t>The number of cyber-attacks per organization per week increased by 30% year-over-year in the second quarter of 2024</a:t>
            </a:r>
            <a:endParaRPr lang="en-US" sz="1400"/>
          </a:p>
          <a:p>
            <a:pPr marL="0" indent="0">
              <a:buNone/>
            </a:pPr>
            <a:r>
              <a:rPr lang="en-US" sz="1600">
                <a:solidFill>
                  <a:srgbClr val="001D35"/>
                </a:solidFill>
                <a:ea typeface="+mn-lt"/>
                <a:cs typeface="+mn-lt"/>
              </a:rPr>
              <a:t>88% of cybersecurity breaches are caused by human error.</a:t>
            </a:r>
            <a:endParaRPr lang="en-US" sz="1600"/>
          </a:p>
          <a:p>
            <a:pPr marL="0" indent="0">
              <a:buNone/>
            </a:pPr>
            <a:endParaRPr lang="en-US">
              <a:solidFill>
                <a:srgbClr val="000000"/>
              </a:solidFill>
            </a:endParaRPr>
          </a:p>
          <a:p>
            <a:endParaRPr lang="en-US">
              <a:solidFill>
                <a:srgbClr val="001D35"/>
              </a:solidFill>
            </a:endParaRPr>
          </a:p>
          <a:p>
            <a:endParaRPr lang="en-US">
              <a:solidFill>
                <a:srgbClr val="001D35"/>
              </a:solidFill>
            </a:endParaRPr>
          </a:p>
          <a:p>
            <a:endParaRPr lang="en-US"/>
          </a:p>
        </p:txBody>
      </p:sp>
    </p:spTree>
    <p:extLst>
      <p:ext uri="{BB962C8B-B14F-4D97-AF65-F5344CB8AC3E}">
        <p14:creationId xmlns:p14="http://schemas.microsoft.com/office/powerpoint/2010/main" val="18798140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21FF-FEA4-D0E8-4BE9-DDC0B1297097}"/>
              </a:ext>
            </a:extLst>
          </p:cNvPr>
          <p:cNvSpPr>
            <a:spLocks noGrp="1"/>
          </p:cNvSpPr>
          <p:nvPr>
            <p:ph type="title"/>
          </p:nvPr>
        </p:nvSpPr>
        <p:spPr/>
        <p:txBody>
          <a:bodyPr/>
          <a:lstStyle/>
          <a:p>
            <a:r>
              <a:rPr lang="en-US"/>
              <a:t>Potential result</a:t>
            </a:r>
          </a:p>
        </p:txBody>
      </p:sp>
      <p:sp>
        <p:nvSpPr>
          <p:cNvPr id="3" name="Content Placeholder 2">
            <a:extLst>
              <a:ext uri="{FF2B5EF4-FFF2-40B4-BE49-F238E27FC236}">
                <a16:creationId xmlns:a16="http://schemas.microsoft.com/office/drawing/2014/main" id="{B11A5162-E3EB-ED4D-3F33-09EB80D77934}"/>
              </a:ext>
            </a:extLst>
          </p:cNvPr>
          <p:cNvSpPr>
            <a:spLocks noGrp="1"/>
          </p:cNvSpPr>
          <p:nvPr>
            <p:ph idx="1"/>
          </p:nvPr>
        </p:nvSpPr>
        <p:spPr/>
        <p:txBody>
          <a:bodyPr vert="horz" lIns="91440" tIns="45720" rIns="91440" bIns="45720" rtlCol="0" anchor="t">
            <a:normAutofit/>
          </a:bodyPr>
          <a:lstStyle/>
          <a:p>
            <a:pPr marL="0" indent="0">
              <a:buNone/>
            </a:pPr>
            <a:r>
              <a:rPr lang="en-US">
                <a:ea typeface="+mn-lt"/>
                <a:cs typeface="+mn-lt"/>
              </a:rPr>
              <a:t>After implementing the online course, we expect a significant reduction in cyber security breaches, with participants demonstrating better awareness of common threats and improved security practices. This will lead to safer digital habits, minimizing risks for individuals and organizations.</a:t>
            </a:r>
          </a:p>
          <a:p>
            <a:pPr marL="0" indent="0">
              <a:buNone/>
            </a:pPr>
            <a:endParaRPr lang="en-US"/>
          </a:p>
        </p:txBody>
      </p:sp>
      <p:pic>
        <p:nvPicPr>
          <p:cNvPr id="4" name="Picture 3" descr="A group of people sitting at a table&#10;&#10;Description automatically generated">
            <a:extLst>
              <a:ext uri="{FF2B5EF4-FFF2-40B4-BE49-F238E27FC236}">
                <a16:creationId xmlns:a16="http://schemas.microsoft.com/office/drawing/2014/main" id="{6AF88AA3-F042-BC58-FCA3-EE6AB8AF2A86}"/>
              </a:ext>
            </a:extLst>
          </p:cNvPr>
          <p:cNvPicPr>
            <a:picLocks noChangeAspect="1"/>
          </p:cNvPicPr>
          <p:nvPr/>
        </p:nvPicPr>
        <p:blipFill>
          <a:blip r:embed="rId2"/>
          <a:stretch>
            <a:fillRect/>
          </a:stretch>
        </p:blipFill>
        <p:spPr>
          <a:xfrm>
            <a:off x="1628988" y="3244468"/>
            <a:ext cx="9218624" cy="3609859"/>
          </a:xfrm>
          <a:prstGeom prst="rect">
            <a:avLst/>
          </a:prstGeom>
        </p:spPr>
      </p:pic>
    </p:spTree>
    <p:extLst>
      <p:ext uri="{BB962C8B-B14F-4D97-AF65-F5344CB8AC3E}">
        <p14:creationId xmlns:p14="http://schemas.microsoft.com/office/powerpoint/2010/main" val="11392975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102F94-5CAD-AF5A-7975-22A22CB0EE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C7AA8-7320-15EA-4907-57C2963AF7D8}"/>
              </a:ext>
            </a:extLst>
          </p:cNvPr>
          <p:cNvSpPr>
            <a:spLocks noGrp="1"/>
          </p:cNvSpPr>
          <p:nvPr>
            <p:ph type="ctrTitle"/>
          </p:nvPr>
        </p:nvSpPr>
        <p:spPr>
          <a:xfrm>
            <a:off x="794657" y="1432223"/>
            <a:ext cx="11005457" cy="3035808"/>
          </a:xfrm>
        </p:spPr>
        <p:txBody>
          <a:bodyPr/>
          <a:lstStyle/>
          <a:p>
            <a:pPr algn="ctr"/>
            <a:r>
              <a:rPr lang="en-GB"/>
              <a:t>Conclusion</a:t>
            </a:r>
          </a:p>
        </p:txBody>
      </p:sp>
      <p:sp>
        <p:nvSpPr>
          <p:cNvPr id="3" name="Subtitle 2">
            <a:extLst>
              <a:ext uri="{FF2B5EF4-FFF2-40B4-BE49-F238E27FC236}">
                <a16:creationId xmlns:a16="http://schemas.microsoft.com/office/drawing/2014/main" id="{9028633F-7292-DBC4-14CF-AF87AC32C666}"/>
              </a:ext>
            </a:extLst>
          </p:cNvPr>
          <p:cNvSpPr>
            <a:spLocks noGrp="1"/>
          </p:cNvSpPr>
          <p:nvPr>
            <p:ph type="subTitle" idx="1"/>
          </p:nvPr>
        </p:nvSpPr>
        <p:spPr>
          <a:xfrm>
            <a:off x="1051487" y="4370758"/>
            <a:ext cx="8405392" cy="2557125"/>
          </a:xfrm>
        </p:spPr>
        <p:txBody>
          <a:bodyPr vert="horz" lIns="91440" tIns="45720" rIns="91440" bIns="45720" rtlCol="0" anchor="t">
            <a:normAutofit fontScale="85000" lnSpcReduction="20000"/>
          </a:bodyPr>
          <a:lstStyle/>
          <a:p>
            <a:r>
              <a:rPr lang="en-GB" b="0">
                <a:solidFill>
                  <a:schemeClr val="tx1"/>
                </a:solidFill>
                <a:ea typeface="+mn-lt"/>
                <a:cs typeface="+mn-lt"/>
              </a:rPr>
              <a:t>By demonstrating education and regular updates, I’m confident that we can contribute to creating a more secure online environment. I also hope that our work inspires others to prioritise cyber security as a key topic in both personal and professional settings, ensuring it remains a vital focus for years to come. Reflecting on the project, I feel hopeful that it will make a real impact. Cyber security is such a crucial part of our everyday lives, and I believe everyone should take it seriously. This project made me even more convinced that education is the key to making a difference. I hope our course helps people stay safer online and sparks more discussions about the importance of cyber security. This experience has been incredibly valuable, and I’m proud to have been part of a team working on such an important issue.</a:t>
            </a:r>
            <a:endParaRPr lang="en-US">
              <a:solidFill>
                <a:schemeClr val="tx1"/>
              </a:solidFill>
              <a:ea typeface="+mn-lt"/>
              <a:cs typeface="+mn-lt"/>
            </a:endParaRPr>
          </a:p>
          <a:p>
            <a:endParaRPr lang="en-GB" b="0">
              <a:solidFill>
                <a:schemeClr val="tx1"/>
              </a:solidFill>
            </a:endParaRPr>
          </a:p>
          <a:p>
            <a:endParaRPr lang="en-GB"/>
          </a:p>
        </p:txBody>
      </p:sp>
    </p:spTree>
    <p:extLst>
      <p:ext uri="{BB962C8B-B14F-4D97-AF65-F5344CB8AC3E}">
        <p14:creationId xmlns:p14="http://schemas.microsoft.com/office/powerpoint/2010/main" val="25818683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docProps/app.xml><?xml version="1.0" encoding="utf-8"?>
<Properties xmlns="http://schemas.openxmlformats.org/officeDocument/2006/extended-properties" xmlns:vt="http://schemas.openxmlformats.org/officeDocument/2006/docPropsVTypes">
  <Template>TM03090434[[fn=Wood Type]]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Wood Type</vt:lpstr>
      <vt:lpstr>Cybersecurity threats: Personal Data Breach</vt:lpstr>
      <vt:lpstr>Introduction to Cybersecurity</vt:lpstr>
      <vt:lpstr>What is a Personal Data Breach?</vt:lpstr>
      <vt:lpstr>Why Are Data Breaches a Growing Threat?</vt:lpstr>
      <vt:lpstr>Importance of Awareness &amp; Prevention</vt:lpstr>
      <vt:lpstr>Research Background</vt:lpstr>
      <vt:lpstr>Problem Statement</vt:lpstr>
      <vt:lpstr>Research Objectives</vt:lpstr>
      <vt:lpstr>Research Questions</vt:lpstr>
      <vt:lpstr>PowerPoint Presentation</vt:lpstr>
      <vt:lpstr>Definitions of Terms</vt:lpstr>
      <vt:lpstr>Research Methodology</vt:lpstr>
      <vt:lpstr>Research methodology</vt:lpstr>
      <vt:lpstr>Research design.</vt:lpstr>
      <vt:lpstr>Population and sample.</vt:lpstr>
      <vt:lpstr>Research instruments.</vt:lpstr>
      <vt:lpstr>PowerPoint Presentation</vt:lpstr>
      <vt:lpstr>Data analysis</vt:lpstr>
      <vt:lpstr>Examples of attacks soaring up</vt:lpstr>
      <vt:lpstr>Potential result</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Methodology</dc:title>
  <dc:creator>gerlys blanco</dc:creator>
  <cp:revision>1</cp:revision>
  <dcterms:created xsi:type="dcterms:W3CDTF">2025-01-09T16:11:08Z</dcterms:created>
  <dcterms:modified xsi:type="dcterms:W3CDTF">2025-04-03T18:08:14Z</dcterms:modified>
</cp:coreProperties>
</file>