
<file path=[Content_Types].xml><?xml version="1.0" encoding="utf-8"?>
<Types xmlns="http://schemas.openxmlformats.org/package/2006/content-types">
  <Default Extension="xml" ContentType="application/xml"/>
  <Default Extension="jpeg" ContentType="image/jpeg"/>
  <Default Extension="bin" ContentType="application/vnd.openxmlformats-officedocument.presentationml.printerSettings"/>
  <Default Extension="png" ContentType="image/png"/>
  <Default Extension="rels" ContentType="application/vnd.openxmlformats-package.relationships+xml"/>
  <Default Extension="wmf" ContentType="image/x-wmf"/>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4" Type="http://schemas.openxmlformats.org/officeDocument/2006/relationships/extended-properties" Target="docProps/app.xml"/><Relationship Id="rId1" Type="http://schemas.openxmlformats.org/officeDocument/2006/relationships/officeDocument" Target="ppt/presentation.xml"/><Relationship Id="rId2" Type="http://schemas.openxmlformats.org/package/2006/relationships/metadata/thumbnail" Target="docProps/thumbnail.jpeg"/></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1" r:id="rId1"/>
  </p:sldMasterIdLst>
  <p:notesMasterIdLst>
    <p:notesMasterId r:id="rId26"/>
  </p:notesMasterIdLst>
  <p:sldIdLst>
    <p:sldId id="256" r:id="rId2"/>
    <p:sldId id="311" r:id="rId3"/>
    <p:sldId id="312" r:id="rId4"/>
    <p:sldId id="313" r:id="rId5"/>
    <p:sldId id="314" r:id="rId6"/>
    <p:sldId id="315" r:id="rId7"/>
    <p:sldId id="316" r:id="rId8"/>
    <p:sldId id="317" r:id="rId9"/>
    <p:sldId id="318" r:id="rId10"/>
    <p:sldId id="319" r:id="rId11"/>
    <p:sldId id="320" r:id="rId12"/>
    <p:sldId id="321" r:id="rId13"/>
    <p:sldId id="322" r:id="rId14"/>
    <p:sldId id="323" r:id="rId15"/>
    <p:sldId id="324" r:id="rId16"/>
    <p:sldId id="325" r:id="rId17"/>
    <p:sldId id="326" r:id="rId18"/>
    <p:sldId id="327" r:id="rId19"/>
    <p:sldId id="328" r:id="rId20"/>
    <p:sldId id="329" r:id="rId21"/>
    <p:sldId id="330" r:id="rId22"/>
    <p:sldId id="331" r:id="rId23"/>
    <p:sldId id="332" r:id="rId24"/>
    <p:sldId id="338" r:id="rId25"/>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71124" autoAdjust="0"/>
  </p:normalViewPr>
  <p:slideViewPr>
    <p:cSldViewPr snapToGrid="0" snapToObjects="1">
      <p:cViewPr varScale="1">
        <p:scale>
          <a:sx n="63" d="100"/>
          <a:sy n="63" d="100"/>
        </p:scale>
        <p:origin x="-1352" y="-104"/>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9" Type="http://schemas.openxmlformats.org/officeDocument/2006/relationships/slide" Target="slides/slide8.xml"/><Relationship Id="rId20" Type="http://schemas.openxmlformats.org/officeDocument/2006/relationships/slide" Target="slides/slide19.xml"/><Relationship Id="rId21" Type="http://schemas.openxmlformats.org/officeDocument/2006/relationships/slide" Target="slides/slide20.xml"/><Relationship Id="rId22" Type="http://schemas.openxmlformats.org/officeDocument/2006/relationships/slide" Target="slides/slide21.xml"/><Relationship Id="rId23" Type="http://schemas.openxmlformats.org/officeDocument/2006/relationships/slide" Target="slides/slide22.xml"/><Relationship Id="rId24" Type="http://schemas.openxmlformats.org/officeDocument/2006/relationships/slide" Target="slides/slide23.xml"/><Relationship Id="rId25" Type="http://schemas.openxmlformats.org/officeDocument/2006/relationships/slide" Target="slides/slide24.xml"/><Relationship Id="rId26" Type="http://schemas.openxmlformats.org/officeDocument/2006/relationships/notesMaster" Target="notesMasters/notesMaster1.xml"/><Relationship Id="rId27" Type="http://schemas.openxmlformats.org/officeDocument/2006/relationships/printerSettings" Target="printerSettings/printerSettings1.bin"/><Relationship Id="rId28" Type="http://schemas.openxmlformats.org/officeDocument/2006/relationships/presProps" Target="presProps.xml"/><Relationship Id="rId29" Type="http://schemas.openxmlformats.org/officeDocument/2006/relationships/viewProps" Target="viewProps.xml"/><Relationship Id="rId30" Type="http://schemas.openxmlformats.org/officeDocument/2006/relationships/theme" Target="theme/theme1.xml"/><Relationship Id="rId31" Type="http://schemas.openxmlformats.org/officeDocument/2006/relationships/tableStyles" Target="tableStyles.xml"/><Relationship Id="rId10" Type="http://schemas.openxmlformats.org/officeDocument/2006/relationships/slide" Target="slides/slide9.xml"/><Relationship Id="rId11" Type="http://schemas.openxmlformats.org/officeDocument/2006/relationships/slide" Target="slides/slide10.xml"/><Relationship Id="rId12" Type="http://schemas.openxmlformats.org/officeDocument/2006/relationships/slide" Target="slides/slide11.xml"/><Relationship Id="rId13" Type="http://schemas.openxmlformats.org/officeDocument/2006/relationships/slide" Target="slides/slide12.xml"/><Relationship Id="rId14" Type="http://schemas.openxmlformats.org/officeDocument/2006/relationships/slide" Target="slides/slide13.xml"/><Relationship Id="rId15" Type="http://schemas.openxmlformats.org/officeDocument/2006/relationships/slide" Target="slides/slide14.xml"/><Relationship Id="rId16" Type="http://schemas.openxmlformats.org/officeDocument/2006/relationships/slide" Target="slides/slide15.xml"/><Relationship Id="rId17" Type="http://schemas.openxmlformats.org/officeDocument/2006/relationships/slide" Target="slides/slide16.xml"/><Relationship Id="rId18" Type="http://schemas.openxmlformats.org/officeDocument/2006/relationships/slide" Target="slides/slide17.xml"/><Relationship Id="rId19" Type="http://schemas.openxmlformats.org/officeDocument/2006/relationships/slide" Target="slides/slide18.xml"/><Relationship Id="rId1" Type="http://schemas.openxmlformats.org/officeDocument/2006/relationships/slideMaster" Target="slideMasters/slideMaster1.xml"/><Relationship Id="rId2" Type="http://schemas.openxmlformats.org/officeDocument/2006/relationships/slide" Target="slides/slide1.xml"/><Relationship Id="rId3" Type="http://schemas.openxmlformats.org/officeDocument/2006/relationships/slide" Target="slides/slide2.xml"/><Relationship Id="rId4" Type="http://schemas.openxmlformats.org/officeDocument/2006/relationships/slide" Target="slides/slide3.xml"/><Relationship Id="rId5" Type="http://schemas.openxmlformats.org/officeDocument/2006/relationships/slide" Target="slides/slide4.xml"/><Relationship Id="rId6" Type="http://schemas.openxmlformats.org/officeDocument/2006/relationships/slide" Target="slides/slide5.xml"/><Relationship Id="rId7" Type="http://schemas.openxmlformats.org/officeDocument/2006/relationships/slide" Target="slides/slide6.xml"/><Relationship Id="rId8" Type="http://schemas.openxmlformats.org/officeDocument/2006/relationships/slide" Target="slides/slide7.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B0B9A329-9A3F-024D-B743-962DBFE9B63A}" type="datetimeFigureOut">
              <a:rPr lang="en-US" smtClean="0"/>
              <a:t>05/11/2012</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0965E286-7DC1-F448-8B8E-EAB26C1A6882}" type="slidenum">
              <a:rPr lang="en-US" smtClean="0"/>
              <a:t>‹#›</a:t>
            </a:fld>
            <a:endParaRPr lang="en-US"/>
          </a:p>
        </p:txBody>
      </p:sp>
    </p:spTree>
    <p:extLst>
      <p:ext uri="{BB962C8B-B14F-4D97-AF65-F5344CB8AC3E}">
        <p14:creationId xmlns:p14="http://schemas.microsoft.com/office/powerpoint/2010/main" val="3785428315"/>
      </p:ext>
    </p:extLst>
  </p:cSld>
  <p:clrMap bg1="lt1" tx1="dk1" bg2="lt2" tx2="dk2" accent1="accent1" accent2="accent2" accent3="accent3" accent4="accent4" accent5="accent5" accent6="accent6" hlink="hlink" folHlink="folHlink"/>
  <p:notesStyle>
    <a:lvl1pPr marL="0" algn="l" defTabSz="457200" rtl="0" eaLnBrk="1" latinLnBrk="0" hangingPunct="1">
      <a:defRPr sz="1200" kern="1200">
        <a:solidFill>
          <a:schemeClr val="tx1"/>
        </a:solidFill>
        <a:latin typeface="+mn-lt"/>
        <a:ea typeface="+mn-ea"/>
        <a:cs typeface="+mn-cs"/>
      </a:defRPr>
    </a:lvl1pPr>
    <a:lvl2pPr marL="457200" algn="l" defTabSz="457200" rtl="0" eaLnBrk="1" latinLnBrk="0" hangingPunct="1">
      <a:defRPr sz="1200" kern="1200">
        <a:solidFill>
          <a:schemeClr val="tx1"/>
        </a:solidFill>
        <a:latin typeface="+mn-lt"/>
        <a:ea typeface="+mn-ea"/>
        <a:cs typeface="+mn-cs"/>
      </a:defRPr>
    </a:lvl2pPr>
    <a:lvl3pPr marL="914400" algn="l" defTabSz="457200" rtl="0" eaLnBrk="1" latinLnBrk="0" hangingPunct="1">
      <a:defRPr sz="1200" kern="1200">
        <a:solidFill>
          <a:schemeClr val="tx1"/>
        </a:solidFill>
        <a:latin typeface="+mn-lt"/>
        <a:ea typeface="+mn-ea"/>
        <a:cs typeface="+mn-cs"/>
      </a:defRPr>
    </a:lvl3pPr>
    <a:lvl4pPr marL="1371600" algn="l" defTabSz="457200" rtl="0" eaLnBrk="1" latinLnBrk="0" hangingPunct="1">
      <a:defRPr sz="1200" kern="1200">
        <a:solidFill>
          <a:schemeClr val="tx1"/>
        </a:solidFill>
        <a:latin typeface="+mn-lt"/>
        <a:ea typeface="+mn-ea"/>
        <a:cs typeface="+mn-cs"/>
      </a:defRPr>
    </a:lvl4pPr>
    <a:lvl5pPr marL="1828800" algn="l" defTabSz="457200" rtl="0" eaLnBrk="1" latinLnBrk="0" hangingPunct="1">
      <a:defRPr sz="1200" kern="1200">
        <a:solidFill>
          <a:schemeClr val="tx1"/>
        </a:solidFill>
        <a:latin typeface="+mn-lt"/>
        <a:ea typeface="+mn-ea"/>
        <a:cs typeface="+mn-cs"/>
      </a:defRPr>
    </a:lvl5pPr>
    <a:lvl6pPr marL="2286000" algn="l" defTabSz="457200" rtl="0" eaLnBrk="1" latinLnBrk="0" hangingPunct="1">
      <a:defRPr sz="1200" kern="1200">
        <a:solidFill>
          <a:schemeClr val="tx1"/>
        </a:solidFill>
        <a:latin typeface="+mn-lt"/>
        <a:ea typeface="+mn-ea"/>
        <a:cs typeface="+mn-cs"/>
      </a:defRPr>
    </a:lvl6pPr>
    <a:lvl7pPr marL="2743200" algn="l" defTabSz="457200" rtl="0" eaLnBrk="1" latinLnBrk="0" hangingPunct="1">
      <a:defRPr sz="1200" kern="1200">
        <a:solidFill>
          <a:schemeClr val="tx1"/>
        </a:solidFill>
        <a:latin typeface="+mn-lt"/>
        <a:ea typeface="+mn-ea"/>
        <a:cs typeface="+mn-cs"/>
      </a:defRPr>
    </a:lvl7pPr>
    <a:lvl8pPr marL="3200400" algn="l" defTabSz="457200" rtl="0" eaLnBrk="1" latinLnBrk="0" hangingPunct="1">
      <a:defRPr sz="1200" kern="1200">
        <a:solidFill>
          <a:schemeClr val="tx1"/>
        </a:solidFill>
        <a:latin typeface="+mn-lt"/>
        <a:ea typeface="+mn-ea"/>
        <a:cs typeface="+mn-cs"/>
      </a:defRPr>
    </a:lvl8pPr>
    <a:lvl9pPr marL="3657600" algn="l" defTabSz="4572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xml"/></Relationships>
</file>

<file path=ppt/notesSlides/_rels/notesSlide2.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3.xml"/></Relationships>
</file>

<file path=ppt/notesSlides/_rels/notesSlide3.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4.xml"/></Relationships>
</file>

<file path=ppt/notesSlides/_rels/notesSlide4.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5.xml"/></Relationships>
</file>

<file path=ppt/notesSlides/_rels/notesSlide5.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6.xml"/></Relationships>
</file>

<file path=ppt/notesSlides/_rels/notesSlide6.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7.xml"/></Relationships>
</file>

<file path=ppt/notesSlides/_rels/notesSlide7.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8.xml"/></Relationships>
</file>

<file path=ppt/notesSlides/_rels/notesSlide8.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9.xml"/></Relationships>
</file>

<file path=ppt/notesSlides/_rels/notesSlide9.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0.xml"/></Relationships>
</file>

<file path=ppt/notesSlides/_rels/notesSlide10.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1.xml"/></Relationships>
</file>

<file path=ppt/notesSlides/_rels/notesSlide11.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2.xml"/></Relationships>
</file>

<file path=ppt/notesSlides/_rels/notesSlide12.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3.xml"/></Relationships>
</file>

<file path=ppt/notesSlides/_rels/notesSlide13.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4.xml"/></Relationships>
</file>

<file path=ppt/notesSlides/_rels/notesSlide14.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5.xml"/></Relationships>
</file>

<file path=ppt/notesSlides/_rels/notesSlide15.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6.xml"/></Relationships>
</file>

<file path=ppt/notesSlides/_rels/notesSlide16.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7.xml"/></Relationships>
</file>

<file path=ppt/notesSlides/_rels/notesSlide17.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8.xml"/></Relationships>
</file>

<file path=ppt/notesSlides/_rels/notesSlide18.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9.xml"/></Relationships>
</file>

<file path=ppt/notesSlides/_rels/notesSlide19.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3.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11"/>
          <p:cNvSpPr>
            <a:spLocks noGrp="1" noChangeArrowheads="1"/>
          </p:cNvSpPr>
          <p:nvPr>
            <p:ph type="sldNum" sz="quarter" idx="5"/>
          </p:nvPr>
        </p:nvSpPr>
        <p:spPr>
          <a:ln/>
        </p:spPr>
        <p:txBody>
          <a:bodyPr/>
          <a:lstStyle/>
          <a:p>
            <a:fld id="{BDE5DA60-75D9-47D1-B3FC-D10DCC66F30C}" type="slidenum">
              <a:rPr lang="en-US"/>
              <a:pPr/>
              <a:t>2</a:t>
            </a:fld>
            <a:endParaRPr lang="en-US" dirty="0"/>
          </a:p>
        </p:txBody>
      </p:sp>
      <p:sp>
        <p:nvSpPr>
          <p:cNvPr id="968706" name="Rectangle 2"/>
          <p:cNvSpPr>
            <a:spLocks noGrp="1" noRot="1" noChangeAspect="1" noChangeArrowheads="1" noTextEdit="1"/>
          </p:cNvSpPr>
          <p:nvPr>
            <p:ph type="sldImg"/>
          </p:nvPr>
        </p:nvSpPr>
        <p:spPr>
          <a:xfrm>
            <a:off x="1143000" y="687388"/>
            <a:ext cx="4572000" cy="3429000"/>
          </a:xfrm>
          <a:ln/>
        </p:spPr>
      </p:sp>
      <p:sp>
        <p:nvSpPr>
          <p:cNvPr id="968707" name="Rectangle 3"/>
          <p:cNvSpPr>
            <a:spLocks noGrp="1" noChangeArrowheads="1"/>
          </p:cNvSpPr>
          <p:nvPr>
            <p:ph type="body" idx="1"/>
          </p:nvPr>
        </p:nvSpPr>
        <p:spPr>
          <a:xfrm>
            <a:off x="914711" y="4344025"/>
            <a:ext cx="5028579" cy="4112926"/>
          </a:xfrm>
        </p:spPr>
        <p:txBody>
          <a:bodyPr/>
          <a:lstStyle/>
          <a:p>
            <a:pPr marL="224325" indent="-224325"/>
            <a:r>
              <a:rPr lang="en-US" dirty="0"/>
              <a:t>Neighbor router authentication (also called route authentication) can be configured such that routers only participate in routing based on predefined passwords. </a:t>
            </a:r>
          </a:p>
          <a:p>
            <a:pPr marL="224325" indent="-224325"/>
            <a:r>
              <a:rPr lang="en-US" dirty="0"/>
              <a:t>By default, no authentication is used for routing protocol packets. When neighbor router authentication has been configured on a router, the router authenticates the source of each routing update packet that it receives, which is accomplished by the exchange of an authentication key (also called a password) that is known to both the sending and the receiving router.</a:t>
            </a:r>
          </a:p>
          <a:p>
            <a:pPr marL="224325" indent="-224325"/>
            <a:r>
              <a:rPr lang="en-US" dirty="0"/>
              <a:t>There are two types of authentication: simple password authentication (also called plain text authentication) and MD5 authentication.</a:t>
            </a:r>
          </a:p>
          <a:p>
            <a:pPr marL="224325" indent="-224325"/>
            <a:r>
              <a:rPr lang="en-US" dirty="0"/>
              <a:t>Simple password authentication is supported by Integrated System-Integrated System (IS-IS), Open Shortest Path First (OSPF), and Routing Information Protocol version 2 (RIPv2). MD5 authentication is supported by OSPF, RIPv2, Border Gateway Protocol (BGP), and EIGRP. </a:t>
            </a:r>
          </a:p>
          <a:p>
            <a:pPr marL="224325" indent="-224325"/>
            <a:endParaRPr lang="en-US" b="1" smtClean="0"/>
          </a:p>
          <a:p>
            <a:pPr marL="224325" indent="-224325"/>
            <a:r>
              <a:rPr lang="en-US" b="1" smtClean="0"/>
              <a:t>NOTE</a:t>
            </a:r>
            <a:r>
              <a:rPr lang="en-US" b="1" dirty="0"/>
              <a:t>: Authentication for EIGRP, OSPF, and BGP is covered in this course.</a:t>
            </a: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11"/>
          <p:cNvSpPr>
            <a:spLocks noGrp="1" noChangeArrowheads="1"/>
          </p:cNvSpPr>
          <p:nvPr>
            <p:ph type="sldNum" sz="quarter" idx="5"/>
          </p:nvPr>
        </p:nvSpPr>
        <p:spPr>
          <a:ln/>
        </p:spPr>
        <p:txBody>
          <a:bodyPr/>
          <a:lstStyle/>
          <a:p>
            <a:fld id="{B94AAEF2-10FF-49EA-BA82-24768F576002}" type="slidenum">
              <a:rPr lang="en-US"/>
              <a:pPr/>
              <a:t>3</a:t>
            </a:fld>
            <a:endParaRPr lang="en-US" dirty="0"/>
          </a:p>
        </p:txBody>
      </p:sp>
      <p:sp>
        <p:nvSpPr>
          <p:cNvPr id="972802" name="Rectangle 2"/>
          <p:cNvSpPr>
            <a:spLocks noGrp="1" noRot="1" noChangeAspect="1" noChangeArrowheads="1" noTextEdit="1"/>
          </p:cNvSpPr>
          <p:nvPr>
            <p:ph type="sldImg"/>
          </p:nvPr>
        </p:nvSpPr>
        <p:spPr>
          <a:xfrm>
            <a:off x="1143000" y="687388"/>
            <a:ext cx="4572000" cy="3429000"/>
          </a:xfrm>
          <a:ln/>
        </p:spPr>
      </p:sp>
      <p:sp>
        <p:nvSpPr>
          <p:cNvPr id="972803" name="Rectangle 3"/>
          <p:cNvSpPr>
            <a:spLocks noGrp="1" noChangeArrowheads="1"/>
          </p:cNvSpPr>
          <p:nvPr>
            <p:ph type="body" idx="1"/>
          </p:nvPr>
        </p:nvSpPr>
        <p:spPr>
          <a:xfrm>
            <a:off x="914711" y="4344025"/>
            <a:ext cx="5028579" cy="4112926"/>
          </a:xfrm>
        </p:spPr>
        <p:txBody>
          <a:bodyPr/>
          <a:lstStyle/>
          <a:p>
            <a:pPr marL="224325" indent="-224325"/>
            <a:r>
              <a:rPr lang="en-US" dirty="0"/>
              <a:t>Both forms of authentication work in the same way, with the exception that MD5 sends a message digest instead of the authenticating key itself. The message digest is created using the key and a message, but the key itself is not sent, preventing it from being read while it is being transmitted. Simple password authentication sends the authenticating key itself over the wire. </a:t>
            </a:r>
          </a:p>
          <a:p>
            <a:pPr marL="224325" indent="-224325"/>
            <a:endParaRPr lang="en-US" b="1" smtClean="0"/>
          </a:p>
          <a:p>
            <a:r>
              <a:rPr lang="en-US" b="1" smtClean="0"/>
              <a:t>Note</a:t>
            </a:r>
            <a:r>
              <a:rPr lang="en-US"/>
              <a:t>:  </a:t>
            </a:r>
            <a:r>
              <a:rPr lang="en-US" smtClean="0"/>
              <a:t>Simple </a:t>
            </a:r>
            <a:r>
              <a:rPr lang="en-US" dirty="0"/>
              <a:t>password authentication is not recommended for use as part of your security strategy, because it is vulnerable to passive attacks. Anybody with a link analyzer could easily view the password on the wire. The primary use of simple password authentication is to avoid accidental changes to the routing infrastructure. Using MD5 authentication, however, is a recommended security practice. </a:t>
            </a: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11"/>
          <p:cNvSpPr>
            <a:spLocks noGrp="1" noChangeArrowheads="1"/>
          </p:cNvSpPr>
          <p:nvPr>
            <p:ph type="sldNum" sz="quarter" idx="5"/>
          </p:nvPr>
        </p:nvSpPr>
        <p:spPr>
          <a:ln/>
        </p:spPr>
        <p:txBody>
          <a:bodyPr/>
          <a:lstStyle/>
          <a:p>
            <a:fld id="{8D8542EC-FC14-451B-8E99-BDCEF1763880}" type="slidenum">
              <a:rPr lang="en-US"/>
              <a:pPr/>
              <a:t>4</a:t>
            </a:fld>
            <a:endParaRPr lang="en-US" dirty="0"/>
          </a:p>
        </p:txBody>
      </p:sp>
      <p:sp>
        <p:nvSpPr>
          <p:cNvPr id="974850" name="Rectangle 2"/>
          <p:cNvSpPr>
            <a:spLocks noGrp="1" noRot="1" noChangeAspect="1" noChangeArrowheads="1" noTextEdit="1"/>
          </p:cNvSpPr>
          <p:nvPr>
            <p:ph type="sldImg"/>
          </p:nvPr>
        </p:nvSpPr>
        <p:spPr>
          <a:xfrm>
            <a:off x="1143000" y="687388"/>
            <a:ext cx="4572000" cy="3429000"/>
          </a:xfrm>
          <a:ln/>
        </p:spPr>
      </p:sp>
      <p:sp>
        <p:nvSpPr>
          <p:cNvPr id="974851" name="Rectangle 3"/>
          <p:cNvSpPr>
            <a:spLocks noGrp="1" noChangeArrowheads="1"/>
          </p:cNvSpPr>
          <p:nvPr>
            <p:ph type="body" idx="1"/>
          </p:nvPr>
        </p:nvSpPr>
        <p:spPr>
          <a:xfrm>
            <a:off x="914711" y="4344025"/>
            <a:ext cx="5028579" cy="4112926"/>
          </a:xfrm>
        </p:spPr>
        <p:txBody>
          <a:bodyPr/>
          <a:lstStyle/>
          <a:p>
            <a:r>
              <a:rPr lang="en-US" dirty="0"/>
              <a:t>EIGRP neighbor authentication (also called neighbor router authentication or route authentication) can be configured such that routers can participate in routing based on predefined passwords. </a:t>
            </a:r>
          </a:p>
          <a:p>
            <a:r>
              <a:rPr lang="en-US" dirty="0"/>
              <a:t>By default, no authentication is used for EIGRP packets. EIGRP can be configured to use MD5 authentication. </a:t>
            </a:r>
          </a:p>
          <a:p>
            <a:r>
              <a:rPr lang="en-US" dirty="0"/>
              <a:t>When neighbor authentication has been configured on a router, the router authenticates the source of each routing update packet that it receives. For EIGRP MD5 authentication, an authenticating key (sometimes referred to as a password) and a key-id must be configured on both the sending and the receiving router. </a:t>
            </a: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11"/>
          <p:cNvSpPr>
            <a:spLocks noGrp="1" noChangeArrowheads="1"/>
          </p:cNvSpPr>
          <p:nvPr>
            <p:ph type="sldNum" sz="quarter" idx="5"/>
          </p:nvPr>
        </p:nvSpPr>
        <p:spPr>
          <a:ln/>
        </p:spPr>
        <p:txBody>
          <a:bodyPr/>
          <a:lstStyle/>
          <a:p>
            <a:fld id="{66DDEEBE-1139-433E-B8BF-6396D6B85FA8}" type="slidenum">
              <a:rPr lang="en-US"/>
              <a:pPr/>
              <a:t>5</a:t>
            </a:fld>
            <a:endParaRPr lang="en-US" dirty="0"/>
          </a:p>
        </p:txBody>
      </p:sp>
      <p:sp>
        <p:nvSpPr>
          <p:cNvPr id="976898" name="Rectangle 2"/>
          <p:cNvSpPr>
            <a:spLocks noGrp="1" noRot="1" noChangeAspect="1" noChangeArrowheads="1" noTextEdit="1"/>
          </p:cNvSpPr>
          <p:nvPr>
            <p:ph type="sldImg"/>
          </p:nvPr>
        </p:nvSpPr>
        <p:spPr>
          <a:xfrm>
            <a:off x="1143000" y="687388"/>
            <a:ext cx="4572000" cy="3429000"/>
          </a:xfrm>
          <a:ln/>
        </p:spPr>
      </p:sp>
      <p:sp>
        <p:nvSpPr>
          <p:cNvPr id="976899" name="Rectangle 3"/>
          <p:cNvSpPr>
            <a:spLocks noGrp="1" noChangeArrowheads="1"/>
          </p:cNvSpPr>
          <p:nvPr>
            <p:ph type="body" idx="1"/>
          </p:nvPr>
        </p:nvSpPr>
        <p:spPr>
          <a:xfrm>
            <a:off x="914711" y="4344025"/>
            <a:ext cx="5028579" cy="4112926"/>
          </a:xfrm>
        </p:spPr>
        <p:txBody>
          <a:bodyPr/>
          <a:lstStyle/>
          <a:p>
            <a:r>
              <a:rPr lang="en-US" dirty="0"/>
              <a:t>The MD5 keyed digest in each EIGRP packet prevents the introduction of unauthorized or false routing messages from unapproved sources. </a:t>
            </a:r>
          </a:p>
          <a:p>
            <a:r>
              <a:rPr lang="en-US" dirty="0"/>
              <a:t>Each key has its own key-id, which is stored locally. The combination of the key-id and the interface associated with the message uniquely identifies the authentication algorithm and MD5 authentication key in use. </a:t>
            </a:r>
          </a:p>
          <a:p>
            <a:r>
              <a:rPr lang="en-US" dirty="0"/>
              <a:t>EIGRP allows keys to be managed using key chains. Each key definition within the key chain can specify a time interval for which that key will be activated (its lifetime). Then, during a given key's lifetime, routing update packets are sent with this activated key. Only one authentication packet is sent, regardless of how many valid keys exist. The software examines the key numbers in order from lowest to highest, and it uses the first valid key it encounters.</a:t>
            </a:r>
          </a:p>
          <a:p>
            <a:r>
              <a:rPr lang="en-US" dirty="0"/>
              <a:t>Keys cannot be used during time periods for which they are not activated. Therefore, it is recommended that for a given key chain, key activation times overlap to avoid any period of time for which no key is activated. If a time period occurs during which no key is activated, neighbor authentication cannot occur, and therefore routing updates will fail. </a:t>
            </a:r>
          </a:p>
          <a:p>
            <a:r>
              <a:rPr lang="en-US" dirty="0"/>
              <a:t>Note that the router needs to know the time to be able to rotate through keys in synchronization with the other participating routers, so that all routers are using the same key at the same moment. Refer to the Network Time Protocol (NTP) and calendar commands in the “Performing Basic System Management” chapter of the </a:t>
            </a:r>
            <a:r>
              <a:rPr lang="en-US" i="1" dirty="0"/>
              <a:t>Cisco IOS Configuration Fundamentals Configuration Guide</a:t>
            </a:r>
            <a:r>
              <a:rPr lang="en-US" dirty="0"/>
              <a:t> for information about configuring time at your router. </a:t>
            </a: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pPr>
              <a:defRPr/>
            </a:pPr>
            <a:fld id="{48A860EF-3C9C-408F-AA5B-BAB3242BE1D0}" type="slidenum">
              <a:rPr lang="en-US" smtClean="0"/>
              <a:pPr>
                <a:defRPr/>
              </a:pPr>
              <a:t>6</a:t>
            </a:fld>
            <a:endParaRPr lang="en-US" dirty="0"/>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11"/>
          <p:cNvSpPr>
            <a:spLocks noGrp="1" noChangeArrowheads="1"/>
          </p:cNvSpPr>
          <p:nvPr>
            <p:ph type="sldNum" sz="quarter" idx="5"/>
          </p:nvPr>
        </p:nvSpPr>
        <p:spPr>
          <a:ln/>
        </p:spPr>
        <p:txBody>
          <a:bodyPr/>
          <a:lstStyle/>
          <a:p>
            <a:fld id="{0C914AD7-6F87-4E4B-8704-54FDDA587EE9}" type="slidenum">
              <a:rPr lang="en-US"/>
              <a:pPr/>
              <a:t>7</a:t>
            </a:fld>
            <a:endParaRPr lang="en-US" dirty="0"/>
          </a:p>
        </p:txBody>
      </p:sp>
      <p:sp>
        <p:nvSpPr>
          <p:cNvPr id="978946" name="Rectangle 2"/>
          <p:cNvSpPr>
            <a:spLocks noGrp="1" noRot="1" noChangeAspect="1" noChangeArrowheads="1" noTextEdit="1"/>
          </p:cNvSpPr>
          <p:nvPr>
            <p:ph type="sldImg"/>
          </p:nvPr>
        </p:nvSpPr>
        <p:spPr>
          <a:xfrm>
            <a:off x="1143000" y="687388"/>
            <a:ext cx="4572000" cy="3429000"/>
          </a:xfrm>
          <a:ln/>
        </p:spPr>
      </p:sp>
      <p:sp>
        <p:nvSpPr>
          <p:cNvPr id="978947" name="Rectangle 3"/>
          <p:cNvSpPr>
            <a:spLocks noGrp="1" noChangeArrowheads="1"/>
          </p:cNvSpPr>
          <p:nvPr>
            <p:ph type="body" idx="1"/>
          </p:nvPr>
        </p:nvSpPr>
        <p:spPr>
          <a:xfrm>
            <a:off x="914711" y="4344025"/>
            <a:ext cx="5028579" cy="4112926"/>
          </a:xfrm>
        </p:spPr>
        <p:txBody>
          <a:bodyPr/>
          <a:lstStyle/>
          <a:p>
            <a:pPr marL="224325" indent="-224325"/>
            <a:r>
              <a:rPr lang="en-US" dirty="0"/>
              <a:t>To configure MD5 authentication for EIGRP, complete the following steps:</a:t>
            </a:r>
          </a:p>
          <a:p>
            <a:endParaRPr lang="en-US" b="1" smtClean="0"/>
          </a:p>
          <a:p>
            <a:r>
              <a:rPr lang="en-US" b="1" smtClean="0"/>
              <a:t>Step </a:t>
            </a:r>
            <a:r>
              <a:rPr lang="en-US" b="1" dirty="0" smtClean="0"/>
              <a:t>1:  </a:t>
            </a:r>
            <a:r>
              <a:rPr lang="en-US" dirty="0" smtClean="0"/>
              <a:t>Specify MD5 authentication for EIGRP packets using the</a:t>
            </a:r>
            <a:r>
              <a:rPr lang="en-US" b="1" dirty="0" smtClean="0"/>
              <a:t> ip authentication mode eigrp md5 </a:t>
            </a:r>
            <a:r>
              <a:rPr lang="en-US" dirty="0" smtClean="0"/>
              <a:t>command, as shown in the figure. The following table describes the parameter in this command.</a:t>
            </a:r>
          </a:p>
          <a:p>
            <a:pPr marL="224325" indent="-224325" defTabSz="1001675" eaLnBrk="0" fontAlgn="base" hangingPunct="0">
              <a:lnSpc>
                <a:spcPct val="90000"/>
              </a:lnSpc>
              <a:spcBef>
                <a:spcPct val="50000"/>
              </a:spcBef>
              <a:spcAft>
                <a:spcPct val="0"/>
              </a:spcAft>
              <a:buSzPct val="100000"/>
              <a:buFontTx/>
              <a:buChar char="•"/>
              <a:defRPr/>
            </a:pPr>
            <a:r>
              <a:rPr lang="en-US" dirty="0" smtClean="0"/>
              <a:t>Enable the authentication of EIGRP packets with a key specified in a key chain by using the </a:t>
            </a:r>
            <a:r>
              <a:rPr lang="en-US" b="1" dirty="0" smtClean="0"/>
              <a:t>ip authentication key-chain eigrp </a:t>
            </a:r>
            <a:r>
              <a:rPr lang="en-US" smtClean="0"/>
              <a:t>command.</a:t>
            </a:r>
            <a:endParaRPr lang="en-US" dirty="0" smtClean="0"/>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11"/>
          <p:cNvSpPr>
            <a:spLocks noGrp="1" noChangeArrowheads="1"/>
          </p:cNvSpPr>
          <p:nvPr>
            <p:ph type="sldNum" sz="quarter" idx="5"/>
          </p:nvPr>
        </p:nvSpPr>
        <p:spPr>
          <a:ln/>
        </p:spPr>
        <p:txBody>
          <a:bodyPr/>
          <a:lstStyle/>
          <a:p>
            <a:fld id="{0C914AD7-6F87-4E4B-8704-54FDDA587EE9}" type="slidenum">
              <a:rPr lang="en-US"/>
              <a:pPr/>
              <a:t>8</a:t>
            </a:fld>
            <a:endParaRPr lang="en-US" dirty="0"/>
          </a:p>
        </p:txBody>
      </p:sp>
      <p:sp>
        <p:nvSpPr>
          <p:cNvPr id="978946" name="Rectangle 2"/>
          <p:cNvSpPr>
            <a:spLocks noGrp="1" noRot="1" noChangeAspect="1" noChangeArrowheads="1" noTextEdit="1"/>
          </p:cNvSpPr>
          <p:nvPr>
            <p:ph type="sldImg"/>
          </p:nvPr>
        </p:nvSpPr>
        <p:spPr>
          <a:xfrm>
            <a:off x="1143000" y="687388"/>
            <a:ext cx="4572000" cy="3429000"/>
          </a:xfrm>
          <a:ln/>
        </p:spPr>
      </p:sp>
      <p:sp>
        <p:nvSpPr>
          <p:cNvPr id="978947" name="Rectangle 3"/>
          <p:cNvSpPr>
            <a:spLocks noGrp="1" noChangeArrowheads="1"/>
          </p:cNvSpPr>
          <p:nvPr>
            <p:ph type="body" idx="1"/>
          </p:nvPr>
        </p:nvSpPr>
        <p:spPr>
          <a:xfrm>
            <a:off x="914711" y="4344025"/>
            <a:ext cx="5028579" cy="4112926"/>
          </a:xfrm>
        </p:spPr>
        <p:txBody>
          <a:bodyPr/>
          <a:lstStyle/>
          <a:p>
            <a:pPr marL="224325" indent="-224325"/>
            <a:r>
              <a:rPr lang="en-US" b="1" dirty="0" smtClean="0"/>
              <a:t>Step 2:  </a:t>
            </a:r>
            <a:r>
              <a:rPr lang="en-US" dirty="0" smtClean="0"/>
              <a:t>Enter the configuration mode for the key chain using the</a:t>
            </a:r>
            <a:r>
              <a:rPr lang="en-US" b="1" dirty="0" smtClean="0"/>
              <a:t> key chain </a:t>
            </a:r>
            <a:r>
              <a:rPr lang="en-US" dirty="0" smtClean="0"/>
              <a:t>command.</a:t>
            </a:r>
          </a:p>
          <a:p>
            <a:pPr marL="587295" lvl="1" indent="-224325"/>
            <a:r>
              <a:rPr lang="en-US" dirty="0" smtClean="0"/>
              <a:t>Identify a </a:t>
            </a:r>
            <a:r>
              <a:rPr lang="en-US" b="1" i="1" dirty="0" smtClean="0"/>
              <a:t>key-id</a:t>
            </a:r>
            <a:r>
              <a:rPr lang="en-US" dirty="0" smtClean="0"/>
              <a:t> to use, and enter configuration mode for that key using the</a:t>
            </a:r>
            <a:r>
              <a:rPr lang="en-US" b="1" dirty="0" smtClean="0"/>
              <a:t> key </a:t>
            </a:r>
            <a:r>
              <a:rPr lang="en-US" dirty="0" smtClean="0"/>
              <a:t>command.</a:t>
            </a:r>
          </a:p>
          <a:p>
            <a:pPr marL="587295" lvl="1" indent="-224325" defTabSz="1001675" eaLnBrk="0" fontAlgn="base" hangingPunct="0">
              <a:lnSpc>
                <a:spcPct val="90000"/>
              </a:lnSpc>
              <a:spcBef>
                <a:spcPct val="50000"/>
              </a:spcBef>
              <a:spcAft>
                <a:spcPct val="0"/>
              </a:spcAft>
              <a:buSzPct val="100000"/>
              <a:buFontTx/>
              <a:buChar char="•"/>
              <a:defRPr/>
            </a:pPr>
            <a:r>
              <a:rPr lang="en-US" dirty="0" smtClean="0"/>
              <a:t>Identify the key string (password) for this key using the</a:t>
            </a:r>
            <a:r>
              <a:rPr lang="en-US" b="1" dirty="0" smtClean="0"/>
              <a:t> key-string </a:t>
            </a:r>
            <a:r>
              <a:rPr lang="en-US" dirty="0" smtClean="0"/>
              <a:t>command.</a:t>
            </a:r>
          </a:p>
          <a:p>
            <a:pPr marL="224325" indent="-224325"/>
            <a:endParaRPr lang="en-US" dirty="0" smtClean="0"/>
          </a:p>
          <a:p>
            <a:pPr marL="224325" indent="-224325"/>
            <a:endParaRPr lang="en-US" dirty="0"/>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11"/>
          <p:cNvSpPr>
            <a:spLocks noGrp="1" noChangeArrowheads="1"/>
          </p:cNvSpPr>
          <p:nvPr>
            <p:ph type="sldNum" sz="quarter" idx="5"/>
          </p:nvPr>
        </p:nvSpPr>
        <p:spPr>
          <a:ln/>
        </p:spPr>
        <p:txBody>
          <a:bodyPr/>
          <a:lstStyle/>
          <a:p>
            <a:fld id="{0C914AD7-6F87-4E4B-8704-54FDDA587EE9}" type="slidenum">
              <a:rPr lang="en-US"/>
              <a:pPr/>
              <a:t>9</a:t>
            </a:fld>
            <a:endParaRPr lang="en-US" dirty="0"/>
          </a:p>
        </p:txBody>
      </p:sp>
      <p:sp>
        <p:nvSpPr>
          <p:cNvPr id="978946" name="Rectangle 2"/>
          <p:cNvSpPr>
            <a:spLocks noGrp="1" noRot="1" noChangeAspect="1" noChangeArrowheads="1" noTextEdit="1"/>
          </p:cNvSpPr>
          <p:nvPr>
            <p:ph type="sldImg"/>
          </p:nvPr>
        </p:nvSpPr>
        <p:spPr>
          <a:xfrm>
            <a:off x="1143000" y="687388"/>
            <a:ext cx="4572000" cy="3429000"/>
          </a:xfrm>
          <a:ln/>
        </p:spPr>
      </p:sp>
      <p:sp>
        <p:nvSpPr>
          <p:cNvPr id="978947" name="Rectangle 3"/>
          <p:cNvSpPr>
            <a:spLocks noGrp="1" noChangeArrowheads="1"/>
          </p:cNvSpPr>
          <p:nvPr>
            <p:ph type="body" idx="1"/>
          </p:nvPr>
        </p:nvSpPr>
        <p:spPr>
          <a:xfrm>
            <a:off x="914711" y="4344025"/>
            <a:ext cx="5028579" cy="4112926"/>
          </a:xfrm>
        </p:spPr>
        <p:txBody>
          <a:bodyPr/>
          <a:lstStyle/>
          <a:p>
            <a:r>
              <a:rPr lang="en-US" b="1" dirty="0" smtClean="0"/>
              <a:t>Step 3:  </a:t>
            </a:r>
            <a:r>
              <a:rPr lang="en-US" dirty="0" smtClean="0"/>
              <a:t>Optionally specify the time period during which this key will be accepted for use on received packets using the</a:t>
            </a:r>
            <a:r>
              <a:rPr lang="en-US" b="1" dirty="0" smtClean="0"/>
              <a:t> accept-lifetime </a:t>
            </a:r>
            <a:r>
              <a:rPr lang="en-US" dirty="0" smtClean="0"/>
              <a:t>command, as shown in the figure. The following table describes the parameters in this command.</a:t>
            </a:r>
          </a:p>
          <a:p>
            <a:pPr marL="224325" indent="-224325"/>
            <a:r>
              <a:rPr lang="en-US" dirty="0" smtClean="0"/>
              <a:t>Optionally specify the time period during which this key can be used for sending packets using the </a:t>
            </a:r>
            <a:r>
              <a:rPr lang="en-US" b="1" dirty="0" smtClean="0"/>
              <a:t>send-lifetime</a:t>
            </a:r>
            <a:r>
              <a:rPr lang="en-US" dirty="0" smtClean="0"/>
              <a:t> command, as shown in the figure. The following table describes the parameters in this command.</a:t>
            </a:r>
            <a:endParaRPr lang="sl-SI" dirty="0"/>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11"/>
          <p:cNvSpPr>
            <a:spLocks noGrp="1" noChangeArrowheads="1"/>
          </p:cNvSpPr>
          <p:nvPr>
            <p:ph type="sldNum" sz="quarter" idx="5"/>
          </p:nvPr>
        </p:nvSpPr>
        <p:spPr>
          <a:ln/>
        </p:spPr>
        <p:txBody>
          <a:bodyPr/>
          <a:lstStyle/>
          <a:p>
            <a:fld id="{0C914AD7-6F87-4E4B-8704-54FDDA587EE9}" type="slidenum">
              <a:rPr lang="en-US"/>
              <a:pPr/>
              <a:t>10</a:t>
            </a:fld>
            <a:endParaRPr lang="en-US" dirty="0"/>
          </a:p>
        </p:txBody>
      </p:sp>
      <p:sp>
        <p:nvSpPr>
          <p:cNvPr id="978946" name="Rectangle 2"/>
          <p:cNvSpPr>
            <a:spLocks noGrp="1" noRot="1" noChangeAspect="1" noChangeArrowheads="1" noTextEdit="1"/>
          </p:cNvSpPr>
          <p:nvPr>
            <p:ph type="sldImg"/>
          </p:nvPr>
        </p:nvSpPr>
        <p:spPr>
          <a:xfrm>
            <a:off x="1143000" y="687388"/>
            <a:ext cx="4572000" cy="3429000"/>
          </a:xfrm>
          <a:ln/>
        </p:spPr>
      </p:sp>
      <p:sp>
        <p:nvSpPr>
          <p:cNvPr id="978947" name="Rectangle 3"/>
          <p:cNvSpPr>
            <a:spLocks noGrp="1" noChangeArrowheads="1"/>
          </p:cNvSpPr>
          <p:nvPr>
            <p:ph type="body" idx="1"/>
          </p:nvPr>
        </p:nvSpPr>
        <p:spPr>
          <a:xfrm>
            <a:off x="914711" y="4344025"/>
            <a:ext cx="5028579" cy="4112926"/>
          </a:xfrm>
        </p:spPr>
        <p:txBody>
          <a:bodyPr/>
          <a:lstStyle/>
          <a:p>
            <a:pPr marL="224325" indent="-224325"/>
            <a:r>
              <a:rPr lang="en-US" b="1" dirty="0" smtClean="0"/>
              <a:t>Step 4: </a:t>
            </a:r>
            <a:r>
              <a:rPr lang="en-US" dirty="0" smtClean="0"/>
              <a:t>Enable the authentication of EIGRP packets with a key specified in a key chain by using the </a:t>
            </a:r>
            <a:r>
              <a:rPr lang="en-US" b="1" dirty="0" smtClean="0"/>
              <a:t>ip authentication key-chain eigrp </a:t>
            </a:r>
            <a:r>
              <a:rPr lang="en-US" dirty="0" smtClean="0"/>
              <a:t>command. </a:t>
            </a:r>
          </a:p>
          <a:p>
            <a:pPr marL="224325" indent="-224325"/>
            <a:endParaRPr lang="en-US" dirty="0"/>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55000" lnSpcReduction="20000"/>
          </a:bodyPr>
          <a:lstStyle/>
          <a:p>
            <a:r>
              <a:rPr lang="en-US" dirty="0">
                <a:latin typeface="Arial" charset="0"/>
              </a:rPr>
              <a:t>MD5 authentication is configured on the serial 0/0/1 interface with the </a:t>
            </a:r>
            <a:r>
              <a:rPr lang="en-US" b="1" dirty="0">
                <a:latin typeface="Arial" charset="0"/>
              </a:rPr>
              <a:t>ip authentication mode eigrp 100 md5 </a:t>
            </a:r>
            <a:r>
              <a:rPr lang="en-US" dirty="0">
                <a:latin typeface="Arial" charset="0"/>
              </a:rPr>
              <a:t>command. When MD5 authentication is configured, an MD5 keyed digest is added to each EIGRP packet sent and is checked in each received EIGRP packet.</a:t>
            </a:r>
          </a:p>
          <a:p>
            <a:r>
              <a:rPr lang="en-US" dirty="0">
                <a:latin typeface="Arial" charset="0"/>
              </a:rPr>
              <a:t>The </a:t>
            </a:r>
            <a:r>
              <a:rPr lang="en-US" b="1" dirty="0">
                <a:latin typeface="Arial" charset="0"/>
              </a:rPr>
              <a:t>key chain R1chain </a:t>
            </a:r>
            <a:r>
              <a:rPr lang="en-US" dirty="0">
                <a:latin typeface="Arial" charset="0"/>
              </a:rPr>
              <a:t>command enters configuration mode for the </a:t>
            </a:r>
            <a:r>
              <a:rPr lang="en-US" i="1" dirty="0">
                <a:latin typeface="Arial" charset="0"/>
              </a:rPr>
              <a:t>R1chain</a:t>
            </a:r>
            <a:r>
              <a:rPr lang="en-US" dirty="0">
                <a:latin typeface="Arial" charset="0"/>
              </a:rPr>
              <a:t> key chain. Two keys are defined in this key chain. Each key has an authentication string and lifetime specified. The network administrator wants to change the keys on all the routers in the network each month to improve the security. The administrator configures an overlap of one week to change the keys on all the routers; the validity of key 2 is configured 1 week before the expiration of key 1 to allow the new key to be applied to all the routers in the network.</a:t>
            </a:r>
          </a:p>
          <a:p>
            <a:r>
              <a:rPr lang="en-US" dirty="0">
                <a:latin typeface="Arial" charset="0"/>
              </a:rPr>
              <a:t>Key 1 is set to </a:t>
            </a:r>
            <a:r>
              <a:rPr lang="en-US" i="1" dirty="0">
                <a:latin typeface="Arial" charset="0"/>
              </a:rPr>
              <a:t>FIRST-KEY</a:t>
            </a:r>
            <a:r>
              <a:rPr lang="en-US" dirty="0">
                <a:latin typeface="Arial" charset="0"/>
              </a:rPr>
              <a:t> with the </a:t>
            </a:r>
            <a:r>
              <a:rPr lang="en-US" b="1" dirty="0">
                <a:latin typeface="Arial" charset="0"/>
              </a:rPr>
              <a:t>key-string FIRST-KEY </a:t>
            </a:r>
            <a:r>
              <a:rPr lang="en-US" dirty="0">
                <a:latin typeface="Arial" charset="0"/>
              </a:rPr>
              <a:t>command. This key is acceptable for use on packets received by R1 from January 1, 2009 onward, as specified in the </a:t>
            </a:r>
            <a:r>
              <a:rPr lang="en-US" b="1" dirty="0">
                <a:latin typeface="Arial" charset="0"/>
              </a:rPr>
              <a:t>accept-lifetime 04:00:00 Jan 1 2009 infinite </a:t>
            </a:r>
            <a:r>
              <a:rPr lang="en-US" dirty="0">
                <a:latin typeface="Arial" charset="0"/>
              </a:rPr>
              <a:t>command. However, the </a:t>
            </a:r>
            <a:r>
              <a:rPr lang="en-US" b="1" dirty="0">
                <a:latin typeface="Arial" charset="0"/>
              </a:rPr>
              <a:t>send-lifetime 04:00:00 Jan 1 2009 04:00:00 Jan 31 2009 </a:t>
            </a:r>
            <a:r>
              <a:rPr lang="en-US" dirty="0">
                <a:latin typeface="Arial" charset="0"/>
              </a:rPr>
              <a:t>command specifies that this key was only valid for use when sending packets until January 31, 2009; it is no longer valid for use in sending packets after January 31st 2009.</a:t>
            </a:r>
          </a:p>
          <a:p>
            <a:r>
              <a:rPr lang="en-US" dirty="0">
                <a:latin typeface="Arial" charset="0"/>
              </a:rPr>
              <a:t>Key 2 is set to </a:t>
            </a:r>
            <a:r>
              <a:rPr lang="en-US" i="1" dirty="0">
                <a:latin typeface="Arial" charset="0"/>
              </a:rPr>
              <a:t>SECOND-KEY</a:t>
            </a:r>
            <a:r>
              <a:rPr lang="en-US" b="1" dirty="0">
                <a:latin typeface="Arial" charset="0"/>
              </a:rPr>
              <a:t> </a:t>
            </a:r>
            <a:r>
              <a:rPr lang="en-US" dirty="0">
                <a:latin typeface="Arial" charset="0"/>
              </a:rPr>
              <a:t>with the </a:t>
            </a:r>
            <a:r>
              <a:rPr lang="en-US" b="1" dirty="0">
                <a:latin typeface="Arial" charset="0"/>
              </a:rPr>
              <a:t>key-string SECOND-KEY </a:t>
            </a:r>
            <a:r>
              <a:rPr lang="en-US" dirty="0">
                <a:latin typeface="Arial" charset="0"/>
              </a:rPr>
              <a:t>command. This key is acceptable for use on packets received by R1 from January 25, 2009 onward, as specified in the </a:t>
            </a:r>
            <a:r>
              <a:rPr lang="en-US" b="1" dirty="0">
                <a:latin typeface="Arial" charset="0"/>
              </a:rPr>
              <a:t>accept-lifetime 04:00:00 Jan 25 2009 infinite </a:t>
            </a:r>
            <a:r>
              <a:rPr lang="en-US" dirty="0">
                <a:latin typeface="Arial" charset="0"/>
              </a:rPr>
              <a:t>command. This key can also be used when sending packets from January 25, 2009 onward, as specified in the </a:t>
            </a:r>
            <a:r>
              <a:rPr lang="en-US" b="1" dirty="0">
                <a:latin typeface="Arial" charset="0"/>
              </a:rPr>
              <a:t>send-lifetime 04:00:00 Jan 25 2009 infinite </a:t>
            </a:r>
            <a:r>
              <a:rPr lang="en-US" dirty="0">
                <a:latin typeface="Arial" charset="0"/>
              </a:rPr>
              <a:t>command.</a:t>
            </a:r>
          </a:p>
          <a:p>
            <a:r>
              <a:rPr lang="en-US" dirty="0">
                <a:latin typeface="Arial" charset="0"/>
              </a:rPr>
              <a:t>The </a:t>
            </a:r>
            <a:r>
              <a:rPr lang="en-US" b="1" dirty="0">
                <a:latin typeface="Arial" charset="0"/>
              </a:rPr>
              <a:t>ip authentication key-chain eigrp 100 R1chain </a:t>
            </a:r>
            <a:r>
              <a:rPr lang="en-US" dirty="0">
                <a:latin typeface="Arial" charset="0"/>
              </a:rPr>
              <a:t>command configured on the Serial 0/0/1 interface specifies that the EIGRP key chain </a:t>
            </a:r>
            <a:r>
              <a:rPr lang="en-US" i="1" dirty="0">
                <a:latin typeface="Arial" charset="0"/>
              </a:rPr>
              <a:t>R1chain</a:t>
            </a:r>
            <a:r>
              <a:rPr lang="en-US" dirty="0">
                <a:latin typeface="Arial" charset="0"/>
              </a:rPr>
              <a:t> is to be used on this interface.</a:t>
            </a:r>
          </a:p>
          <a:p>
            <a:r>
              <a:rPr lang="en-US" dirty="0">
                <a:latin typeface="Arial" charset="0"/>
              </a:rPr>
              <a:t>Recall that the router uses the first, by key number, valid key for sending packets. As a result of this configuration, router R1 will use key 1 for sending, from January 1st to 31st, 2009, and will used key 2 for sending as of 4:00 am on January 31st 2009. Router R1 will accept key 1 for received packets, from January 1st 2009, and will also accept key 2 for received packets, from January 25th 2009. All other MD5 packets will be dropped.</a:t>
            </a:r>
          </a:p>
          <a:p>
            <a:r>
              <a:rPr lang="en-US" dirty="0">
                <a:latin typeface="Arial" charset="0"/>
              </a:rPr>
              <a:t>MD5 authentication is configured on the serial 0/0/1 interface with the </a:t>
            </a:r>
            <a:r>
              <a:rPr lang="en-US" b="1" dirty="0">
                <a:latin typeface="Arial" charset="0"/>
              </a:rPr>
              <a:t>ip authentication mode eigrp 100 md5 </a:t>
            </a:r>
            <a:r>
              <a:rPr lang="en-US" dirty="0">
                <a:latin typeface="Arial" charset="0"/>
              </a:rPr>
              <a:t>command. When MD5 authentication is configured, an MD5 keyed digest is added to each EIGRP packet sent and is checked in each received EIGRP packet.</a:t>
            </a:r>
          </a:p>
          <a:p>
            <a:r>
              <a:rPr lang="en-US" dirty="0">
                <a:latin typeface="Arial" charset="0"/>
              </a:rPr>
              <a:t>The </a:t>
            </a:r>
            <a:r>
              <a:rPr lang="en-US" b="1" dirty="0">
                <a:latin typeface="Arial" charset="0"/>
              </a:rPr>
              <a:t>key chain R1chain </a:t>
            </a:r>
            <a:r>
              <a:rPr lang="en-US" dirty="0">
                <a:latin typeface="Arial" charset="0"/>
              </a:rPr>
              <a:t>command enters configuration mode for the </a:t>
            </a:r>
            <a:r>
              <a:rPr lang="en-US" i="1" dirty="0">
                <a:latin typeface="Arial" charset="0"/>
              </a:rPr>
              <a:t>R1chain</a:t>
            </a:r>
            <a:r>
              <a:rPr lang="en-US" dirty="0">
                <a:latin typeface="Arial" charset="0"/>
              </a:rPr>
              <a:t> key chain. Two keys are defined in this key chain. Each key has an authentication string and lifetime specified. The network administrator wants to change the keys on all the routers in the network each month to improve the security. The administrator configures an overlap of one week to change the keys on all the routers; the validity of key 2 is configured 1 week before the expiration of key 1 to allow the new key to be applied to all the routers in the network.</a:t>
            </a:r>
          </a:p>
          <a:p>
            <a:r>
              <a:rPr lang="en-US" dirty="0">
                <a:latin typeface="Arial" charset="0"/>
              </a:rPr>
              <a:t>Key 1 is set to </a:t>
            </a:r>
            <a:r>
              <a:rPr lang="en-US" i="1" dirty="0">
                <a:latin typeface="Arial" charset="0"/>
              </a:rPr>
              <a:t>FIRST-KEY</a:t>
            </a:r>
            <a:r>
              <a:rPr lang="en-US" dirty="0">
                <a:latin typeface="Arial" charset="0"/>
              </a:rPr>
              <a:t> with the </a:t>
            </a:r>
            <a:r>
              <a:rPr lang="en-US" b="1" dirty="0">
                <a:latin typeface="Arial" charset="0"/>
              </a:rPr>
              <a:t>key-string FIRST-KEY </a:t>
            </a:r>
            <a:r>
              <a:rPr lang="en-US" dirty="0">
                <a:latin typeface="Arial" charset="0"/>
              </a:rPr>
              <a:t>command. This key is acceptable for use on packets received by R1 from January 1, 2009 onward, as specified in the </a:t>
            </a:r>
            <a:r>
              <a:rPr lang="en-US" b="1" dirty="0">
                <a:latin typeface="Arial" charset="0"/>
              </a:rPr>
              <a:t>accept-lifetime 04:00:00 Jan 1 2009 infinite </a:t>
            </a:r>
            <a:r>
              <a:rPr lang="en-US" dirty="0">
                <a:latin typeface="Arial" charset="0"/>
              </a:rPr>
              <a:t>command. However, the </a:t>
            </a:r>
            <a:r>
              <a:rPr lang="en-US" b="1" dirty="0">
                <a:latin typeface="Arial" charset="0"/>
              </a:rPr>
              <a:t>send-lifetime 04:00:00 Jan 1 2009 04:00:00 Jan 31 2009 </a:t>
            </a:r>
            <a:r>
              <a:rPr lang="en-US" dirty="0">
                <a:latin typeface="Arial" charset="0"/>
              </a:rPr>
              <a:t>command specifies that this key was only valid for use when sending packets until January 31, 2009; it is no longer valid for use in sending packets after January 31st 2009.</a:t>
            </a:r>
          </a:p>
          <a:p>
            <a:r>
              <a:rPr lang="en-US" dirty="0">
                <a:latin typeface="Arial" charset="0"/>
              </a:rPr>
              <a:t>Key 2 is set to </a:t>
            </a:r>
            <a:r>
              <a:rPr lang="en-US" i="1" dirty="0">
                <a:latin typeface="Arial" charset="0"/>
              </a:rPr>
              <a:t>SECOND-KEY</a:t>
            </a:r>
            <a:r>
              <a:rPr lang="en-US" b="1" dirty="0">
                <a:latin typeface="Arial" charset="0"/>
              </a:rPr>
              <a:t> </a:t>
            </a:r>
            <a:r>
              <a:rPr lang="en-US" dirty="0">
                <a:latin typeface="Arial" charset="0"/>
              </a:rPr>
              <a:t>with the </a:t>
            </a:r>
            <a:r>
              <a:rPr lang="en-US" b="1" dirty="0">
                <a:latin typeface="Arial" charset="0"/>
              </a:rPr>
              <a:t>key-string SECOND-KEY </a:t>
            </a:r>
            <a:r>
              <a:rPr lang="en-US" dirty="0">
                <a:latin typeface="Arial" charset="0"/>
              </a:rPr>
              <a:t>command. This key is acceptable for use on packets received by R1 from January 25, 2009 onward, as specified in the </a:t>
            </a:r>
            <a:r>
              <a:rPr lang="en-US" b="1" dirty="0">
                <a:latin typeface="Arial" charset="0"/>
              </a:rPr>
              <a:t>accept-lifetime 04:00:00 Jan 25 2009 infinite </a:t>
            </a:r>
            <a:r>
              <a:rPr lang="en-US" dirty="0">
                <a:latin typeface="Arial" charset="0"/>
              </a:rPr>
              <a:t>command. This key can also be used when sending packets from January 25, 2009 onward, as specified in the </a:t>
            </a:r>
            <a:r>
              <a:rPr lang="en-US" b="1" dirty="0">
                <a:latin typeface="Arial" charset="0"/>
              </a:rPr>
              <a:t>send-lifetime 04:00:00 Jan 25 2009 infinite </a:t>
            </a:r>
            <a:r>
              <a:rPr lang="en-US" dirty="0">
                <a:latin typeface="Arial" charset="0"/>
              </a:rPr>
              <a:t>command.</a:t>
            </a:r>
          </a:p>
          <a:p>
            <a:r>
              <a:rPr lang="en-US" dirty="0">
                <a:latin typeface="Arial" charset="0"/>
              </a:rPr>
              <a:t>The </a:t>
            </a:r>
            <a:r>
              <a:rPr lang="en-US" b="1" dirty="0">
                <a:latin typeface="Arial" charset="0"/>
              </a:rPr>
              <a:t>ip authentication key-chain eigrp 100 R1chain </a:t>
            </a:r>
            <a:r>
              <a:rPr lang="en-US" dirty="0">
                <a:latin typeface="Arial" charset="0"/>
              </a:rPr>
              <a:t>command configured on the Serial 0/0/1 interface specifies that the EIGRP key chain </a:t>
            </a:r>
            <a:r>
              <a:rPr lang="en-US" i="1" dirty="0">
                <a:latin typeface="Arial" charset="0"/>
              </a:rPr>
              <a:t>R1chain</a:t>
            </a:r>
            <a:r>
              <a:rPr lang="en-US" dirty="0">
                <a:latin typeface="Arial" charset="0"/>
              </a:rPr>
              <a:t> is to be used on this interface.</a:t>
            </a:r>
          </a:p>
          <a:p>
            <a:r>
              <a:rPr lang="en-US" dirty="0">
                <a:latin typeface="Arial" charset="0"/>
              </a:rPr>
              <a:t>Recall that the router uses the first, by key number, valid key for sending packets. As a result of this configuration, router R1 will use key 1 for sending, from January 1st to 31st, 2009, and will used key 2 for sending as of 4:00 am on January 31st 2009. Router R1 will accept key 1 for received packets, from January 1st 2009, and will also accept key 2 for received packets, from January 25th 2009. All other MD5 packets will be dropped.</a:t>
            </a:r>
          </a:p>
          <a:p>
            <a:endParaRPr lang="en-US" dirty="0" smtClean="0"/>
          </a:p>
        </p:txBody>
      </p:sp>
      <p:sp>
        <p:nvSpPr>
          <p:cNvPr id="4" name="Slide Number Placeholder 3"/>
          <p:cNvSpPr>
            <a:spLocks noGrp="1"/>
          </p:cNvSpPr>
          <p:nvPr>
            <p:ph type="sldNum" sz="quarter" idx="10"/>
          </p:nvPr>
        </p:nvSpPr>
        <p:spPr/>
        <p:txBody>
          <a:bodyPr/>
          <a:lstStyle/>
          <a:p>
            <a:pPr>
              <a:defRPr/>
            </a:pPr>
            <a:fld id="{48A860EF-3C9C-408F-AA5B-BAB3242BE1D0}" type="slidenum">
              <a:rPr lang="en-US" smtClean="0"/>
              <a:pPr>
                <a:defRPr/>
              </a:pPr>
              <a:t>11</a:t>
            </a:fld>
            <a:endParaRPr lang="en-US" dirty="0"/>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dirty="0">
                <a:latin typeface="Arial" charset="0"/>
              </a:rPr>
              <a:t>The </a:t>
            </a:r>
            <a:r>
              <a:rPr lang="en-US" b="1" dirty="0">
                <a:latin typeface="Arial" charset="0"/>
              </a:rPr>
              <a:t>key chain R2chain </a:t>
            </a:r>
            <a:r>
              <a:rPr lang="en-US" dirty="0">
                <a:latin typeface="Arial" charset="0"/>
              </a:rPr>
              <a:t>command enters configuration mode for the </a:t>
            </a:r>
            <a:r>
              <a:rPr lang="en-US" i="1" dirty="0">
                <a:latin typeface="Arial" charset="0"/>
              </a:rPr>
              <a:t>R2chain</a:t>
            </a:r>
            <a:r>
              <a:rPr lang="en-US" dirty="0">
                <a:latin typeface="Arial" charset="0"/>
              </a:rPr>
              <a:t> key chain. Two keys are defined. Key 1 is set to </a:t>
            </a:r>
            <a:r>
              <a:rPr lang="en-US" i="1" dirty="0">
                <a:latin typeface="Arial" charset="0"/>
              </a:rPr>
              <a:t>FIRST-KEY</a:t>
            </a:r>
            <a:r>
              <a:rPr lang="en-US" dirty="0">
                <a:latin typeface="Arial" charset="0"/>
              </a:rPr>
              <a:t> with the </a:t>
            </a:r>
            <a:r>
              <a:rPr lang="en-US" b="1" dirty="0">
                <a:latin typeface="Arial" charset="0"/>
              </a:rPr>
              <a:t>key-string FIRST-KEY </a:t>
            </a:r>
            <a:r>
              <a:rPr lang="en-US" dirty="0">
                <a:latin typeface="Arial" charset="0"/>
              </a:rPr>
              <a:t>command. This key is acceptable for use on packets received by R2 from January 1, 2009 onward, as specified in the </a:t>
            </a:r>
            <a:r>
              <a:rPr lang="en-US" b="1" dirty="0">
                <a:latin typeface="Arial" charset="0"/>
              </a:rPr>
              <a:t>accept-lifetime 04:00:00 Jan 1 2009 infinite </a:t>
            </a:r>
            <a:r>
              <a:rPr lang="en-US" dirty="0">
                <a:latin typeface="Arial" charset="0"/>
              </a:rPr>
              <a:t>command. This key can also be used when sending packets from January 1, 2009 onward, as specified in the </a:t>
            </a:r>
            <a:r>
              <a:rPr lang="en-US" b="1" dirty="0">
                <a:latin typeface="Arial" charset="0"/>
              </a:rPr>
              <a:t>send-lifetime 04:00:00 Jan 1 2009 infinite </a:t>
            </a:r>
            <a:r>
              <a:rPr lang="en-US" dirty="0">
                <a:latin typeface="Arial" charset="0"/>
              </a:rPr>
              <a:t>command.</a:t>
            </a:r>
          </a:p>
          <a:p>
            <a:r>
              <a:rPr lang="en-US" dirty="0">
                <a:latin typeface="Arial" charset="0"/>
              </a:rPr>
              <a:t>Key 2 is set to </a:t>
            </a:r>
            <a:r>
              <a:rPr lang="en-US" i="1" dirty="0">
                <a:latin typeface="Arial" charset="0"/>
              </a:rPr>
              <a:t>SECOND-KEY</a:t>
            </a:r>
            <a:r>
              <a:rPr lang="en-US" b="1" dirty="0">
                <a:latin typeface="Arial" charset="0"/>
              </a:rPr>
              <a:t> </a:t>
            </a:r>
            <a:r>
              <a:rPr lang="en-US" dirty="0">
                <a:latin typeface="Arial" charset="0"/>
              </a:rPr>
              <a:t>with the </a:t>
            </a:r>
            <a:r>
              <a:rPr lang="en-US" b="1" dirty="0">
                <a:latin typeface="Arial" charset="0"/>
              </a:rPr>
              <a:t>key-string SECOND-KEY </a:t>
            </a:r>
            <a:r>
              <a:rPr lang="en-US" dirty="0">
                <a:latin typeface="Arial" charset="0"/>
              </a:rPr>
              <a:t>command. This key is acceptable for use on packets received by R2 from January 25, 2009 onward, as specified in the </a:t>
            </a:r>
            <a:r>
              <a:rPr lang="en-US" b="1" dirty="0">
                <a:latin typeface="Arial" charset="0"/>
              </a:rPr>
              <a:t>accept-lifetime 04:00:00 Jan 25 2009 infinite </a:t>
            </a:r>
            <a:r>
              <a:rPr lang="en-US" dirty="0">
                <a:latin typeface="Arial" charset="0"/>
              </a:rPr>
              <a:t>command. This key can also be used when sending packets from January 25, 2009 onward, as specified in the </a:t>
            </a:r>
            <a:r>
              <a:rPr lang="en-US" b="1" dirty="0">
                <a:latin typeface="Arial" charset="0"/>
              </a:rPr>
              <a:t>send-lifetime 04:00:00 Jan 25 2009 infinite </a:t>
            </a:r>
            <a:r>
              <a:rPr lang="en-US" dirty="0">
                <a:latin typeface="Arial" charset="0"/>
              </a:rPr>
              <a:t>command.</a:t>
            </a:r>
          </a:p>
          <a:p>
            <a:r>
              <a:rPr lang="en-US" dirty="0">
                <a:latin typeface="Arial" charset="0"/>
              </a:rPr>
              <a:t>As a result of this configuration, router R2 will use key 1 for sending, from January 1st 2009, because it is the first valid key in the key chain. (Of course, if key 1 is deleted in the future, key 2 would be used for sending.) Router R2 will accept key 1 for received packets, from January 1st 2009, and will also accept key 2 for received packets, from January 25th 2009. All other MD5 packets will be dropped.</a:t>
            </a:r>
          </a:p>
        </p:txBody>
      </p:sp>
      <p:sp>
        <p:nvSpPr>
          <p:cNvPr id="4" name="Slide Number Placeholder 3"/>
          <p:cNvSpPr>
            <a:spLocks noGrp="1"/>
          </p:cNvSpPr>
          <p:nvPr>
            <p:ph type="sldNum" sz="quarter" idx="10"/>
          </p:nvPr>
        </p:nvSpPr>
        <p:spPr/>
        <p:txBody>
          <a:bodyPr/>
          <a:lstStyle/>
          <a:p>
            <a:pPr>
              <a:defRPr/>
            </a:pPr>
            <a:fld id="{48A860EF-3C9C-408F-AA5B-BAB3242BE1D0}" type="slidenum">
              <a:rPr lang="en-US" smtClean="0"/>
              <a:pPr>
                <a:defRPr/>
              </a:pPr>
              <a:t>12</a:t>
            </a:fld>
            <a:endParaRPr lang="en-US" dirty="0"/>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11"/>
          <p:cNvSpPr>
            <a:spLocks noGrp="1" noChangeArrowheads="1"/>
          </p:cNvSpPr>
          <p:nvPr>
            <p:ph type="sldNum" sz="quarter" idx="5"/>
          </p:nvPr>
        </p:nvSpPr>
        <p:spPr>
          <a:ln/>
        </p:spPr>
        <p:txBody>
          <a:bodyPr/>
          <a:lstStyle/>
          <a:p>
            <a:fld id="{F2212B61-07C8-40E2-9B66-82DEDDD06454}" type="slidenum">
              <a:rPr lang="en-US"/>
              <a:pPr/>
              <a:t>13</a:t>
            </a:fld>
            <a:endParaRPr lang="en-US" dirty="0"/>
          </a:p>
        </p:txBody>
      </p:sp>
      <p:sp>
        <p:nvSpPr>
          <p:cNvPr id="991234" name="Rectangle 2"/>
          <p:cNvSpPr>
            <a:spLocks noGrp="1" noRot="1" noChangeAspect="1" noChangeArrowheads="1" noTextEdit="1"/>
          </p:cNvSpPr>
          <p:nvPr>
            <p:ph type="sldImg"/>
          </p:nvPr>
        </p:nvSpPr>
        <p:spPr>
          <a:xfrm>
            <a:off x="846138" y="239713"/>
            <a:ext cx="5233987" cy="3925887"/>
          </a:xfrm>
          <a:ln/>
        </p:spPr>
      </p:sp>
      <p:sp>
        <p:nvSpPr>
          <p:cNvPr id="991235" name="Rectangle 3"/>
          <p:cNvSpPr>
            <a:spLocks noGrp="1" noChangeArrowheads="1"/>
          </p:cNvSpPr>
          <p:nvPr>
            <p:ph type="body" idx="1"/>
          </p:nvPr>
        </p:nvSpPr>
        <p:spPr>
          <a:xfrm>
            <a:off x="396013" y="4306550"/>
            <a:ext cx="5988326" cy="4181631"/>
          </a:xfrm>
        </p:spPr>
        <p:txBody>
          <a:bodyPr/>
          <a:lstStyle/>
          <a:p>
            <a:r>
              <a:rPr lang="en-US" dirty="0"/>
              <a:t>The figure shows the output of the </a:t>
            </a:r>
            <a:r>
              <a:rPr lang="en-US" b="1" dirty="0"/>
              <a:t>show ip eigrp neighbors</a:t>
            </a:r>
            <a:r>
              <a:rPr lang="en-US" dirty="0"/>
              <a:t> and </a:t>
            </a:r>
            <a:r>
              <a:rPr lang="en-US" b="1" dirty="0"/>
              <a:t>show ip route</a:t>
            </a:r>
            <a:r>
              <a:rPr lang="en-US" dirty="0"/>
              <a:t> commands on the R1 router.</a:t>
            </a:r>
          </a:p>
          <a:p>
            <a:r>
              <a:rPr lang="en-US" dirty="0"/>
              <a:t>The neighbor table indicates that the two routers have successfully formed an EIGRP adjacency. The routing table verifies that the 172.17.0.0 network has been learned via EIGRP over the serial connection.</a:t>
            </a:r>
          </a:p>
          <a:p>
            <a:r>
              <a:rPr lang="en-US" dirty="0"/>
              <a:t>The results of a </a:t>
            </a:r>
            <a:r>
              <a:rPr lang="en-US" b="1" dirty="0"/>
              <a:t>ping</a:t>
            </a:r>
            <a:r>
              <a:rPr lang="en-US" dirty="0"/>
              <a:t> to the R2 Fast Ethernet interface address is also displayed to illustrate that the link is working.</a:t>
            </a:r>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11"/>
          <p:cNvSpPr>
            <a:spLocks noGrp="1" noChangeArrowheads="1"/>
          </p:cNvSpPr>
          <p:nvPr>
            <p:ph type="sldNum" sz="quarter" idx="5"/>
          </p:nvPr>
        </p:nvSpPr>
        <p:spPr>
          <a:ln/>
        </p:spPr>
        <p:txBody>
          <a:bodyPr/>
          <a:lstStyle/>
          <a:p>
            <a:fld id="{F2212B61-07C8-40E2-9B66-82DEDDD06454}" type="slidenum">
              <a:rPr lang="en-US"/>
              <a:pPr/>
              <a:t>14</a:t>
            </a:fld>
            <a:endParaRPr lang="en-US" dirty="0"/>
          </a:p>
        </p:txBody>
      </p:sp>
      <p:sp>
        <p:nvSpPr>
          <p:cNvPr id="991234" name="Rectangle 2"/>
          <p:cNvSpPr>
            <a:spLocks noGrp="1" noRot="1" noChangeAspect="1" noChangeArrowheads="1" noTextEdit="1"/>
          </p:cNvSpPr>
          <p:nvPr>
            <p:ph type="sldImg"/>
          </p:nvPr>
        </p:nvSpPr>
        <p:spPr>
          <a:xfrm>
            <a:off x="846138" y="239713"/>
            <a:ext cx="5233987" cy="3925887"/>
          </a:xfrm>
          <a:ln/>
        </p:spPr>
      </p:sp>
      <p:sp>
        <p:nvSpPr>
          <p:cNvPr id="991235" name="Rectangle 3"/>
          <p:cNvSpPr>
            <a:spLocks noGrp="1" noChangeArrowheads="1"/>
          </p:cNvSpPr>
          <p:nvPr>
            <p:ph type="body" idx="1"/>
          </p:nvPr>
        </p:nvSpPr>
        <p:spPr>
          <a:xfrm>
            <a:off x="396013" y="4306550"/>
            <a:ext cx="5988326" cy="4181631"/>
          </a:xfrm>
        </p:spPr>
        <p:txBody>
          <a:bodyPr/>
          <a:lstStyle/>
          <a:p>
            <a:r>
              <a:rPr lang="en-US" dirty="0">
                <a:latin typeface="Arial" charset="0"/>
              </a:rPr>
              <a:t>Key chain </a:t>
            </a:r>
            <a:r>
              <a:rPr lang="en-US" b="1" dirty="0">
                <a:latin typeface="Arial" charset="0"/>
              </a:rPr>
              <a:t>R1chain</a:t>
            </a:r>
            <a:r>
              <a:rPr lang="en-US" dirty="0">
                <a:latin typeface="Arial" charset="0"/>
              </a:rPr>
              <a:t> and both keys </a:t>
            </a:r>
            <a:r>
              <a:rPr lang="en-US" b="1" dirty="0">
                <a:latin typeface="Arial" charset="0"/>
              </a:rPr>
              <a:t>key 1</a:t>
            </a:r>
            <a:r>
              <a:rPr lang="en-US" dirty="0">
                <a:latin typeface="Arial" charset="0"/>
              </a:rPr>
              <a:t> (with authentication string </a:t>
            </a:r>
            <a:r>
              <a:rPr lang="en-US" b="1" dirty="0">
                <a:latin typeface="Arial" charset="0"/>
              </a:rPr>
              <a:t>FIRST-KEY)</a:t>
            </a:r>
            <a:r>
              <a:rPr lang="en-US" dirty="0">
                <a:latin typeface="Arial" charset="0"/>
              </a:rPr>
              <a:t> and </a:t>
            </a:r>
            <a:r>
              <a:rPr lang="en-US" b="1" dirty="0">
                <a:latin typeface="Arial" charset="0"/>
              </a:rPr>
              <a:t>key 2</a:t>
            </a:r>
            <a:r>
              <a:rPr lang="en-US" dirty="0">
                <a:latin typeface="Arial" charset="0"/>
              </a:rPr>
              <a:t> (with authentication string </a:t>
            </a:r>
            <a:r>
              <a:rPr lang="en-US" b="1" dirty="0">
                <a:latin typeface="Arial" charset="0"/>
              </a:rPr>
              <a:t>SECOND-KEY)</a:t>
            </a:r>
            <a:r>
              <a:rPr lang="en-US" dirty="0">
                <a:latin typeface="Arial" charset="0"/>
              </a:rPr>
              <a:t> are displayed. Under each key, the lifetime of the key is also shown. By observing the same output from the neighboring router R2, the configuration can be verified.</a:t>
            </a:r>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11"/>
          <p:cNvSpPr>
            <a:spLocks noGrp="1" noChangeArrowheads="1"/>
          </p:cNvSpPr>
          <p:nvPr>
            <p:ph type="sldNum" sz="quarter" idx="5"/>
          </p:nvPr>
        </p:nvSpPr>
        <p:spPr>
          <a:ln/>
        </p:spPr>
        <p:txBody>
          <a:bodyPr/>
          <a:lstStyle/>
          <a:p>
            <a:fld id="{F2212B61-07C8-40E2-9B66-82DEDDD06454}" type="slidenum">
              <a:rPr lang="en-US"/>
              <a:pPr/>
              <a:t>15</a:t>
            </a:fld>
            <a:endParaRPr lang="en-US" dirty="0"/>
          </a:p>
        </p:txBody>
      </p:sp>
      <p:sp>
        <p:nvSpPr>
          <p:cNvPr id="991234" name="Rectangle 2"/>
          <p:cNvSpPr>
            <a:spLocks noGrp="1" noRot="1" noChangeAspect="1" noChangeArrowheads="1" noTextEdit="1"/>
          </p:cNvSpPr>
          <p:nvPr>
            <p:ph type="sldImg"/>
          </p:nvPr>
        </p:nvSpPr>
        <p:spPr>
          <a:xfrm>
            <a:off x="846138" y="239713"/>
            <a:ext cx="5233987" cy="3925887"/>
          </a:xfrm>
          <a:ln/>
        </p:spPr>
      </p:sp>
      <p:sp>
        <p:nvSpPr>
          <p:cNvPr id="991235" name="Rectangle 3"/>
          <p:cNvSpPr>
            <a:spLocks noGrp="1" noChangeArrowheads="1"/>
          </p:cNvSpPr>
          <p:nvPr>
            <p:ph type="body" idx="1"/>
          </p:nvPr>
        </p:nvSpPr>
        <p:spPr>
          <a:xfrm>
            <a:off x="396013" y="4306550"/>
            <a:ext cx="5988326" cy="4181631"/>
          </a:xfrm>
        </p:spPr>
        <p:txBody>
          <a:bodyPr/>
          <a:lstStyle/>
          <a:p>
            <a:r>
              <a:rPr lang="en-US" dirty="0" smtClean="0"/>
              <a:t>The output of the </a:t>
            </a:r>
            <a:r>
              <a:rPr lang="en-US" b="1" dirty="0" smtClean="0"/>
              <a:t>debug eigrp packets</a:t>
            </a:r>
            <a:r>
              <a:rPr lang="en-US" dirty="0" smtClean="0"/>
              <a:t> command on R1 shown in the figure illustrates that R1 is receiving EIGRP packets with MD5 authentication, with a key-id equal to 1, from R2.</a:t>
            </a:r>
          </a:p>
          <a:p>
            <a:r>
              <a:rPr lang="en-US" dirty="0" smtClean="0"/>
              <a:t>Similarly, the output of the </a:t>
            </a:r>
            <a:r>
              <a:rPr lang="en-US" b="1" dirty="0" smtClean="0"/>
              <a:t>debug eigrp packets</a:t>
            </a:r>
            <a:r>
              <a:rPr lang="en-US" dirty="0" smtClean="0"/>
              <a:t> command on R2 shown in the figure illustrates that R2 is receiving EIGRP packets with MD5 authentication, with a key-id equal to 2, from R1.</a:t>
            </a:r>
            <a:endParaRPr lang="en-US" dirty="0"/>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55000" lnSpcReduction="20000"/>
          </a:bodyPr>
          <a:lstStyle/>
          <a:p>
            <a:pPr>
              <a:buNone/>
            </a:pPr>
            <a:r>
              <a:rPr lang="en-US" b="1" dirty="0"/>
              <a:t>MD5 authentication on both R1 and R2, but R1 key 2 (that it uses when sending) changed.</a:t>
            </a:r>
            <a:r>
              <a:rPr lang="en-US" b="1" i="1" dirty="0"/>
              <a:t> </a:t>
            </a:r>
          </a:p>
          <a:p>
            <a:endParaRPr lang="en-US" dirty="0"/>
          </a:p>
          <a:p>
            <a:r>
              <a:rPr lang="en-US" dirty="0" smtClean="0"/>
              <a:t>The output of the </a:t>
            </a:r>
            <a:r>
              <a:rPr lang="en-US" b="1" dirty="0" smtClean="0"/>
              <a:t>debug eigrp packets</a:t>
            </a:r>
            <a:r>
              <a:rPr lang="en-US" dirty="0" smtClean="0"/>
              <a:t> command on R2 shown in the figure illustrates that R2 is receiving EIGRP packets with MD5 authentication, with a key-id equal to 2, from R1, but that there is an authentication mismatch. The EIGRP packets from R1 are ignored, and the neighbor relationship is declared to be down. The output of the </a:t>
            </a:r>
            <a:r>
              <a:rPr lang="en-US" b="1" dirty="0" smtClean="0"/>
              <a:t>show ip eigrp neighbors</a:t>
            </a:r>
            <a:r>
              <a:rPr lang="en-US" dirty="0" smtClean="0"/>
              <a:t> command confirms that R2 does not have any EIGRP neighbors.</a:t>
            </a:r>
          </a:p>
          <a:p>
            <a:r>
              <a:rPr lang="en-US" dirty="0" smtClean="0"/>
              <a:t>The two routers keep trying to re-establish their neighbor relationship. Because of the different keys used by each router in this scenario, R1 will authenticate hello messages sent by R2 using key 1. However, when R1 sends a hello message back to R2 using key 2, there will be an authentication mismatch. From R1’s perspective, the relationship appears to be up for awhile, but then it times out, as illustrated by the following messages received on R1. The output of the </a:t>
            </a:r>
            <a:r>
              <a:rPr lang="en-US" b="1" dirty="0" smtClean="0"/>
              <a:t>show ip eigrp neighbors</a:t>
            </a:r>
            <a:r>
              <a:rPr lang="en-US" dirty="0" smtClean="0"/>
              <a:t> command on R1 also illustrates that R1 does have R2 in its neighbor table for a short time.</a:t>
            </a:r>
            <a:endParaRPr lang="en-US" dirty="0"/>
          </a:p>
        </p:txBody>
      </p:sp>
      <p:sp>
        <p:nvSpPr>
          <p:cNvPr id="4" name="Slide Number Placeholder 3"/>
          <p:cNvSpPr>
            <a:spLocks noGrp="1"/>
          </p:cNvSpPr>
          <p:nvPr>
            <p:ph type="sldNum" sz="quarter" idx="10"/>
          </p:nvPr>
        </p:nvSpPr>
        <p:spPr/>
        <p:txBody>
          <a:bodyPr/>
          <a:lstStyle/>
          <a:p>
            <a:pPr>
              <a:defRPr/>
            </a:pPr>
            <a:fld id="{48A860EF-3C9C-408F-AA5B-BAB3242BE1D0}" type="slidenum">
              <a:rPr lang="en-US" smtClean="0"/>
              <a:pPr>
                <a:defRPr/>
              </a:pPr>
              <a:t>16</a:t>
            </a:fld>
            <a:endParaRPr lang="en-US" dirty="0"/>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11"/>
          <p:cNvSpPr>
            <a:spLocks noGrp="1" noChangeArrowheads="1"/>
          </p:cNvSpPr>
          <p:nvPr>
            <p:ph type="sldNum" sz="quarter" idx="5"/>
          </p:nvPr>
        </p:nvSpPr>
        <p:spPr>
          <a:ln/>
        </p:spPr>
        <p:txBody>
          <a:bodyPr/>
          <a:lstStyle/>
          <a:p>
            <a:fld id="{27DE8B70-F698-43BE-AD33-5DFD3F98771E}" type="slidenum">
              <a:rPr lang="en-US"/>
              <a:pPr/>
              <a:t>17</a:t>
            </a:fld>
            <a:endParaRPr lang="en-US" dirty="0"/>
          </a:p>
        </p:txBody>
      </p:sp>
      <p:sp>
        <p:nvSpPr>
          <p:cNvPr id="968706" name="Rectangle 2"/>
          <p:cNvSpPr>
            <a:spLocks noGrp="1" noRot="1" noChangeAspect="1" noChangeArrowheads="1" noTextEdit="1"/>
          </p:cNvSpPr>
          <p:nvPr>
            <p:ph type="sldImg"/>
          </p:nvPr>
        </p:nvSpPr>
        <p:spPr>
          <a:xfrm>
            <a:off x="1143000" y="687388"/>
            <a:ext cx="4572000" cy="3429000"/>
          </a:xfrm>
          <a:ln/>
        </p:spPr>
      </p:sp>
      <p:sp>
        <p:nvSpPr>
          <p:cNvPr id="968707" name="Rectangle 3"/>
          <p:cNvSpPr>
            <a:spLocks noGrp="1" noChangeArrowheads="1"/>
          </p:cNvSpPr>
          <p:nvPr>
            <p:ph type="body" idx="1"/>
          </p:nvPr>
        </p:nvSpPr>
        <p:spPr>
          <a:xfrm>
            <a:off x="914711" y="4344025"/>
            <a:ext cx="5028579" cy="4112926"/>
          </a:xfrm>
        </p:spPr>
        <p:txBody>
          <a:bodyPr/>
          <a:lstStyle/>
          <a:p>
            <a:pPr marL="224325" indent="-224325"/>
            <a:r>
              <a:rPr lang="en-US" dirty="0"/>
              <a:t>Some of the factors that affect network scalability are, as follows:</a:t>
            </a:r>
          </a:p>
          <a:p>
            <a:pPr marL="224325" indent="-224325"/>
            <a:r>
              <a:rPr lang="en-US" b="1" dirty="0"/>
              <a:t>Amount of information exchanged between neighbors</a:t>
            </a:r>
            <a:r>
              <a:rPr lang="en-US" dirty="0"/>
              <a:t>: If more information than necessary for routing to function correctly is exchanged between EIGRP neighbors, the routers have to work harder at neighbor startup and to react to changes in the network.</a:t>
            </a:r>
          </a:p>
          <a:p>
            <a:pPr marL="224325" indent="-224325"/>
            <a:r>
              <a:rPr lang="en-US" b="1" dirty="0"/>
              <a:t>Number of routers</a:t>
            </a:r>
            <a:r>
              <a:rPr lang="en-US" dirty="0"/>
              <a:t>: When a topology change occurs in the network, EIGRP resource consumption directly relates to the number of routers that must be involved in the change.</a:t>
            </a:r>
          </a:p>
          <a:p>
            <a:pPr marL="224325" indent="-224325"/>
            <a:r>
              <a:rPr lang="en-US" b="1" dirty="0"/>
              <a:t>Depth of the topology:</a:t>
            </a:r>
            <a:r>
              <a:rPr lang="en-US" dirty="0"/>
              <a:t> The topology depth can affect the convergence time. Depth refers to the number of hops that information must travel to reach all routers. A multinational network without route summarization is an example of a network with large depth and therefore increasing convergence time. A three-tiered network design (as described in Module 1) is highly recommended for all IP routing environments. There should never be more than seven hops between any two routing devices on an internetwork. The propagation delay and query process across multiple hops when changes occur may slow down convergence of the network.</a:t>
            </a:r>
          </a:p>
          <a:p>
            <a:pPr marL="224325" indent="-224325"/>
            <a:r>
              <a:rPr lang="en-US" b="1" dirty="0"/>
              <a:t>Number of alternate paths through the network:</a:t>
            </a:r>
            <a:r>
              <a:rPr lang="en-US" dirty="0"/>
              <a:t> A network should provide alternate paths to avoid single points of failure. However, too much complexity (too many alternate paths) can also create EIGRP convergence problems because the EIGRP routing process, using queries, needs to explore all possible paths for lost routes. This complexity creates an ideal condition for a router to become stuck-in-active (SIA) as it awaits a response to queries that are being propagated through these many alternate paths.</a:t>
            </a:r>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11"/>
          <p:cNvSpPr>
            <a:spLocks noGrp="1" noChangeArrowheads="1"/>
          </p:cNvSpPr>
          <p:nvPr>
            <p:ph type="sldNum" sz="quarter" idx="5"/>
          </p:nvPr>
        </p:nvSpPr>
        <p:spPr>
          <a:ln/>
        </p:spPr>
        <p:txBody>
          <a:bodyPr/>
          <a:lstStyle/>
          <a:p>
            <a:fld id="{1068BFB4-A998-4AA0-ACC3-2CE697269F91}" type="slidenum">
              <a:rPr lang="en-US"/>
              <a:pPr/>
              <a:t>18</a:t>
            </a:fld>
            <a:endParaRPr lang="en-US" dirty="0"/>
          </a:p>
        </p:txBody>
      </p:sp>
      <p:sp>
        <p:nvSpPr>
          <p:cNvPr id="972802" name="Rectangle 2"/>
          <p:cNvSpPr>
            <a:spLocks noGrp="1" noRot="1" noChangeAspect="1" noChangeArrowheads="1" noTextEdit="1"/>
          </p:cNvSpPr>
          <p:nvPr>
            <p:ph type="sldImg"/>
          </p:nvPr>
        </p:nvSpPr>
        <p:spPr>
          <a:xfrm>
            <a:off x="1143000" y="687388"/>
            <a:ext cx="4572000" cy="3429000"/>
          </a:xfrm>
          <a:ln/>
        </p:spPr>
      </p:sp>
      <p:sp>
        <p:nvSpPr>
          <p:cNvPr id="972803" name="Rectangle 3"/>
          <p:cNvSpPr>
            <a:spLocks noGrp="1" noChangeArrowheads="1"/>
          </p:cNvSpPr>
          <p:nvPr>
            <p:ph type="body" idx="1"/>
          </p:nvPr>
        </p:nvSpPr>
        <p:spPr>
          <a:xfrm>
            <a:off x="914711" y="4344025"/>
            <a:ext cx="5028579" cy="4112926"/>
          </a:xfrm>
        </p:spPr>
        <p:txBody>
          <a:bodyPr/>
          <a:lstStyle/>
          <a:p>
            <a:pPr marL="224325" indent="-224325"/>
            <a:r>
              <a:rPr lang="en-US" dirty="0"/>
              <a:t>As an advanced distance vector protocol, EIGRP relies on neighboring routers to provide routing information. Recall that when a router loses a route and does not have a feasible successor in its topology table, it looks for an alternative path to the destination. This is known as </a:t>
            </a:r>
            <a:r>
              <a:rPr lang="en-US" i="1" dirty="0"/>
              <a:t>going active </a:t>
            </a:r>
            <a:r>
              <a:rPr lang="en-US" dirty="0"/>
              <a:t>on a route; a route is considered passive when a router is not performing recompilation on that route.</a:t>
            </a:r>
          </a:p>
          <a:p>
            <a:pPr marL="224325" indent="-224325"/>
            <a:r>
              <a:rPr lang="en-US" dirty="0"/>
              <a:t>The router sends query packets to all neighbors on interfaces other than the one used to reach the previous successor (split horizon), inquiring whether they have a route to the given destination. If a router has an alternative route, it answers the query and does not propagate it further. If a neighbor does not have an alternative route, it queries each of its own neighbors for an alternative path. The queries then propagate through the network, creating an expanding tree of queries. When a router answers a query, it stops the spread of the query through that branch of the network; however, the query can still spread through other branches of the network as other routers attempt to find alternative paths, which might not exist.</a:t>
            </a:r>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110605" indent="-110605" defTabSz="1001675" eaLnBrk="0" fontAlgn="base" hangingPunct="0">
              <a:lnSpc>
                <a:spcPct val="90000"/>
              </a:lnSpc>
              <a:spcBef>
                <a:spcPct val="50000"/>
              </a:spcBef>
              <a:spcAft>
                <a:spcPct val="0"/>
              </a:spcAft>
              <a:buSzPct val="100000"/>
              <a:buFontTx/>
              <a:buChar char="•"/>
              <a:defRPr/>
            </a:pPr>
            <a:r>
              <a:rPr lang="en-US" dirty="0">
                <a:latin typeface="Arial" charset="0"/>
              </a:rPr>
              <a:t>The following presents a network example where a single lost route might result in an enormous amount of queries sent throughout the EIGRP domain. </a:t>
            </a:r>
          </a:p>
          <a:p>
            <a:pPr marL="110605" indent="-110605" defTabSz="1001675" eaLnBrk="0" fontAlgn="base" hangingPunct="0">
              <a:lnSpc>
                <a:spcPct val="90000"/>
              </a:lnSpc>
              <a:spcBef>
                <a:spcPct val="50000"/>
              </a:spcBef>
              <a:spcAft>
                <a:spcPct val="0"/>
              </a:spcAft>
              <a:buSzPct val="100000"/>
              <a:buFontTx/>
              <a:buChar char="•"/>
              <a:defRPr/>
            </a:pPr>
            <a:r>
              <a:rPr lang="en-US" dirty="0">
                <a:latin typeface="Arial" charset="0"/>
              </a:rPr>
              <a:t>The route to the network 10.1.1.0 on router R1 is lost and router R1 sends a query to all neighboring routers on all interfaces except the interface of the successor (because of split horizon). </a:t>
            </a:r>
          </a:p>
          <a:p>
            <a:pPr marL="110605" indent="-110605" defTabSz="1001675" eaLnBrk="0" fontAlgn="base" hangingPunct="0">
              <a:lnSpc>
                <a:spcPct val="90000"/>
              </a:lnSpc>
              <a:spcBef>
                <a:spcPct val="50000"/>
              </a:spcBef>
              <a:spcAft>
                <a:spcPct val="0"/>
              </a:spcAft>
              <a:buSzPct val="100000"/>
              <a:buFontTx/>
              <a:buChar char="•"/>
              <a:defRPr/>
            </a:pPr>
            <a:r>
              <a:rPr lang="en-US" dirty="0">
                <a:latin typeface="Arial" charset="0"/>
              </a:rPr>
              <a:t>In this case the query is sent to router R2 and then R2 cascades the query to its neighbors, because it has no information about the lost route, and so on. </a:t>
            </a:r>
          </a:p>
          <a:p>
            <a:pPr marL="110605" indent="-110605" defTabSz="1001675" eaLnBrk="0" fontAlgn="base" hangingPunct="0">
              <a:lnSpc>
                <a:spcPct val="90000"/>
              </a:lnSpc>
              <a:spcBef>
                <a:spcPct val="50000"/>
              </a:spcBef>
              <a:spcAft>
                <a:spcPct val="0"/>
              </a:spcAft>
              <a:buSzPct val="100000"/>
              <a:buFontTx/>
              <a:buChar char="•"/>
              <a:defRPr/>
            </a:pPr>
            <a:r>
              <a:rPr lang="en-US" dirty="0">
                <a:latin typeface="Arial" charset="0"/>
              </a:rPr>
              <a:t>Each query requires a reply from the neighbor; the amount of EIGRP traffic increases. </a:t>
            </a:r>
          </a:p>
          <a:p>
            <a:pPr marL="110605" indent="-110605" defTabSz="1001675" eaLnBrk="0" fontAlgn="base" hangingPunct="0">
              <a:lnSpc>
                <a:spcPct val="90000"/>
              </a:lnSpc>
              <a:spcBef>
                <a:spcPct val="50000"/>
              </a:spcBef>
              <a:spcAft>
                <a:spcPct val="0"/>
              </a:spcAft>
              <a:buSzPct val="100000"/>
              <a:buFontTx/>
              <a:buChar char="•"/>
              <a:defRPr/>
            </a:pPr>
            <a:r>
              <a:rPr lang="en-US" dirty="0">
                <a:latin typeface="Arial" charset="0"/>
              </a:rPr>
              <a:t>In this network topology there is no redundant path to network 10.1.1.0 available, and the EIGRP query propagation process is far from being efficient. </a:t>
            </a:r>
          </a:p>
          <a:p>
            <a:pPr marL="110605" indent="-110605" defTabSz="1001675" eaLnBrk="0" fontAlgn="base" hangingPunct="0">
              <a:lnSpc>
                <a:spcPct val="90000"/>
              </a:lnSpc>
              <a:spcBef>
                <a:spcPct val="50000"/>
              </a:spcBef>
              <a:spcAft>
                <a:spcPct val="0"/>
              </a:spcAft>
              <a:buSzPct val="100000"/>
              <a:buFontTx/>
              <a:buChar char="•"/>
              <a:defRPr/>
            </a:pPr>
            <a:r>
              <a:rPr lang="en-US" dirty="0">
                <a:latin typeface="Arial" charset="0"/>
              </a:rPr>
              <a:t>Many queries are sent and each query is followed by a reply. </a:t>
            </a:r>
          </a:p>
          <a:p>
            <a:pPr marL="110605" indent="-110605" defTabSz="1001675" eaLnBrk="0" fontAlgn="base" hangingPunct="0">
              <a:lnSpc>
                <a:spcPct val="90000"/>
              </a:lnSpc>
              <a:spcBef>
                <a:spcPct val="50000"/>
              </a:spcBef>
              <a:spcAft>
                <a:spcPct val="0"/>
              </a:spcAft>
              <a:buSzPct val="100000"/>
              <a:buFontTx/>
              <a:buChar char="•"/>
              <a:defRPr/>
            </a:pPr>
            <a:r>
              <a:rPr lang="en-US" dirty="0">
                <a:latin typeface="Arial" charset="0"/>
              </a:rPr>
              <a:t>Several solutions exist to optimize the query propagation process and to limit the amount of unnecessary EIGRP load on the links, including summarization, redistribution, and using EIGRP stub routing feature.</a:t>
            </a:r>
          </a:p>
          <a:p>
            <a:endParaRPr lang="en-US" dirty="0"/>
          </a:p>
        </p:txBody>
      </p:sp>
      <p:sp>
        <p:nvSpPr>
          <p:cNvPr id="4" name="Slide Number Placeholder 3"/>
          <p:cNvSpPr>
            <a:spLocks noGrp="1"/>
          </p:cNvSpPr>
          <p:nvPr>
            <p:ph type="sldNum" sz="quarter" idx="10"/>
          </p:nvPr>
        </p:nvSpPr>
        <p:spPr/>
        <p:txBody>
          <a:bodyPr/>
          <a:lstStyle/>
          <a:p>
            <a:pPr>
              <a:defRPr/>
            </a:pPr>
            <a:fld id="{48A860EF-3C9C-408F-AA5B-BAB3242BE1D0}" type="slidenum">
              <a:rPr lang="en-US" smtClean="0"/>
              <a:pPr>
                <a:defRPr/>
              </a:pPr>
              <a:t>19</a:t>
            </a:fld>
            <a:endParaRPr lang="en-US" dirty="0"/>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11"/>
          <p:cNvSpPr>
            <a:spLocks noGrp="1" noChangeArrowheads="1"/>
          </p:cNvSpPr>
          <p:nvPr>
            <p:ph type="sldNum" sz="quarter" idx="5"/>
          </p:nvPr>
        </p:nvSpPr>
        <p:spPr>
          <a:ln/>
        </p:spPr>
        <p:txBody>
          <a:bodyPr/>
          <a:lstStyle/>
          <a:p>
            <a:fld id="{F061D704-6A86-4B60-A0A8-87B5732983DF}" type="slidenum">
              <a:rPr lang="en-US"/>
              <a:pPr/>
              <a:t>23</a:t>
            </a:fld>
            <a:endParaRPr lang="en-US" dirty="0"/>
          </a:p>
        </p:txBody>
      </p:sp>
      <p:sp>
        <p:nvSpPr>
          <p:cNvPr id="976898" name="Rectangle 2"/>
          <p:cNvSpPr>
            <a:spLocks noGrp="1" noRot="1" noChangeAspect="1" noChangeArrowheads="1" noTextEdit="1"/>
          </p:cNvSpPr>
          <p:nvPr>
            <p:ph type="sldImg"/>
          </p:nvPr>
        </p:nvSpPr>
        <p:spPr>
          <a:xfrm>
            <a:off x="1143000" y="687388"/>
            <a:ext cx="4572000" cy="3429000"/>
          </a:xfrm>
          <a:ln/>
        </p:spPr>
      </p:sp>
      <p:sp>
        <p:nvSpPr>
          <p:cNvPr id="976899" name="Rectangle 3"/>
          <p:cNvSpPr>
            <a:spLocks noGrp="1" noChangeArrowheads="1"/>
          </p:cNvSpPr>
          <p:nvPr>
            <p:ph type="body" idx="1"/>
          </p:nvPr>
        </p:nvSpPr>
        <p:spPr>
          <a:xfrm>
            <a:off x="914711" y="4344025"/>
            <a:ext cx="5028579" cy="4112926"/>
          </a:xfrm>
        </p:spPr>
        <p:txBody>
          <a:bodyPr/>
          <a:lstStyle/>
          <a:p>
            <a:r>
              <a:rPr lang="en-US" dirty="0"/>
              <a:t>The EIGRP stub feature was first introduced in Cisco IOS Software Release 12.0(7)T. </a:t>
            </a:r>
          </a:p>
          <a:p>
            <a:r>
              <a:rPr lang="en-US" dirty="0"/>
              <a:t>Only the remote routers are configured as stubs. A stub router sends a special peer information packet to all neighboring routers to report its status as a stub router. Any neighbor that receives a packet informing it of the stub status does not query the stub router for any routes. Therefore, a router that has a stub peer does not query that peer; instead, hub routers connected to the stub router answer the query on behalf of the stub router. The stub routing feature does not prevent routes from being advertised to the remote router.</a:t>
            </a:r>
          </a:p>
          <a:p>
            <a:r>
              <a:rPr lang="en-US" dirty="0"/>
              <a:t>The EIGRP stub routing feature also simplifies the configuration and maintenance of hub-and-spoke networks. When stub routing is enabled in dual-homed remote configurations, you do not have to configure filtering on remote routers to prevent them from appearing as transit paths to the hub routers.</a:t>
            </a:r>
          </a:p>
          <a:p>
            <a:endParaRPr lang="en-US" b="1" smtClean="0"/>
          </a:p>
          <a:p>
            <a:r>
              <a:rPr lang="en-US" b="1" smtClean="0"/>
              <a:t>Caution</a:t>
            </a:r>
            <a:r>
              <a:rPr lang="en-US" b="1" dirty="0"/>
              <a:t>: </a:t>
            </a:r>
            <a:r>
              <a:rPr lang="en-US" dirty="0"/>
              <a:t> EIGRP stub routing should be used on stub routers only.  A stub router is defined as a router connected to the network core or hub layer through which core transit traffic should not flow.  A stub router should only have hub routers for EIGRP neighbors.  Ignoring this restriction may cause undesirable behavior.</a:t>
            </a: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p:nvPr/>
        </p:nvSpPr>
        <p:spPr>
          <a:xfrm>
            <a:off x="1328166" y="1295400"/>
            <a:ext cx="6487668" cy="3152887"/>
          </a:xfrm>
          <a:prstGeom prst="rect">
            <a:avLst/>
          </a:prstGeom>
          <a:ln w="3175">
            <a:solidFill>
              <a:schemeClr val="bg1"/>
            </a:solidFill>
          </a:ln>
          <a:effectLst>
            <a:outerShdw blurRad="63500" sx="100500" sy="100500" algn="ctr" rotWithShape="0">
              <a:prstClr val="black">
                <a:alpha val="50000"/>
              </a:prstClr>
            </a:outerShdw>
          </a:effectLst>
        </p:spPr>
        <p:txBody>
          <a:bodyPr vert="horz" lIns="91440" tIns="45720" rIns="91440" bIns="45720" rtlCol="0">
            <a:normAutofit/>
          </a:bodyPr>
          <a:lstStyle/>
          <a:p>
            <a:pPr marL="0" indent="0" algn="l" defTabSz="914400" rtl="0" eaLnBrk="1" latinLnBrk="0" hangingPunct="1">
              <a:spcBef>
                <a:spcPts val="2000"/>
              </a:spcBef>
              <a:buClr>
                <a:schemeClr val="accent1">
                  <a:lumMod val="60000"/>
                  <a:lumOff val="40000"/>
                </a:schemeClr>
              </a:buClr>
              <a:buSzPct val="110000"/>
              <a:buFont typeface="Wingdings 2" pitchFamily="18" charset="2"/>
              <a:buNone/>
            </a:pPr>
            <a:endParaRPr sz="3200" kern="1200">
              <a:solidFill>
                <a:schemeClr val="tx1">
                  <a:lumMod val="65000"/>
                  <a:lumOff val="35000"/>
                </a:schemeClr>
              </a:solidFill>
              <a:latin typeface="+mn-lt"/>
              <a:ea typeface="+mn-ea"/>
              <a:cs typeface="+mn-cs"/>
            </a:endParaRPr>
          </a:p>
        </p:txBody>
      </p:sp>
      <p:sp>
        <p:nvSpPr>
          <p:cNvPr id="2" name="Title 1"/>
          <p:cNvSpPr>
            <a:spLocks noGrp="1"/>
          </p:cNvSpPr>
          <p:nvPr>
            <p:ph type="ctrTitle"/>
          </p:nvPr>
        </p:nvSpPr>
        <p:spPr>
          <a:xfrm>
            <a:off x="1322921" y="1523999"/>
            <a:ext cx="6498158" cy="1724867"/>
          </a:xfrm>
        </p:spPr>
        <p:txBody>
          <a:bodyPr vert="horz" lIns="91440" tIns="45720" rIns="91440" bIns="45720" rtlCol="0" anchor="b" anchorCtr="0">
            <a:noAutofit/>
          </a:bodyPr>
          <a:lstStyle>
            <a:lvl1pPr marL="0" indent="0" algn="ctr" defTabSz="914400" rtl="0" eaLnBrk="1" latinLnBrk="0" hangingPunct="1">
              <a:spcBef>
                <a:spcPct val="0"/>
              </a:spcBef>
              <a:buClr>
                <a:schemeClr val="accent1">
                  <a:lumMod val="60000"/>
                  <a:lumOff val="40000"/>
                </a:schemeClr>
              </a:buClr>
              <a:buSzPct val="110000"/>
              <a:buFont typeface="Wingdings 2" pitchFamily="18" charset="2"/>
              <a:buNone/>
              <a:defRPr sz="4600" kern="1200">
                <a:solidFill>
                  <a:schemeClr val="accent1"/>
                </a:solidFill>
                <a:latin typeface="+mj-lt"/>
                <a:ea typeface="+mj-ea"/>
                <a:cs typeface="+mj-cs"/>
              </a:defRPr>
            </a:lvl1pPr>
          </a:lstStyle>
          <a:p>
            <a:r>
              <a:rPr lang="en-GB" smtClean="0"/>
              <a:t>Click to edit Master title style</a:t>
            </a:r>
            <a:endParaRPr/>
          </a:p>
        </p:txBody>
      </p:sp>
      <p:sp>
        <p:nvSpPr>
          <p:cNvPr id="3" name="Subtitle 2"/>
          <p:cNvSpPr>
            <a:spLocks noGrp="1"/>
          </p:cNvSpPr>
          <p:nvPr>
            <p:ph type="subTitle" idx="1"/>
          </p:nvPr>
        </p:nvSpPr>
        <p:spPr>
          <a:xfrm>
            <a:off x="1322921" y="3299012"/>
            <a:ext cx="6498159" cy="916641"/>
          </a:xfrm>
        </p:spPr>
        <p:txBody>
          <a:bodyPr vert="horz" lIns="91440" tIns="45720" rIns="91440" bIns="45720" rtlCol="0">
            <a:normAutofit/>
          </a:bodyPr>
          <a:lstStyle>
            <a:lvl1pPr marL="0" indent="0" algn="ctr" defTabSz="914400" rtl="0" eaLnBrk="1" latinLnBrk="0" hangingPunct="1">
              <a:spcBef>
                <a:spcPts val="300"/>
              </a:spcBef>
              <a:buClr>
                <a:schemeClr val="accent1">
                  <a:lumMod val="60000"/>
                  <a:lumOff val="40000"/>
                </a:schemeClr>
              </a:buClr>
              <a:buSzPct val="110000"/>
              <a:buFont typeface="Wingdings 2" pitchFamily="18" charset="2"/>
              <a:buNone/>
              <a:defRPr sz="1800" kern="1200">
                <a:solidFill>
                  <a:schemeClr val="tx1">
                    <a:tint val="75000"/>
                  </a:schemeClr>
                </a:solidFill>
                <a:latin typeface="+mn-lt"/>
                <a:ea typeface="+mn-ea"/>
                <a:cs typeface="+mn-cs"/>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smtClean="0"/>
              <a:t>Click to edit Master subtitle style</a:t>
            </a:r>
            <a:endParaRPr dirty="0"/>
          </a:p>
        </p:txBody>
      </p:sp>
      <p:sp>
        <p:nvSpPr>
          <p:cNvPr id="4" name="Date Placeholder 3"/>
          <p:cNvSpPr>
            <a:spLocks noGrp="1"/>
          </p:cNvSpPr>
          <p:nvPr>
            <p:ph type="dt" sz="half" idx="10"/>
          </p:nvPr>
        </p:nvSpPr>
        <p:spPr>
          <a:xfrm>
            <a:off x="5629835" y="6275668"/>
            <a:ext cx="2133600" cy="365125"/>
          </a:xfrm>
          <a:prstGeom prst="rect">
            <a:avLst/>
          </a:prstGeom>
        </p:spPr>
        <p:txBody>
          <a:bodyPr/>
          <a:lstStyle/>
          <a:p>
            <a:fld id="{2DF66AD8-BC4A-4004-9882-414398D930CA}" type="datetimeFigureOut">
              <a:rPr lang="en-US" smtClean="0"/>
              <a:t>05/11/2012</a:t>
            </a:fld>
            <a:endParaRPr lang="en-US"/>
          </a:p>
        </p:txBody>
      </p:sp>
      <p:sp>
        <p:nvSpPr>
          <p:cNvPr id="5" name="Footer Placeholder 4"/>
          <p:cNvSpPr>
            <a:spLocks noGrp="1"/>
          </p:cNvSpPr>
          <p:nvPr>
            <p:ph type="ftr" sz="quarter" idx="11"/>
          </p:nvPr>
        </p:nvSpPr>
        <p:spPr>
          <a:xfrm>
            <a:off x="264458" y="6275668"/>
            <a:ext cx="4840941" cy="365125"/>
          </a:xfrm>
          <a:prstGeom prst="rect">
            <a:avLst/>
          </a:prstGeom>
        </p:spPr>
        <p:txBody>
          <a:bodyPr/>
          <a:lstStyle/>
          <a:p>
            <a:endParaRPr lang="en-US"/>
          </a:p>
        </p:txBody>
      </p:sp>
      <p:sp>
        <p:nvSpPr>
          <p:cNvPr id="6" name="Slide Number Placeholder 5"/>
          <p:cNvSpPr>
            <a:spLocks noGrp="1"/>
          </p:cNvSpPr>
          <p:nvPr>
            <p:ph type="sldNum" sz="quarter" idx="12"/>
          </p:nvPr>
        </p:nvSpPr>
        <p:spPr>
          <a:xfrm>
            <a:off x="7897906" y="6275668"/>
            <a:ext cx="990600" cy="365125"/>
          </a:xfrm>
          <a:prstGeom prst="rect">
            <a:avLst/>
          </a:prstGeom>
        </p:spPr>
        <p:txBody>
          <a:bodyPr/>
          <a:lstStyle/>
          <a:p>
            <a:fld id="{B9D2C864-9362-43C7-A136-D9C41D93A96D}" type="slidenum">
              <a:rPr lang="en-US" smtClean="0"/>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a:p>
        </p:txBody>
      </p:sp>
      <p:sp>
        <p:nvSpPr>
          <p:cNvPr id="3" name="Content Placeholder 2"/>
          <p:cNvSpPr>
            <a:spLocks noGrp="1"/>
          </p:cNvSpPr>
          <p:nvPr>
            <p:ph idx="1"/>
          </p:nvPr>
        </p:nvSpPr>
        <p:spPr/>
        <p:txBody>
          <a:bodyPr/>
          <a:lstStyle>
            <a:lvl5pPr>
              <a:defRPr/>
            </a:lvl5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4" name="Date Placeholder 3"/>
          <p:cNvSpPr>
            <a:spLocks noGrp="1"/>
          </p:cNvSpPr>
          <p:nvPr>
            <p:ph type="dt" sz="half" idx="10"/>
          </p:nvPr>
        </p:nvSpPr>
        <p:spPr>
          <a:xfrm>
            <a:off x="5629835" y="6275668"/>
            <a:ext cx="2133600" cy="365125"/>
          </a:xfrm>
          <a:prstGeom prst="rect">
            <a:avLst/>
          </a:prstGeom>
        </p:spPr>
        <p:txBody>
          <a:bodyPr/>
          <a:lstStyle/>
          <a:p>
            <a:fld id="{2DF66AD8-BC4A-4004-9882-414398D930CA}" type="datetimeFigureOut">
              <a:rPr lang="en-US" smtClean="0"/>
              <a:t>05/11/2012</a:t>
            </a:fld>
            <a:endParaRPr lang="en-US"/>
          </a:p>
        </p:txBody>
      </p:sp>
      <p:sp>
        <p:nvSpPr>
          <p:cNvPr id="5" name="Footer Placeholder 4"/>
          <p:cNvSpPr>
            <a:spLocks noGrp="1"/>
          </p:cNvSpPr>
          <p:nvPr>
            <p:ph type="ftr" sz="quarter" idx="11"/>
          </p:nvPr>
        </p:nvSpPr>
        <p:spPr>
          <a:xfrm>
            <a:off x="264458" y="6275668"/>
            <a:ext cx="4840941" cy="365125"/>
          </a:xfrm>
          <a:prstGeom prst="rect">
            <a:avLst/>
          </a:prstGeom>
        </p:spPr>
        <p:txBody>
          <a:bodyPr/>
          <a:lstStyle/>
          <a:p>
            <a:endParaRPr lang="en-US"/>
          </a:p>
        </p:txBody>
      </p:sp>
      <p:sp>
        <p:nvSpPr>
          <p:cNvPr id="6" name="Slide Number Placeholder 5"/>
          <p:cNvSpPr>
            <a:spLocks noGrp="1"/>
          </p:cNvSpPr>
          <p:nvPr>
            <p:ph type="sldNum" sz="quarter" idx="12"/>
          </p:nvPr>
        </p:nvSpPr>
        <p:spPr>
          <a:xfrm>
            <a:off x="7897906" y="6275668"/>
            <a:ext cx="990600" cy="365125"/>
          </a:xfrm>
          <a:prstGeom prst="rect">
            <a:avLst/>
          </a:prstGeom>
        </p:spPr>
        <p:txBody>
          <a:bodyPr/>
          <a:lstStyle/>
          <a:p>
            <a:fld id="{B9D2C864-9362-43C7-A136-D9C41D93A96D}" type="slidenum">
              <a:rPr lang="en-US" smtClean="0"/>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p:cSld name="Title Slide with Picture">
    <p:spTree>
      <p:nvGrpSpPr>
        <p:cNvPr id="1" name=""/>
        <p:cNvGrpSpPr/>
        <p:nvPr/>
      </p:nvGrpSpPr>
      <p:grpSpPr>
        <a:xfrm>
          <a:off x="0" y="0"/>
          <a:ext cx="0" cy="0"/>
          <a:chOff x="0" y="0"/>
          <a:chExt cx="0" cy="0"/>
        </a:xfrm>
      </p:grpSpPr>
      <p:sp>
        <p:nvSpPr>
          <p:cNvPr id="2" name="Title 1"/>
          <p:cNvSpPr>
            <a:spLocks noGrp="1"/>
          </p:cNvSpPr>
          <p:nvPr>
            <p:ph type="ctrTitle"/>
          </p:nvPr>
        </p:nvSpPr>
        <p:spPr>
          <a:xfrm>
            <a:off x="363538" y="3352801"/>
            <a:ext cx="8416925" cy="1470025"/>
          </a:xfrm>
        </p:spPr>
        <p:txBody>
          <a:bodyPr/>
          <a:lstStyle/>
          <a:p>
            <a:r>
              <a:rPr lang="en-GB" smtClean="0"/>
              <a:t>Click to edit Master title style</a:t>
            </a:r>
            <a:endParaRPr dirty="0"/>
          </a:p>
        </p:txBody>
      </p:sp>
      <p:sp>
        <p:nvSpPr>
          <p:cNvPr id="3" name="Subtitle 2"/>
          <p:cNvSpPr>
            <a:spLocks noGrp="1"/>
          </p:cNvSpPr>
          <p:nvPr>
            <p:ph type="subTitle" idx="1"/>
          </p:nvPr>
        </p:nvSpPr>
        <p:spPr>
          <a:xfrm>
            <a:off x="363538" y="4771029"/>
            <a:ext cx="8416925" cy="972671"/>
          </a:xfrm>
        </p:spPr>
        <p:txBody>
          <a:bodyPr>
            <a:normAutofit/>
          </a:bodyPr>
          <a:lstStyle>
            <a:lvl1pPr marL="0" indent="0" algn="ctr">
              <a:spcBef>
                <a:spcPts val="300"/>
              </a:spcBef>
              <a:buNone/>
              <a:defRPr sz="1800">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smtClean="0"/>
              <a:t>Click to edit Master subtitle style</a:t>
            </a:r>
            <a:endParaRPr dirty="0"/>
          </a:p>
        </p:txBody>
      </p:sp>
      <p:sp>
        <p:nvSpPr>
          <p:cNvPr id="4" name="Date Placeholder 3"/>
          <p:cNvSpPr>
            <a:spLocks noGrp="1"/>
          </p:cNvSpPr>
          <p:nvPr>
            <p:ph type="dt" sz="half" idx="10"/>
          </p:nvPr>
        </p:nvSpPr>
        <p:spPr>
          <a:xfrm>
            <a:off x="5629835" y="6275668"/>
            <a:ext cx="2133600" cy="365125"/>
          </a:xfrm>
          <a:prstGeom prst="rect">
            <a:avLst/>
          </a:prstGeom>
        </p:spPr>
        <p:txBody>
          <a:bodyPr/>
          <a:lstStyle/>
          <a:p>
            <a:fld id="{2DF66AD8-BC4A-4004-9882-414398D930CA}" type="datetimeFigureOut">
              <a:rPr lang="en-US" smtClean="0"/>
              <a:t>05/11/2012</a:t>
            </a:fld>
            <a:endParaRPr lang="en-US"/>
          </a:p>
        </p:txBody>
      </p:sp>
      <p:sp>
        <p:nvSpPr>
          <p:cNvPr id="5" name="Footer Placeholder 4"/>
          <p:cNvSpPr>
            <a:spLocks noGrp="1"/>
          </p:cNvSpPr>
          <p:nvPr>
            <p:ph type="ftr" sz="quarter" idx="11"/>
          </p:nvPr>
        </p:nvSpPr>
        <p:spPr>
          <a:xfrm>
            <a:off x="264458" y="6275668"/>
            <a:ext cx="4840941" cy="365125"/>
          </a:xfrm>
          <a:prstGeom prst="rect">
            <a:avLst/>
          </a:prstGeom>
        </p:spPr>
        <p:txBody>
          <a:bodyPr/>
          <a:lstStyle/>
          <a:p>
            <a:endParaRPr lang="en-US"/>
          </a:p>
        </p:txBody>
      </p:sp>
      <p:sp>
        <p:nvSpPr>
          <p:cNvPr id="6" name="Slide Number Placeholder 5"/>
          <p:cNvSpPr>
            <a:spLocks noGrp="1"/>
          </p:cNvSpPr>
          <p:nvPr>
            <p:ph type="sldNum" sz="quarter" idx="12"/>
          </p:nvPr>
        </p:nvSpPr>
        <p:spPr>
          <a:xfrm>
            <a:off x="7897906" y="6275668"/>
            <a:ext cx="990600" cy="365125"/>
          </a:xfrm>
          <a:prstGeom prst="rect">
            <a:avLst/>
          </a:prstGeom>
        </p:spPr>
        <p:txBody>
          <a:bodyPr/>
          <a:lstStyle/>
          <a:p>
            <a:fld id="{B9D2C864-9362-43C7-A136-D9C41D93A96D}" type="slidenum">
              <a:rPr lang="en-US" smtClean="0"/>
              <a:t>‹#›</a:t>
            </a:fld>
            <a:endParaRPr lang="en-US"/>
          </a:p>
        </p:txBody>
      </p:sp>
      <p:sp>
        <p:nvSpPr>
          <p:cNvPr id="9" name="Picture Placeholder 2"/>
          <p:cNvSpPr>
            <a:spLocks noGrp="1"/>
          </p:cNvSpPr>
          <p:nvPr>
            <p:ph type="pic" idx="13"/>
          </p:nvPr>
        </p:nvSpPr>
        <p:spPr>
          <a:xfrm>
            <a:off x="370980" y="363538"/>
            <a:ext cx="8402040" cy="2836862"/>
          </a:xfrm>
          <a:ln w="3175">
            <a:solidFill>
              <a:schemeClr val="bg1"/>
            </a:solidFill>
          </a:ln>
          <a:effectLst>
            <a:outerShdw blurRad="63500" sx="100500" sy="100500" algn="ctr" rotWithShape="0">
              <a:prstClr val="black">
                <a:alpha val="50000"/>
              </a:prstClr>
            </a:outerShdw>
          </a:effectLst>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smtClean="0"/>
              <a:t>Drag picture to placeholder or click icon to add</a:t>
            </a:r>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549275" y="2403144"/>
            <a:ext cx="8056563" cy="1362075"/>
          </a:xfrm>
        </p:spPr>
        <p:txBody>
          <a:bodyPr anchor="b" anchorCtr="0"/>
          <a:lstStyle>
            <a:lvl1pPr algn="ctr">
              <a:defRPr sz="4600" b="0" cap="none" baseline="0"/>
            </a:lvl1pPr>
          </a:lstStyle>
          <a:p>
            <a:r>
              <a:rPr lang="en-GB" smtClean="0"/>
              <a:t>Click to edit Master title style</a:t>
            </a:r>
            <a:endParaRPr/>
          </a:p>
        </p:txBody>
      </p:sp>
      <p:sp>
        <p:nvSpPr>
          <p:cNvPr id="3" name="Text Placeholder 2"/>
          <p:cNvSpPr>
            <a:spLocks noGrp="1"/>
          </p:cNvSpPr>
          <p:nvPr>
            <p:ph type="body" idx="1"/>
          </p:nvPr>
        </p:nvSpPr>
        <p:spPr>
          <a:xfrm>
            <a:off x="549275" y="3736005"/>
            <a:ext cx="8056563" cy="1500187"/>
          </a:xfrm>
        </p:spPr>
        <p:txBody>
          <a:bodyPr anchor="t" anchorCtr="0">
            <a:normAutofit/>
          </a:bodyPr>
          <a:lstStyle>
            <a:lvl1pPr marL="0" indent="0" algn="ctr">
              <a:spcBef>
                <a:spcPts val="300"/>
              </a:spcBef>
              <a:buNone/>
              <a:defRPr sz="18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smtClean="0"/>
              <a:t>Click to edit Master text styles</a:t>
            </a:r>
          </a:p>
        </p:txBody>
      </p:sp>
      <p:sp>
        <p:nvSpPr>
          <p:cNvPr id="4" name="Date Placeholder 3"/>
          <p:cNvSpPr>
            <a:spLocks noGrp="1"/>
          </p:cNvSpPr>
          <p:nvPr>
            <p:ph type="dt" sz="half" idx="10"/>
          </p:nvPr>
        </p:nvSpPr>
        <p:spPr>
          <a:xfrm>
            <a:off x="5629835" y="6275668"/>
            <a:ext cx="2133600" cy="365125"/>
          </a:xfrm>
          <a:prstGeom prst="rect">
            <a:avLst/>
          </a:prstGeom>
        </p:spPr>
        <p:txBody>
          <a:bodyPr/>
          <a:lstStyle/>
          <a:p>
            <a:fld id="{2DF66AD8-BC4A-4004-9882-414398D930CA}" type="datetimeFigureOut">
              <a:rPr lang="en-US" smtClean="0"/>
              <a:t>05/11/2012</a:t>
            </a:fld>
            <a:endParaRPr lang="en-US"/>
          </a:p>
        </p:txBody>
      </p:sp>
      <p:sp>
        <p:nvSpPr>
          <p:cNvPr id="5" name="Footer Placeholder 4"/>
          <p:cNvSpPr>
            <a:spLocks noGrp="1"/>
          </p:cNvSpPr>
          <p:nvPr>
            <p:ph type="ftr" sz="quarter" idx="11"/>
          </p:nvPr>
        </p:nvSpPr>
        <p:spPr>
          <a:xfrm>
            <a:off x="264458" y="6275668"/>
            <a:ext cx="4840941" cy="365125"/>
          </a:xfrm>
          <a:prstGeom prst="rect">
            <a:avLst/>
          </a:prstGeom>
        </p:spPr>
        <p:txBody>
          <a:bodyPr/>
          <a:lstStyle/>
          <a:p>
            <a:endParaRPr lang="en-US"/>
          </a:p>
        </p:txBody>
      </p:sp>
      <p:sp>
        <p:nvSpPr>
          <p:cNvPr id="6" name="Slide Number Placeholder 5"/>
          <p:cNvSpPr>
            <a:spLocks noGrp="1"/>
          </p:cNvSpPr>
          <p:nvPr>
            <p:ph type="sldNum" sz="quarter" idx="12"/>
          </p:nvPr>
        </p:nvSpPr>
        <p:spPr>
          <a:xfrm>
            <a:off x="7897906" y="6275668"/>
            <a:ext cx="990600" cy="365125"/>
          </a:xfrm>
          <a:prstGeom prst="rect">
            <a:avLst/>
          </a:prstGeom>
        </p:spPr>
        <p:txBody>
          <a:bodyPr/>
          <a:lstStyle/>
          <a:p>
            <a:fld id="{B9D2C864-9362-43C7-A136-D9C41D93A96D}" type="slidenum">
              <a:rPr lang="en-US" smtClean="0"/>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8042276" cy="1336956"/>
          </a:xfrm>
        </p:spPr>
        <p:txBody>
          <a:bodyPr/>
          <a:lstStyle/>
          <a:p>
            <a:r>
              <a:rPr lang="en-GB" smtClean="0"/>
              <a:t>Click to edit Master title style</a:t>
            </a:r>
            <a:endParaRPr/>
          </a:p>
        </p:txBody>
      </p:sp>
      <p:sp>
        <p:nvSpPr>
          <p:cNvPr id="3" name="Content Placeholder 2"/>
          <p:cNvSpPr>
            <a:spLocks noGrp="1"/>
          </p:cNvSpPr>
          <p:nvPr>
            <p:ph sz="half" idx="1"/>
          </p:nvPr>
        </p:nvSpPr>
        <p:spPr>
          <a:xfrm>
            <a:off x="549275" y="1600201"/>
            <a:ext cx="3840480" cy="4343400"/>
          </a:xfrm>
        </p:spPr>
        <p:txBody>
          <a:bodyPr>
            <a:normAutofit/>
          </a:bodyPr>
          <a:lstStyle>
            <a:lvl1pPr>
              <a:spcBef>
                <a:spcPts val="1600"/>
              </a:spcBef>
              <a:defRPr sz="2000"/>
            </a:lvl1pPr>
            <a:lvl2pPr>
              <a:defRPr sz="1800"/>
            </a:lvl2pPr>
            <a:lvl3pPr>
              <a:defRPr sz="1800"/>
            </a:lvl3pPr>
            <a:lvl4pPr>
              <a:defRPr sz="1800"/>
            </a:lvl4pPr>
            <a:lvl5pPr>
              <a:defRPr sz="1800"/>
            </a:lvl5pPr>
            <a:lvl6pPr>
              <a:defRPr sz="1800"/>
            </a:lvl6pPr>
            <a:lvl7pPr>
              <a:defRPr sz="1800"/>
            </a:lvl7pPr>
            <a:lvl8pPr>
              <a:defRPr sz="1800"/>
            </a:lvl8pPr>
            <a:lvl9pPr>
              <a:defRPr sz="18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4" name="Content Placeholder 3"/>
          <p:cNvSpPr>
            <a:spLocks noGrp="1"/>
          </p:cNvSpPr>
          <p:nvPr>
            <p:ph sz="half" idx="2"/>
          </p:nvPr>
        </p:nvSpPr>
        <p:spPr>
          <a:xfrm>
            <a:off x="4751071" y="1600201"/>
            <a:ext cx="3840480" cy="4343400"/>
          </a:xfrm>
        </p:spPr>
        <p:txBody>
          <a:bodyPr>
            <a:normAutofit/>
          </a:bodyPr>
          <a:lstStyle>
            <a:lvl1pPr>
              <a:spcBef>
                <a:spcPts val="1600"/>
              </a:spcBef>
              <a:defRPr sz="2000"/>
            </a:lvl1pPr>
            <a:lvl2pPr>
              <a:defRPr sz="1800"/>
            </a:lvl2pPr>
            <a:lvl3pPr>
              <a:defRPr sz="1800"/>
            </a:lvl3pPr>
            <a:lvl4pPr>
              <a:defRPr sz="1800"/>
            </a:lvl4pPr>
            <a:lvl5pPr>
              <a:defRPr sz="1800"/>
            </a:lvl5pPr>
            <a:lvl6pPr>
              <a:defRPr sz="1800"/>
            </a:lvl6pPr>
            <a:lvl7pPr>
              <a:defRPr sz="1800"/>
            </a:lvl7pPr>
            <a:lvl8pPr>
              <a:defRPr sz="1800"/>
            </a:lvl8pPr>
            <a:lvl9pPr>
              <a:defRPr sz="18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5" name="Date Placeholder 4"/>
          <p:cNvSpPr>
            <a:spLocks noGrp="1"/>
          </p:cNvSpPr>
          <p:nvPr>
            <p:ph type="dt" sz="half" idx="10"/>
          </p:nvPr>
        </p:nvSpPr>
        <p:spPr>
          <a:xfrm>
            <a:off x="5629835" y="6275668"/>
            <a:ext cx="2133600" cy="365125"/>
          </a:xfrm>
          <a:prstGeom prst="rect">
            <a:avLst/>
          </a:prstGeom>
        </p:spPr>
        <p:txBody>
          <a:bodyPr/>
          <a:lstStyle/>
          <a:p>
            <a:fld id="{2DF66AD8-BC4A-4004-9882-414398D930CA}" type="datetimeFigureOut">
              <a:rPr lang="en-US" smtClean="0"/>
              <a:t>05/11/2012</a:t>
            </a:fld>
            <a:endParaRPr lang="en-US"/>
          </a:p>
        </p:txBody>
      </p:sp>
      <p:sp>
        <p:nvSpPr>
          <p:cNvPr id="6" name="Footer Placeholder 5"/>
          <p:cNvSpPr>
            <a:spLocks noGrp="1"/>
          </p:cNvSpPr>
          <p:nvPr>
            <p:ph type="ftr" sz="quarter" idx="11"/>
          </p:nvPr>
        </p:nvSpPr>
        <p:spPr>
          <a:xfrm>
            <a:off x="264458" y="6275668"/>
            <a:ext cx="4840941" cy="365125"/>
          </a:xfrm>
          <a:prstGeom prst="rect">
            <a:avLst/>
          </a:prstGeom>
        </p:spPr>
        <p:txBody>
          <a:bodyPr/>
          <a:lstStyle/>
          <a:p>
            <a:endParaRPr lang="en-US"/>
          </a:p>
        </p:txBody>
      </p:sp>
      <p:sp>
        <p:nvSpPr>
          <p:cNvPr id="7" name="Slide Number Placeholder 6"/>
          <p:cNvSpPr>
            <a:spLocks noGrp="1"/>
          </p:cNvSpPr>
          <p:nvPr>
            <p:ph type="sldNum" sz="quarter" idx="12"/>
          </p:nvPr>
        </p:nvSpPr>
        <p:spPr>
          <a:xfrm>
            <a:off x="7897906" y="6275668"/>
            <a:ext cx="990600" cy="365125"/>
          </a:xfrm>
          <a:prstGeom prst="rect">
            <a:avLst/>
          </a:prstGeom>
        </p:spPr>
        <p:txBody>
          <a:bodyPr/>
          <a:lstStyle/>
          <a:p>
            <a:fld id="{B9D2C864-9362-43C7-A136-D9C41D93A96D}" type="slidenum">
              <a:rPr lang="en-US" smtClean="0"/>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549274" y="107576"/>
            <a:ext cx="8042276" cy="1336956"/>
          </a:xfrm>
        </p:spPr>
        <p:txBody>
          <a:bodyPr/>
          <a:lstStyle>
            <a:lvl1pPr>
              <a:defRPr/>
            </a:lvl1pPr>
          </a:lstStyle>
          <a:p>
            <a:r>
              <a:rPr lang="en-GB" smtClean="0"/>
              <a:t>Click to edit Master title style</a:t>
            </a:r>
            <a:endParaRPr/>
          </a:p>
        </p:txBody>
      </p:sp>
      <p:sp>
        <p:nvSpPr>
          <p:cNvPr id="3" name="Text Placeholder 2"/>
          <p:cNvSpPr>
            <a:spLocks noGrp="1"/>
          </p:cNvSpPr>
          <p:nvPr>
            <p:ph type="body" idx="1"/>
          </p:nvPr>
        </p:nvSpPr>
        <p:spPr>
          <a:xfrm>
            <a:off x="549274" y="1453224"/>
            <a:ext cx="3840480" cy="750887"/>
          </a:xfrm>
        </p:spPr>
        <p:txBody>
          <a:bodyPr anchor="b">
            <a:noAutofit/>
          </a:bodyPr>
          <a:lstStyle>
            <a:lvl1pPr marL="0" indent="0" algn="ctr">
              <a:spcBef>
                <a:spcPts val="0"/>
              </a:spcBef>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smtClean="0"/>
              <a:t>Click to edit Master text styles</a:t>
            </a:r>
          </a:p>
        </p:txBody>
      </p:sp>
      <p:sp>
        <p:nvSpPr>
          <p:cNvPr id="4" name="Content Placeholder 3"/>
          <p:cNvSpPr>
            <a:spLocks noGrp="1"/>
          </p:cNvSpPr>
          <p:nvPr>
            <p:ph sz="half" idx="2"/>
          </p:nvPr>
        </p:nvSpPr>
        <p:spPr>
          <a:xfrm>
            <a:off x="549274" y="2347415"/>
            <a:ext cx="3840480" cy="3596185"/>
          </a:xfrm>
        </p:spPr>
        <p:txBody>
          <a:bodyPr>
            <a:normAutofit/>
          </a:bodyPr>
          <a:lstStyle>
            <a:lvl1pPr>
              <a:spcBef>
                <a:spcPts val="1600"/>
              </a:spcBef>
              <a:defRPr sz="2000"/>
            </a:lvl1pPr>
            <a:lvl2pPr>
              <a:defRPr sz="1800"/>
            </a:lvl2pPr>
            <a:lvl3pPr>
              <a:defRPr sz="1800"/>
            </a:lvl3pPr>
            <a:lvl4pPr>
              <a:defRPr sz="1800"/>
            </a:lvl4pPr>
            <a:lvl5pPr>
              <a:defRPr sz="1800"/>
            </a:lvl5pPr>
            <a:lvl6pPr>
              <a:defRPr sz="1600"/>
            </a:lvl6pPr>
            <a:lvl7pPr>
              <a:defRPr sz="1600"/>
            </a:lvl7pPr>
            <a:lvl8pPr>
              <a:defRPr sz="1600"/>
            </a:lvl8pPr>
            <a:lvl9pPr>
              <a:defRPr sz="16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5" name="Text Placeholder 4"/>
          <p:cNvSpPr>
            <a:spLocks noGrp="1"/>
          </p:cNvSpPr>
          <p:nvPr>
            <p:ph type="body" sz="quarter" idx="3"/>
          </p:nvPr>
        </p:nvSpPr>
        <p:spPr>
          <a:xfrm>
            <a:off x="4751070" y="1453224"/>
            <a:ext cx="3840480" cy="750887"/>
          </a:xfrm>
        </p:spPr>
        <p:txBody>
          <a:bodyPr anchor="b">
            <a:noAutofit/>
          </a:bodyPr>
          <a:lstStyle>
            <a:lvl1pPr marL="0" indent="0" algn="ctr">
              <a:spcBef>
                <a:spcPts val="0"/>
              </a:spcBef>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smtClean="0"/>
              <a:t>Click to edit Master text styles</a:t>
            </a:r>
          </a:p>
        </p:txBody>
      </p:sp>
      <p:sp>
        <p:nvSpPr>
          <p:cNvPr id="6" name="Content Placeholder 5"/>
          <p:cNvSpPr>
            <a:spLocks noGrp="1"/>
          </p:cNvSpPr>
          <p:nvPr>
            <p:ph sz="quarter" idx="4"/>
          </p:nvPr>
        </p:nvSpPr>
        <p:spPr>
          <a:xfrm>
            <a:off x="4751070" y="2347415"/>
            <a:ext cx="3840480" cy="3596185"/>
          </a:xfrm>
        </p:spPr>
        <p:txBody>
          <a:bodyPr>
            <a:normAutofit/>
          </a:bodyPr>
          <a:lstStyle>
            <a:lvl1pPr>
              <a:spcBef>
                <a:spcPts val="1600"/>
              </a:spcBef>
              <a:defRPr sz="2000"/>
            </a:lvl1pPr>
            <a:lvl2pPr>
              <a:defRPr sz="1800"/>
            </a:lvl2pPr>
            <a:lvl3pPr>
              <a:defRPr sz="1800"/>
            </a:lvl3pPr>
            <a:lvl4pPr>
              <a:defRPr sz="1800"/>
            </a:lvl4pPr>
            <a:lvl5pPr>
              <a:defRPr sz="1800"/>
            </a:lvl5pPr>
            <a:lvl6pPr>
              <a:defRPr sz="1600"/>
            </a:lvl6pPr>
            <a:lvl7pPr>
              <a:defRPr sz="1600"/>
            </a:lvl7pPr>
            <a:lvl8pPr>
              <a:defRPr sz="1600"/>
            </a:lvl8pPr>
            <a:lvl9pPr>
              <a:defRPr sz="16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7" name="Date Placeholder 6"/>
          <p:cNvSpPr>
            <a:spLocks noGrp="1"/>
          </p:cNvSpPr>
          <p:nvPr>
            <p:ph type="dt" sz="half" idx="10"/>
          </p:nvPr>
        </p:nvSpPr>
        <p:spPr>
          <a:xfrm>
            <a:off x="5629835" y="6275668"/>
            <a:ext cx="2133600" cy="365125"/>
          </a:xfrm>
          <a:prstGeom prst="rect">
            <a:avLst/>
          </a:prstGeom>
        </p:spPr>
        <p:txBody>
          <a:bodyPr/>
          <a:lstStyle/>
          <a:p>
            <a:fld id="{2DF66AD8-BC4A-4004-9882-414398D930CA}" type="datetimeFigureOut">
              <a:rPr lang="en-US" smtClean="0"/>
              <a:t>05/11/2012</a:t>
            </a:fld>
            <a:endParaRPr lang="en-US"/>
          </a:p>
        </p:txBody>
      </p:sp>
      <p:sp>
        <p:nvSpPr>
          <p:cNvPr id="8" name="Footer Placeholder 7"/>
          <p:cNvSpPr>
            <a:spLocks noGrp="1"/>
          </p:cNvSpPr>
          <p:nvPr>
            <p:ph type="ftr" sz="quarter" idx="11"/>
          </p:nvPr>
        </p:nvSpPr>
        <p:spPr>
          <a:xfrm>
            <a:off x="264458" y="6275668"/>
            <a:ext cx="4840941" cy="365125"/>
          </a:xfrm>
          <a:prstGeom prst="rect">
            <a:avLst/>
          </a:prstGeom>
        </p:spPr>
        <p:txBody>
          <a:bodyPr/>
          <a:lstStyle/>
          <a:p>
            <a:endParaRPr lang="en-US"/>
          </a:p>
        </p:txBody>
      </p:sp>
      <p:sp>
        <p:nvSpPr>
          <p:cNvPr id="9" name="Slide Number Placeholder 8"/>
          <p:cNvSpPr>
            <a:spLocks noGrp="1"/>
          </p:cNvSpPr>
          <p:nvPr>
            <p:ph type="sldNum" sz="quarter" idx="12"/>
          </p:nvPr>
        </p:nvSpPr>
        <p:spPr>
          <a:xfrm>
            <a:off x="7897906" y="6275668"/>
            <a:ext cx="990600" cy="365125"/>
          </a:xfrm>
          <a:prstGeom prst="rect">
            <a:avLst/>
          </a:prstGeom>
        </p:spPr>
        <p:txBody>
          <a:bodyPr/>
          <a:lstStyle/>
          <a:p>
            <a:fld id="{B9D2C864-9362-43C7-A136-D9C41D93A96D}" type="slidenum">
              <a:rPr lang="en-US" smtClean="0"/>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a:p>
        </p:txBody>
      </p:sp>
      <p:sp>
        <p:nvSpPr>
          <p:cNvPr id="3" name="Date Placeholder 2"/>
          <p:cNvSpPr>
            <a:spLocks noGrp="1"/>
          </p:cNvSpPr>
          <p:nvPr>
            <p:ph type="dt" sz="half" idx="10"/>
          </p:nvPr>
        </p:nvSpPr>
        <p:spPr>
          <a:xfrm>
            <a:off x="5629835" y="6275668"/>
            <a:ext cx="2133600" cy="365125"/>
          </a:xfrm>
          <a:prstGeom prst="rect">
            <a:avLst/>
          </a:prstGeom>
        </p:spPr>
        <p:txBody>
          <a:bodyPr/>
          <a:lstStyle/>
          <a:p>
            <a:fld id="{2DF66AD8-BC4A-4004-9882-414398D930CA}" type="datetimeFigureOut">
              <a:rPr lang="en-US" smtClean="0"/>
              <a:t>05/11/2012</a:t>
            </a:fld>
            <a:endParaRPr lang="en-US"/>
          </a:p>
        </p:txBody>
      </p:sp>
      <p:sp>
        <p:nvSpPr>
          <p:cNvPr id="4" name="Footer Placeholder 3"/>
          <p:cNvSpPr>
            <a:spLocks noGrp="1"/>
          </p:cNvSpPr>
          <p:nvPr>
            <p:ph type="ftr" sz="quarter" idx="11"/>
          </p:nvPr>
        </p:nvSpPr>
        <p:spPr>
          <a:xfrm>
            <a:off x="264458" y="6275668"/>
            <a:ext cx="4840941" cy="365125"/>
          </a:xfrm>
          <a:prstGeom prst="rect">
            <a:avLst/>
          </a:prstGeom>
        </p:spPr>
        <p:txBody>
          <a:bodyPr/>
          <a:lstStyle/>
          <a:p>
            <a:endParaRPr lang="en-US"/>
          </a:p>
        </p:txBody>
      </p:sp>
      <p:sp>
        <p:nvSpPr>
          <p:cNvPr id="5" name="Slide Number Placeholder 4"/>
          <p:cNvSpPr>
            <a:spLocks noGrp="1"/>
          </p:cNvSpPr>
          <p:nvPr>
            <p:ph type="sldNum" sz="quarter" idx="12"/>
          </p:nvPr>
        </p:nvSpPr>
        <p:spPr>
          <a:xfrm>
            <a:off x="7897906" y="6275668"/>
            <a:ext cx="990600" cy="365125"/>
          </a:xfrm>
          <a:prstGeom prst="rect">
            <a:avLst/>
          </a:prstGeom>
        </p:spPr>
        <p:txBody>
          <a:bodyPr/>
          <a:lstStyle/>
          <a:p>
            <a:fld id="{B9D2C864-9362-43C7-A136-D9C41D93A96D}" type="slidenum">
              <a:rPr lang="en-US" smtClean="0"/>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a:xfrm>
            <a:off x="5629835" y="6275668"/>
            <a:ext cx="2133600" cy="365125"/>
          </a:xfrm>
          <a:prstGeom prst="rect">
            <a:avLst/>
          </a:prstGeom>
        </p:spPr>
        <p:txBody>
          <a:bodyPr/>
          <a:lstStyle/>
          <a:p>
            <a:fld id="{2DF66AD8-BC4A-4004-9882-414398D930CA}" type="datetimeFigureOut">
              <a:rPr lang="en-US" smtClean="0"/>
              <a:t>05/11/2012</a:t>
            </a:fld>
            <a:endParaRPr lang="en-US"/>
          </a:p>
        </p:txBody>
      </p:sp>
      <p:sp>
        <p:nvSpPr>
          <p:cNvPr id="3" name="Footer Placeholder 2"/>
          <p:cNvSpPr>
            <a:spLocks noGrp="1"/>
          </p:cNvSpPr>
          <p:nvPr>
            <p:ph type="ftr" sz="quarter" idx="11"/>
          </p:nvPr>
        </p:nvSpPr>
        <p:spPr>
          <a:xfrm>
            <a:off x="264458" y="6275668"/>
            <a:ext cx="4840941" cy="365125"/>
          </a:xfrm>
          <a:prstGeom prst="rect">
            <a:avLst/>
          </a:prstGeom>
        </p:spPr>
        <p:txBody>
          <a:bodyPr/>
          <a:lstStyle/>
          <a:p>
            <a:endParaRPr lang="en-US"/>
          </a:p>
        </p:txBody>
      </p:sp>
      <p:sp>
        <p:nvSpPr>
          <p:cNvPr id="4" name="Slide Number Placeholder 3"/>
          <p:cNvSpPr>
            <a:spLocks noGrp="1"/>
          </p:cNvSpPr>
          <p:nvPr>
            <p:ph type="sldNum" sz="quarter" idx="12"/>
          </p:nvPr>
        </p:nvSpPr>
        <p:spPr>
          <a:xfrm>
            <a:off x="7897906" y="6275668"/>
            <a:ext cx="990600" cy="365125"/>
          </a:xfrm>
          <a:prstGeom prst="rect">
            <a:avLst/>
          </a:prstGeom>
        </p:spPr>
        <p:txBody>
          <a:bodyPr/>
          <a:lstStyle/>
          <a:p>
            <a:fld id="{B9D2C864-9362-43C7-A136-D9C41D93A96D}" type="slidenum">
              <a:rPr lang="en-US" smtClean="0"/>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33399" y="611872"/>
            <a:ext cx="3840480" cy="1162050"/>
          </a:xfrm>
        </p:spPr>
        <p:txBody>
          <a:bodyPr anchor="b"/>
          <a:lstStyle>
            <a:lvl1pPr algn="ctr">
              <a:defRPr sz="3600" b="0"/>
            </a:lvl1pPr>
          </a:lstStyle>
          <a:p>
            <a:r>
              <a:rPr lang="en-GB" smtClean="0"/>
              <a:t>Click to edit Master title style</a:t>
            </a:r>
            <a:endParaRPr/>
          </a:p>
        </p:txBody>
      </p:sp>
      <p:sp>
        <p:nvSpPr>
          <p:cNvPr id="3" name="Content Placeholder 2"/>
          <p:cNvSpPr>
            <a:spLocks noGrp="1"/>
          </p:cNvSpPr>
          <p:nvPr>
            <p:ph idx="1"/>
          </p:nvPr>
        </p:nvSpPr>
        <p:spPr>
          <a:xfrm>
            <a:off x="4742824" y="368300"/>
            <a:ext cx="3840480" cy="5575300"/>
          </a:xfrm>
        </p:spPr>
        <p:txBody>
          <a:bodyPr>
            <a:normAutofit/>
          </a:bodyPr>
          <a:lstStyle>
            <a:lvl1pPr>
              <a:spcBef>
                <a:spcPts val="2000"/>
              </a:spcBef>
              <a:defRPr sz="2200"/>
            </a:lvl1pPr>
            <a:lvl2pPr>
              <a:defRPr sz="2000"/>
            </a:lvl2pPr>
            <a:lvl3pPr>
              <a:defRPr sz="1800"/>
            </a:lvl3pPr>
            <a:lvl4pPr>
              <a:defRPr sz="1800"/>
            </a:lvl4pPr>
            <a:lvl5pPr>
              <a:defRPr sz="1800"/>
            </a:lvl5pPr>
            <a:lvl6pPr>
              <a:defRPr sz="2000"/>
            </a:lvl6pPr>
            <a:lvl7pPr>
              <a:defRPr sz="2000"/>
            </a:lvl7pPr>
            <a:lvl8pPr>
              <a:defRPr sz="2000"/>
            </a:lvl8pPr>
            <a:lvl9pPr>
              <a:defRPr sz="20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4" name="Text Placeholder 3"/>
          <p:cNvSpPr>
            <a:spLocks noGrp="1"/>
          </p:cNvSpPr>
          <p:nvPr>
            <p:ph type="body" sz="half" idx="2"/>
          </p:nvPr>
        </p:nvSpPr>
        <p:spPr>
          <a:xfrm>
            <a:off x="533399" y="1787856"/>
            <a:ext cx="3840480" cy="3720152"/>
          </a:xfrm>
        </p:spPr>
        <p:txBody>
          <a:bodyPr>
            <a:normAutofit/>
          </a:bodyPr>
          <a:lstStyle>
            <a:lvl1pPr marL="0" indent="0" algn="ctr">
              <a:spcBef>
                <a:spcPts val="600"/>
              </a:spcBef>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smtClean="0"/>
              <a:t>Click to edit Master text styles</a:t>
            </a:r>
          </a:p>
        </p:txBody>
      </p:sp>
      <p:sp>
        <p:nvSpPr>
          <p:cNvPr id="5" name="Date Placeholder 4"/>
          <p:cNvSpPr>
            <a:spLocks noGrp="1"/>
          </p:cNvSpPr>
          <p:nvPr>
            <p:ph type="dt" sz="half" idx="10"/>
          </p:nvPr>
        </p:nvSpPr>
        <p:spPr>
          <a:xfrm>
            <a:off x="5629835" y="6275668"/>
            <a:ext cx="2133600" cy="365125"/>
          </a:xfrm>
          <a:prstGeom prst="rect">
            <a:avLst/>
          </a:prstGeom>
        </p:spPr>
        <p:txBody>
          <a:bodyPr/>
          <a:lstStyle/>
          <a:p>
            <a:fld id="{2DF66AD8-BC4A-4004-9882-414398D930CA}" type="datetimeFigureOut">
              <a:rPr lang="en-US" smtClean="0"/>
              <a:t>05/11/2012</a:t>
            </a:fld>
            <a:endParaRPr lang="en-US"/>
          </a:p>
        </p:txBody>
      </p:sp>
      <p:sp>
        <p:nvSpPr>
          <p:cNvPr id="6" name="Footer Placeholder 5"/>
          <p:cNvSpPr>
            <a:spLocks noGrp="1"/>
          </p:cNvSpPr>
          <p:nvPr>
            <p:ph type="ftr" sz="quarter" idx="11"/>
          </p:nvPr>
        </p:nvSpPr>
        <p:spPr>
          <a:xfrm>
            <a:off x="264458" y="6275668"/>
            <a:ext cx="4840941" cy="365125"/>
          </a:xfrm>
          <a:prstGeom prst="rect">
            <a:avLst/>
          </a:prstGeom>
        </p:spPr>
        <p:txBody>
          <a:bodyPr/>
          <a:lstStyle/>
          <a:p>
            <a:endParaRPr lang="en-US"/>
          </a:p>
        </p:txBody>
      </p:sp>
      <p:sp>
        <p:nvSpPr>
          <p:cNvPr id="7" name="Slide Number Placeholder 6"/>
          <p:cNvSpPr>
            <a:spLocks noGrp="1"/>
          </p:cNvSpPr>
          <p:nvPr>
            <p:ph type="sldNum" sz="quarter" idx="12"/>
          </p:nvPr>
        </p:nvSpPr>
        <p:spPr>
          <a:xfrm>
            <a:off x="7897906" y="6275668"/>
            <a:ext cx="990600" cy="365125"/>
          </a:xfrm>
          <a:prstGeom prst="rect">
            <a:avLst/>
          </a:prstGeom>
        </p:spPr>
        <p:txBody>
          <a:bodyPr/>
          <a:lstStyle/>
          <a:p>
            <a:fld id="{B9D2C864-9362-43C7-A136-D9C41D93A96D}" type="slidenum">
              <a:rPr lang="en-US" smtClean="0"/>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33398" y="611872"/>
            <a:ext cx="4079545" cy="1162050"/>
          </a:xfrm>
        </p:spPr>
        <p:txBody>
          <a:bodyPr anchor="b"/>
          <a:lstStyle>
            <a:lvl1pPr algn="ctr">
              <a:defRPr sz="3600" b="0"/>
            </a:lvl1pPr>
          </a:lstStyle>
          <a:p>
            <a:r>
              <a:rPr lang="en-GB" smtClean="0"/>
              <a:t>Click to edit Master title style</a:t>
            </a:r>
            <a:endParaRPr/>
          </a:p>
        </p:txBody>
      </p:sp>
      <p:sp>
        <p:nvSpPr>
          <p:cNvPr id="4" name="Text Placeholder 3"/>
          <p:cNvSpPr>
            <a:spLocks noGrp="1"/>
          </p:cNvSpPr>
          <p:nvPr>
            <p:ph type="body" sz="half" idx="2"/>
          </p:nvPr>
        </p:nvSpPr>
        <p:spPr>
          <a:xfrm>
            <a:off x="533398" y="1787856"/>
            <a:ext cx="4079545" cy="3720152"/>
          </a:xfrm>
        </p:spPr>
        <p:txBody>
          <a:bodyPr>
            <a:normAutofit/>
          </a:bodyPr>
          <a:lstStyle>
            <a:lvl1pPr marL="0" indent="0" algn="ctr">
              <a:spcBef>
                <a:spcPts val="600"/>
              </a:spcBef>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smtClean="0"/>
              <a:t>Click to edit Master text styles</a:t>
            </a:r>
          </a:p>
        </p:txBody>
      </p:sp>
      <p:sp>
        <p:nvSpPr>
          <p:cNvPr id="5" name="Date Placeholder 4"/>
          <p:cNvSpPr>
            <a:spLocks noGrp="1"/>
          </p:cNvSpPr>
          <p:nvPr>
            <p:ph type="dt" sz="half" idx="10"/>
          </p:nvPr>
        </p:nvSpPr>
        <p:spPr>
          <a:xfrm>
            <a:off x="5629835" y="6275668"/>
            <a:ext cx="2133600" cy="365125"/>
          </a:xfrm>
          <a:prstGeom prst="rect">
            <a:avLst/>
          </a:prstGeom>
        </p:spPr>
        <p:txBody>
          <a:bodyPr/>
          <a:lstStyle/>
          <a:p>
            <a:fld id="{2DF66AD8-BC4A-4004-9882-414398D930CA}" type="datetimeFigureOut">
              <a:rPr lang="en-US" smtClean="0"/>
              <a:t>05/11/2012</a:t>
            </a:fld>
            <a:endParaRPr lang="en-US"/>
          </a:p>
        </p:txBody>
      </p:sp>
      <p:sp>
        <p:nvSpPr>
          <p:cNvPr id="6" name="Footer Placeholder 5"/>
          <p:cNvSpPr>
            <a:spLocks noGrp="1"/>
          </p:cNvSpPr>
          <p:nvPr>
            <p:ph type="ftr" sz="quarter" idx="11"/>
          </p:nvPr>
        </p:nvSpPr>
        <p:spPr>
          <a:xfrm>
            <a:off x="264458" y="6275668"/>
            <a:ext cx="4840941" cy="365125"/>
          </a:xfrm>
          <a:prstGeom prst="rect">
            <a:avLst/>
          </a:prstGeom>
        </p:spPr>
        <p:txBody>
          <a:bodyPr/>
          <a:lstStyle/>
          <a:p>
            <a:endParaRPr lang="en-US"/>
          </a:p>
        </p:txBody>
      </p:sp>
      <p:sp>
        <p:nvSpPr>
          <p:cNvPr id="7" name="Slide Number Placeholder 6"/>
          <p:cNvSpPr>
            <a:spLocks noGrp="1"/>
          </p:cNvSpPr>
          <p:nvPr>
            <p:ph type="sldNum" sz="quarter" idx="12"/>
          </p:nvPr>
        </p:nvSpPr>
        <p:spPr>
          <a:xfrm>
            <a:off x="7897906" y="6275668"/>
            <a:ext cx="990600" cy="365125"/>
          </a:xfrm>
          <a:prstGeom prst="rect">
            <a:avLst/>
          </a:prstGeom>
        </p:spPr>
        <p:txBody>
          <a:bodyPr/>
          <a:lstStyle/>
          <a:p>
            <a:fld id="{B9D2C864-9362-43C7-A136-D9C41D93A96D}" type="slidenum">
              <a:rPr lang="en-US" smtClean="0"/>
              <a:t>‹#›</a:t>
            </a:fld>
            <a:endParaRPr lang="en-US"/>
          </a:p>
        </p:txBody>
      </p:sp>
      <p:sp>
        <p:nvSpPr>
          <p:cNvPr id="8" name="Picture Placeholder 2"/>
          <p:cNvSpPr>
            <a:spLocks noGrp="1"/>
          </p:cNvSpPr>
          <p:nvPr>
            <p:ph type="pic" idx="1"/>
          </p:nvPr>
        </p:nvSpPr>
        <p:spPr>
          <a:xfrm>
            <a:off x="5090617" y="359392"/>
            <a:ext cx="3657600" cy="5318077"/>
          </a:xfrm>
          <a:ln w="3175">
            <a:solidFill>
              <a:schemeClr val="bg1"/>
            </a:solidFill>
          </a:ln>
          <a:effectLst>
            <a:outerShdw blurRad="63500" sx="100500" sy="100500" algn="ctr" rotWithShape="0">
              <a:prstClr val="black">
                <a:alpha val="50000"/>
              </a:prstClr>
            </a:outerShdw>
          </a:effectLst>
        </p:spPr>
        <p:txBody>
          <a:bodyPr vert="horz" lIns="91440" tIns="45720" rIns="91440" bIns="45720" rtlCol="0">
            <a:normAutofit/>
          </a:bodyPr>
          <a:lstStyle>
            <a:lvl1pPr marL="0" indent="0" algn="l" defTabSz="914400" rtl="0" eaLnBrk="1" latinLnBrk="0" hangingPunct="1">
              <a:spcBef>
                <a:spcPts val="2000"/>
              </a:spcBef>
              <a:buClr>
                <a:schemeClr val="accent1">
                  <a:lumMod val="60000"/>
                  <a:lumOff val="40000"/>
                </a:schemeClr>
              </a:buClr>
              <a:buSzPct val="110000"/>
              <a:buFont typeface="Wingdings 2" pitchFamily="18" charset="2"/>
              <a:buNone/>
              <a:defRPr sz="3200" kern="1200">
                <a:solidFill>
                  <a:schemeClr val="tx1">
                    <a:lumMod val="65000"/>
                    <a:lumOff val="35000"/>
                  </a:schemeClr>
                </a:solidFill>
                <a:latin typeface="+mn-lt"/>
                <a:ea typeface="+mn-ea"/>
                <a:cs typeface="+mn-cs"/>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smtClean="0"/>
              <a:t>Drag picture to placeholder or click icon to add</a:t>
            </a:r>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a:p>
        </p:txBody>
      </p:sp>
      <p:sp>
        <p:nvSpPr>
          <p:cNvPr id="3" name="Vertical Text Placeholder 2"/>
          <p:cNvSpPr>
            <a:spLocks noGrp="1"/>
          </p:cNvSpPr>
          <p:nvPr>
            <p:ph type="body" orient="vert" idx="1"/>
          </p:nvPr>
        </p:nvSpPr>
        <p:spPr/>
        <p:txBody>
          <a:bodyPr vert="eaVert"/>
          <a:lstStyle>
            <a:lvl5pPr>
              <a:defRPr/>
            </a:lvl5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4" name="Date Placeholder 3"/>
          <p:cNvSpPr>
            <a:spLocks noGrp="1"/>
          </p:cNvSpPr>
          <p:nvPr>
            <p:ph type="dt" sz="half" idx="10"/>
          </p:nvPr>
        </p:nvSpPr>
        <p:spPr>
          <a:xfrm>
            <a:off x="5629835" y="6275668"/>
            <a:ext cx="2133600" cy="365125"/>
          </a:xfrm>
          <a:prstGeom prst="rect">
            <a:avLst/>
          </a:prstGeom>
        </p:spPr>
        <p:txBody>
          <a:bodyPr/>
          <a:lstStyle/>
          <a:p>
            <a:fld id="{2DF66AD8-BC4A-4004-9882-414398D930CA}" type="datetimeFigureOut">
              <a:rPr lang="en-US" smtClean="0"/>
              <a:t>05/11/2012</a:t>
            </a:fld>
            <a:endParaRPr lang="en-US"/>
          </a:p>
        </p:txBody>
      </p:sp>
      <p:sp>
        <p:nvSpPr>
          <p:cNvPr id="5" name="Footer Placeholder 4"/>
          <p:cNvSpPr>
            <a:spLocks noGrp="1"/>
          </p:cNvSpPr>
          <p:nvPr>
            <p:ph type="ftr" sz="quarter" idx="11"/>
          </p:nvPr>
        </p:nvSpPr>
        <p:spPr>
          <a:xfrm>
            <a:off x="264458" y="6275668"/>
            <a:ext cx="4840941" cy="365125"/>
          </a:xfrm>
          <a:prstGeom prst="rect">
            <a:avLst/>
          </a:prstGeom>
        </p:spPr>
        <p:txBody>
          <a:bodyPr/>
          <a:lstStyle/>
          <a:p>
            <a:endParaRPr lang="en-US"/>
          </a:p>
        </p:txBody>
      </p:sp>
      <p:sp>
        <p:nvSpPr>
          <p:cNvPr id="6" name="Slide Number Placeholder 5"/>
          <p:cNvSpPr>
            <a:spLocks noGrp="1"/>
          </p:cNvSpPr>
          <p:nvPr>
            <p:ph type="sldNum" sz="quarter" idx="12"/>
          </p:nvPr>
        </p:nvSpPr>
        <p:spPr>
          <a:xfrm>
            <a:off x="7897906" y="6275668"/>
            <a:ext cx="990600" cy="365125"/>
          </a:xfrm>
          <a:prstGeom prst="rect">
            <a:avLst/>
          </a:prstGeom>
        </p:spPr>
        <p:txBody>
          <a:bodyPr/>
          <a:lstStyle/>
          <a:p>
            <a:fld id="{B9D2C864-9362-43C7-A136-D9C41D93A96D}" type="slidenum">
              <a:rPr lang="en-US" smtClean="0"/>
              <a:t>‹#›</a:t>
            </a:fld>
            <a:endParaRPr lang="en-US"/>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369792" y="368301"/>
            <a:ext cx="1524000" cy="5575300"/>
          </a:xfrm>
        </p:spPr>
        <p:txBody>
          <a:bodyPr vert="eaVert"/>
          <a:lstStyle/>
          <a:p>
            <a:r>
              <a:rPr lang="en-GB" smtClean="0"/>
              <a:t>Click to edit Master title style</a:t>
            </a:r>
            <a:endParaRPr/>
          </a:p>
        </p:txBody>
      </p:sp>
      <p:sp>
        <p:nvSpPr>
          <p:cNvPr id="3" name="Vertical Text Placeholder 2"/>
          <p:cNvSpPr>
            <a:spLocks noGrp="1"/>
          </p:cNvSpPr>
          <p:nvPr>
            <p:ph type="body" orient="vert" idx="1"/>
          </p:nvPr>
        </p:nvSpPr>
        <p:spPr>
          <a:xfrm>
            <a:off x="549274" y="368301"/>
            <a:ext cx="6689726" cy="5575300"/>
          </a:xfrm>
        </p:spPr>
        <p:txBody>
          <a:bodyPr vert="eaVert"/>
          <a:lstStyle>
            <a:lvl5pPr>
              <a:defRPr/>
            </a:lvl5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4" name="Date Placeholder 3"/>
          <p:cNvSpPr>
            <a:spLocks noGrp="1"/>
          </p:cNvSpPr>
          <p:nvPr>
            <p:ph type="dt" sz="half" idx="10"/>
          </p:nvPr>
        </p:nvSpPr>
        <p:spPr>
          <a:xfrm>
            <a:off x="5629835" y="6275668"/>
            <a:ext cx="2133600" cy="365125"/>
          </a:xfrm>
          <a:prstGeom prst="rect">
            <a:avLst/>
          </a:prstGeom>
        </p:spPr>
        <p:txBody>
          <a:bodyPr/>
          <a:lstStyle/>
          <a:p>
            <a:fld id="{2DF66AD8-BC4A-4004-9882-414398D930CA}" type="datetimeFigureOut">
              <a:rPr lang="en-US" smtClean="0"/>
              <a:t>05/11/2012</a:t>
            </a:fld>
            <a:endParaRPr lang="en-US"/>
          </a:p>
        </p:txBody>
      </p:sp>
      <p:sp>
        <p:nvSpPr>
          <p:cNvPr id="5" name="Footer Placeholder 4"/>
          <p:cNvSpPr>
            <a:spLocks noGrp="1"/>
          </p:cNvSpPr>
          <p:nvPr>
            <p:ph type="ftr" sz="quarter" idx="11"/>
          </p:nvPr>
        </p:nvSpPr>
        <p:spPr>
          <a:xfrm>
            <a:off x="264458" y="6275668"/>
            <a:ext cx="4840941" cy="365125"/>
          </a:xfrm>
          <a:prstGeom prst="rect">
            <a:avLst/>
          </a:prstGeom>
        </p:spPr>
        <p:txBody>
          <a:bodyPr/>
          <a:lstStyle/>
          <a:p>
            <a:endParaRPr lang="en-US"/>
          </a:p>
        </p:txBody>
      </p:sp>
      <p:sp>
        <p:nvSpPr>
          <p:cNvPr id="6" name="Slide Number Placeholder 5"/>
          <p:cNvSpPr>
            <a:spLocks noGrp="1"/>
          </p:cNvSpPr>
          <p:nvPr>
            <p:ph type="sldNum" sz="quarter" idx="12"/>
          </p:nvPr>
        </p:nvSpPr>
        <p:spPr>
          <a:xfrm>
            <a:off x="7897906" y="6275668"/>
            <a:ext cx="990600" cy="365125"/>
          </a:xfrm>
          <a:prstGeom prst="rect">
            <a:avLst/>
          </a:prstGeom>
        </p:spPr>
        <p:txBody>
          <a:bodyPr/>
          <a:lstStyle/>
          <a:p>
            <a:fld id="{B9D2C864-9362-43C7-A136-D9C41D93A96D}" type="slidenum">
              <a:rPr lang="en-US" smtClean="0"/>
              <a:t>‹#›</a:t>
            </a:fld>
            <a:endParaRPr lang="en-US"/>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cSld name="2 Rows Graphic Top">
    <p:spTree>
      <p:nvGrpSpPr>
        <p:cNvPr id="1" name=""/>
        <p:cNvGrpSpPr/>
        <p:nvPr/>
      </p:nvGrpSpPr>
      <p:grpSpPr>
        <a:xfrm>
          <a:off x="0" y="0"/>
          <a:ext cx="0" cy="0"/>
          <a:chOff x="0" y="0"/>
          <a:chExt cx="0" cy="0"/>
        </a:xfrm>
      </p:grpSpPr>
      <p:sp>
        <p:nvSpPr>
          <p:cNvPr id="2" name="Title 1"/>
          <p:cNvSpPr>
            <a:spLocks noGrp="1"/>
          </p:cNvSpPr>
          <p:nvPr>
            <p:ph type="title" hasCustomPrompt="1"/>
          </p:nvPr>
        </p:nvSpPr>
        <p:spPr>
          <a:xfrm>
            <a:off x="279400" y="365379"/>
            <a:ext cx="8521700" cy="740664"/>
          </a:xfrm>
          <a:prstGeom prst="rect">
            <a:avLst/>
          </a:prstGeom>
        </p:spPr>
        <p:txBody>
          <a:bodyPr>
            <a:normAutofit/>
          </a:bodyPr>
          <a:lstStyle>
            <a:lvl1pPr>
              <a:defRPr baseline="0"/>
            </a:lvl1pPr>
          </a:lstStyle>
          <a:p>
            <a:r>
              <a:rPr lang="en-US" smtClean="0"/>
              <a:t>2 Rows Graphic Top</a:t>
            </a:r>
            <a:endParaRPr lang="en-US"/>
          </a:p>
        </p:txBody>
      </p:sp>
      <p:sp>
        <p:nvSpPr>
          <p:cNvPr id="5" name="Content Placeholder 2"/>
          <p:cNvSpPr>
            <a:spLocks noGrp="1"/>
          </p:cNvSpPr>
          <p:nvPr>
            <p:ph idx="11"/>
          </p:nvPr>
        </p:nvSpPr>
        <p:spPr>
          <a:xfrm>
            <a:off x="279400" y="3897849"/>
            <a:ext cx="8520354" cy="2526255"/>
          </a:xfrm>
        </p:spPr>
        <p:txBody>
          <a:bodyPr>
            <a:normAutofit/>
          </a:bodyPr>
          <a:lstStyle>
            <a:lvl1pPr>
              <a:defRPr sz="2400"/>
            </a:lvl1pPr>
            <a:lvl2pPr marL="461963" indent="-236538">
              <a:buFont typeface="Arial" pitchFamily="34" charset="0"/>
              <a:buChar char="•"/>
              <a:defRPr sz="2000"/>
            </a:lvl2pPr>
            <a:lvl3pPr marL="688975" indent="-227013">
              <a:buFont typeface="Arial" pitchFamily="34" charset="0"/>
              <a:buChar char="•"/>
              <a:defRPr sz="1800"/>
            </a:lvl3pPr>
            <a:lvl4pPr marL="565150" indent="176213">
              <a:buFont typeface="Arial" pitchFamily="34" charset="0"/>
              <a:buChar char="•"/>
              <a:defRPr/>
            </a:lvl4pPr>
            <a:lvl5pPr marL="744538" indent="169863">
              <a:buFont typeface="Arial" pitchFamily="34" charset="0"/>
              <a:buChar char="•"/>
              <a:defRPr/>
            </a:lvl5pPr>
          </a:lstStyle>
          <a:p>
            <a:pPr lvl="0"/>
            <a:r>
              <a:rPr lang="en-US" smtClean="0"/>
              <a:t>Click to edit Master text styles</a:t>
            </a:r>
          </a:p>
          <a:p>
            <a:pPr lvl="1"/>
            <a:r>
              <a:rPr lang="en-US" smtClean="0"/>
              <a:t>Second level</a:t>
            </a:r>
          </a:p>
          <a:p>
            <a:pPr lvl="2"/>
            <a:r>
              <a:rPr lang="en-US" smtClean="0"/>
              <a:t>Third level</a:t>
            </a:r>
          </a:p>
        </p:txBody>
      </p:sp>
      <p:sp>
        <p:nvSpPr>
          <p:cNvPr id="8" name="Content Placeholder 7"/>
          <p:cNvSpPr>
            <a:spLocks noGrp="1"/>
          </p:cNvSpPr>
          <p:nvPr>
            <p:ph sz="quarter" idx="12"/>
          </p:nvPr>
        </p:nvSpPr>
        <p:spPr>
          <a:xfrm>
            <a:off x="279400" y="1076325"/>
            <a:ext cx="8531225" cy="2732088"/>
          </a:xfrm>
        </p:spPr>
        <p:txBody>
          <a:bodyPr>
            <a:normAutofit/>
          </a:bodyPr>
          <a:lstStyle>
            <a:lvl1pPr>
              <a:buNone/>
              <a:defRPr/>
            </a:lvl1pPr>
          </a:lstStyle>
          <a:p>
            <a:pPr lvl="0"/>
            <a:r>
              <a:rPr lang="en-US" smtClean="0"/>
              <a:t>Click to edit Master text styles</a:t>
            </a:r>
          </a:p>
        </p:txBody>
      </p:sp>
    </p:spTree>
    <p:extLst>
      <p:ext uri="{BB962C8B-B14F-4D97-AF65-F5344CB8AC3E}">
        <p14:creationId xmlns:p14="http://schemas.microsoft.com/office/powerpoint/2010/main" val="11383914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cSld name="Command Example">
    <p:spTree>
      <p:nvGrpSpPr>
        <p:cNvPr id="1" name=""/>
        <p:cNvGrpSpPr/>
        <p:nvPr/>
      </p:nvGrpSpPr>
      <p:grpSpPr>
        <a:xfrm>
          <a:off x="0" y="0"/>
          <a:ext cx="0" cy="0"/>
          <a:chOff x="0" y="0"/>
          <a:chExt cx="0" cy="0"/>
        </a:xfrm>
      </p:grpSpPr>
      <p:sp>
        <p:nvSpPr>
          <p:cNvPr id="2" name="Title 1"/>
          <p:cNvSpPr>
            <a:spLocks noGrp="1"/>
          </p:cNvSpPr>
          <p:nvPr>
            <p:ph type="title" hasCustomPrompt="1"/>
          </p:nvPr>
        </p:nvSpPr>
        <p:spPr>
          <a:xfrm>
            <a:off x="268941" y="365379"/>
            <a:ext cx="8522208" cy="740664"/>
          </a:xfrm>
          <a:prstGeom prst="rect">
            <a:avLst/>
          </a:prstGeom>
        </p:spPr>
        <p:txBody>
          <a:bodyPr>
            <a:normAutofit/>
          </a:bodyPr>
          <a:lstStyle>
            <a:lvl1pPr>
              <a:defRPr/>
            </a:lvl1pPr>
          </a:lstStyle>
          <a:p>
            <a:r>
              <a:rPr lang="en-US" smtClean="0"/>
              <a:t>Command Example</a:t>
            </a:r>
            <a:endParaRPr lang="en-US"/>
          </a:p>
        </p:txBody>
      </p:sp>
      <p:sp>
        <p:nvSpPr>
          <p:cNvPr id="7" name="Content Placeholder 2"/>
          <p:cNvSpPr>
            <a:spLocks noGrp="1"/>
          </p:cNvSpPr>
          <p:nvPr>
            <p:ph idx="1"/>
          </p:nvPr>
        </p:nvSpPr>
        <p:spPr>
          <a:xfrm>
            <a:off x="279400" y="1193356"/>
            <a:ext cx="8316913" cy="491994"/>
          </a:xfrm>
        </p:spPr>
        <p:txBody>
          <a:bodyPr/>
          <a:lstStyle/>
          <a:p>
            <a:pPr lvl="0"/>
            <a:r>
              <a:rPr lang="en-US" smtClean="0"/>
              <a:t>Click to edit Master text styles</a:t>
            </a:r>
          </a:p>
        </p:txBody>
      </p:sp>
      <p:sp>
        <p:nvSpPr>
          <p:cNvPr id="10" name="Text Placeholder 9"/>
          <p:cNvSpPr>
            <a:spLocks noGrp="1"/>
          </p:cNvSpPr>
          <p:nvPr>
            <p:ph type="body" sz="quarter" idx="10" hasCustomPrompt="1"/>
          </p:nvPr>
        </p:nvSpPr>
        <p:spPr>
          <a:xfrm>
            <a:off x="613533" y="1731395"/>
            <a:ext cx="7745412" cy="377078"/>
          </a:xfrm>
        </p:spPr>
        <p:txBody>
          <a:bodyPr/>
          <a:lstStyle>
            <a:lvl1pPr>
              <a:buNone/>
              <a:defRPr sz="1600" b="0">
                <a:latin typeface="Courier New" pitchFamily="49" charset="0"/>
                <a:cs typeface="Courier New" pitchFamily="49" charset="0"/>
              </a:defRPr>
            </a:lvl1pPr>
            <a:lvl2pPr>
              <a:buFont typeface="Arial" pitchFamily="34" charset="0"/>
              <a:buNone/>
              <a:defRPr sz="1200">
                <a:latin typeface="Courier New" pitchFamily="49" charset="0"/>
                <a:cs typeface="Courier New" pitchFamily="49" charset="0"/>
              </a:defRPr>
            </a:lvl2pPr>
            <a:lvl3pPr>
              <a:buFont typeface="Arial" pitchFamily="34" charset="0"/>
              <a:buNone/>
              <a:defRPr sz="1200">
                <a:latin typeface="Courier New" pitchFamily="49" charset="0"/>
                <a:cs typeface="Courier New" pitchFamily="49" charset="0"/>
              </a:defRPr>
            </a:lvl3pPr>
            <a:lvl4pPr>
              <a:buFont typeface="Arial" pitchFamily="34" charset="0"/>
              <a:buNone/>
              <a:defRPr sz="1200">
                <a:latin typeface="Courier New" pitchFamily="49" charset="0"/>
                <a:cs typeface="Courier New" pitchFamily="49" charset="0"/>
              </a:defRPr>
            </a:lvl4pPr>
            <a:lvl5pPr>
              <a:buFont typeface="Arial" pitchFamily="34" charset="0"/>
              <a:buNone/>
              <a:defRPr sz="1200">
                <a:latin typeface="Courier New" pitchFamily="49" charset="0"/>
                <a:cs typeface="Courier New" pitchFamily="49" charset="0"/>
              </a:defRPr>
            </a:lvl5pPr>
          </a:lstStyle>
          <a:p>
            <a:pPr lvl="0"/>
            <a:r>
              <a:rPr lang="en-US" smtClean="0"/>
              <a:t>Router(config)#</a:t>
            </a:r>
          </a:p>
        </p:txBody>
      </p:sp>
      <p:sp>
        <p:nvSpPr>
          <p:cNvPr id="11" name="Text Placeholder 9"/>
          <p:cNvSpPr>
            <a:spLocks noGrp="1"/>
          </p:cNvSpPr>
          <p:nvPr>
            <p:ph type="body" sz="quarter" idx="11" hasCustomPrompt="1"/>
          </p:nvPr>
        </p:nvSpPr>
        <p:spPr>
          <a:xfrm>
            <a:off x="615326" y="2191282"/>
            <a:ext cx="7745412" cy="377078"/>
          </a:xfrm>
          <a:ln w="28575">
            <a:solidFill>
              <a:schemeClr val="tx1"/>
            </a:solidFill>
          </a:ln>
        </p:spPr>
        <p:txBody>
          <a:bodyPr/>
          <a:lstStyle>
            <a:lvl1pPr>
              <a:buNone/>
              <a:defRPr sz="1600" b="1" i="0">
                <a:latin typeface="Courier New" pitchFamily="49" charset="0"/>
                <a:cs typeface="Courier New" pitchFamily="49" charset="0"/>
              </a:defRPr>
            </a:lvl1pPr>
            <a:lvl2pPr>
              <a:buFont typeface="Arial" pitchFamily="34" charset="0"/>
              <a:buNone/>
              <a:defRPr sz="1200">
                <a:latin typeface="Courier New" pitchFamily="49" charset="0"/>
                <a:cs typeface="Courier New" pitchFamily="49" charset="0"/>
              </a:defRPr>
            </a:lvl2pPr>
            <a:lvl3pPr>
              <a:buFont typeface="Arial" pitchFamily="34" charset="0"/>
              <a:buNone/>
              <a:defRPr sz="1200">
                <a:latin typeface="Courier New" pitchFamily="49" charset="0"/>
                <a:cs typeface="Courier New" pitchFamily="49" charset="0"/>
              </a:defRPr>
            </a:lvl3pPr>
            <a:lvl4pPr>
              <a:buFont typeface="Arial" pitchFamily="34" charset="0"/>
              <a:buNone/>
              <a:defRPr sz="1200">
                <a:latin typeface="Courier New" pitchFamily="49" charset="0"/>
                <a:cs typeface="Courier New" pitchFamily="49" charset="0"/>
              </a:defRPr>
            </a:lvl4pPr>
            <a:lvl5pPr>
              <a:buFont typeface="Arial" pitchFamily="34" charset="0"/>
              <a:buNone/>
              <a:defRPr sz="1200">
                <a:latin typeface="Courier New" pitchFamily="49" charset="0"/>
                <a:cs typeface="Courier New" pitchFamily="49" charset="0"/>
              </a:defRPr>
            </a:lvl5pPr>
          </a:lstStyle>
          <a:p>
            <a:pPr lvl="0"/>
            <a:r>
              <a:rPr lang="en-US" smtClean="0"/>
              <a:t>Command parameters</a:t>
            </a:r>
          </a:p>
        </p:txBody>
      </p:sp>
    </p:spTree>
    <p:extLst>
      <p:ext uri="{BB962C8B-B14F-4D97-AF65-F5344CB8AC3E}">
        <p14:creationId xmlns:p14="http://schemas.microsoft.com/office/powerpoint/2010/main" val="285142578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cSld name="Output">
    <p:spTree>
      <p:nvGrpSpPr>
        <p:cNvPr id="1" name=""/>
        <p:cNvGrpSpPr/>
        <p:nvPr/>
      </p:nvGrpSpPr>
      <p:grpSpPr>
        <a:xfrm>
          <a:off x="0" y="0"/>
          <a:ext cx="0" cy="0"/>
          <a:chOff x="0" y="0"/>
          <a:chExt cx="0" cy="0"/>
        </a:xfrm>
      </p:grpSpPr>
      <p:sp>
        <p:nvSpPr>
          <p:cNvPr id="2" name="Title 1"/>
          <p:cNvSpPr>
            <a:spLocks noGrp="1"/>
          </p:cNvSpPr>
          <p:nvPr>
            <p:ph type="title" hasCustomPrompt="1"/>
          </p:nvPr>
        </p:nvSpPr>
        <p:spPr>
          <a:xfrm>
            <a:off x="268941" y="365379"/>
            <a:ext cx="8532159" cy="740664"/>
          </a:xfrm>
          <a:prstGeom prst="rect">
            <a:avLst/>
          </a:prstGeom>
        </p:spPr>
        <p:txBody>
          <a:bodyPr>
            <a:normAutofit/>
          </a:bodyPr>
          <a:lstStyle>
            <a:lvl1pPr>
              <a:defRPr/>
            </a:lvl1pPr>
          </a:lstStyle>
          <a:p>
            <a:r>
              <a:rPr lang="en-US" smtClean="0"/>
              <a:t>Output</a:t>
            </a:r>
            <a:endParaRPr lang="en-US"/>
          </a:p>
        </p:txBody>
      </p:sp>
      <p:sp>
        <p:nvSpPr>
          <p:cNvPr id="5" name="Text Placeholder 4"/>
          <p:cNvSpPr>
            <a:spLocks noGrp="1"/>
          </p:cNvSpPr>
          <p:nvPr>
            <p:ph type="body" sz="quarter" idx="10" hasCustomPrompt="1"/>
          </p:nvPr>
        </p:nvSpPr>
        <p:spPr>
          <a:xfrm>
            <a:off x="279399" y="1183340"/>
            <a:ext cx="8531114" cy="5217459"/>
          </a:xfrm>
          <a:ln w="19050">
            <a:solidFill>
              <a:schemeClr val="tx1"/>
            </a:solidFill>
          </a:ln>
        </p:spPr>
        <p:txBody>
          <a:bodyPr/>
          <a:lstStyle>
            <a:lvl1pPr marL="0" indent="0">
              <a:lnSpc>
                <a:spcPct val="100000"/>
              </a:lnSpc>
              <a:spcBef>
                <a:spcPts val="0"/>
              </a:spcBef>
              <a:buFont typeface="Arial" pitchFamily="34" charset="0"/>
              <a:buNone/>
              <a:defRPr sz="1400">
                <a:latin typeface="Courier New" pitchFamily="49" charset="0"/>
                <a:cs typeface="Courier New" pitchFamily="49" charset="0"/>
              </a:defRPr>
            </a:lvl1pPr>
            <a:lvl2pPr marL="0" indent="0">
              <a:lnSpc>
                <a:spcPct val="100000"/>
              </a:lnSpc>
              <a:spcBef>
                <a:spcPts val="0"/>
              </a:spcBef>
              <a:buNone/>
              <a:defRPr sz="1400">
                <a:latin typeface="Courier New" pitchFamily="49" charset="0"/>
                <a:cs typeface="Courier New" pitchFamily="49" charset="0"/>
              </a:defRPr>
            </a:lvl2pPr>
            <a:lvl3pPr marL="0" indent="0">
              <a:lnSpc>
                <a:spcPct val="100000"/>
              </a:lnSpc>
              <a:spcBef>
                <a:spcPts val="0"/>
              </a:spcBef>
              <a:buNone/>
              <a:defRPr sz="1400">
                <a:latin typeface="Courier New" pitchFamily="49" charset="0"/>
                <a:cs typeface="Courier New" pitchFamily="49" charset="0"/>
              </a:defRPr>
            </a:lvl3pPr>
            <a:lvl4pPr marL="0" indent="0">
              <a:lnSpc>
                <a:spcPct val="100000"/>
              </a:lnSpc>
              <a:spcBef>
                <a:spcPts val="0"/>
              </a:spcBef>
              <a:buFont typeface="Arial" pitchFamily="34" charset="0"/>
              <a:buNone/>
              <a:defRPr sz="1400">
                <a:latin typeface="Courier New" pitchFamily="49" charset="0"/>
                <a:cs typeface="Courier New" pitchFamily="49" charset="0"/>
              </a:defRPr>
            </a:lvl4pPr>
            <a:lvl5pPr marL="0" indent="0">
              <a:lnSpc>
                <a:spcPct val="100000"/>
              </a:lnSpc>
              <a:spcBef>
                <a:spcPts val="0"/>
              </a:spcBef>
              <a:buFont typeface="Arial" pitchFamily="34" charset="0"/>
              <a:buNone/>
              <a:defRPr sz="1400">
                <a:latin typeface="Courier New" pitchFamily="49" charset="0"/>
                <a:cs typeface="Courier New" pitchFamily="49" charset="0"/>
              </a:defRPr>
            </a:lvl5pPr>
          </a:lstStyle>
          <a:p>
            <a:pPr lvl="0"/>
            <a:r>
              <a:rPr lang="en-US" smtClean="0"/>
              <a:t>Router# show command</a:t>
            </a:r>
          </a:p>
          <a:p>
            <a:pPr lvl="0"/>
            <a:r>
              <a:rPr lang="en-US" smtClean="0"/>
              <a:t>Output output output output output</a:t>
            </a:r>
            <a:endParaRPr lang="en-US"/>
          </a:p>
        </p:txBody>
      </p:sp>
    </p:spTree>
    <p:extLst>
      <p:ext uri="{BB962C8B-B14F-4D97-AF65-F5344CB8AC3E}">
        <p14:creationId xmlns:p14="http://schemas.microsoft.com/office/powerpoint/2010/main" val="26840505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cSld name="Title and Graphic">
    <p:spTree>
      <p:nvGrpSpPr>
        <p:cNvPr id="1" name=""/>
        <p:cNvGrpSpPr/>
        <p:nvPr/>
      </p:nvGrpSpPr>
      <p:grpSpPr>
        <a:xfrm>
          <a:off x="0" y="0"/>
          <a:ext cx="0" cy="0"/>
          <a:chOff x="0" y="0"/>
          <a:chExt cx="0" cy="0"/>
        </a:xfrm>
      </p:grpSpPr>
      <p:sp>
        <p:nvSpPr>
          <p:cNvPr id="2" name="Title 1"/>
          <p:cNvSpPr>
            <a:spLocks noGrp="1"/>
          </p:cNvSpPr>
          <p:nvPr>
            <p:ph type="title" hasCustomPrompt="1"/>
          </p:nvPr>
        </p:nvSpPr>
        <p:spPr>
          <a:xfrm>
            <a:off x="279400" y="365379"/>
            <a:ext cx="8521700" cy="740664"/>
          </a:xfrm>
          <a:prstGeom prst="rect">
            <a:avLst/>
          </a:prstGeom>
        </p:spPr>
        <p:txBody>
          <a:bodyPr>
            <a:normAutofit/>
          </a:bodyPr>
          <a:lstStyle>
            <a:lvl1pPr>
              <a:defRPr/>
            </a:lvl1pPr>
          </a:lstStyle>
          <a:p>
            <a:r>
              <a:rPr lang="en-US" smtClean="0"/>
              <a:t>Title and Graphic</a:t>
            </a:r>
            <a:endParaRPr lang="en-US"/>
          </a:p>
        </p:txBody>
      </p:sp>
      <p:sp>
        <p:nvSpPr>
          <p:cNvPr id="6" name="Content Placeholder 5"/>
          <p:cNvSpPr>
            <a:spLocks noGrp="1"/>
          </p:cNvSpPr>
          <p:nvPr>
            <p:ph sz="quarter" idx="10"/>
          </p:nvPr>
        </p:nvSpPr>
        <p:spPr>
          <a:xfrm>
            <a:off x="279400" y="1226372"/>
            <a:ext cx="8509000" cy="5314128"/>
          </a:xfrm>
        </p:spPr>
        <p:txBody>
          <a:bodyPr>
            <a:normAutofit/>
          </a:bodyPr>
          <a:lstStyle>
            <a:lvl1pPr>
              <a:buNone/>
              <a:defRPr/>
            </a:lvl1pPr>
          </a:lstStyle>
          <a:p>
            <a:pPr lvl="0"/>
            <a:r>
              <a:rPr lang="en-US" smtClean="0"/>
              <a:t>Click to edit Master text styles</a:t>
            </a:r>
          </a:p>
        </p:txBody>
      </p:sp>
    </p:spTree>
    <p:extLst>
      <p:ext uri="{BB962C8B-B14F-4D97-AF65-F5344CB8AC3E}">
        <p14:creationId xmlns:p14="http://schemas.microsoft.com/office/powerpoint/2010/main" val="2508997420"/>
      </p:ext>
    </p:extLst>
  </p:cSld>
  <p:clrMapOvr>
    <a:masterClrMapping/>
  </p:clrMapOvr>
</p:sldLayout>
</file>

<file path=ppt/slideMasters/_rels/slideMaster1.xml.rels><?xml version="1.0" encoding="UTF-8" standalone="yes"?>
<Relationships xmlns="http://schemas.openxmlformats.org/package/2006/relationships"><Relationship Id="rId11" Type="http://schemas.openxmlformats.org/officeDocument/2006/relationships/slideLayout" Target="../slideLayouts/slideLayout11.xml"/><Relationship Id="rId12" Type="http://schemas.openxmlformats.org/officeDocument/2006/relationships/slideLayout" Target="../slideLayouts/slideLayout12.xml"/><Relationship Id="rId13" Type="http://schemas.openxmlformats.org/officeDocument/2006/relationships/slideLayout" Target="../slideLayouts/slideLayout13.xml"/><Relationship Id="rId14" Type="http://schemas.openxmlformats.org/officeDocument/2006/relationships/slideLayout" Target="../slideLayouts/slideLayout14.xml"/><Relationship Id="rId15" Type="http://schemas.openxmlformats.org/officeDocument/2006/relationships/slideLayout" Target="../slideLayouts/slideLayout15.xml"/><Relationship Id="rId16" Type="http://schemas.openxmlformats.org/officeDocument/2006/relationships/slideLayout" Target="../slideLayouts/slideLayout16.xml"/><Relationship Id="rId17" Type="http://schemas.openxmlformats.org/officeDocument/2006/relationships/theme" Target="../theme/theme1.xml"/><Relationship Id="rId18" Type="http://schemas.openxmlformats.org/officeDocument/2006/relationships/image" Target="../media/image2.png"/><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 Id="rId9" Type="http://schemas.openxmlformats.org/officeDocument/2006/relationships/slideLayout" Target="../slideLayouts/slideLayout9.xml"/><Relationship Id="rId10" Type="http://schemas.openxmlformats.org/officeDocument/2006/relationships/slideLayout" Target="../slideLayouts/slideLayout1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549275" y="107576"/>
            <a:ext cx="8042276" cy="1336956"/>
          </a:xfrm>
          <a:prstGeom prst="rect">
            <a:avLst/>
          </a:prstGeom>
        </p:spPr>
        <p:txBody>
          <a:bodyPr vert="horz" lIns="91440" tIns="45720" rIns="91440" bIns="45720" rtlCol="0" anchor="b" anchorCtr="0">
            <a:noAutofit/>
          </a:bodyPr>
          <a:lstStyle/>
          <a:p>
            <a:r>
              <a:rPr lang="en-GB" smtClean="0"/>
              <a:t>Click to edit Master title style</a:t>
            </a:r>
            <a:endParaRPr/>
          </a:p>
        </p:txBody>
      </p:sp>
      <p:sp>
        <p:nvSpPr>
          <p:cNvPr id="3" name="Text Placeholder 2"/>
          <p:cNvSpPr>
            <a:spLocks noGrp="1"/>
          </p:cNvSpPr>
          <p:nvPr>
            <p:ph type="body" idx="1"/>
          </p:nvPr>
        </p:nvSpPr>
        <p:spPr>
          <a:xfrm>
            <a:off x="549275" y="1600201"/>
            <a:ext cx="8042276" cy="4343400"/>
          </a:xfrm>
          <a:prstGeom prst="rect">
            <a:avLst/>
          </a:prstGeom>
        </p:spPr>
        <p:txBody>
          <a:bodyPr vert="horz" lIns="91440" tIns="45720" rIns="91440" bIns="45720" rtlCol="0">
            <a:normAutofit/>
          </a:bodyPr>
          <a:lstStyle/>
          <a:p>
            <a:pPr lvl="0"/>
            <a:r>
              <a:rPr lang="en-GB" dirty="0" smtClean="0"/>
              <a:t>Click to edit Master text styles</a:t>
            </a:r>
          </a:p>
          <a:p>
            <a:pPr lvl="1"/>
            <a:r>
              <a:rPr lang="en-GB" dirty="0" smtClean="0"/>
              <a:t>Second level</a:t>
            </a:r>
          </a:p>
          <a:p>
            <a:pPr lvl="2"/>
            <a:r>
              <a:rPr lang="en-GB" dirty="0" smtClean="0"/>
              <a:t>Third level</a:t>
            </a:r>
          </a:p>
          <a:p>
            <a:pPr lvl="3"/>
            <a:r>
              <a:rPr lang="en-GB" dirty="0" smtClean="0"/>
              <a:t>Fourth level</a:t>
            </a:r>
          </a:p>
          <a:p>
            <a:pPr lvl="4"/>
            <a:r>
              <a:rPr lang="en-GB" dirty="0" smtClean="0"/>
              <a:t>Fifth level</a:t>
            </a:r>
            <a:endParaRPr dirty="0"/>
          </a:p>
        </p:txBody>
      </p:sp>
      <p:sp>
        <p:nvSpPr>
          <p:cNvPr id="8" name="TextBox 7"/>
          <p:cNvSpPr txBox="1"/>
          <p:nvPr userDrawn="1"/>
        </p:nvSpPr>
        <p:spPr>
          <a:xfrm>
            <a:off x="71355" y="6226692"/>
            <a:ext cx="5028297" cy="523220"/>
          </a:xfrm>
          <a:prstGeom prst="rect">
            <a:avLst/>
          </a:prstGeom>
          <a:noFill/>
        </p:spPr>
        <p:txBody>
          <a:bodyPr wrap="square" rtlCol="0">
            <a:spAutoFit/>
          </a:bodyPr>
          <a:lstStyle/>
          <a:p>
            <a:r>
              <a:rPr lang="en-US" sz="1400" b="0" dirty="0" smtClean="0">
                <a:solidFill>
                  <a:schemeClr val="tx2">
                    <a:lumMod val="90000"/>
                    <a:lumOff val="10000"/>
                  </a:schemeClr>
                </a:solidFill>
                <a:latin typeface="+mn-lt"/>
                <a:cs typeface="Apple Chancery"/>
              </a:rPr>
              <a:t>School of Applied Computing</a:t>
            </a:r>
          </a:p>
          <a:p>
            <a:r>
              <a:rPr lang="en-US" sz="1400" b="0" dirty="0" smtClean="0">
                <a:solidFill>
                  <a:schemeClr val="tx2">
                    <a:lumMod val="90000"/>
                    <a:lumOff val="10000"/>
                  </a:schemeClr>
                </a:solidFill>
                <a:latin typeface="+mn-lt"/>
                <a:cs typeface="Apple Chancery"/>
              </a:rPr>
              <a:t>Faculty of Applied Design and Engineering</a:t>
            </a:r>
            <a:endParaRPr lang="en-US" sz="1400" b="0" dirty="0">
              <a:solidFill>
                <a:schemeClr val="tx2">
                  <a:lumMod val="90000"/>
                  <a:lumOff val="10000"/>
                </a:schemeClr>
              </a:solidFill>
              <a:latin typeface="+mn-lt"/>
              <a:cs typeface="Apple Chancery"/>
            </a:endParaRPr>
          </a:p>
        </p:txBody>
      </p:sp>
      <p:pic>
        <p:nvPicPr>
          <p:cNvPr id="9" name="Picture 17" descr="smu80"/>
          <p:cNvPicPr>
            <a:picLocks noChangeAspect="1" noChangeArrowheads="1"/>
          </p:cNvPicPr>
          <p:nvPr userDrawn="1"/>
        </p:nvPicPr>
        <p:blipFill>
          <a:blip r:embed="rId18">
            <a:extLst>
              <a:ext uri="{28A0092B-C50C-407E-A947-70E740481C1C}">
                <a14:useLocalDpi xmlns:a14="http://schemas.microsoft.com/office/drawing/2010/main" val="0"/>
              </a:ext>
            </a:extLst>
          </a:blip>
          <a:srcRect/>
          <a:stretch>
            <a:fillRect/>
          </a:stretch>
        </p:blipFill>
        <p:spPr bwMode="auto">
          <a:xfrm>
            <a:off x="5527902" y="107576"/>
            <a:ext cx="3495675" cy="762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0" name="TextBox 9"/>
          <p:cNvSpPr txBox="1"/>
          <p:nvPr userDrawn="1"/>
        </p:nvSpPr>
        <p:spPr>
          <a:xfrm>
            <a:off x="4265892" y="6215637"/>
            <a:ext cx="4800498" cy="523220"/>
          </a:xfrm>
          <a:prstGeom prst="rect">
            <a:avLst/>
          </a:prstGeom>
          <a:noFill/>
        </p:spPr>
        <p:txBody>
          <a:bodyPr wrap="square" rtlCol="0">
            <a:spAutoFit/>
          </a:bodyPr>
          <a:lstStyle/>
          <a:p>
            <a:pPr algn="r"/>
            <a:r>
              <a:rPr lang="en-US" sz="1400" b="0" dirty="0" smtClean="0">
                <a:solidFill>
                  <a:schemeClr val="tx2">
                    <a:lumMod val="90000"/>
                    <a:lumOff val="10000"/>
                  </a:schemeClr>
                </a:solidFill>
                <a:latin typeface="+mn-lt"/>
                <a:cs typeface="Apple Chancery"/>
              </a:rPr>
              <a:t>EIGRP – Part 4</a:t>
            </a:r>
            <a:endParaRPr lang="en-US" sz="1400" b="0" baseline="0" dirty="0" smtClean="0">
              <a:solidFill>
                <a:schemeClr val="tx2">
                  <a:lumMod val="90000"/>
                  <a:lumOff val="10000"/>
                </a:schemeClr>
              </a:solidFill>
              <a:latin typeface="+mn-lt"/>
              <a:cs typeface="Apple Chancery"/>
            </a:endParaRPr>
          </a:p>
          <a:p>
            <a:pPr algn="r"/>
            <a:r>
              <a:rPr lang="en-US" sz="1400" b="0" baseline="0" dirty="0" smtClean="0">
                <a:solidFill>
                  <a:schemeClr val="tx2">
                    <a:lumMod val="90000"/>
                    <a:lumOff val="10000"/>
                  </a:schemeClr>
                </a:solidFill>
                <a:latin typeface="+mn-lt"/>
                <a:cs typeface="Apple Chancery"/>
              </a:rPr>
              <a:t>Lecture 5</a:t>
            </a:r>
            <a:endParaRPr lang="en-US" sz="1400" b="0" dirty="0">
              <a:solidFill>
                <a:schemeClr val="tx2">
                  <a:lumMod val="90000"/>
                  <a:lumOff val="10000"/>
                </a:schemeClr>
              </a:solidFill>
              <a:latin typeface="+mn-lt"/>
              <a:cs typeface="Apple Chancery"/>
            </a:endParaRPr>
          </a:p>
        </p:txBody>
      </p:sp>
    </p:spTree>
  </p:cSld>
  <p:clrMap bg1="lt1" tx1="dk1" bg2="lt2" tx2="dk2" accent1="accent1" accent2="accent2" accent3="accent3" accent4="accent4" accent5="accent5" accent6="accent6" hlink="hlink" folHlink="folHlink"/>
  <p:sldLayoutIdLst>
    <p:sldLayoutId id="2147483682" r:id="rId1"/>
    <p:sldLayoutId id="2147483683" r:id="rId2"/>
    <p:sldLayoutId id="2147483684" r:id="rId3"/>
    <p:sldLayoutId id="2147483685" r:id="rId4"/>
    <p:sldLayoutId id="2147483686" r:id="rId5"/>
    <p:sldLayoutId id="2147483687" r:id="rId6"/>
    <p:sldLayoutId id="2147483688" r:id="rId7"/>
    <p:sldLayoutId id="2147483689" r:id="rId8"/>
    <p:sldLayoutId id="2147483690" r:id="rId9"/>
    <p:sldLayoutId id="2147483691" r:id="rId10"/>
    <p:sldLayoutId id="2147483692" r:id="rId11"/>
    <p:sldLayoutId id="2147483693" r:id="rId12"/>
    <p:sldLayoutId id="2147483696" r:id="rId13"/>
    <p:sldLayoutId id="2147483697" r:id="rId14"/>
    <p:sldLayoutId id="2147483698" r:id="rId15"/>
    <p:sldLayoutId id="2147483699" r:id="rId16"/>
  </p:sldLayoutIdLst>
  <p:txStyles>
    <p:titleStyle>
      <a:lvl1pPr algn="ctr" defTabSz="914400" rtl="0" eaLnBrk="1" latinLnBrk="0" hangingPunct="1">
        <a:spcBef>
          <a:spcPct val="0"/>
        </a:spcBef>
        <a:buNone/>
        <a:defRPr sz="4600" kern="1200">
          <a:solidFill>
            <a:schemeClr val="accent1"/>
          </a:solidFill>
          <a:latin typeface="+mj-lt"/>
          <a:ea typeface="+mj-ea"/>
          <a:cs typeface="+mj-cs"/>
        </a:defRPr>
      </a:lvl1pPr>
    </p:titleStyle>
    <p:bodyStyle>
      <a:lvl1pPr marL="349250" indent="-349250" algn="l" defTabSz="914400" rtl="0" eaLnBrk="1" latinLnBrk="0" hangingPunct="1">
        <a:spcBef>
          <a:spcPts val="2000"/>
        </a:spcBef>
        <a:buClr>
          <a:schemeClr val="accent1">
            <a:lumMod val="60000"/>
            <a:lumOff val="40000"/>
          </a:schemeClr>
        </a:buClr>
        <a:buSzPct val="110000"/>
        <a:buFont typeface="Wingdings 2" pitchFamily="18" charset="2"/>
        <a:buChar char=""/>
        <a:defRPr sz="2400" kern="1200">
          <a:solidFill>
            <a:schemeClr val="tx1">
              <a:lumMod val="65000"/>
              <a:lumOff val="35000"/>
            </a:schemeClr>
          </a:solidFill>
          <a:latin typeface="+mn-lt"/>
          <a:ea typeface="+mn-ea"/>
          <a:cs typeface="+mn-cs"/>
        </a:defRPr>
      </a:lvl1pPr>
      <a:lvl2pPr marL="685800" indent="-336550" algn="l" defTabSz="914400" rtl="0" eaLnBrk="1" latinLnBrk="0" hangingPunct="1">
        <a:spcBef>
          <a:spcPts val="600"/>
        </a:spcBef>
        <a:buClr>
          <a:schemeClr val="accent1">
            <a:lumMod val="75000"/>
          </a:schemeClr>
        </a:buClr>
        <a:buSzPct val="110000"/>
        <a:buFont typeface="Wingdings 2" pitchFamily="18" charset="2"/>
        <a:buChar char=""/>
        <a:defRPr sz="2200" kern="1200">
          <a:solidFill>
            <a:schemeClr val="tx1">
              <a:lumMod val="65000"/>
              <a:lumOff val="35000"/>
            </a:schemeClr>
          </a:solidFill>
          <a:latin typeface="+mn-lt"/>
          <a:ea typeface="+mn-ea"/>
          <a:cs typeface="+mn-cs"/>
        </a:defRPr>
      </a:lvl2pPr>
      <a:lvl3pPr marL="968375" indent="-282575" algn="l" defTabSz="914400" rtl="0" eaLnBrk="1" latinLnBrk="0" hangingPunct="1">
        <a:spcBef>
          <a:spcPts val="600"/>
        </a:spcBef>
        <a:buClr>
          <a:schemeClr val="accent1">
            <a:lumMod val="60000"/>
            <a:lumOff val="40000"/>
          </a:schemeClr>
        </a:buClr>
        <a:buSzPct val="110000"/>
        <a:buFont typeface="Wingdings 2" pitchFamily="18" charset="2"/>
        <a:buChar char=""/>
        <a:defRPr sz="2000" kern="1200">
          <a:solidFill>
            <a:schemeClr val="tx1">
              <a:lumMod val="65000"/>
              <a:lumOff val="35000"/>
            </a:schemeClr>
          </a:solidFill>
          <a:latin typeface="+mn-lt"/>
          <a:ea typeface="+mn-ea"/>
          <a:cs typeface="+mn-cs"/>
        </a:defRPr>
      </a:lvl3pPr>
      <a:lvl4pPr marL="1263650" indent="-295275" algn="l" defTabSz="914400" rtl="0" eaLnBrk="1" latinLnBrk="0" hangingPunct="1">
        <a:spcBef>
          <a:spcPts val="600"/>
        </a:spcBef>
        <a:buClr>
          <a:schemeClr val="accent1">
            <a:lumMod val="75000"/>
          </a:schemeClr>
        </a:buClr>
        <a:buSzPct val="110000"/>
        <a:buFont typeface="Wingdings 2" pitchFamily="18" charset="2"/>
        <a:buChar char=""/>
        <a:defRPr sz="1800" kern="1200">
          <a:solidFill>
            <a:schemeClr val="tx1">
              <a:lumMod val="65000"/>
              <a:lumOff val="35000"/>
            </a:schemeClr>
          </a:solidFill>
          <a:latin typeface="+mn-lt"/>
          <a:ea typeface="+mn-ea"/>
          <a:cs typeface="+mn-cs"/>
        </a:defRPr>
      </a:lvl4pPr>
      <a:lvl5pPr marL="1546225" indent="-282575" algn="l" defTabSz="914400" rtl="0" eaLnBrk="1" latinLnBrk="0" hangingPunct="1">
        <a:spcBef>
          <a:spcPts val="600"/>
        </a:spcBef>
        <a:buClr>
          <a:schemeClr val="accent1">
            <a:lumMod val="60000"/>
            <a:lumOff val="40000"/>
          </a:schemeClr>
        </a:buClr>
        <a:buSzPct val="110000"/>
        <a:buFont typeface="Wingdings 2" pitchFamily="18" charset="2"/>
        <a:buChar char=""/>
        <a:defRPr sz="1800" kern="1200">
          <a:solidFill>
            <a:schemeClr val="tx1">
              <a:lumMod val="65000"/>
              <a:lumOff val="35000"/>
            </a:schemeClr>
          </a:solidFill>
          <a:latin typeface="+mn-lt"/>
          <a:ea typeface="+mn-ea"/>
          <a:cs typeface="+mn-cs"/>
        </a:defRPr>
      </a:lvl5pPr>
      <a:lvl6pPr marL="1828800" indent="-282575" algn="l" defTabSz="914400" rtl="0" eaLnBrk="1" latinLnBrk="0" hangingPunct="1">
        <a:spcBef>
          <a:spcPct val="20000"/>
        </a:spcBef>
        <a:buClr>
          <a:schemeClr val="accent2"/>
        </a:buClr>
        <a:buSzPct val="110000"/>
        <a:buFont typeface="Wingdings 2" pitchFamily="18" charset="2"/>
        <a:buChar char=""/>
        <a:defRPr lang="en-US" sz="1800" kern="1200" dirty="0" smtClean="0">
          <a:solidFill>
            <a:schemeClr val="tx1">
              <a:lumMod val="65000"/>
              <a:lumOff val="35000"/>
            </a:schemeClr>
          </a:solidFill>
          <a:latin typeface="+mn-lt"/>
          <a:ea typeface="+mn-ea"/>
          <a:cs typeface="+mn-cs"/>
        </a:defRPr>
      </a:lvl6pPr>
      <a:lvl7pPr marL="2117725" indent="-282575" algn="l" defTabSz="914400" rtl="0" eaLnBrk="1" latinLnBrk="0" hangingPunct="1">
        <a:spcBef>
          <a:spcPct val="20000"/>
        </a:spcBef>
        <a:buClr>
          <a:schemeClr val="accent1">
            <a:lumMod val="60000"/>
            <a:lumOff val="40000"/>
          </a:schemeClr>
        </a:buClr>
        <a:buSzPct val="110000"/>
        <a:buFont typeface="Wingdings 2" pitchFamily="18" charset="2"/>
        <a:buChar char=""/>
        <a:defRPr lang="en-US" sz="1800" kern="1200" dirty="0" smtClean="0">
          <a:solidFill>
            <a:schemeClr val="tx1">
              <a:lumMod val="65000"/>
              <a:lumOff val="35000"/>
            </a:schemeClr>
          </a:solidFill>
          <a:latin typeface="+mn-lt"/>
          <a:ea typeface="+mn-ea"/>
          <a:cs typeface="+mn-cs"/>
        </a:defRPr>
      </a:lvl7pPr>
      <a:lvl8pPr marL="2398713" indent="-282575" algn="l" defTabSz="914400" rtl="0" eaLnBrk="1" latinLnBrk="0" hangingPunct="1">
        <a:spcBef>
          <a:spcPct val="20000"/>
        </a:spcBef>
        <a:buClr>
          <a:schemeClr val="accent2"/>
        </a:buClr>
        <a:buSzPct val="110000"/>
        <a:buFont typeface="Wingdings 2" pitchFamily="18" charset="2"/>
        <a:buChar char=""/>
        <a:defRPr lang="en-US" sz="1800" kern="1200" dirty="0" smtClean="0">
          <a:solidFill>
            <a:schemeClr val="tx1">
              <a:lumMod val="65000"/>
              <a:lumOff val="35000"/>
            </a:schemeClr>
          </a:solidFill>
          <a:latin typeface="+mn-lt"/>
          <a:ea typeface="+mn-ea"/>
          <a:cs typeface="+mn-cs"/>
        </a:defRPr>
      </a:lvl8pPr>
      <a:lvl9pPr marL="2689225" indent="-282575" algn="l" defTabSz="914400" rtl="0" eaLnBrk="1" latinLnBrk="0" hangingPunct="1">
        <a:spcBef>
          <a:spcPct val="20000"/>
        </a:spcBef>
        <a:buClr>
          <a:schemeClr val="accent1">
            <a:lumMod val="60000"/>
            <a:lumOff val="40000"/>
          </a:schemeClr>
        </a:buClr>
        <a:buSzPct val="110000"/>
        <a:buFont typeface="Wingdings 2" pitchFamily="18" charset="2"/>
        <a:buChar char=""/>
        <a:defRPr lang="en-US" sz="1800" kern="1200" dirty="0">
          <a:solidFill>
            <a:schemeClr val="tx1">
              <a:lumMod val="65000"/>
              <a:lumOff val="35000"/>
            </a:schemeClr>
          </a:solidFill>
          <a:latin typeface="+mn-lt"/>
          <a:ea typeface="+mn-ea"/>
          <a:cs typeface="+mn-cs"/>
        </a:defRPr>
      </a:lvl9pPr>
    </p:bodyStyle>
    <p:otherStyle>
      <a:defPPr>
        <a:defRPr/>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3.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4.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5.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4.xml"/><Relationship Id="rId2" Type="http://schemas.openxmlformats.org/officeDocument/2006/relationships/notesSlide" Target="../notesSlides/notesSlide6.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4.xml"/><Relationship Id="rId2" Type="http://schemas.openxmlformats.org/officeDocument/2006/relationships/notesSlide" Target="../notesSlides/notesSlide7.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4.xml"/><Relationship Id="rId2" Type="http://schemas.openxmlformats.org/officeDocument/2006/relationships/notesSlide" Target="../notesSlides/notesSlide8.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4.xml"/><Relationship Id="rId2" Type="http://schemas.openxmlformats.org/officeDocument/2006/relationships/notesSlide" Target="../notesSlides/notesSlide9.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notesSlide" Target="../notesSlides/notesSlide10.xml"/><Relationship Id="rId3" Type="http://schemas.openxmlformats.org/officeDocument/2006/relationships/image" Target="../media/image3.wmf"/></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notesSlide" Target="../notesSlides/notesSlide11.xml"/><Relationship Id="rId3" Type="http://schemas.openxmlformats.org/officeDocument/2006/relationships/image" Target="../media/image3.wmf"/></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5.xml"/><Relationship Id="rId2" Type="http://schemas.openxmlformats.org/officeDocument/2006/relationships/notesSlide" Target="../notesSlides/notesSlide1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notesSlide" Target="../notesSlides/notesSlide13.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notesSlide" Target="../notesSlides/notesSlide14.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notesSlide" Target="../notesSlides/notesSlide15.xml"/><Relationship Id="rId3" Type="http://schemas.openxmlformats.org/officeDocument/2006/relationships/image" Target="../media/image3.wmf"/></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6.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7.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8.xml"/><Relationship Id="rId3" Type="http://schemas.openxmlformats.org/officeDocument/2006/relationships/image" Target="../media/image4.png"/></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13.xml"/><Relationship Id="rId2" Type="http://schemas.openxmlformats.org/officeDocument/2006/relationships/image" Target="../media/image5.jpeg"/></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13.xml"/><Relationship Id="rId2" Type="http://schemas.openxmlformats.org/officeDocument/2006/relationships/image" Target="../media/image6.jpeg"/></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9.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16.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322921" y="3083140"/>
            <a:ext cx="6498158" cy="672494"/>
          </a:xfrm>
        </p:spPr>
        <p:txBody>
          <a:bodyPr/>
          <a:lstStyle/>
          <a:p>
            <a:r>
              <a:rPr lang="en-US" dirty="0">
                <a:latin typeface="Arial"/>
                <a:cs typeface="Arial"/>
              </a:rPr>
              <a:t>Enhanced Interior Gateway Routing </a:t>
            </a:r>
            <a:r>
              <a:rPr lang="en-US" dirty="0" smtClean="0">
                <a:latin typeface="Arial"/>
                <a:cs typeface="Arial"/>
              </a:rPr>
              <a:t>Protocol – Part 4</a:t>
            </a:r>
            <a:endParaRPr lang="en-US" dirty="0">
              <a:solidFill>
                <a:srgbClr val="0F3661"/>
              </a:solidFill>
              <a:latin typeface="Arial"/>
              <a:cs typeface="Arial"/>
            </a:endParaRPr>
          </a:p>
        </p:txBody>
      </p:sp>
    </p:spTree>
    <p:extLst>
      <p:ext uri="{BB962C8B-B14F-4D97-AF65-F5344CB8AC3E}">
        <p14:creationId xmlns:p14="http://schemas.microsoft.com/office/powerpoint/2010/main" val="660449210"/>
      </p:ext>
    </p:extLst>
  </p:cSld>
  <p:clrMapOvr>
    <a:masterClrMapping/>
  </p:clrMapOvr>
  <p:timing>
    <p:tnLst>
      <p:par>
        <p:cTn xmlns:p14="http://schemas.microsoft.com/office/powerpoint/2010/mai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67711" name="Rectangle 31"/>
          <p:cNvSpPr>
            <a:spLocks noGrp="1" noChangeArrowheads="1"/>
          </p:cNvSpPr>
          <p:nvPr>
            <p:ph type="title"/>
          </p:nvPr>
        </p:nvSpPr>
        <p:spPr>
          <a:xfrm>
            <a:off x="549275" y="107575"/>
            <a:ext cx="8042276" cy="1492625"/>
          </a:xfrm>
        </p:spPr>
        <p:txBody>
          <a:bodyPr/>
          <a:lstStyle/>
          <a:p>
            <a:r>
              <a:rPr lang="en-US" dirty="0" smtClean="0"/>
              <a:t>Router Authentication</a:t>
            </a:r>
            <a:endParaRPr lang="en-US" dirty="0"/>
          </a:p>
        </p:txBody>
      </p:sp>
      <p:sp>
        <p:nvSpPr>
          <p:cNvPr id="967712" name="Rectangle 32"/>
          <p:cNvSpPr>
            <a:spLocks noGrp="1" noChangeArrowheads="1"/>
          </p:cNvSpPr>
          <p:nvPr>
            <p:ph type="body" idx="1"/>
          </p:nvPr>
        </p:nvSpPr>
        <p:spPr>
          <a:xfrm>
            <a:off x="549275" y="1878665"/>
            <a:ext cx="8042276" cy="4064935"/>
          </a:xfrm>
        </p:spPr>
        <p:txBody>
          <a:bodyPr>
            <a:normAutofit fontScale="85000" lnSpcReduction="20000"/>
          </a:bodyPr>
          <a:lstStyle/>
          <a:p>
            <a:r>
              <a:rPr lang="en-US" dirty="0" smtClean="0"/>
              <a:t>Many routing protocols support authentication such that a router authenticates the source of each routing update packet that it receives.</a:t>
            </a:r>
          </a:p>
          <a:p>
            <a:r>
              <a:rPr lang="en-US" dirty="0" smtClean="0"/>
              <a:t> Simple password authentication is supported by:</a:t>
            </a:r>
          </a:p>
          <a:p>
            <a:pPr lvl="1"/>
            <a:r>
              <a:rPr lang="en-US" dirty="0" smtClean="0"/>
              <a:t>IS-IS </a:t>
            </a:r>
          </a:p>
          <a:p>
            <a:pPr lvl="1"/>
            <a:r>
              <a:rPr lang="en-US" dirty="0" smtClean="0"/>
              <a:t>OSPF</a:t>
            </a:r>
          </a:p>
          <a:p>
            <a:pPr lvl="1"/>
            <a:r>
              <a:rPr lang="en-US" dirty="0" smtClean="0"/>
              <a:t>RIPv2 </a:t>
            </a:r>
          </a:p>
          <a:p>
            <a:r>
              <a:rPr lang="en-US" dirty="0" smtClean="0"/>
              <a:t> MD5 authentication is supported by:</a:t>
            </a:r>
          </a:p>
          <a:p>
            <a:pPr lvl="1"/>
            <a:r>
              <a:rPr lang="en-US" dirty="0" smtClean="0"/>
              <a:t>OSPF</a:t>
            </a:r>
          </a:p>
          <a:p>
            <a:pPr lvl="1"/>
            <a:r>
              <a:rPr lang="en-US" dirty="0" smtClean="0"/>
              <a:t>RIPv2</a:t>
            </a:r>
          </a:p>
          <a:p>
            <a:pPr lvl="1"/>
            <a:r>
              <a:rPr lang="en-US" dirty="0" smtClean="0"/>
              <a:t>BGP</a:t>
            </a:r>
          </a:p>
          <a:p>
            <a:pPr lvl="1"/>
            <a:r>
              <a:rPr lang="en-US" dirty="0" smtClean="0"/>
              <a:t>EIGRP</a:t>
            </a:r>
            <a:endParaRPr lang="en-US" dirty="0"/>
          </a:p>
        </p:txBody>
      </p:sp>
    </p:spTree>
    <p:extLst>
      <p:ext uri="{BB962C8B-B14F-4D97-AF65-F5344CB8AC3E}">
        <p14:creationId xmlns:p14="http://schemas.microsoft.com/office/powerpoint/2010/main" val="2238338774"/>
      </p:ext>
    </p:extLst>
  </p:cSld>
  <p:clrMapOvr>
    <a:masterClrMapping/>
  </p:clrMapOvr>
  <p:timing>
    <p:tnLst>
      <p:par>
        <p:cTn xmlns:p14="http://schemas.microsoft.com/office/powerpoint/2010/mai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71789" name="Rectangle 13"/>
          <p:cNvSpPr>
            <a:spLocks noGrp="1" noChangeArrowheads="1"/>
          </p:cNvSpPr>
          <p:nvPr>
            <p:ph type="title"/>
          </p:nvPr>
        </p:nvSpPr>
        <p:spPr>
          <a:xfrm>
            <a:off x="295738" y="107576"/>
            <a:ext cx="4592659" cy="1336956"/>
          </a:xfrm>
        </p:spPr>
        <p:txBody>
          <a:bodyPr/>
          <a:lstStyle/>
          <a:p>
            <a:r>
              <a:rPr lang="en-US" sz="3200" dirty="0" smtClean="0"/>
              <a:t>Simple Password vs. MD5 Authentication</a:t>
            </a:r>
            <a:endParaRPr lang="en-US" sz="3200" dirty="0"/>
          </a:p>
        </p:txBody>
      </p:sp>
      <p:sp>
        <p:nvSpPr>
          <p:cNvPr id="971790" name="Rectangle 14"/>
          <p:cNvSpPr>
            <a:spLocks noGrp="1" noChangeArrowheads="1"/>
          </p:cNvSpPr>
          <p:nvPr>
            <p:ph type="body" idx="1"/>
          </p:nvPr>
        </p:nvSpPr>
        <p:spPr>
          <a:xfrm>
            <a:off x="549275" y="1617739"/>
            <a:ext cx="8042276" cy="4035653"/>
          </a:xfrm>
        </p:spPr>
        <p:txBody>
          <a:bodyPr>
            <a:normAutofit lnSpcReduction="10000"/>
          </a:bodyPr>
          <a:lstStyle/>
          <a:p>
            <a:r>
              <a:rPr lang="en-US" dirty="0" smtClean="0"/>
              <a:t>Simple password authentication:</a:t>
            </a:r>
          </a:p>
          <a:p>
            <a:pPr lvl="1"/>
            <a:r>
              <a:rPr lang="en-US" dirty="0" smtClean="0"/>
              <a:t>Router sends packet and key.</a:t>
            </a:r>
          </a:p>
          <a:p>
            <a:pPr lvl="1"/>
            <a:r>
              <a:rPr lang="en-US" dirty="0" smtClean="0"/>
              <a:t>Neighbor checks if received key matches its key.</a:t>
            </a:r>
          </a:p>
          <a:p>
            <a:pPr lvl="1"/>
            <a:r>
              <a:rPr lang="en-US" dirty="0" smtClean="0"/>
              <a:t>Is not secure.</a:t>
            </a:r>
          </a:p>
          <a:p>
            <a:r>
              <a:rPr lang="en-US" dirty="0" smtClean="0"/>
              <a:t>MD5 authentication:</a:t>
            </a:r>
          </a:p>
          <a:p>
            <a:pPr lvl="1"/>
            <a:r>
              <a:rPr lang="en-US" dirty="0" smtClean="0"/>
              <a:t>Configure a “key” (password) and key-id; router generates a message digest, or hash, of the key, key-id and message.</a:t>
            </a:r>
          </a:p>
          <a:p>
            <a:pPr lvl="1"/>
            <a:r>
              <a:rPr lang="en-US" dirty="0" smtClean="0"/>
              <a:t>Message digest is sent with packet; key is not sent.</a:t>
            </a:r>
          </a:p>
          <a:p>
            <a:pPr lvl="1"/>
            <a:r>
              <a:rPr lang="en-US" dirty="0" smtClean="0"/>
              <a:t>Is secure.</a:t>
            </a:r>
            <a:endParaRPr lang="en-US" dirty="0"/>
          </a:p>
        </p:txBody>
      </p:sp>
    </p:spTree>
    <p:extLst>
      <p:ext uri="{BB962C8B-B14F-4D97-AF65-F5344CB8AC3E}">
        <p14:creationId xmlns:p14="http://schemas.microsoft.com/office/powerpoint/2010/main" val="3413206387"/>
      </p:ext>
    </p:extLst>
  </p:cSld>
  <p:clrMapOvr>
    <a:masterClrMapping/>
  </p:clrMapOvr>
  <p:timing>
    <p:tnLst>
      <p:par>
        <p:cTn xmlns:p14="http://schemas.microsoft.com/office/powerpoint/2010/mai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73833" name="Rectangle 9"/>
          <p:cNvSpPr>
            <a:spLocks noGrp="1" noChangeArrowheads="1"/>
          </p:cNvSpPr>
          <p:nvPr>
            <p:ph type="title"/>
          </p:nvPr>
        </p:nvSpPr>
        <p:spPr>
          <a:xfrm>
            <a:off x="549275" y="368502"/>
            <a:ext cx="8042276" cy="1336956"/>
          </a:xfrm>
        </p:spPr>
        <p:txBody>
          <a:bodyPr/>
          <a:lstStyle/>
          <a:p>
            <a:r>
              <a:rPr lang="en-US" dirty="0" smtClean="0"/>
              <a:t>EIGRP MD5 Authentication</a:t>
            </a:r>
            <a:endParaRPr lang="en-US" dirty="0"/>
          </a:p>
        </p:txBody>
      </p:sp>
      <p:sp>
        <p:nvSpPr>
          <p:cNvPr id="973834" name="Rectangle 10"/>
          <p:cNvSpPr>
            <a:spLocks noGrp="1" noChangeArrowheads="1"/>
          </p:cNvSpPr>
          <p:nvPr>
            <p:ph type="body" idx="1"/>
          </p:nvPr>
        </p:nvSpPr>
        <p:spPr>
          <a:xfrm>
            <a:off x="549275" y="2191633"/>
            <a:ext cx="8042276" cy="3479155"/>
          </a:xfrm>
        </p:spPr>
        <p:txBody>
          <a:bodyPr/>
          <a:lstStyle/>
          <a:p>
            <a:r>
              <a:rPr lang="en-US" dirty="0" smtClean="0"/>
              <a:t>EIGRP supports MD5 authentication.</a:t>
            </a:r>
          </a:p>
          <a:p>
            <a:r>
              <a:rPr lang="en-US" dirty="0" smtClean="0"/>
              <a:t>Router generates and checks every EIGRP packet. Router authenticates the source of each routing update packet that it receives.</a:t>
            </a:r>
          </a:p>
          <a:p>
            <a:r>
              <a:rPr lang="en-US" dirty="0" smtClean="0"/>
              <a:t>Configure a “key” (password) and key-id; each participating neighbor must have same key configured.</a:t>
            </a:r>
            <a:endParaRPr lang="en-US" dirty="0"/>
          </a:p>
        </p:txBody>
      </p:sp>
    </p:spTree>
    <p:extLst>
      <p:ext uri="{BB962C8B-B14F-4D97-AF65-F5344CB8AC3E}">
        <p14:creationId xmlns:p14="http://schemas.microsoft.com/office/powerpoint/2010/main" val="1406962986"/>
      </p:ext>
    </p:extLst>
  </p:cSld>
  <p:clrMapOvr>
    <a:masterClrMapping/>
  </p:clrMapOvr>
  <p:timing>
    <p:tnLst>
      <p:par>
        <p:cTn xmlns:p14="http://schemas.microsoft.com/office/powerpoint/2010/mai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75882" name="Rectangle 10"/>
          <p:cNvSpPr>
            <a:spLocks noGrp="1" noChangeArrowheads="1"/>
          </p:cNvSpPr>
          <p:nvPr>
            <p:ph type="title"/>
          </p:nvPr>
        </p:nvSpPr>
        <p:spPr>
          <a:xfrm>
            <a:off x="549275" y="317060"/>
            <a:ext cx="8042276" cy="1336956"/>
          </a:xfrm>
        </p:spPr>
        <p:txBody>
          <a:bodyPr/>
          <a:lstStyle/>
          <a:p>
            <a:r>
              <a:rPr lang="en-US" dirty="0" smtClean="0"/>
              <a:t>MD5 Authentication</a:t>
            </a:r>
            <a:endParaRPr lang="en-US" dirty="0"/>
          </a:p>
        </p:txBody>
      </p:sp>
      <p:sp>
        <p:nvSpPr>
          <p:cNvPr id="975883" name="Rectangle 11"/>
          <p:cNvSpPr>
            <a:spLocks noGrp="1" noChangeArrowheads="1"/>
          </p:cNvSpPr>
          <p:nvPr>
            <p:ph type="body" idx="1"/>
          </p:nvPr>
        </p:nvSpPr>
        <p:spPr>
          <a:xfrm>
            <a:off x="549275" y="2139447"/>
            <a:ext cx="8042276" cy="2992093"/>
          </a:xfrm>
        </p:spPr>
        <p:txBody>
          <a:bodyPr/>
          <a:lstStyle/>
          <a:p>
            <a:r>
              <a:rPr lang="en-US" dirty="0" smtClean="0"/>
              <a:t>EIGRP MD5 authentication:</a:t>
            </a:r>
          </a:p>
          <a:p>
            <a:pPr lvl="1"/>
            <a:r>
              <a:rPr lang="en-US" dirty="0" smtClean="0"/>
              <a:t>Router generates a message digest, or hash, of the key, key-id, and message.</a:t>
            </a:r>
          </a:p>
          <a:p>
            <a:pPr lvl="1"/>
            <a:r>
              <a:rPr lang="en-US" dirty="0" smtClean="0"/>
              <a:t>EIGRP allows keys to be managed using key chains.</a:t>
            </a:r>
          </a:p>
          <a:p>
            <a:pPr lvl="1"/>
            <a:r>
              <a:rPr lang="en-US" dirty="0" smtClean="0"/>
              <a:t>Specify key-id (number, key, and lifetime of key).</a:t>
            </a:r>
          </a:p>
          <a:p>
            <a:pPr lvl="1"/>
            <a:r>
              <a:rPr lang="en-US" dirty="0" smtClean="0"/>
              <a:t>First valid activated key, in order of key numbers, is used.</a:t>
            </a:r>
            <a:endParaRPr lang="en-US" dirty="0"/>
          </a:p>
        </p:txBody>
      </p:sp>
    </p:spTree>
    <p:extLst>
      <p:ext uri="{BB962C8B-B14F-4D97-AF65-F5344CB8AC3E}">
        <p14:creationId xmlns:p14="http://schemas.microsoft.com/office/powerpoint/2010/main" val="1942759415"/>
      </p:ext>
    </p:extLst>
  </p:cSld>
  <p:clrMapOvr>
    <a:masterClrMapping/>
  </p:clrMapOvr>
  <p:timing>
    <p:tnLst>
      <p:par>
        <p:cTn xmlns:p14="http://schemas.microsoft.com/office/powerpoint/2010/mai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4930601" cy="1214448"/>
          </a:xfrm>
        </p:spPr>
        <p:txBody>
          <a:bodyPr/>
          <a:lstStyle/>
          <a:p>
            <a:r>
              <a:rPr lang="en-US" sz="4000" dirty="0" smtClean="0"/>
              <a:t>Planning for EIGRP</a:t>
            </a:r>
            <a:endParaRPr lang="en-US" sz="4000" dirty="0"/>
          </a:p>
        </p:txBody>
      </p:sp>
      <p:sp>
        <p:nvSpPr>
          <p:cNvPr id="3" name="Content Placeholder 2"/>
          <p:cNvSpPr>
            <a:spLocks noGrp="1"/>
          </p:cNvSpPr>
          <p:nvPr>
            <p:ph idx="1"/>
          </p:nvPr>
        </p:nvSpPr>
        <p:spPr>
          <a:xfrm>
            <a:off x="549275" y="1600201"/>
            <a:ext cx="8042276" cy="4087982"/>
          </a:xfrm>
        </p:spPr>
        <p:txBody>
          <a:bodyPr>
            <a:normAutofit fontScale="92500" lnSpcReduction="20000"/>
          </a:bodyPr>
          <a:lstStyle/>
          <a:p>
            <a:r>
              <a:rPr lang="en-US" dirty="0" smtClean="0"/>
              <a:t>The following key parameters must be defined in enough detail before configuring EIGRP authentication:</a:t>
            </a:r>
          </a:p>
          <a:p>
            <a:pPr lvl="1"/>
            <a:r>
              <a:rPr lang="en-US" dirty="0" smtClean="0"/>
              <a:t>The EIGRP AS number</a:t>
            </a:r>
          </a:p>
          <a:p>
            <a:pPr lvl="1"/>
            <a:r>
              <a:rPr lang="en-US" dirty="0" smtClean="0"/>
              <a:t>The authentication mode (MD5)</a:t>
            </a:r>
          </a:p>
          <a:p>
            <a:pPr lvl="1"/>
            <a:r>
              <a:rPr lang="en-US" dirty="0" smtClean="0"/>
              <a:t>The definition of one or more keys to authenticate EIGRP packets, according to the network security plan.</a:t>
            </a:r>
          </a:p>
          <a:p>
            <a:pPr lvl="1"/>
            <a:r>
              <a:rPr lang="en-US" dirty="0" smtClean="0"/>
              <a:t>The keys’ lifetime, if multiple keys are defined.</a:t>
            </a:r>
          </a:p>
          <a:p>
            <a:r>
              <a:rPr lang="en-US" dirty="0" smtClean="0"/>
              <a:t>Once defined, the following steps may be implemented:</a:t>
            </a:r>
          </a:p>
          <a:p>
            <a:pPr marL="682625" lvl="1" indent="-457200">
              <a:buFont typeface="+mj-lt"/>
              <a:buAutoNum type="arabicPeriod"/>
            </a:pPr>
            <a:r>
              <a:rPr lang="en-US" dirty="0" smtClean="0"/>
              <a:t>Configure the authentication mode for EIGRP.</a:t>
            </a:r>
          </a:p>
          <a:p>
            <a:pPr marL="682625" lvl="1" indent="-457200">
              <a:buFont typeface="+mj-lt"/>
              <a:buAutoNum type="arabicPeriod"/>
            </a:pPr>
            <a:r>
              <a:rPr lang="en-US" dirty="0" smtClean="0"/>
              <a:t>Configure the key chain.</a:t>
            </a:r>
          </a:p>
          <a:p>
            <a:pPr marL="682625" lvl="1" indent="-457200">
              <a:buFont typeface="+mj-lt"/>
              <a:buAutoNum type="arabicPeriod"/>
            </a:pPr>
            <a:r>
              <a:rPr lang="en-US" dirty="0" smtClean="0"/>
              <a:t>Optionally configure the keys’ lifetime parameters.</a:t>
            </a:r>
          </a:p>
          <a:p>
            <a:pPr marL="682625" lvl="1" indent="-457200">
              <a:buFont typeface="+mj-lt"/>
              <a:buAutoNum type="arabicPeriod"/>
            </a:pPr>
            <a:r>
              <a:rPr lang="en-US" dirty="0" smtClean="0"/>
              <a:t>Enable authentication to use the key(s) in the key chain.</a:t>
            </a:r>
          </a:p>
          <a:p>
            <a:endParaRPr lang="en-US" dirty="0"/>
          </a:p>
        </p:txBody>
      </p:sp>
    </p:spTree>
    <p:extLst>
      <p:ext uri="{BB962C8B-B14F-4D97-AF65-F5344CB8AC3E}">
        <p14:creationId xmlns:p14="http://schemas.microsoft.com/office/powerpoint/2010/main" val="1677424550"/>
      </p:ext>
    </p:extLst>
  </p:cSld>
  <p:clrMapOvr>
    <a:masterClrMapping/>
  </p:clrMapOvr>
  <p:timing>
    <p:tnLst>
      <p:par>
        <p:cTn xmlns:p14="http://schemas.microsoft.com/office/powerpoint/2010/mai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77922" name="Rectangle 2"/>
          <p:cNvSpPr>
            <a:spLocks noGrp="1" noChangeArrowheads="1"/>
          </p:cNvSpPr>
          <p:nvPr>
            <p:ph type="title"/>
          </p:nvPr>
        </p:nvSpPr>
        <p:spPr>
          <a:xfrm>
            <a:off x="279400" y="735711"/>
            <a:ext cx="8875059" cy="740664"/>
          </a:xfrm>
        </p:spPr>
        <p:txBody>
          <a:bodyPr>
            <a:normAutofit/>
          </a:bodyPr>
          <a:lstStyle/>
          <a:p>
            <a:pPr lvl="1"/>
            <a:r>
              <a:rPr lang="en-US" sz="3200" dirty="0" smtClean="0">
                <a:solidFill>
                  <a:schemeClr val="accent1">
                    <a:lumMod val="60000"/>
                    <a:lumOff val="40000"/>
                  </a:schemeClr>
                </a:solidFill>
                <a:latin typeface="Arial"/>
                <a:cs typeface="Arial"/>
              </a:rPr>
              <a:t>Configure the Authentication Mode for EIGRP</a:t>
            </a:r>
          </a:p>
        </p:txBody>
      </p:sp>
      <p:sp>
        <p:nvSpPr>
          <p:cNvPr id="11" name="Content Placeholder 10"/>
          <p:cNvSpPr>
            <a:spLocks noGrp="1"/>
          </p:cNvSpPr>
          <p:nvPr>
            <p:ph idx="1"/>
          </p:nvPr>
        </p:nvSpPr>
        <p:spPr>
          <a:xfrm>
            <a:off x="279400" y="1873926"/>
            <a:ext cx="8316913" cy="491994"/>
          </a:xfrm>
        </p:spPr>
        <p:txBody>
          <a:bodyPr/>
          <a:lstStyle/>
          <a:p>
            <a:r>
              <a:rPr lang="en-US" dirty="0" smtClean="0"/>
              <a:t>Specify MD5 authentication for EIGRP packets.</a:t>
            </a:r>
          </a:p>
          <a:p>
            <a:endParaRPr lang="en-US" dirty="0"/>
          </a:p>
        </p:txBody>
      </p:sp>
      <p:sp>
        <p:nvSpPr>
          <p:cNvPr id="12" name="Text Placeholder 11"/>
          <p:cNvSpPr>
            <a:spLocks noGrp="1"/>
          </p:cNvSpPr>
          <p:nvPr>
            <p:ph type="body" sz="quarter" idx="10"/>
          </p:nvPr>
        </p:nvSpPr>
        <p:spPr>
          <a:xfrm>
            <a:off x="613533" y="2411965"/>
            <a:ext cx="7745412" cy="377078"/>
          </a:xfrm>
        </p:spPr>
        <p:txBody>
          <a:bodyPr/>
          <a:lstStyle/>
          <a:p>
            <a:r>
              <a:rPr lang="en-US" sz="1800" dirty="0" smtClean="0"/>
              <a:t>Router(config-if)#</a:t>
            </a:r>
          </a:p>
        </p:txBody>
      </p:sp>
      <p:sp>
        <p:nvSpPr>
          <p:cNvPr id="13" name="Text Placeholder 12"/>
          <p:cNvSpPr>
            <a:spLocks noGrp="1"/>
          </p:cNvSpPr>
          <p:nvPr>
            <p:ph type="body" sz="quarter" idx="11"/>
          </p:nvPr>
        </p:nvSpPr>
        <p:spPr>
          <a:xfrm>
            <a:off x="615326" y="2871852"/>
            <a:ext cx="7745412" cy="377078"/>
          </a:xfrm>
        </p:spPr>
        <p:txBody>
          <a:bodyPr/>
          <a:lstStyle/>
          <a:p>
            <a:r>
              <a:rPr lang="en-US" sz="1800" dirty="0" smtClean="0"/>
              <a:t>ip authentication mode eigrp </a:t>
            </a:r>
            <a:r>
              <a:rPr lang="en-US" sz="1800" b="0" i="1" dirty="0" smtClean="0"/>
              <a:t>autonomous-system</a:t>
            </a:r>
            <a:r>
              <a:rPr lang="en-US" sz="1800" dirty="0" smtClean="0"/>
              <a:t> md5</a:t>
            </a:r>
          </a:p>
          <a:p>
            <a:endParaRPr lang="en-US" sz="1800" dirty="0"/>
          </a:p>
        </p:txBody>
      </p:sp>
      <p:sp>
        <p:nvSpPr>
          <p:cNvPr id="21" name="Content Placeholder 10"/>
          <p:cNvSpPr txBox="1">
            <a:spLocks/>
          </p:cNvSpPr>
          <p:nvPr/>
        </p:nvSpPr>
        <p:spPr bwMode="auto">
          <a:xfrm>
            <a:off x="279400" y="3970314"/>
            <a:ext cx="8316913" cy="491994"/>
          </a:xfrm>
          <a:prstGeom prst="rect">
            <a:avLst/>
          </a:prstGeom>
          <a:noFill/>
          <a:ln w="9525" algn="ctr">
            <a:noFill/>
            <a:miter lim="800000"/>
            <a:headEnd/>
            <a:tailEnd/>
          </a:ln>
        </p:spPr>
        <p:txBody>
          <a:bodyPr vert="horz" wrap="square" lIns="82124" tIns="41061" rIns="82124" bIns="41061" numCol="1" anchor="t" anchorCtr="0" compatLnSpc="1">
            <a:prstTxWarp prst="textNoShape">
              <a:avLst/>
            </a:prstTxWarp>
            <a:normAutofit fontScale="85000" lnSpcReduction="10000"/>
          </a:bodyPr>
          <a:lstStyle/>
          <a:p>
            <a:pPr marL="225425" marR="0" lvl="0" indent="-225425" algn="l" defTabSz="814388" rtl="0" eaLnBrk="1" fontAlgn="base" latinLnBrk="0" hangingPunct="1">
              <a:lnSpc>
                <a:spcPct val="100000"/>
              </a:lnSpc>
              <a:spcBef>
                <a:spcPct val="50000"/>
              </a:spcBef>
              <a:spcAft>
                <a:spcPct val="0"/>
              </a:spcAft>
              <a:buClr>
                <a:schemeClr val="accent1"/>
              </a:buClr>
              <a:buSzTx/>
              <a:buFont typeface="Wingdings" pitchFamily="2" charset="2"/>
              <a:buChar char="§"/>
              <a:tabLst/>
              <a:defRPr/>
            </a:pPr>
            <a:r>
              <a:rPr kumimoji="0" lang="en-US" sz="2400" b="0" i="0" u="none" strike="noStrike" kern="0" cap="none" spc="0" normalizeH="0" baseline="0" noProof="0" dirty="0" smtClean="0">
                <a:ln>
                  <a:noFill/>
                </a:ln>
                <a:solidFill>
                  <a:schemeClr val="tx1"/>
                </a:solidFill>
                <a:effectLst/>
                <a:uLnTx/>
                <a:uFillTx/>
                <a:latin typeface="+mn-lt"/>
                <a:ea typeface="+mn-ea"/>
                <a:cs typeface="+mn-cs"/>
              </a:rPr>
              <a:t>Enable EIGRP packet authentication using key in the </a:t>
            </a:r>
            <a:r>
              <a:rPr kumimoji="0" lang="en-US" sz="2400" b="0" i="1" u="none" strike="noStrike" kern="0" cap="none" spc="0" normalizeH="0" baseline="0" noProof="0" dirty="0" smtClean="0">
                <a:ln>
                  <a:noFill/>
                </a:ln>
                <a:solidFill>
                  <a:schemeClr val="tx1"/>
                </a:solidFill>
                <a:effectLst/>
                <a:uLnTx/>
                <a:uFillTx/>
                <a:latin typeface="+mn-lt"/>
                <a:ea typeface="+mn-ea"/>
                <a:cs typeface="+mn-cs"/>
              </a:rPr>
              <a:t>key-chain</a:t>
            </a:r>
            <a:r>
              <a:rPr kumimoji="0" lang="en-US" sz="2400" b="0" i="0" u="none" strike="noStrike" kern="0" cap="none" spc="0" normalizeH="0" baseline="0" noProof="0" dirty="0" smtClean="0">
                <a:ln>
                  <a:noFill/>
                </a:ln>
                <a:solidFill>
                  <a:schemeClr val="tx1"/>
                </a:solidFill>
                <a:effectLst/>
                <a:uLnTx/>
                <a:uFillTx/>
                <a:latin typeface="+mn-lt"/>
                <a:ea typeface="+mn-ea"/>
                <a:cs typeface="+mn-cs"/>
              </a:rPr>
              <a:t>.</a:t>
            </a:r>
          </a:p>
          <a:p>
            <a:pPr marL="236538" marR="0" lvl="0" indent="-236538" algn="l" defTabSz="814388" rtl="0" eaLnBrk="1" fontAlgn="base" latinLnBrk="0" hangingPunct="1">
              <a:lnSpc>
                <a:spcPct val="95000"/>
              </a:lnSpc>
              <a:spcBef>
                <a:spcPct val="50000"/>
              </a:spcBef>
              <a:spcAft>
                <a:spcPct val="0"/>
              </a:spcAft>
              <a:buClr>
                <a:srgbClr val="708CA1"/>
              </a:buClr>
              <a:buSzTx/>
              <a:buFont typeface="Wingdings" pitchFamily="2" charset="2"/>
              <a:buChar char="§"/>
              <a:tabLst/>
              <a:defRPr/>
            </a:pPr>
            <a:endParaRPr kumimoji="0" lang="en-US" sz="2400" b="0" i="0" u="none" strike="noStrike" kern="0" cap="none" spc="0" normalizeH="0" baseline="0" noProof="0" dirty="0">
              <a:ln>
                <a:noFill/>
              </a:ln>
              <a:solidFill>
                <a:schemeClr val="tx1"/>
              </a:solidFill>
              <a:effectLst/>
              <a:uLnTx/>
              <a:uFillTx/>
              <a:latin typeface="+mn-lt"/>
              <a:ea typeface="+mn-ea"/>
              <a:cs typeface="+mn-cs"/>
            </a:endParaRPr>
          </a:p>
        </p:txBody>
      </p:sp>
      <p:sp>
        <p:nvSpPr>
          <p:cNvPr id="22" name="Text Placeholder 11"/>
          <p:cNvSpPr txBox="1">
            <a:spLocks/>
          </p:cNvSpPr>
          <p:nvPr/>
        </p:nvSpPr>
        <p:spPr bwMode="auto">
          <a:xfrm>
            <a:off x="613533" y="4508353"/>
            <a:ext cx="7745412" cy="377078"/>
          </a:xfrm>
          <a:prstGeom prst="rect">
            <a:avLst/>
          </a:prstGeom>
          <a:noFill/>
          <a:ln w="9525" algn="ctr">
            <a:noFill/>
            <a:miter lim="800000"/>
            <a:headEnd/>
            <a:tailEnd/>
          </a:ln>
        </p:spPr>
        <p:txBody>
          <a:bodyPr vert="horz" wrap="square" lIns="82124" tIns="41061" rIns="82124" bIns="41061" numCol="1" anchor="t" anchorCtr="0" compatLnSpc="1">
            <a:prstTxWarp prst="textNoShape">
              <a:avLst/>
            </a:prstTxWarp>
            <a:normAutofit/>
          </a:bodyPr>
          <a:lstStyle/>
          <a:p>
            <a:pPr marL="236538" marR="0" lvl="0" indent="-236538" algn="l" defTabSz="814388" rtl="0" eaLnBrk="1" fontAlgn="base" latinLnBrk="0" hangingPunct="1">
              <a:lnSpc>
                <a:spcPct val="95000"/>
              </a:lnSpc>
              <a:spcBef>
                <a:spcPct val="50000"/>
              </a:spcBef>
              <a:spcAft>
                <a:spcPct val="0"/>
              </a:spcAft>
              <a:buClr>
                <a:srgbClr val="708CA1"/>
              </a:buClr>
              <a:buSzTx/>
              <a:buFont typeface="Wingdings" pitchFamily="2" charset="2"/>
              <a:buNone/>
              <a:tabLst/>
              <a:defRPr/>
            </a:pPr>
            <a:r>
              <a:rPr kumimoji="0" lang="en-US" sz="1800" b="0" i="0" u="none" strike="noStrike" kern="0" cap="none" spc="0" normalizeH="0" baseline="0" noProof="0" dirty="0" smtClean="0">
                <a:ln>
                  <a:noFill/>
                </a:ln>
                <a:solidFill>
                  <a:schemeClr val="tx1"/>
                </a:solidFill>
                <a:effectLst/>
                <a:uLnTx/>
                <a:uFillTx/>
                <a:latin typeface="Courier New" pitchFamily="49" charset="0"/>
                <a:ea typeface="+mn-ea"/>
                <a:cs typeface="Courier New" pitchFamily="49" charset="0"/>
              </a:rPr>
              <a:t>Router(config-if)#	</a:t>
            </a:r>
          </a:p>
        </p:txBody>
      </p:sp>
      <p:sp>
        <p:nvSpPr>
          <p:cNvPr id="23" name="Text Placeholder 12"/>
          <p:cNvSpPr txBox="1">
            <a:spLocks/>
          </p:cNvSpPr>
          <p:nvPr/>
        </p:nvSpPr>
        <p:spPr bwMode="auto">
          <a:xfrm>
            <a:off x="615326" y="4968240"/>
            <a:ext cx="8049172" cy="680570"/>
          </a:xfrm>
          <a:prstGeom prst="rect">
            <a:avLst/>
          </a:prstGeom>
          <a:noFill/>
          <a:ln w="28575" algn="ctr">
            <a:solidFill>
              <a:schemeClr val="tx1"/>
            </a:solidFill>
            <a:miter lim="800000"/>
            <a:headEnd/>
            <a:tailEnd/>
          </a:ln>
        </p:spPr>
        <p:txBody>
          <a:bodyPr vert="horz" wrap="square" lIns="82124" tIns="41061" rIns="82124" bIns="41061" numCol="1" anchor="t" anchorCtr="0" compatLnSpc="1">
            <a:prstTxWarp prst="textNoShape">
              <a:avLst/>
            </a:prstTxWarp>
            <a:noAutofit/>
          </a:bodyPr>
          <a:lstStyle/>
          <a:p>
            <a:pPr marL="236538" marR="0" lvl="0" indent="-236538" algn="l" defTabSz="814388" rtl="0" eaLnBrk="1" fontAlgn="base" latinLnBrk="0" hangingPunct="1">
              <a:lnSpc>
                <a:spcPct val="95000"/>
              </a:lnSpc>
              <a:spcBef>
                <a:spcPct val="50000"/>
              </a:spcBef>
              <a:spcAft>
                <a:spcPct val="0"/>
              </a:spcAft>
              <a:buClr>
                <a:srgbClr val="708CA1"/>
              </a:buClr>
              <a:buSzTx/>
              <a:buFont typeface="Wingdings" pitchFamily="2" charset="2"/>
              <a:buNone/>
              <a:tabLst/>
              <a:defRPr/>
            </a:pPr>
            <a:r>
              <a:rPr kumimoji="0" lang="en-US" sz="1800" b="1" i="0" u="none" strike="noStrike" kern="0" cap="none" spc="0" normalizeH="0" baseline="0" noProof="0" dirty="0" smtClean="0">
                <a:ln>
                  <a:noFill/>
                </a:ln>
                <a:solidFill>
                  <a:schemeClr val="tx1"/>
                </a:solidFill>
                <a:effectLst/>
                <a:uLnTx/>
                <a:uFillTx/>
                <a:latin typeface="Courier New" pitchFamily="49" charset="0"/>
                <a:ea typeface="+mn-ea"/>
                <a:cs typeface="Courier New" pitchFamily="49" charset="0"/>
              </a:rPr>
              <a:t>ip authentication key-chain eigrp </a:t>
            </a:r>
            <a:r>
              <a:rPr kumimoji="0" lang="en-US" sz="1800" b="0" i="1" u="none" strike="noStrike" kern="0" cap="none" spc="0" normalizeH="0" baseline="0" noProof="0" dirty="0" smtClean="0">
                <a:ln>
                  <a:noFill/>
                </a:ln>
                <a:solidFill>
                  <a:schemeClr val="tx1"/>
                </a:solidFill>
                <a:effectLst/>
                <a:uLnTx/>
                <a:uFillTx/>
                <a:latin typeface="Courier New" pitchFamily="49" charset="0"/>
                <a:ea typeface="+mn-ea"/>
                <a:cs typeface="Courier New" pitchFamily="49" charset="0"/>
              </a:rPr>
              <a:t>autonomous-system name-of-chain</a:t>
            </a:r>
          </a:p>
        </p:txBody>
      </p:sp>
    </p:spTree>
    <p:extLst>
      <p:ext uri="{BB962C8B-B14F-4D97-AF65-F5344CB8AC3E}">
        <p14:creationId xmlns:p14="http://schemas.microsoft.com/office/powerpoint/2010/main" val="4090333689"/>
      </p:ext>
    </p:extLst>
  </p:cSld>
  <p:clrMapOvr>
    <a:masterClrMapping/>
  </p:clrMapOvr>
  <p:timing>
    <p:tnLst>
      <p:par>
        <p:cTn xmlns:p14="http://schemas.microsoft.com/office/powerpoint/2010/mai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77922" name="Rectangle 2"/>
          <p:cNvSpPr>
            <a:spLocks noGrp="1" noChangeArrowheads="1"/>
          </p:cNvSpPr>
          <p:nvPr>
            <p:ph type="title"/>
          </p:nvPr>
        </p:nvSpPr>
        <p:spPr>
          <a:xfrm>
            <a:off x="288899" y="17478"/>
            <a:ext cx="4984782" cy="740664"/>
          </a:xfrm>
        </p:spPr>
        <p:txBody>
          <a:bodyPr>
            <a:normAutofit/>
          </a:bodyPr>
          <a:lstStyle/>
          <a:p>
            <a:pPr lvl="1"/>
            <a:r>
              <a:rPr lang="en-US" sz="3200" dirty="0" smtClean="0">
                <a:solidFill>
                  <a:srgbClr val="6FB7D7"/>
                </a:solidFill>
                <a:latin typeface="Arial"/>
                <a:cs typeface="Arial"/>
              </a:rPr>
              <a:t>Configure the Key Chain</a:t>
            </a:r>
          </a:p>
        </p:txBody>
      </p:sp>
      <p:sp>
        <p:nvSpPr>
          <p:cNvPr id="12" name="Text Placeholder 11"/>
          <p:cNvSpPr>
            <a:spLocks noGrp="1"/>
          </p:cNvSpPr>
          <p:nvPr>
            <p:ph type="body" sz="quarter" idx="10"/>
          </p:nvPr>
        </p:nvSpPr>
        <p:spPr>
          <a:xfrm>
            <a:off x="649052" y="1213414"/>
            <a:ext cx="7745412" cy="377078"/>
          </a:xfrm>
        </p:spPr>
        <p:txBody>
          <a:bodyPr/>
          <a:lstStyle/>
          <a:p>
            <a:r>
              <a:rPr lang="en-US" sz="1800" dirty="0" smtClean="0"/>
              <a:t>Router(config)#	</a:t>
            </a:r>
          </a:p>
        </p:txBody>
      </p:sp>
      <p:sp>
        <p:nvSpPr>
          <p:cNvPr id="13" name="Text Placeholder 12"/>
          <p:cNvSpPr>
            <a:spLocks noGrp="1"/>
          </p:cNvSpPr>
          <p:nvPr>
            <p:ph type="body" sz="quarter" idx="11"/>
          </p:nvPr>
        </p:nvSpPr>
        <p:spPr>
          <a:xfrm>
            <a:off x="650845" y="1673301"/>
            <a:ext cx="8049172" cy="377078"/>
          </a:xfrm>
        </p:spPr>
        <p:txBody>
          <a:bodyPr/>
          <a:lstStyle/>
          <a:p>
            <a:pPr lvl="0"/>
            <a:r>
              <a:rPr lang="en-US" sz="1800" dirty="0" smtClean="0"/>
              <a:t>key chain </a:t>
            </a:r>
            <a:r>
              <a:rPr lang="en-US" sz="1800" b="0" i="1" dirty="0" smtClean="0"/>
              <a:t>name-of-chain</a:t>
            </a:r>
          </a:p>
        </p:txBody>
      </p:sp>
      <p:sp>
        <p:nvSpPr>
          <p:cNvPr id="14" name="Content Placeholder 10"/>
          <p:cNvSpPr txBox="1">
            <a:spLocks/>
          </p:cNvSpPr>
          <p:nvPr/>
        </p:nvSpPr>
        <p:spPr bwMode="auto">
          <a:xfrm>
            <a:off x="288899" y="2623121"/>
            <a:ext cx="8316913" cy="491994"/>
          </a:xfrm>
          <a:prstGeom prst="rect">
            <a:avLst/>
          </a:prstGeom>
          <a:noFill/>
          <a:ln w="9525" algn="ctr">
            <a:noFill/>
            <a:miter lim="800000"/>
            <a:headEnd/>
            <a:tailEnd/>
          </a:ln>
        </p:spPr>
        <p:txBody>
          <a:bodyPr vert="horz" wrap="square" lIns="82124" tIns="41061" rIns="82124" bIns="41061" numCol="1" anchor="t" anchorCtr="0" compatLnSpc="1">
            <a:prstTxWarp prst="textNoShape">
              <a:avLst/>
            </a:prstTxWarp>
            <a:normAutofit/>
          </a:bodyPr>
          <a:lstStyle/>
          <a:p>
            <a:pPr marL="225425" indent="-225425" algn="l">
              <a:lnSpc>
                <a:spcPct val="100000"/>
              </a:lnSpc>
              <a:buClr>
                <a:schemeClr val="accent1"/>
              </a:buClr>
              <a:buFont typeface="Wingdings" pitchFamily="2" charset="2"/>
              <a:buChar char="§"/>
            </a:pPr>
            <a:r>
              <a:rPr lang="en-US" dirty="0" smtClean="0"/>
              <a:t>Identify the key and enter the </a:t>
            </a:r>
            <a:r>
              <a:rPr lang="en-US" i="1" dirty="0" smtClean="0"/>
              <a:t>key-id </a:t>
            </a:r>
            <a:r>
              <a:rPr lang="en-US" dirty="0" smtClean="0"/>
              <a:t>configuration mode. </a:t>
            </a:r>
            <a:endParaRPr lang="en-US" i="1" dirty="0" smtClean="0"/>
          </a:p>
        </p:txBody>
      </p:sp>
      <p:sp>
        <p:nvSpPr>
          <p:cNvPr id="15" name="Text Placeholder 11"/>
          <p:cNvSpPr txBox="1">
            <a:spLocks/>
          </p:cNvSpPr>
          <p:nvPr/>
        </p:nvSpPr>
        <p:spPr bwMode="auto">
          <a:xfrm>
            <a:off x="623032" y="3161160"/>
            <a:ext cx="7745412" cy="377078"/>
          </a:xfrm>
          <a:prstGeom prst="rect">
            <a:avLst/>
          </a:prstGeom>
          <a:noFill/>
          <a:ln w="9525" algn="ctr">
            <a:noFill/>
            <a:miter lim="800000"/>
            <a:headEnd/>
            <a:tailEnd/>
          </a:ln>
        </p:spPr>
        <p:txBody>
          <a:bodyPr vert="horz" wrap="square" lIns="82124" tIns="41061" rIns="82124" bIns="41061" numCol="1" anchor="t" anchorCtr="0" compatLnSpc="1">
            <a:prstTxWarp prst="textNoShape">
              <a:avLst/>
            </a:prstTxWarp>
            <a:normAutofit/>
          </a:bodyPr>
          <a:lstStyle/>
          <a:p>
            <a:pPr marL="236538" lvl="0" indent="-236538" algn="l" defTabSz="814388" eaLnBrk="1" hangingPunct="1">
              <a:lnSpc>
                <a:spcPct val="95000"/>
              </a:lnSpc>
              <a:spcBef>
                <a:spcPct val="50000"/>
              </a:spcBef>
              <a:buClr>
                <a:srgbClr val="708CA1"/>
              </a:buClr>
            </a:pPr>
            <a:r>
              <a:rPr kumimoji="0" lang="en-US" sz="1800" b="0" i="0" u="none" strike="noStrike" kern="0" cap="none" spc="0" normalizeH="0" baseline="0" noProof="0" dirty="0" smtClean="0">
                <a:ln>
                  <a:noFill/>
                </a:ln>
                <a:solidFill>
                  <a:schemeClr val="tx1"/>
                </a:solidFill>
                <a:effectLst/>
                <a:uLnTx/>
                <a:uFillTx/>
                <a:latin typeface="Courier New" pitchFamily="49" charset="0"/>
                <a:ea typeface="+mn-ea"/>
                <a:cs typeface="Courier New" pitchFamily="49" charset="0"/>
              </a:rPr>
              <a:t>Router(config</a:t>
            </a:r>
            <a:r>
              <a:rPr lang="en-GB" sz="1800" dirty="0" smtClean="0">
                <a:latin typeface="Courier New" pitchFamily="49" charset="0"/>
              </a:rPr>
              <a:t>-keychain</a:t>
            </a:r>
            <a:r>
              <a:rPr kumimoji="0" lang="en-US" sz="1800" b="0" i="0" u="none" strike="noStrike" kern="0" cap="none" spc="0" normalizeH="0" baseline="0" noProof="0" dirty="0" smtClean="0">
                <a:ln>
                  <a:noFill/>
                </a:ln>
                <a:solidFill>
                  <a:schemeClr val="tx1"/>
                </a:solidFill>
                <a:effectLst/>
                <a:uLnTx/>
                <a:uFillTx/>
                <a:latin typeface="Courier New" pitchFamily="49" charset="0"/>
                <a:ea typeface="+mn-ea"/>
                <a:cs typeface="Courier New" pitchFamily="49" charset="0"/>
              </a:rPr>
              <a:t>)#</a:t>
            </a:r>
          </a:p>
        </p:txBody>
      </p:sp>
      <p:sp>
        <p:nvSpPr>
          <p:cNvPr id="16" name="Text Placeholder 12"/>
          <p:cNvSpPr txBox="1">
            <a:spLocks/>
          </p:cNvSpPr>
          <p:nvPr/>
        </p:nvSpPr>
        <p:spPr bwMode="auto">
          <a:xfrm>
            <a:off x="624823" y="3621046"/>
            <a:ext cx="8164403" cy="399519"/>
          </a:xfrm>
          <a:prstGeom prst="rect">
            <a:avLst/>
          </a:prstGeom>
          <a:noFill/>
          <a:ln w="28575" algn="ctr">
            <a:solidFill>
              <a:schemeClr val="tx1"/>
            </a:solidFill>
            <a:miter lim="800000"/>
            <a:headEnd/>
            <a:tailEnd/>
          </a:ln>
        </p:spPr>
        <p:txBody>
          <a:bodyPr vert="horz" wrap="square" lIns="82124" tIns="41061" rIns="82124" bIns="41061" numCol="1" anchor="t" anchorCtr="0" compatLnSpc="1">
            <a:prstTxWarp prst="textNoShape">
              <a:avLst/>
            </a:prstTxWarp>
            <a:normAutofit/>
          </a:bodyPr>
          <a:lstStyle/>
          <a:p>
            <a:pPr marL="236538" lvl="0" indent="-236538" algn="l" defTabSz="814388" eaLnBrk="1" hangingPunct="1">
              <a:lnSpc>
                <a:spcPct val="95000"/>
              </a:lnSpc>
              <a:spcBef>
                <a:spcPct val="50000"/>
              </a:spcBef>
              <a:buClr>
                <a:srgbClr val="708CA1"/>
              </a:buClr>
            </a:pPr>
            <a:r>
              <a:rPr lang="en-US" sz="1800" b="1" kern="0" dirty="0" smtClean="0">
                <a:latin typeface="Courier New" pitchFamily="49" charset="0"/>
                <a:cs typeface="Courier New" pitchFamily="49" charset="0"/>
              </a:rPr>
              <a:t>key </a:t>
            </a:r>
            <a:r>
              <a:rPr lang="en-US" sz="1800" i="1" kern="0" dirty="0" smtClean="0">
                <a:latin typeface="Courier New" pitchFamily="49" charset="0"/>
                <a:cs typeface="Courier New" pitchFamily="49" charset="0"/>
              </a:rPr>
              <a:t>key-id </a:t>
            </a:r>
          </a:p>
        </p:txBody>
      </p:sp>
      <p:sp>
        <p:nvSpPr>
          <p:cNvPr id="19" name="Rectangle 10"/>
          <p:cNvSpPr>
            <a:spLocks noChangeArrowheads="1"/>
          </p:cNvSpPr>
          <p:nvPr/>
        </p:nvSpPr>
        <p:spPr bwMode="auto">
          <a:xfrm>
            <a:off x="458567" y="5079517"/>
            <a:ext cx="4537075" cy="356124"/>
          </a:xfrm>
          <a:prstGeom prst="rect">
            <a:avLst/>
          </a:prstGeom>
          <a:noFill/>
          <a:ln w="9525">
            <a:noFill/>
            <a:miter lim="800000"/>
            <a:headEnd/>
            <a:tailEnd/>
          </a:ln>
          <a:effectLst/>
        </p:spPr>
        <p:txBody>
          <a:bodyPr lIns="92075" tIns="46038" rIns="92075" bIns="46038">
            <a:spAutoFit/>
          </a:bodyPr>
          <a:lstStyle/>
          <a:p>
            <a:pPr marL="236538" indent="-236538" algn="l" defTabSz="814388" eaLnBrk="1" hangingPunct="1">
              <a:lnSpc>
                <a:spcPct val="95000"/>
              </a:lnSpc>
              <a:spcBef>
                <a:spcPct val="50000"/>
              </a:spcBef>
              <a:buClr>
                <a:srgbClr val="708CA1"/>
              </a:buClr>
            </a:pPr>
            <a:r>
              <a:rPr lang="en-GB" sz="1800" kern="0" dirty="0">
                <a:latin typeface="Courier New" pitchFamily="49" charset="0"/>
                <a:cs typeface="Courier New" pitchFamily="49" charset="0"/>
              </a:rPr>
              <a:t>Router(config-keychain-key)#</a:t>
            </a:r>
          </a:p>
        </p:txBody>
      </p:sp>
      <p:sp>
        <p:nvSpPr>
          <p:cNvPr id="20" name="Rectangle 11"/>
          <p:cNvSpPr>
            <a:spLocks noChangeArrowheads="1"/>
          </p:cNvSpPr>
          <p:nvPr/>
        </p:nvSpPr>
        <p:spPr bwMode="auto">
          <a:xfrm>
            <a:off x="563342" y="5425592"/>
            <a:ext cx="8229600" cy="356124"/>
          </a:xfrm>
          <a:prstGeom prst="rect">
            <a:avLst/>
          </a:prstGeom>
          <a:solidFill>
            <a:schemeClr val="bg1"/>
          </a:solidFill>
          <a:ln w="28575">
            <a:solidFill>
              <a:schemeClr val="tx1"/>
            </a:solidFill>
            <a:miter lim="800000"/>
            <a:headEnd/>
            <a:tailEnd/>
          </a:ln>
          <a:effectLst/>
        </p:spPr>
        <p:txBody>
          <a:bodyPr lIns="92075" tIns="46038" rIns="92075" bIns="46038">
            <a:spAutoFit/>
          </a:bodyPr>
          <a:lstStyle/>
          <a:p>
            <a:pPr marL="236538" indent="-236538" algn="l" defTabSz="814388" eaLnBrk="1" hangingPunct="1">
              <a:lnSpc>
                <a:spcPct val="95000"/>
              </a:lnSpc>
              <a:spcBef>
                <a:spcPct val="50000"/>
              </a:spcBef>
              <a:buClr>
                <a:srgbClr val="708CA1"/>
              </a:buClr>
              <a:tabLst>
                <a:tab pos="7654925" algn="r"/>
              </a:tabLst>
            </a:pPr>
            <a:r>
              <a:rPr lang="en-US" sz="1800" b="1" kern="0" dirty="0">
                <a:latin typeface="Courier New" pitchFamily="49" charset="0"/>
                <a:cs typeface="Courier New" pitchFamily="49" charset="0"/>
              </a:rPr>
              <a:t>key-string </a:t>
            </a:r>
            <a:r>
              <a:rPr lang="en-US" sz="1800" i="1" kern="0" dirty="0">
                <a:latin typeface="Courier New" pitchFamily="49" charset="0"/>
                <a:cs typeface="Courier New" pitchFamily="49" charset="0"/>
              </a:rPr>
              <a:t>text</a:t>
            </a:r>
            <a:endParaRPr lang="en-GB" sz="1800" i="1" kern="0" dirty="0">
              <a:latin typeface="Courier New" pitchFamily="49" charset="0"/>
              <a:cs typeface="Courier New" pitchFamily="49" charset="0"/>
            </a:endParaRPr>
          </a:p>
        </p:txBody>
      </p:sp>
      <p:sp>
        <p:nvSpPr>
          <p:cNvPr id="21" name="Text Box 12"/>
          <p:cNvSpPr txBox="1">
            <a:spLocks noChangeArrowheads="1"/>
          </p:cNvSpPr>
          <p:nvPr/>
        </p:nvSpPr>
        <p:spPr bwMode="auto">
          <a:xfrm>
            <a:off x="425114" y="4511219"/>
            <a:ext cx="8229600" cy="457200"/>
          </a:xfrm>
          <a:prstGeom prst="rect">
            <a:avLst/>
          </a:prstGeom>
          <a:noFill/>
          <a:ln w="38100">
            <a:noFill/>
            <a:miter lim="800000"/>
            <a:headEnd/>
            <a:tailEnd type="none" w="sm" len="sm"/>
          </a:ln>
          <a:effectLst/>
        </p:spPr>
        <p:txBody>
          <a:bodyPr>
            <a:spAutoFit/>
          </a:bodyPr>
          <a:lstStyle/>
          <a:p>
            <a:pPr marL="225425" indent="-225425" algn="l">
              <a:lnSpc>
                <a:spcPct val="100000"/>
              </a:lnSpc>
              <a:buClr>
                <a:schemeClr val="accent1"/>
              </a:buClr>
              <a:buFont typeface="Wingdings" pitchFamily="2" charset="2"/>
              <a:buChar char="§"/>
            </a:pPr>
            <a:r>
              <a:rPr lang="en-US" smtClean="0"/>
              <a:t>Identify </a:t>
            </a:r>
            <a:r>
              <a:rPr lang="en-US" dirty="0"/>
              <a:t>key string (password)</a:t>
            </a:r>
          </a:p>
        </p:txBody>
      </p:sp>
    </p:spTree>
    <p:extLst>
      <p:ext uri="{BB962C8B-B14F-4D97-AF65-F5344CB8AC3E}">
        <p14:creationId xmlns:p14="http://schemas.microsoft.com/office/powerpoint/2010/main" val="19550442"/>
      </p:ext>
    </p:extLst>
  </p:cSld>
  <p:clrMapOvr>
    <a:masterClrMapping/>
  </p:clrMapOvr>
  <p:timing>
    <p:tnLst>
      <p:par>
        <p:cTn xmlns:p14="http://schemas.microsoft.com/office/powerpoint/2010/mai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77922" name="Rectangle 2"/>
          <p:cNvSpPr>
            <a:spLocks noGrp="1" noChangeArrowheads="1"/>
          </p:cNvSpPr>
          <p:nvPr>
            <p:ph type="title"/>
          </p:nvPr>
        </p:nvSpPr>
        <p:spPr/>
        <p:txBody>
          <a:bodyPr>
            <a:normAutofit/>
          </a:bodyPr>
          <a:lstStyle/>
          <a:p>
            <a:pPr lvl="1"/>
            <a:r>
              <a:rPr lang="en-US" dirty="0" smtClean="0"/>
              <a:t>Configure Keys Lifetime Parameters </a:t>
            </a:r>
            <a:r>
              <a:rPr lang="en-US" sz="2000" dirty="0" smtClean="0"/>
              <a:t>(Optional)</a:t>
            </a:r>
            <a:endParaRPr lang="en-US" dirty="0" smtClean="0"/>
          </a:p>
        </p:txBody>
      </p:sp>
      <p:sp>
        <p:nvSpPr>
          <p:cNvPr id="11" name="Content Placeholder 10"/>
          <p:cNvSpPr>
            <a:spLocks noGrp="1"/>
          </p:cNvSpPr>
          <p:nvPr>
            <p:ph idx="1"/>
          </p:nvPr>
        </p:nvSpPr>
        <p:spPr/>
        <p:txBody>
          <a:bodyPr>
            <a:normAutofit fontScale="85000" lnSpcReduction="10000"/>
          </a:bodyPr>
          <a:lstStyle/>
          <a:p>
            <a:r>
              <a:rPr lang="en-US" dirty="0" smtClean="0"/>
              <a:t>Specify when the key will be accepted for received packets.</a:t>
            </a:r>
          </a:p>
          <a:p>
            <a:endParaRPr lang="en-US" dirty="0"/>
          </a:p>
        </p:txBody>
      </p:sp>
      <p:sp>
        <p:nvSpPr>
          <p:cNvPr id="12" name="Text Placeholder 11"/>
          <p:cNvSpPr>
            <a:spLocks noGrp="1"/>
          </p:cNvSpPr>
          <p:nvPr>
            <p:ph type="body" sz="quarter" idx="10"/>
          </p:nvPr>
        </p:nvSpPr>
        <p:spPr/>
        <p:txBody>
          <a:bodyPr/>
          <a:lstStyle/>
          <a:p>
            <a:r>
              <a:rPr lang="en-US" sz="1800" dirty="0" smtClean="0"/>
              <a:t>Router(config-keychain-key)#</a:t>
            </a:r>
          </a:p>
        </p:txBody>
      </p:sp>
      <p:sp>
        <p:nvSpPr>
          <p:cNvPr id="13" name="Text Placeholder 12"/>
          <p:cNvSpPr>
            <a:spLocks noGrp="1"/>
          </p:cNvSpPr>
          <p:nvPr>
            <p:ph type="body" sz="quarter" idx="11"/>
          </p:nvPr>
        </p:nvSpPr>
        <p:spPr>
          <a:xfrm>
            <a:off x="615326" y="2191282"/>
            <a:ext cx="7745412" cy="612878"/>
          </a:xfrm>
        </p:spPr>
        <p:txBody>
          <a:bodyPr anchor="ctr" anchorCtr="0">
            <a:normAutofit lnSpcReduction="10000"/>
          </a:bodyPr>
          <a:lstStyle/>
          <a:p>
            <a:pPr lvl="0"/>
            <a:r>
              <a:rPr lang="en-US" sz="1800" dirty="0" smtClean="0"/>
              <a:t>accept-lifetime </a:t>
            </a:r>
            <a:r>
              <a:rPr lang="en-US" sz="1800" b="0" i="1" dirty="0" smtClean="0"/>
              <a:t>start-time </a:t>
            </a:r>
            <a:r>
              <a:rPr lang="en-US" sz="1800" dirty="0" smtClean="0"/>
              <a:t>{infinite | </a:t>
            </a:r>
            <a:r>
              <a:rPr lang="en-US" sz="1800" b="0" i="1" dirty="0" smtClean="0"/>
              <a:t>end-time</a:t>
            </a:r>
            <a:r>
              <a:rPr lang="en-US" sz="1800" dirty="0" smtClean="0"/>
              <a:t> | duration </a:t>
            </a:r>
            <a:r>
              <a:rPr lang="en-US" sz="1800" b="0" i="1" dirty="0" smtClean="0"/>
              <a:t>seconds</a:t>
            </a:r>
            <a:r>
              <a:rPr lang="en-US" sz="1800" dirty="0" smtClean="0"/>
              <a:t>} </a:t>
            </a:r>
          </a:p>
        </p:txBody>
      </p:sp>
      <p:sp>
        <p:nvSpPr>
          <p:cNvPr id="24" name="Content Placeholder 10"/>
          <p:cNvSpPr txBox="1">
            <a:spLocks/>
          </p:cNvSpPr>
          <p:nvPr/>
        </p:nvSpPr>
        <p:spPr bwMode="auto">
          <a:xfrm>
            <a:off x="275686" y="3107614"/>
            <a:ext cx="8316913" cy="491994"/>
          </a:xfrm>
          <a:prstGeom prst="rect">
            <a:avLst/>
          </a:prstGeom>
          <a:noFill/>
          <a:ln w="9525" algn="ctr">
            <a:noFill/>
            <a:miter lim="800000"/>
            <a:headEnd/>
            <a:tailEnd/>
          </a:ln>
        </p:spPr>
        <p:txBody>
          <a:bodyPr vert="horz" wrap="square" lIns="82124" tIns="41061" rIns="82124" bIns="41061" numCol="1" anchor="t" anchorCtr="0" compatLnSpc="1">
            <a:prstTxWarp prst="textNoShape">
              <a:avLst/>
            </a:prstTxWarp>
            <a:normAutofit fontScale="85000" lnSpcReduction="10000"/>
          </a:bodyPr>
          <a:lstStyle/>
          <a:p>
            <a:pPr marL="236538" marR="0" lvl="0" indent="-236538" algn="l" defTabSz="814388" rtl="0" eaLnBrk="1" fontAlgn="base" latinLnBrk="0" hangingPunct="1">
              <a:lnSpc>
                <a:spcPct val="95000"/>
              </a:lnSpc>
              <a:spcBef>
                <a:spcPct val="50000"/>
              </a:spcBef>
              <a:spcAft>
                <a:spcPct val="0"/>
              </a:spcAft>
              <a:buClr>
                <a:srgbClr val="708CA1"/>
              </a:buClr>
              <a:buSzTx/>
              <a:buFont typeface="Wingdings" pitchFamily="2" charset="2"/>
              <a:buChar char="§"/>
              <a:tabLst/>
              <a:defRPr/>
            </a:pPr>
            <a:r>
              <a:rPr kumimoji="0" lang="en-US" sz="2400" b="0" i="0" u="none" strike="noStrike" kern="0" cap="none" spc="0" normalizeH="0" baseline="0" noProof="0" dirty="0" smtClean="0">
                <a:ln>
                  <a:noFill/>
                </a:ln>
                <a:solidFill>
                  <a:schemeClr val="tx1"/>
                </a:solidFill>
                <a:effectLst/>
                <a:uLnTx/>
                <a:uFillTx/>
                <a:latin typeface="+mn-lt"/>
                <a:ea typeface="+mn-ea"/>
                <a:cs typeface="+mn-cs"/>
              </a:rPr>
              <a:t>Specify when the key can be used for sending EIGRP</a:t>
            </a:r>
            <a:r>
              <a:rPr kumimoji="0" lang="en-US" sz="2400" b="0" i="0" u="none" strike="noStrike" kern="0" cap="none" spc="0" normalizeH="0" noProof="0" dirty="0" smtClean="0">
                <a:ln>
                  <a:noFill/>
                </a:ln>
                <a:solidFill>
                  <a:schemeClr val="tx1"/>
                </a:solidFill>
                <a:effectLst/>
                <a:uLnTx/>
                <a:uFillTx/>
                <a:latin typeface="+mn-lt"/>
                <a:ea typeface="+mn-ea"/>
                <a:cs typeface="+mn-cs"/>
              </a:rPr>
              <a:t> </a:t>
            </a:r>
            <a:r>
              <a:rPr kumimoji="0" lang="en-US" sz="2400" b="0" i="0" u="none" strike="noStrike" kern="0" cap="none" spc="0" normalizeH="0" baseline="0" noProof="0" dirty="0" smtClean="0">
                <a:ln>
                  <a:noFill/>
                </a:ln>
                <a:solidFill>
                  <a:schemeClr val="tx1"/>
                </a:solidFill>
                <a:effectLst/>
                <a:uLnTx/>
                <a:uFillTx/>
                <a:latin typeface="+mn-lt"/>
                <a:ea typeface="+mn-ea"/>
                <a:cs typeface="+mn-cs"/>
              </a:rPr>
              <a:t>packets.</a:t>
            </a:r>
          </a:p>
          <a:p>
            <a:pPr marL="236538" marR="0" lvl="0" indent="-236538" algn="l" defTabSz="814388" rtl="0" eaLnBrk="1" fontAlgn="base" latinLnBrk="0" hangingPunct="1">
              <a:lnSpc>
                <a:spcPct val="95000"/>
              </a:lnSpc>
              <a:spcBef>
                <a:spcPct val="50000"/>
              </a:spcBef>
              <a:spcAft>
                <a:spcPct val="0"/>
              </a:spcAft>
              <a:buClr>
                <a:srgbClr val="708CA1"/>
              </a:buClr>
              <a:buSzTx/>
              <a:buFont typeface="Wingdings" pitchFamily="2" charset="2"/>
              <a:buChar char="§"/>
              <a:tabLst/>
              <a:defRPr/>
            </a:pPr>
            <a:endParaRPr kumimoji="0" lang="en-US" sz="2400" b="0" i="0" u="none" strike="noStrike" kern="0" cap="none" spc="0" normalizeH="0" baseline="0" noProof="0" dirty="0">
              <a:ln>
                <a:noFill/>
              </a:ln>
              <a:solidFill>
                <a:schemeClr val="tx1"/>
              </a:solidFill>
              <a:effectLst/>
              <a:uLnTx/>
              <a:uFillTx/>
              <a:latin typeface="+mn-lt"/>
              <a:ea typeface="+mn-ea"/>
              <a:cs typeface="+mn-cs"/>
            </a:endParaRPr>
          </a:p>
        </p:txBody>
      </p:sp>
      <p:sp>
        <p:nvSpPr>
          <p:cNvPr id="25" name="Text Placeholder 11"/>
          <p:cNvSpPr txBox="1">
            <a:spLocks/>
          </p:cNvSpPr>
          <p:nvPr/>
        </p:nvSpPr>
        <p:spPr bwMode="auto">
          <a:xfrm>
            <a:off x="609819" y="3645653"/>
            <a:ext cx="7745412" cy="377078"/>
          </a:xfrm>
          <a:prstGeom prst="rect">
            <a:avLst/>
          </a:prstGeom>
          <a:noFill/>
          <a:ln w="9525" algn="ctr">
            <a:noFill/>
            <a:miter lim="800000"/>
            <a:headEnd/>
            <a:tailEnd/>
          </a:ln>
        </p:spPr>
        <p:txBody>
          <a:bodyPr vert="horz" wrap="square" lIns="82124" tIns="41061" rIns="82124" bIns="41061" numCol="1" anchor="t" anchorCtr="0" compatLnSpc="1">
            <a:prstTxWarp prst="textNoShape">
              <a:avLst/>
            </a:prstTxWarp>
            <a:normAutofit/>
          </a:bodyPr>
          <a:lstStyle/>
          <a:p>
            <a:pPr marL="236538" marR="0" lvl="0" indent="-236538" algn="l" defTabSz="814388" rtl="0" eaLnBrk="1" fontAlgn="base" latinLnBrk="0" hangingPunct="1">
              <a:lnSpc>
                <a:spcPct val="95000"/>
              </a:lnSpc>
              <a:spcBef>
                <a:spcPct val="50000"/>
              </a:spcBef>
              <a:spcAft>
                <a:spcPct val="0"/>
              </a:spcAft>
              <a:buClr>
                <a:srgbClr val="708CA1"/>
              </a:buClr>
              <a:buSzTx/>
              <a:buFont typeface="Wingdings" pitchFamily="2" charset="2"/>
              <a:buNone/>
              <a:tabLst/>
              <a:defRPr/>
            </a:pPr>
            <a:r>
              <a:rPr kumimoji="0" lang="en-US" sz="1800" b="0" i="0" u="none" strike="noStrike" kern="0" cap="none" spc="0" normalizeH="0" baseline="0" noProof="0" dirty="0" smtClean="0">
                <a:ln>
                  <a:noFill/>
                </a:ln>
                <a:solidFill>
                  <a:schemeClr val="tx1"/>
                </a:solidFill>
                <a:effectLst/>
                <a:uLnTx/>
                <a:uFillTx/>
                <a:latin typeface="Courier New" pitchFamily="49" charset="0"/>
                <a:ea typeface="+mn-ea"/>
                <a:cs typeface="Courier New" pitchFamily="49" charset="0"/>
              </a:rPr>
              <a:t>Router(config-keychain-key)#</a:t>
            </a:r>
          </a:p>
        </p:txBody>
      </p:sp>
      <p:sp>
        <p:nvSpPr>
          <p:cNvPr id="26" name="Text Placeholder 12"/>
          <p:cNvSpPr txBox="1">
            <a:spLocks/>
          </p:cNvSpPr>
          <p:nvPr/>
        </p:nvSpPr>
        <p:spPr bwMode="auto">
          <a:xfrm>
            <a:off x="611612" y="4105540"/>
            <a:ext cx="7745412" cy="618860"/>
          </a:xfrm>
          <a:prstGeom prst="rect">
            <a:avLst/>
          </a:prstGeom>
          <a:noFill/>
          <a:ln w="28575" algn="ctr">
            <a:solidFill>
              <a:schemeClr val="tx1"/>
            </a:solidFill>
            <a:miter lim="800000"/>
            <a:headEnd/>
            <a:tailEnd/>
          </a:ln>
        </p:spPr>
        <p:txBody>
          <a:bodyPr vert="horz" wrap="square" lIns="82124" tIns="41061" rIns="82124" bIns="41061" numCol="1" anchor="ctr" anchorCtr="0" compatLnSpc="1">
            <a:prstTxWarp prst="textNoShape">
              <a:avLst/>
            </a:prstTxWarp>
            <a:noAutofit/>
          </a:bodyPr>
          <a:lstStyle/>
          <a:p>
            <a:pPr marL="236538" marR="0" lvl="0" indent="-236538" algn="l" defTabSz="814388" rtl="0" eaLnBrk="1" fontAlgn="base" latinLnBrk="0" hangingPunct="1">
              <a:lnSpc>
                <a:spcPct val="95000"/>
              </a:lnSpc>
              <a:spcBef>
                <a:spcPct val="50000"/>
              </a:spcBef>
              <a:spcAft>
                <a:spcPct val="0"/>
              </a:spcAft>
              <a:buClr>
                <a:srgbClr val="708CA1"/>
              </a:buClr>
              <a:buSzTx/>
              <a:buFont typeface="Wingdings" pitchFamily="2" charset="2"/>
              <a:buNone/>
              <a:tabLst/>
              <a:defRPr/>
            </a:pPr>
            <a:r>
              <a:rPr lang="en-US" sz="1800" b="1" kern="0" dirty="0" smtClean="0">
                <a:latin typeface="Courier New" pitchFamily="49" charset="0"/>
                <a:cs typeface="Courier New" pitchFamily="49" charset="0"/>
              </a:rPr>
              <a:t>send</a:t>
            </a:r>
            <a:r>
              <a:rPr kumimoji="0" lang="en-US" sz="1800" b="1" i="0" u="none" strike="noStrike" kern="0" cap="none" spc="0" normalizeH="0" baseline="0" noProof="0" dirty="0" smtClean="0">
                <a:ln>
                  <a:noFill/>
                </a:ln>
                <a:solidFill>
                  <a:schemeClr val="tx1"/>
                </a:solidFill>
                <a:effectLst/>
                <a:uLnTx/>
                <a:uFillTx/>
                <a:latin typeface="Courier New" pitchFamily="49" charset="0"/>
                <a:ea typeface="+mn-ea"/>
                <a:cs typeface="Courier New" pitchFamily="49" charset="0"/>
              </a:rPr>
              <a:t>-lifetime </a:t>
            </a:r>
            <a:r>
              <a:rPr kumimoji="0" lang="en-US" sz="1800" b="0" i="1" u="none" strike="noStrike" kern="0" cap="none" spc="0" normalizeH="0" baseline="0" noProof="0" dirty="0" smtClean="0">
                <a:ln>
                  <a:noFill/>
                </a:ln>
                <a:solidFill>
                  <a:schemeClr val="tx1"/>
                </a:solidFill>
                <a:effectLst/>
                <a:uLnTx/>
                <a:uFillTx/>
                <a:latin typeface="Courier New" pitchFamily="49" charset="0"/>
                <a:ea typeface="+mn-ea"/>
                <a:cs typeface="Courier New" pitchFamily="49" charset="0"/>
              </a:rPr>
              <a:t>start-time </a:t>
            </a:r>
            <a:r>
              <a:rPr kumimoji="0" lang="en-US" sz="1800" b="1" i="0" u="none" strike="noStrike" kern="0" cap="none" spc="0" normalizeH="0" baseline="0" noProof="0" dirty="0" smtClean="0">
                <a:ln>
                  <a:noFill/>
                </a:ln>
                <a:solidFill>
                  <a:schemeClr val="tx1"/>
                </a:solidFill>
                <a:effectLst/>
                <a:uLnTx/>
                <a:uFillTx/>
                <a:latin typeface="Courier New" pitchFamily="49" charset="0"/>
                <a:ea typeface="+mn-ea"/>
                <a:cs typeface="Courier New" pitchFamily="49" charset="0"/>
              </a:rPr>
              <a:t>{infinite | </a:t>
            </a:r>
            <a:r>
              <a:rPr kumimoji="0" lang="en-US" sz="1800" b="0" i="1" u="none" strike="noStrike" kern="0" cap="none" spc="0" normalizeH="0" baseline="0" noProof="0" dirty="0" smtClean="0">
                <a:ln>
                  <a:noFill/>
                </a:ln>
                <a:solidFill>
                  <a:schemeClr val="tx1"/>
                </a:solidFill>
                <a:effectLst/>
                <a:uLnTx/>
                <a:uFillTx/>
                <a:latin typeface="Courier New" pitchFamily="49" charset="0"/>
                <a:ea typeface="+mn-ea"/>
                <a:cs typeface="Courier New" pitchFamily="49" charset="0"/>
              </a:rPr>
              <a:t>end-time</a:t>
            </a:r>
            <a:r>
              <a:rPr kumimoji="0" lang="en-US" sz="1800" b="1" i="0" u="none" strike="noStrike" kern="0" cap="none" spc="0" normalizeH="0" baseline="0" noProof="0" dirty="0" smtClean="0">
                <a:ln>
                  <a:noFill/>
                </a:ln>
                <a:solidFill>
                  <a:schemeClr val="tx1"/>
                </a:solidFill>
                <a:effectLst/>
                <a:uLnTx/>
                <a:uFillTx/>
                <a:latin typeface="Courier New" pitchFamily="49" charset="0"/>
                <a:ea typeface="+mn-ea"/>
                <a:cs typeface="Courier New" pitchFamily="49" charset="0"/>
              </a:rPr>
              <a:t> | duration </a:t>
            </a:r>
            <a:r>
              <a:rPr kumimoji="0" lang="en-US" sz="1800" b="0" i="1" u="none" strike="noStrike" kern="0" cap="none" spc="0" normalizeH="0" baseline="0" noProof="0" dirty="0" smtClean="0">
                <a:ln>
                  <a:noFill/>
                </a:ln>
                <a:solidFill>
                  <a:schemeClr val="tx1"/>
                </a:solidFill>
                <a:effectLst/>
                <a:uLnTx/>
                <a:uFillTx/>
                <a:latin typeface="Courier New" pitchFamily="49" charset="0"/>
                <a:ea typeface="+mn-ea"/>
                <a:cs typeface="Courier New" pitchFamily="49" charset="0"/>
              </a:rPr>
              <a:t>seconds</a:t>
            </a:r>
            <a:r>
              <a:rPr kumimoji="0" lang="en-US" sz="1800" b="1" i="0" u="none" strike="noStrike" kern="0" cap="none" spc="0" normalizeH="0" baseline="0" noProof="0" dirty="0" smtClean="0">
                <a:ln>
                  <a:noFill/>
                </a:ln>
                <a:solidFill>
                  <a:schemeClr val="tx1"/>
                </a:solidFill>
                <a:effectLst/>
                <a:uLnTx/>
                <a:uFillTx/>
                <a:latin typeface="Courier New" pitchFamily="49" charset="0"/>
                <a:ea typeface="+mn-ea"/>
                <a:cs typeface="Courier New" pitchFamily="49" charset="0"/>
              </a:rPr>
              <a:t>} </a:t>
            </a:r>
          </a:p>
        </p:txBody>
      </p:sp>
    </p:spTree>
    <p:extLst>
      <p:ext uri="{BB962C8B-B14F-4D97-AF65-F5344CB8AC3E}">
        <p14:creationId xmlns:p14="http://schemas.microsoft.com/office/powerpoint/2010/main" val="2148433806"/>
      </p:ext>
    </p:extLst>
  </p:cSld>
  <p:clrMapOvr>
    <a:masterClrMapping/>
  </p:clrMapOvr>
  <p:timing>
    <p:tnLst>
      <p:par>
        <p:cTn xmlns:p14="http://schemas.microsoft.com/office/powerpoint/2010/mai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77922" name="Rectangle 2"/>
          <p:cNvSpPr>
            <a:spLocks noGrp="1" noChangeArrowheads="1"/>
          </p:cNvSpPr>
          <p:nvPr>
            <p:ph type="title"/>
          </p:nvPr>
        </p:nvSpPr>
        <p:spPr/>
        <p:txBody>
          <a:bodyPr>
            <a:normAutofit/>
          </a:bodyPr>
          <a:lstStyle/>
          <a:p>
            <a:pPr lvl="1"/>
            <a:r>
              <a:rPr lang="en-US" dirty="0" smtClean="0"/>
              <a:t>Enable Authentication to Use the Key Chain </a:t>
            </a:r>
          </a:p>
        </p:txBody>
      </p:sp>
      <p:sp>
        <p:nvSpPr>
          <p:cNvPr id="11" name="Content Placeholder 10"/>
          <p:cNvSpPr>
            <a:spLocks noGrp="1"/>
          </p:cNvSpPr>
          <p:nvPr>
            <p:ph idx="1"/>
          </p:nvPr>
        </p:nvSpPr>
        <p:spPr/>
        <p:txBody>
          <a:bodyPr>
            <a:normAutofit fontScale="85000" lnSpcReduction="10000"/>
          </a:bodyPr>
          <a:lstStyle/>
          <a:p>
            <a:pPr lvl="0"/>
            <a:r>
              <a:rPr lang="en-US" dirty="0" smtClean="0"/>
              <a:t>Enable EIGRP packet authentication using key in the key-chain.</a:t>
            </a:r>
          </a:p>
          <a:p>
            <a:pPr lvl="0"/>
            <a:endParaRPr lang="en-US" dirty="0"/>
          </a:p>
        </p:txBody>
      </p:sp>
      <p:sp>
        <p:nvSpPr>
          <p:cNvPr id="12" name="Text Placeholder 11"/>
          <p:cNvSpPr>
            <a:spLocks noGrp="1"/>
          </p:cNvSpPr>
          <p:nvPr>
            <p:ph type="body" sz="quarter" idx="10"/>
          </p:nvPr>
        </p:nvSpPr>
        <p:spPr/>
        <p:txBody>
          <a:bodyPr>
            <a:normAutofit/>
          </a:bodyPr>
          <a:lstStyle/>
          <a:p>
            <a:r>
              <a:rPr lang="en-US" sz="1800" dirty="0" smtClean="0"/>
              <a:t>Router(config-if)#</a:t>
            </a:r>
          </a:p>
        </p:txBody>
      </p:sp>
      <p:sp>
        <p:nvSpPr>
          <p:cNvPr id="13" name="Text Placeholder 12"/>
          <p:cNvSpPr>
            <a:spLocks noGrp="1"/>
          </p:cNvSpPr>
          <p:nvPr>
            <p:ph type="body" sz="quarter" idx="11"/>
          </p:nvPr>
        </p:nvSpPr>
        <p:spPr>
          <a:xfrm>
            <a:off x="615326" y="2191282"/>
            <a:ext cx="7745412" cy="658598"/>
          </a:xfrm>
        </p:spPr>
        <p:txBody>
          <a:bodyPr>
            <a:normAutofit/>
          </a:bodyPr>
          <a:lstStyle/>
          <a:p>
            <a:pPr lvl="0"/>
            <a:r>
              <a:rPr lang="en-US" sz="1800" dirty="0" smtClean="0"/>
              <a:t>ip authentication key-chain eigrp autonomous-system name-of-chain</a:t>
            </a:r>
          </a:p>
        </p:txBody>
      </p:sp>
    </p:spTree>
    <p:extLst>
      <p:ext uri="{BB962C8B-B14F-4D97-AF65-F5344CB8AC3E}">
        <p14:creationId xmlns:p14="http://schemas.microsoft.com/office/powerpoint/2010/main" val="2492303527"/>
      </p:ext>
    </p:extLst>
  </p:cSld>
  <p:clrMapOvr>
    <a:masterClrMapping/>
  </p:clrMapOvr>
  <p:timing>
    <p:tnLst>
      <p:par>
        <p:cTn xmlns:p14="http://schemas.microsoft.com/office/powerpoint/2010/mai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96773"/>
            <a:ext cx="4449230" cy="1336956"/>
          </a:xfrm>
        </p:spPr>
        <p:txBody>
          <a:bodyPr/>
          <a:lstStyle/>
          <a:p>
            <a:r>
              <a:rPr lang="en-US" sz="3200" dirty="0" smtClean="0"/>
              <a:t>Configuring EIGRP MD5 Authentication</a:t>
            </a:r>
            <a:endParaRPr lang="en-US" sz="3200" dirty="0"/>
          </a:p>
        </p:txBody>
      </p:sp>
      <p:sp>
        <p:nvSpPr>
          <p:cNvPr id="33" name="Text Placeholder 5"/>
          <p:cNvSpPr>
            <a:spLocks/>
          </p:cNvSpPr>
          <p:nvPr/>
        </p:nvSpPr>
        <p:spPr bwMode="auto">
          <a:xfrm>
            <a:off x="4155985" y="1203908"/>
            <a:ext cx="4935827" cy="5011962"/>
          </a:xfrm>
          <a:prstGeom prst="rect">
            <a:avLst/>
          </a:prstGeom>
          <a:noFill/>
          <a:ln w="12700" algn="ctr">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vert="horz" wrap="square" lIns="82124" tIns="41061" rIns="82124" bIns="41061" numCol="1" anchor="t" anchorCtr="0" compatLnSpc="1">
            <a:prstTxWarp prst="textNoShape">
              <a:avLst/>
            </a:prstTxWarp>
          </a:bodyPr>
          <a:lstStyle/>
          <a:p>
            <a:pPr marL="236538" indent="-236538" algn="l" defTabSz="814388" eaLnBrk="1" hangingPunct="1">
              <a:lnSpc>
                <a:spcPct val="100000"/>
              </a:lnSpc>
              <a:spcBef>
                <a:spcPts val="0"/>
              </a:spcBef>
              <a:buClr>
                <a:srgbClr val="708CA1"/>
              </a:buClr>
              <a:defRPr/>
            </a:pPr>
            <a:r>
              <a:rPr lang="en-US" sz="1100" kern="0" dirty="0" smtClean="0">
                <a:latin typeface="Courier New" pitchFamily="49" charset="0"/>
              </a:rPr>
              <a:t>R1# </a:t>
            </a:r>
            <a:r>
              <a:rPr lang="en-US" sz="1100" b="1" kern="0" dirty="0" smtClean="0">
                <a:latin typeface="Courier New" pitchFamily="49" charset="0"/>
              </a:rPr>
              <a:t>show running-config</a:t>
            </a:r>
          </a:p>
          <a:p>
            <a:pPr marL="236538" indent="-236538" algn="l" defTabSz="814388" eaLnBrk="1" hangingPunct="1">
              <a:lnSpc>
                <a:spcPct val="100000"/>
              </a:lnSpc>
              <a:spcBef>
                <a:spcPts val="0"/>
              </a:spcBef>
              <a:buClr>
                <a:srgbClr val="708CA1"/>
              </a:buClr>
              <a:defRPr/>
            </a:pPr>
            <a:r>
              <a:rPr lang="en-US" sz="1100" kern="0" dirty="0" smtClean="0">
                <a:latin typeface="Courier New" pitchFamily="49" charset="0"/>
              </a:rPr>
              <a:t>!</a:t>
            </a:r>
          </a:p>
          <a:p>
            <a:pPr marL="236538" indent="-236538" algn="l" defTabSz="814388" eaLnBrk="1" hangingPunct="1">
              <a:lnSpc>
                <a:spcPct val="100000"/>
              </a:lnSpc>
              <a:spcBef>
                <a:spcPts val="0"/>
              </a:spcBef>
              <a:buClr>
                <a:srgbClr val="708CA1"/>
              </a:buClr>
              <a:defRPr/>
            </a:pPr>
            <a:r>
              <a:rPr lang="en-US" sz="1100" kern="0" dirty="0" smtClean="0">
                <a:latin typeface="Courier New" pitchFamily="49" charset="0"/>
              </a:rPr>
              <a:t>&lt;output omitted&gt; </a:t>
            </a:r>
          </a:p>
          <a:p>
            <a:pPr marL="236538" indent="-236538" algn="l" defTabSz="814388" eaLnBrk="1" hangingPunct="1">
              <a:lnSpc>
                <a:spcPct val="100000"/>
              </a:lnSpc>
              <a:spcBef>
                <a:spcPts val="0"/>
              </a:spcBef>
              <a:buClr>
                <a:srgbClr val="708CA1"/>
              </a:buClr>
              <a:defRPr/>
            </a:pPr>
            <a:r>
              <a:rPr lang="en-US" sz="1100" kern="0" dirty="0" smtClean="0">
                <a:latin typeface="Courier New" pitchFamily="49" charset="0"/>
              </a:rPr>
              <a:t>!</a:t>
            </a:r>
          </a:p>
          <a:p>
            <a:pPr marL="236538" indent="-236538" algn="l" defTabSz="814388" eaLnBrk="1" hangingPunct="1">
              <a:lnSpc>
                <a:spcPct val="100000"/>
              </a:lnSpc>
              <a:spcBef>
                <a:spcPts val="0"/>
              </a:spcBef>
              <a:buClr>
                <a:srgbClr val="708CA1"/>
              </a:buClr>
              <a:defRPr/>
            </a:pPr>
            <a:r>
              <a:rPr lang="en-US" sz="1100" kern="0" dirty="0" smtClean="0">
                <a:latin typeface="Courier New" pitchFamily="49" charset="0"/>
              </a:rPr>
              <a:t>key chain R1chain</a:t>
            </a:r>
          </a:p>
          <a:p>
            <a:pPr marL="236538" indent="-236538" algn="l" defTabSz="814388" eaLnBrk="1" hangingPunct="1">
              <a:lnSpc>
                <a:spcPct val="100000"/>
              </a:lnSpc>
              <a:spcBef>
                <a:spcPts val="0"/>
              </a:spcBef>
              <a:buClr>
                <a:srgbClr val="708CA1"/>
              </a:buClr>
              <a:defRPr/>
            </a:pPr>
            <a:r>
              <a:rPr lang="en-US" sz="1100" kern="0" dirty="0" smtClean="0">
                <a:latin typeface="Courier New" pitchFamily="49" charset="0"/>
              </a:rPr>
              <a:t> key 1</a:t>
            </a:r>
          </a:p>
          <a:p>
            <a:pPr marL="236538" indent="-236538" algn="l" defTabSz="814388" eaLnBrk="1" hangingPunct="1">
              <a:lnSpc>
                <a:spcPct val="100000"/>
              </a:lnSpc>
              <a:spcBef>
                <a:spcPts val="0"/>
              </a:spcBef>
              <a:buClr>
                <a:srgbClr val="708CA1"/>
              </a:buClr>
              <a:defRPr/>
            </a:pPr>
            <a:r>
              <a:rPr lang="en-US" sz="1100" kern="0" dirty="0" smtClean="0">
                <a:latin typeface="Courier New" pitchFamily="49" charset="0"/>
              </a:rPr>
              <a:t>  key-string FIRST-KEY</a:t>
            </a:r>
          </a:p>
          <a:p>
            <a:pPr marL="236538" indent="-236538" algn="l" defTabSz="814388" eaLnBrk="1" hangingPunct="1">
              <a:lnSpc>
                <a:spcPct val="100000"/>
              </a:lnSpc>
              <a:spcBef>
                <a:spcPts val="0"/>
              </a:spcBef>
              <a:buClr>
                <a:srgbClr val="708CA1"/>
              </a:buClr>
              <a:defRPr/>
            </a:pPr>
            <a:r>
              <a:rPr lang="en-US" sz="1100" kern="0" dirty="0" smtClean="0">
                <a:latin typeface="Courier New" pitchFamily="49" charset="0"/>
              </a:rPr>
              <a:t>  accept-lifetime 04:00:00 Jan 1 2009 infinite</a:t>
            </a:r>
          </a:p>
          <a:p>
            <a:pPr marL="236538" indent="-236538" algn="l" defTabSz="814388" eaLnBrk="1" hangingPunct="1">
              <a:lnSpc>
                <a:spcPct val="100000"/>
              </a:lnSpc>
              <a:spcBef>
                <a:spcPts val="0"/>
              </a:spcBef>
              <a:buClr>
                <a:srgbClr val="708CA1"/>
              </a:buClr>
              <a:defRPr/>
            </a:pPr>
            <a:r>
              <a:rPr lang="en-US" sz="1100" kern="0" dirty="0" smtClean="0">
                <a:latin typeface="Courier New" pitchFamily="49" charset="0"/>
              </a:rPr>
              <a:t>  send-lifetime 04:00:00 Jan 1 2009 04:00:00 Jan 31 2009</a:t>
            </a:r>
          </a:p>
          <a:p>
            <a:pPr marL="236538" indent="-236538" algn="l" defTabSz="814388" eaLnBrk="1" hangingPunct="1">
              <a:lnSpc>
                <a:spcPct val="100000"/>
              </a:lnSpc>
              <a:spcBef>
                <a:spcPts val="0"/>
              </a:spcBef>
              <a:buClr>
                <a:srgbClr val="708CA1"/>
              </a:buClr>
              <a:defRPr/>
            </a:pPr>
            <a:r>
              <a:rPr lang="en-US" sz="1100" kern="0" dirty="0" smtClean="0">
                <a:latin typeface="Courier New" pitchFamily="49" charset="0"/>
              </a:rPr>
              <a:t> key 2</a:t>
            </a:r>
          </a:p>
          <a:p>
            <a:pPr marL="236538" indent="-236538" algn="l" defTabSz="814388" eaLnBrk="1" hangingPunct="1">
              <a:lnSpc>
                <a:spcPct val="100000"/>
              </a:lnSpc>
              <a:spcBef>
                <a:spcPts val="0"/>
              </a:spcBef>
              <a:buClr>
                <a:srgbClr val="708CA1"/>
              </a:buClr>
              <a:defRPr/>
            </a:pPr>
            <a:r>
              <a:rPr lang="en-US" sz="1100" kern="0" dirty="0" smtClean="0">
                <a:latin typeface="Courier New" pitchFamily="49" charset="0"/>
              </a:rPr>
              <a:t>  key-string SECOND-KEY</a:t>
            </a:r>
          </a:p>
          <a:p>
            <a:pPr marL="236538" indent="-236538" algn="l" defTabSz="814388" eaLnBrk="1" hangingPunct="1">
              <a:lnSpc>
                <a:spcPct val="100000"/>
              </a:lnSpc>
              <a:spcBef>
                <a:spcPts val="0"/>
              </a:spcBef>
              <a:buClr>
                <a:srgbClr val="708CA1"/>
              </a:buClr>
              <a:defRPr/>
            </a:pPr>
            <a:r>
              <a:rPr lang="en-US" sz="1100" kern="0" dirty="0" smtClean="0">
                <a:latin typeface="Courier New" pitchFamily="49" charset="0"/>
              </a:rPr>
              <a:t>  accept-lifetime 04:00:00 Jan 25 2009 infinite</a:t>
            </a:r>
          </a:p>
          <a:p>
            <a:pPr marL="236538" indent="-236538" algn="l" defTabSz="814388" eaLnBrk="1" hangingPunct="1">
              <a:lnSpc>
                <a:spcPct val="100000"/>
              </a:lnSpc>
              <a:spcBef>
                <a:spcPts val="0"/>
              </a:spcBef>
              <a:buClr>
                <a:srgbClr val="708CA1"/>
              </a:buClr>
              <a:defRPr/>
            </a:pPr>
            <a:r>
              <a:rPr lang="en-US" sz="1100" kern="0" dirty="0" smtClean="0">
                <a:latin typeface="Courier New" pitchFamily="49" charset="0"/>
              </a:rPr>
              <a:t>  send-lifetime 04:00:00 Jan 25 2009 infinite</a:t>
            </a:r>
          </a:p>
          <a:p>
            <a:pPr marL="236538" indent="-236538" algn="l" defTabSz="814388" eaLnBrk="1" hangingPunct="1">
              <a:lnSpc>
                <a:spcPct val="100000"/>
              </a:lnSpc>
              <a:spcBef>
                <a:spcPts val="0"/>
              </a:spcBef>
              <a:buClr>
                <a:srgbClr val="708CA1"/>
              </a:buClr>
              <a:defRPr/>
            </a:pPr>
            <a:r>
              <a:rPr lang="en-US" sz="1100" kern="0" dirty="0" smtClean="0">
                <a:latin typeface="Courier New" pitchFamily="49" charset="0"/>
              </a:rPr>
              <a:t>!</a:t>
            </a:r>
          </a:p>
          <a:p>
            <a:pPr marL="236538" indent="-236538" algn="l" defTabSz="814388" eaLnBrk="1" hangingPunct="1">
              <a:lnSpc>
                <a:spcPct val="100000"/>
              </a:lnSpc>
              <a:spcBef>
                <a:spcPts val="0"/>
              </a:spcBef>
              <a:buClr>
                <a:srgbClr val="708CA1"/>
              </a:buClr>
              <a:defRPr/>
            </a:pPr>
            <a:r>
              <a:rPr lang="en-US" sz="1100" kern="0" dirty="0" smtClean="0">
                <a:latin typeface="Courier New" pitchFamily="49" charset="0"/>
              </a:rPr>
              <a:t>&lt;output omitted&gt; </a:t>
            </a:r>
          </a:p>
          <a:p>
            <a:pPr marL="236538" indent="-236538" algn="l" defTabSz="814388" eaLnBrk="1" hangingPunct="1">
              <a:lnSpc>
                <a:spcPct val="100000"/>
              </a:lnSpc>
              <a:spcBef>
                <a:spcPts val="0"/>
              </a:spcBef>
              <a:buClr>
                <a:srgbClr val="708CA1"/>
              </a:buClr>
              <a:defRPr/>
            </a:pPr>
            <a:r>
              <a:rPr lang="en-US" sz="1100" kern="0" dirty="0" smtClean="0">
                <a:latin typeface="Courier New" pitchFamily="49" charset="0"/>
              </a:rPr>
              <a:t>!</a:t>
            </a:r>
          </a:p>
          <a:p>
            <a:pPr marL="236538" indent="-236538" algn="l" defTabSz="814388" eaLnBrk="1" hangingPunct="1">
              <a:lnSpc>
                <a:spcPct val="100000"/>
              </a:lnSpc>
              <a:spcBef>
                <a:spcPts val="0"/>
              </a:spcBef>
              <a:buClr>
                <a:srgbClr val="708CA1"/>
              </a:buClr>
              <a:defRPr/>
            </a:pPr>
            <a:r>
              <a:rPr lang="en-US" sz="1100" kern="0" dirty="0" smtClean="0">
                <a:latin typeface="Courier New" pitchFamily="49" charset="0"/>
              </a:rPr>
              <a:t>interface FastEthernet0/0</a:t>
            </a:r>
          </a:p>
          <a:p>
            <a:pPr marL="236538" indent="-236538" algn="l" defTabSz="814388" eaLnBrk="1" hangingPunct="1">
              <a:lnSpc>
                <a:spcPct val="100000"/>
              </a:lnSpc>
              <a:spcBef>
                <a:spcPts val="0"/>
              </a:spcBef>
              <a:buClr>
                <a:srgbClr val="708CA1"/>
              </a:buClr>
              <a:defRPr/>
            </a:pPr>
            <a:r>
              <a:rPr lang="en-US" sz="1100" kern="0" dirty="0" smtClean="0">
                <a:latin typeface="Courier New" pitchFamily="49" charset="0"/>
              </a:rPr>
              <a:t>ip address 172.16.1.1 255.255.255.0</a:t>
            </a:r>
          </a:p>
          <a:p>
            <a:pPr marL="236538" indent="-236538" algn="l" defTabSz="814388" eaLnBrk="1" hangingPunct="1">
              <a:lnSpc>
                <a:spcPct val="100000"/>
              </a:lnSpc>
              <a:spcBef>
                <a:spcPts val="0"/>
              </a:spcBef>
              <a:buClr>
                <a:srgbClr val="708CA1"/>
              </a:buClr>
              <a:defRPr/>
            </a:pPr>
            <a:r>
              <a:rPr lang="en-US" sz="1100" kern="0" dirty="0" smtClean="0">
                <a:latin typeface="Courier New" pitchFamily="49" charset="0"/>
              </a:rPr>
              <a:t>!</a:t>
            </a:r>
          </a:p>
          <a:p>
            <a:pPr marL="236538" indent="-236538" algn="l" defTabSz="814388" eaLnBrk="1" hangingPunct="1">
              <a:lnSpc>
                <a:spcPct val="100000"/>
              </a:lnSpc>
              <a:spcBef>
                <a:spcPts val="0"/>
              </a:spcBef>
              <a:buClr>
                <a:srgbClr val="708CA1"/>
              </a:buClr>
              <a:defRPr/>
            </a:pPr>
            <a:r>
              <a:rPr lang="en-US" sz="1100" kern="0" dirty="0" smtClean="0">
                <a:latin typeface="Courier New" pitchFamily="49" charset="0"/>
              </a:rPr>
              <a:t>interface Serial0/0/0</a:t>
            </a:r>
          </a:p>
          <a:p>
            <a:pPr marL="236538" indent="-236538" algn="l" defTabSz="814388" eaLnBrk="1" hangingPunct="1">
              <a:lnSpc>
                <a:spcPct val="100000"/>
              </a:lnSpc>
              <a:spcBef>
                <a:spcPts val="0"/>
              </a:spcBef>
              <a:buClr>
                <a:srgbClr val="708CA1"/>
              </a:buClr>
              <a:defRPr/>
            </a:pPr>
            <a:r>
              <a:rPr lang="en-US" sz="1100" kern="0" dirty="0" smtClean="0">
                <a:latin typeface="Courier New" pitchFamily="49" charset="0"/>
              </a:rPr>
              <a:t> bandwidth 64</a:t>
            </a:r>
          </a:p>
          <a:p>
            <a:pPr marL="236538" indent="-236538" algn="l" defTabSz="814388" eaLnBrk="1" hangingPunct="1">
              <a:lnSpc>
                <a:spcPct val="100000"/>
              </a:lnSpc>
              <a:spcBef>
                <a:spcPts val="0"/>
              </a:spcBef>
              <a:buClr>
                <a:srgbClr val="708CA1"/>
              </a:buClr>
              <a:defRPr/>
            </a:pPr>
            <a:r>
              <a:rPr lang="en-US" sz="1100" kern="0" dirty="0" smtClean="0">
                <a:latin typeface="Courier New" pitchFamily="49" charset="0"/>
              </a:rPr>
              <a:t> ip address 192.168.1.101 255.255.255.224</a:t>
            </a:r>
          </a:p>
          <a:p>
            <a:pPr marL="236538" indent="-236538" algn="l" defTabSz="814388" eaLnBrk="1" hangingPunct="1">
              <a:lnSpc>
                <a:spcPct val="100000"/>
              </a:lnSpc>
              <a:spcBef>
                <a:spcPts val="0"/>
              </a:spcBef>
              <a:buClr>
                <a:srgbClr val="708CA1"/>
              </a:buClr>
              <a:defRPr/>
            </a:pPr>
            <a:r>
              <a:rPr lang="en-US" sz="1100" kern="0" dirty="0" smtClean="0">
                <a:latin typeface="Courier New" pitchFamily="49" charset="0"/>
              </a:rPr>
              <a:t> ip authentication mode eigrp 100 md5</a:t>
            </a:r>
          </a:p>
          <a:p>
            <a:pPr marL="236538" indent="-236538" algn="l" defTabSz="814388" eaLnBrk="1" hangingPunct="1">
              <a:lnSpc>
                <a:spcPct val="100000"/>
              </a:lnSpc>
              <a:spcBef>
                <a:spcPts val="0"/>
              </a:spcBef>
              <a:buClr>
                <a:srgbClr val="708CA1"/>
              </a:buClr>
              <a:defRPr/>
            </a:pPr>
            <a:r>
              <a:rPr lang="en-US" sz="1100" kern="0" dirty="0" smtClean="0">
                <a:latin typeface="Courier New" pitchFamily="49" charset="0"/>
              </a:rPr>
              <a:t> ip authentication key-chain eigrp 100 R1chain</a:t>
            </a:r>
          </a:p>
          <a:p>
            <a:pPr marL="236538" indent="-236538" algn="l" defTabSz="814388" eaLnBrk="1" hangingPunct="1">
              <a:lnSpc>
                <a:spcPct val="100000"/>
              </a:lnSpc>
              <a:spcBef>
                <a:spcPts val="0"/>
              </a:spcBef>
              <a:buClr>
                <a:srgbClr val="708CA1"/>
              </a:buClr>
              <a:defRPr/>
            </a:pPr>
            <a:r>
              <a:rPr lang="en-US" sz="1100" kern="0" dirty="0" smtClean="0">
                <a:latin typeface="Courier New" pitchFamily="49" charset="0"/>
              </a:rPr>
              <a:t>!</a:t>
            </a:r>
          </a:p>
          <a:p>
            <a:pPr marL="236538" indent="-236538" algn="l" defTabSz="814388" eaLnBrk="1" hangingPunct="1">
              <a:lnSpc>
                <a:spcPct val="100000"/>
              </a:lnSpc>
              <a:spcBef>
                <a:spcPts val="0"/>
              </a:spcBef>
              <a:buClr>
                <a:srgbClr val="708CA1"/>
              </a:buClr>
              <a:defRPr/>
            </a:pPr>
            <a:r>
              <a:rPr lang="en-US" sz="1100" kern="0" dirty="0" smtClean="0">
                <a:latin typeface="Courier New" pitchFamily="49" charset="0"/>
              </a:rPr>
              <a:t>router eigrp 100</a:t>
            </a:r>
          </a:p>
          <a:p>
            <a:pPr marL="236538" indent="-236538" algn="l" defTabSz="814388" eaLnBrk="1" hangingPunct="1">
              <a:lnSpc>
                <a:spcPct val="100000"/>
              </a:lnSpc>
              <a:spcBef>
                <a:spcPts val="0"/>
              </a:spcBef>
              <a:buClr>
                <a:srgbClr val="708CA1"/>
              </a:buClr>
              <a:defRPr/>
            </a:pPr>
            <a:r>
              <a:rPr lang="en-US" sz="1100" kern="0" dirty="0" smtClean="0">
                <a:latin typeface="Courier New" pitchFamily="49" charset="0"/>
              </a:rPr>
              <a:t> network 172.16.1.0 0.0.0.255</a:t>
            </a:r>
          </a:p>
          <a:p>
            <a:pPr marL="236538" indent="-236538" algn="l" defTabSz="814388" eaLnBrk="1" hangingPunct="1">
              <a:lnSpc>
                <a:spcPct val="100000"/>
              </a:lnSpc>
              <a:spcBef>
                <a:spcPts val="0"/>
              </a:spcBef>
              <a:buClr>
                <a:srgbClr val="708CA1"/>
              </a:buClr>
              <a:defRPr/>
            </a:pPr>
            <a:r>
              <a:rPr lang="en-US" sz="1100" kern="0" dirty="0" smtClean="0">
                <a:latin typeface="Courier New" pitchFamily="49" charset="0"/>
              </a:rPr>
              <a:t> network 192.168.1.0</a:t>
            </a:r>
          </a:p>
          <a:p>
            <a:pPr marL="236538" indent="-236538" algn="l" defTabSz="814388" eaLnBrk="1" hangingPunct="1">
              <a:lnSpc>
                <a:spcPct val="100000"/>
              </a:lnSpc>
              <a:spcBef>
                <a:spcPts val="0"/>
              </a:spcBef>
              <a:buClr>
                <a:srgbClr val="708CA1"/>
              </a:buClr>
              <a:defRPr/>
            </a:pPr>
            <a:r>
              <a:rPr lang="en-US" sz="1100" kern="0" dirty="0" smtClean="0">
                <a:latin typeface="Courier New" pitchFamily="49" charset="0"/>
              </a:rPr>
              <a:t> auto-summary</a:t>
            </a:r>
          </a:p>
          <a:p>
            <a:pPr marL="236538" indent="-236538" algn="l" defTabSz="814388" eaLnBrk="1" hangingPunct="1">
              <a:lnSpc>
                <a:spcPct val="100000"/>
              </a:lnSpc>
              <a:spcBef>
                <a:spcPts val="0"/>
              </a:spcBef>
              <a:buClr>
                <a:srgbClr val="708CA1"/>
              </a:buClr>
              <a:defRPr/>
            </a:pPr>
            <a:endParaRPr lang="en-US" sz="1100" kern="0" dirty="0" smtClean="0">
              <a:latin typeface="Courier New" pitchFamily="49" charset="0"/>
            </a:endParaRPr>
          </a:p>
          <a:p>
            <a:pPr marL="236538" indent="-236538" algn="l" defTabSz="814388" eaLnBrk="1" hangingPunct="1">
              <a:lnSpc>
                <a:spcPct val="100000"/>
              </a:lnSpc>
              <a:spcBef>
                <a:spcPts val="0"/>
              </a:spcBef>
              <a:buClr>
                <a:srgbClr val="708CA1"/>
              </a:buClr>
              <a:defRPr/>
            </a:pPr>
            <a:endParaRPr lang="en-US" sz="1100" kern="0" dirty="0">
              <a:latin typeface="Courier New" pitchFamily="49" charset="0"/>
            </a:endParaRPr>
          </a:p>
        </p:txBody>
      </p:sp>
      <p:grpSp>
        <p:nvGrpSpPr>
          <p:cNvPr id="5" name="Group 4"/>
          <p:cNvGrpSpPr/>
          <p:nvPr/>
        </p:nvGrpSpPr>
        <p:grpSpPr>
          <a:xfrm>
            <a:off x="219042" y="2132254"/>
            <a:ext cx="3740948" cy="1839949"/>
            <a:chOff x="5267459" y="1158160"/>
            <a:chExt cx="3740948" cy="1839949"/>
          </a:xfrm>
        </p:grpSpPr>
        <p:grpSp>
          <p:nvGrpSpPr>
            <p:cNvPr id="4" name="Group 3"/>
            <p:cNvGrpSpPr/>
            <p:nvPr/>
          </p:nvGrpSpPr>
          <p:grpSpPr>
            <a:xfrm>
              <a:off x="5267459" y="1158160"/>
              <a:ext cx="3740948" cy="1839949"/>
              <a:chOff x="5267459" y="1158160"/>
              <a:chExt cx="3740948" cy="1839949"/>
            </a:xfrm>
          </p:grpSpPr>
          <p:sp>
            <p:nvSpPr>
              <p:cNvPr id="29" name="Rounded Rectangle 28"/>
              <p:cNvSpPr/>
              <p:nvPr/>
            </p:nvSpPr>
            <p:spPr bwMode="auto">
              <a:xfrm>
                <a:off x="5267459" y="1158160"/>
                <a:ext cx="3740948" cy="1839949"/>
              </a:xfrm>
              <a:prstGeom prst="roundRect">
                <a:avLst/>
              </a:prstGeom>
              <a:solidFill>
                <a:schemeClr val="accent1">
                  <a:alpha val="13000"/>
                </a:schemeClr>
              </a:solidFill>
              <a:ln w="9525" cap="flat" cmpd="sng" algn="ctr">
                <a:solidFill>
                  <a:schemeClr val="tx1"/>
                </a:solid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spAutoFit/>
              </a:bodyPr>
              <a:lstStyle/>
              <a:p>
                <a:pPr marL="0" marR="0" indent="0" algn="ctr" defTabSz="814388" rtl="0" eaLnBrk="0" fontAlgn="base" latinLnBrk="0" hangingPunct="0">
                  <a:lnSpc>
                    <a:spcPct val="90000"/>
                  </a:lnSpc>
                  <a:spcBef>
                    <a:spcPct val="0"/>
                  </a:spcBef>
                  <a:spcAft>
                    <a:spcPct val="0"/>
                  </a:spcAft>
                  <a:buClrTx/>
                  <a:buSzTx/>
                  <a:buFontTx/>
                  <a:buNone/>
                  <a:tabLst/>
                </a:pPr>
                <a:endParaRPr kumimoji="0" lang="en-US" sz="2400" b="0" i="0" u="none" strike="noStrike" cap="none" normalizeH="0" baseline="0" dirty="0" smtClean="0">
                  <a:ln>
                    <a:noFill/>
                  </a:ln>
                  <a:solidFill>
                    <a:schemeClr val="tx1"/>
                  </a:solidFill>
                  <a:effectLst/>
                  <a:latin typeface="Arial" charset="0"/>
                </a:endParaRPr>
              </a:p>
            </p:txBody>
          </p:sp>
          <p:pic>
            <p:nvPicPr>
              <p:cNvPr id="8" name="Picture 37"/>
              <p:cNvPicPr>
                <a:picLocks noChangeArrowheads="1"/>
              </p:cNvPicPr>
              <p:nvPr/>
            </p:nvPicPr>
            <p:blipFill>
              <a:blip r:embed="rId3"/>
              <a:srcRect/>
              <a:stretch>
                <a:fillRect/>
              </a:stretch>
            </p:blipFill>
            <p:spPr bwMode="auto">
              <a:xfrm>
                <a:off x="8005560" y="1889423"/>
                <a:ext cx="870351" cy="451691"/>
              </a:xfrm>
              <a:prstGeom prst="rect">
                <a:avLst/>
              </a:prstGeom>
              <a:noFill/>
              <a:ln w="9525">
                <a:noFill/>
                <a:miter lim="800000"/>
                <a:headEnd/>
                <a:tailEnd/>
              </a:ln>
            </p:spPr>
          </p:pic>
          <p:sp>
            <p:nvSpPr>
              <p:cNvPr id="13" name="TextBox 12"/>
              <p:cNvSpPr txBox="1"/>
              <p:nvPr/>
            </p:nvSpPr>
            <p:spPr>
              <a:xfrm>
                <a:off x="8530734" y="2381505"/>
                <a:ext cx="455336" cy="157915"/>
              </a:xfrm>
              <a:prstGeom prst="rect">
                <a:avLst/>
              </a:prstGeom>
              <a:noFill/>
            </p:spPr>
            <p:txBody>
              <a:bodyPr wrap="square" lIns="0" tIns="0" rIns="0" bIns="0" rtlCol="0" anchor="ctr" anchorCtr="0">
                <a:noAutofit/>
              </a:bodyPr>
              <a:lstStyle/>
              <a:p>
                <a:pPr algn="l"/>
                <a:r>
                  <a:rPr lang="en-US" sz="1050" dirty="0" smtClean="0"/>
                  <a:t>Fa0/0</a:t>
                </a:r>
                <a:endParaRPr lang="en-US" sz="1050" dirty="0"/>
              </a:p>
            </p:txBody>
          </p:sp>
          <p:sp>
            <p:nvSpPr>
              <p:cNvPr id="47" name="TextBox 46"/>
              <p:cNvSpPr txBox="1"/>
              <p:nvPr/>
            </p:nvSpPr>
            <p:spPr>
              <a:xfrm>
                <a:off x="7973812" y="2715733"/>
                <a:ext cx="1013551" cy="165253"/>
              </a:xfrm>
              <a:prstGeom prst="rect">
                <a:avLst/>
              </a:prstGeom>
              <a:noFill/>
            </p:spPr>
            <p:txBody>
              <a:bodyPr wrap="square" lIns="0" tIns="0" rIns="0" bIns="0" rtlCol="0" anchor="ctr" anchorCtr="0">
                <a:noAutofit/>
              </a:bodyPr>
              <a:lstStyle/>
              <a:p>
                <a:pPr algn="l"/>
                <a:r>
                  <a:rPr lang="en-US" sz="1050" dirty="0" smtClean="0"/>
                  <a:t>172.17.2.0 /24</a:t>
                </a:r>
                <a:endParaRPr lang="en-US" sz="1050" dirty="0"/>
              </a:p>
            </p:txBody>
          </p:sp>
          <p:sp>
            <p:nvSpPr>
              <p:cNvPr id="35" name="TextBox 34"/>
              <p:cNvSpPr txBox="1"/>
              <p:nvPr/>
            </p:nvSpPr>
            <p:spPr>
              <a:xfrm>
                <a:off x="8298679" y="2365067"/>
                <a:ext cx="544315" cy="179554"/>
              </a:xfrm>
              <a:prstGeom prst="rect">
                <a:avLst/>
              </a:prstGeom>
              <a:noFill/>
            </p:spPr>
            <p:txBody>
              <a:bodyPr wrap="square" lIns="0" tIns="0" rIns="0" bIns="0" rtlCol="0" anchor="ctr" anchorCtr="0">
                <a:noAutofit/>
              </a:bodyPr>
              <a:lstStyle/>
              <a:p>
                <a:pPr algn="l"/>
                <a:r>
                  <a:rPr lang="en-US" sz="1050" dirty="0" smtClean="0"/>
                  <a:t>.1</a:t>
                </a:r>
                <a:endParaRPr lang="en-US" sz="1050" dirty="0"/>
              </a:p>
            </p:txBody>
          </p:sp>
        </p:grpSp>
        <p:grpSp>
          <p:nvGrpSpPr>
            <p:cNvPr id="3" name="Group 2"/>
            <p:cNvGrpSpPr/>
            <p:nvPr/>
          </p:nvGrpSpPr>
          <p:grpSpPr>
            <a:xfrm>
              <a:off x="5397242" y="1264895"/>
              <a:ext cx="3355633" cy="1612379"/>
              <a:chOff x="5397242" y="1264895"/>
              <a:chExt cx="3355633" cy="1612379"/>
            </a:xfrm>
          </p:grpSpPr>
          <p:sp>
            <p:nvSpPr>
              <p:cNvPr id="48" name="Freeform 9"/>
              <p:cNvSpPr>
                <a:spLocks/>
              </p:cNvSpPr>
              <p:nvPr/>
            </p:nvSpPr>
            <p:spPr bwMode="auto">
              <a:xfrm>
                <a:off x="6309638" y="2098741"/>
                <a:ext cx="1927296" cy="132203"/>
              </a:xfrm>
              <a:custGeom>
                <a:avLst/>
                <a:gdLst>
                  <a:gd name="T0" fmla="*/ 0 w 2017"/>
                  <a:gd name="T1" fmla="*/ 0 h 97"/>
                  <a:gd name="T2" fmla="*/ 2147483647 w 2017"/>
                  <a:gd name="T3" fmla="*/ 0 h 97"/>
                  <a:gd name="T4" fmla="*/ 2147483647 w 2017"/>
                  <a:gd name="T5" fmla="*/ 2147483647 h 97"/>
                  <a:gd name="T6" fmla="*/ 2147483647 w 2017"/>
                  <a:gd name="T7" fmla="*/ 2147483647 h 97"/>
                  <a:gd name="T8" fmla="*/ 0 60000 65536"/>
                  <a:gd name="T9" fmla="*/ 0 60000 65536"/>
                  <a:gd name="T10" fmla="*/ 0 60000 65536"/>
                  <a:gd name="T11" fmla="*/ 0 60000 65536"/>
                  <a:gd name="T12" fmla="*/ 0 w 2017"/>
                  <a:gd name="T13" fmla="*/ 0 h 97"/>
                  <a:gd name="T14" fmla="*/ 2017 w 2017"/>
                  <a:gd name="T15" fmla="*/ 97 h 97"/>
                </a:gdLst>
                <a:ahLst/>
                <a:cxnLst>
                  <a:cxn ang="T8">
                    <a:pos x="T0" y="T1"/>
                  </a:cxn>
                  <a:cxn ang="T9">
                    <a:pos x="T2" y="T3"/>
                  </a:cxn>
                  <a:cxn ang="T10">
                    <a:pos x="T4" y="T5"/>
                  </a:cxn>
                  <a:cxn ang="T11">
                    <a:pos x="T6" y="T7"/>
                  </a:cxn>
                </a:cxnLst>
                <a:rect l="T12" t="T13" r="T14" b="T15"/>
                <a:pathLst>
                  <a:path w="2017" h="97">
                    <a:moveTo>
                      <a:pt x="0" y="0"/>
                    </a:moveTo>
                    <a:lnTo>
                      <a:pt x="1008" y="0"/>
                    </a:lnTo>
                    <a:lnTo>
                      <a:pt x="912" y="96"/>
                    </a:lnTo>
                    <a:lnTo>
                      <a:pt x="2016" y="96"/>
                    </a:lnTo>
                  </a:path>
                </a:pathLst>
              </a:custGeom>
              <a:noFill/>
              <a:ln w="25400" cap="rnd" cmpd="sng">
                <a:solidFill>
                  <a:schemeClr val="accent2"/>
                </a:solidFill>
                <a:prstDash val="solid"/>
                <a:round/>
                <a:headEnd type="none" w="sm" len="sm"/>
                <a:tailEnd type="none" w="sm" len="sm"/>
              </a:ln>
            </p:spPr>
            <p:txBody>
              <a:bodyPr/>
              <a:lstStyle/>
              <a:p>
                <a:endParaRPr lang="en-US" dirty="0"/>
              </a:p>
            </p:txBody>
          </p:sp>
          <p:pic>
            <p:nvPicPr>
              <p:cNvPr id="7" name="Picture 37"/>
              <p:cNvPicPr>
                <a:picLocks noChangeArrowheads="1"/>
              </p:cNvPicPr>
              <p:nvPr/>
            </p:nvPicPr>
            <p:blipFill>
              <a:blip r:embed="rId3"/>
              <a:srcRect/>
              <a:stretch>
                <a:fillRect/>
              </a:stretch>
            </p:blipFill>
            <p:spPr bwMode="auto">
              <a:xfrm>
                <a:off x="5471676" y="1878406"/>
                <a:ext cx="870351" cy="451691"/>
              </a:xfrm>
              <a:prstGeom prst="rect">
                <a:avLst/>
              </a:prstGeom>
              <a:noFill/>
              <a:ln w="9525">
                <a:noFill/>
                <a:miter lim="800000"/>
                <a:headEnd/>
                <a:tailEnd/>
              </a:ln>
            </p:spPr>
          </p:pic>
          <p:sp>
            <p:nvSpPr>
              <p:cNvPr id="14" name="TextBox 13"/>
              <p:cNvSpPr txBox="1"/>
              <p:nvPr/>
            </p:nvSpPr>
            <p:spPr>
              <a:xfrm>
                <a:off x="5952794" y="2359470"/>
                <a:ext cx="1013551" cy="165253"/>
              </a:xfrm>
              <a:prstGeom prst="rect">
                <a:avLst/>
              </a:prstGeom>
              <a:noFill/>
            </p:spPr>
            <p:txBody>
              <a:bodyPr wrap="square" lIns="0" tIns="0" rIns="0" bIns="0" rtlCol="0" anchor="ctr" anchorCtr="0">
                <a:noAutofit/>
              </a:bodyPr>
              <a:lstStyle/>
              <a:p>
                <a:pPr algn="l"/>
                <a:r>
                  <a:rPr lang="en-US" sz="1050" dirty="0" smtClean="0"/>
                  <a:t>Fa0/0</a:t>
                </a:r>
                <a:endParaRPr lang="en-US" sz="1050" dirty="0"/>
              </a:p>
            </p:txBody>
          </p:sp>
          <p:cxnSp>
            <p:nvCxnSpPr>
              <p:cNvPr id="20" name="Straight Connector 19"/>
              <p:cNvCxnSpPr/>
              <p:nvPr/>
            </p:nvCxnSpPr>
            <p:spPr bwMode="auto">
              <a:xfrm rot="5400000">
                <a:off x="5733337" y="2476072"/>
                <a:ext cx="341524" cy="5506"/>
              </a:xfrm>
              <a:prstGeom prst="line">
                <a:avLst/>
              </a:prstGeom>
              <a:solidFill>
                <a:schemeClr val="accent1"/>
              </a:solidFill>
              <a:ln w="22225" cap="flat" cmpd="sng" algn="ctr">
                <a:solidFill>
                  <a:schemeClr val="accent6"/>
                </a:solidFill>
                <a:prstDash val="solid"/>
                <a:round/>
                <a:headEnd type="none" w="med" len="med"/>
                <a:tailEnd type="none" w="med" len="med"/>
              </a:ln>
              <a:effectLst/>
            </p:spPr>
          </p:cxnSp>
          <p:cxnSp>
            <p:nvCxnSpPr>
              <p:cNvPr id="21" name="Straight Connector 20"/>
              <p:cNvCxnSpPr/>
              <p:nvPr/>
            </p:nvCxnSpPr>
            <p:spPr bwMode="auto">
              <a:xfrm rot="10800000">
                <a:off x="5657135" y="2647749"/>
                <a:ext cx="519629" cy="1836"/>
              </a:xfrm>
              <a:prstGeom prst="line">
                <a:avLst/>
              </a:prstGeom>
              <a:solidFill>
                <a:schemeClr val="accent1"/>
              </a:solidFill>
              <a:ln w="22225" cap="flat" cmpd="sng" algn="ctr">
                <a:solidFill>
                  <a:schemeClr val="accent6"/>
                </a:solidFill>
                <a:prstDash val="solid"/>
                <a:round/>
                <a:headEnd type="none" w="med" len="med"/>
                <a:tailEnd type="none" w="med" len="med"/>
              </a:ln>
              <a:effectLst/>
            </p:spPr>
          </p:cxnSp>
          <p:cxnSp>
            <p:nvCxnSpPr>
              <p:cNvPr id="22" name="Straight Connector 21"/>
              <p:cNvCxnSpPr/>
              <p:nvPr/>
            </p:nvCxnSpPr>
            <p:spPr bwMode="auto">
              <a:xfrm rot="5400000">
                <a:off x="8309448" y="2485253"/>
                <a:ext cx="341524" cy="5506"/>
              </a:xfrm>
              <a:prstGeom prst="line">
                <a:avLst/>
              </a:prstGeom>
              <a:solidFill>
                <a:schemeClr val="accent1"/>
              </a:solidFill>
              <a:ln w="22225" cap="flat" cmpd="sng" algn="ctr">
                <a:solidFill>
                  <a:schemeClr val="accent6"/>
                </a:solidFill>
                <a:prstDash val="solid"/>
                <a:round/>
                <a:headEnd type="none" w="med" len="med"/>
                <a:tailEnd type="none" w="med" len="med"/>
              </a:ln>
              <a:effectLst/>
            </p:spPr>
          </p:cxnSp>
          <p:cxnSp>
            <p:nvCxnSpPr>
              <p:cNvPr id="23" name="Straight Connector 22"/>
              <p:cNvCxnSpPr/>
              <p:nvPr/>
            </p:nvCxnSpPr>
            <p:spPr bwMode="auto">
              <a:xfrm rot="10800000">
                <a:off x="8233246" y="2656930"/>
                <a:ext cx="519629" cy="1836"/>
              </a:xfrm>
              <a:prstGeom prst="line">
                <a:avLst/>
              </a:prstGeom>
              <a:solidFill>
                <a:schemeClr val="accent1"/>
              </a:solidFill>
              <a:ln w="22225" cap="flat" cmpd="sng" algn="ctr">
                <a:solidFill>
                  <a:schemeClr val="accent6"/>
                </a:solidFill>
                <a:prstDash val="solid"/>
                <a:round/>
                <a:headEnd type="none" w="med" len="med"/>
                <a:tailEnd type="none" w="med" len="med"/>
              </a:ln>
              <a:effectLst/>
            </p:spPr>
          </p:cxnSp>
          <p:sp>
            <p:nvSpPr>
              <p:cNvPr id="24" name="TextBox 23"/>
              <p:cNvSpPr txBox="1"/>
              <p:nvPr/>
            </p:nvSpPr>
            <p:spPr>
              <a:xfrm>
                <a:off x="5747109" y="2098743"/>
                <a:ext cx="380232" cy="258532"/>
              </a:xfrm>
              <a:prstGeom prst="rect">
                <a:avLst/>
              </a:prstGeom>
              <a:noFill/>
            </p:spPr>
            <p:txBody>
              <a:bodyPr wrap="none" rtlCol="0">
                <a:spAutoFit/>
              </a:bodyPr>
              <a:lstStyle/>
              <a:p>
                <a:r>
                  <a:rPr lang="en-US" sz="1200" b="1" dirty="0" smtClean="0">
                    <a:solidFill>
                      <a:schemeClr val="bg1"/>
                    </a:solidFill>
                  </a:rPr>
                  <a:t>R1</a:t>
                </a:r>
                <a:endParaRPr lang="en-US" sz="1200" b="1" dirty="0">
                  <a:solidFill>
                    <a:schemeClr val="bg1"/>
                  </a:solidFill>
                </a:endParaRPr>
              </a:p>
            </p:txBody>
          </p:sp>
          <p:sp>
            <p:nvSpPr>
              <p:cNvPr id="25" name="TextBox 24"/>
              <p:cNvSpPr txBox="1"/>
              <p:nvPr/>
            </p:nvSpPr>
            <p:spPr>
              <a:xfrm>
                <a:off x="8301215" y="2107922"/>
                <a:ext cx="380232" cy="258532"/>
              </a:xfrm>
              <a:prstGeom prst="rect">
                <a:avLst/>
              </a:prstGeom>
              <a:noFill/>
            </p:spPr>
            <p:txBody>
              <a:bodyPr wrap="none" rtlCol="0">
                <a:spAutoFit/>
              </a:bodyPr>
              <a:lstStyle/>
              <a:p>
                <a:r>
                  <a:rPr lang="en-US" sz="1200" b="1" dirty="0" smtClean="0">
                    <a:solidFill>
                      <a:schemeClr val="bg1"/>
                    </a:solidFill>
                  </a:rPr>
                  <a:t>R2</a:t>
                </a:r>
                <a:endParaRPr lang="en-US" sz="1200" b="1" dirty="0">
                  <a:solidFill>
                    <a:schemeClr val="bg1"/>
                  </a:solidFill>
                </a:endParaRPr>
              </a:p>
            </p:txBody>
          </p:sp>
          <p:sp>
            <p:nvSpPr>
              <p:cNvPr id="26" name="TextBox 25"/>
              <p:cNvSpPr txBox="1"/>
              <p:nvPr/>
            </p:nvSpPr>
            <p:spPr>
              <a:xfrm>
                <a:off x="5401903" y="2712021"/>
                <a:ext cx="1013551" cy="165253"/>
              </a:xfrm>
              <a:prstGeom prst="rect">
                <a:avLst/>
              </a:prstGeom>
              <a:noFill/>
            </p:spPr>
            <p:txBody>
              <a:bodyPr wrap="square" lIns="0" tIns="0" rIns="0" bIns="0" rtlCol="0" anchor="ctr" anchorCtr="0">
                <a:noAutofit/>
              </a:bodyPr>
              <a:lstStyle/>
              <a:p>
                <a:r>
                  <a:rPr lang="en-US" sz="1050" dirty="0" smtClean="0"/>
                  <a:t>172.16.1.0 /24</a:t>
                </a:r>
                <a:endParaRPr lang="en-US" sz="1050" dirty="0"/>
              </a:p>
            </p:txBody>
          </p:sp>
          <p:sp>
            <p:nvSpPr>
              <p:cNvPr id="30" name="TextBox 29"/>
              <p:cNvSpPr txBox="1"/>
              <p:nvPr/>
            </p:nvSpPr>
            <p:spPr>
              <a:xfrm>
                <a:off x="5397242" y="1264895"/>
                <a:ext cx="945988" cy="160898"/>
              </a:xfrm>
              <a:prstGeom prst="rect">
                <a:avLst/>
              </a:prstGeom>
              <a:noFill/>
            </p:spPr>
            <p:txBody>
              <a:bodyPr wrap="square" lIns="0" tIns="0" rIns="0" bIns="0" rtlCol="0" anchor="ctr" anchorCtr="0">
                <a:noAutofit/>
              </a:bodyPr>
              <a:lstStyle/>
              <a:p>
                <a:r>
                  <a:rPr lang="en-US" sz="1050" b="1" dirty="0" smtClean="0"/>
                  <a:t>EIGRP AS 100</a:t>
                </a:r>
                <a:endParaRPr lang="en-US" sz="1050" b="1" dirty="0"/>
              </a:p>
            </p:txBody>
          </p:sp>
          <p:sp>
            <p:nvSpPr>
              <p:cNvPr id="49" name="TextBox 48"/>
              <p:cNvSpPr txBox="1"/>
              <p:nvPr/>
            </p:nvSpPr>
            <p:spPr>
              <a:xfrm>
                <a:off x="6363924" y="2145765"/>
                <a:ext cx="503430" cy="172119"/>
              </a:xfrm>
              <a:prstGeom prst="rect">
                <a:avLst/>
              </a:prstGeom>
              <a:noFill/>
            </p:spPr>
            <p:txBody>
              <a:bodyPr wrap="square" lIns="0" tIns="0" rIns="0" bIns="0" rtlCol="0" anchor="ctr" anchorCtr="0">
                <a:noAutofit/>
              </a:bodyPr>
              <a:lstStyle/>
              <a:p>
                <a:pPr algn="l"/>
                <a:r>
                  <a:rPr lang="en-US" sz="1050" dirty="0" smtClean="0"/>
                  <a:t>S0/0/0</a:t>
                </a:r>
                <a:endParaRPr lang="en-US" sz="1050" dirty="0"/>
              </a:p>
            </p:txBody>
          </p:sp>
          <p:sp>
            <p:nvSpPr>
              <p:cNvPr id="50" name="TextBox 49"/>
              <p:cNvSpPr txBox="1"/>
              <p:nvPr/>
            </p:nvSpPr>
            <p:spPr>
              <a:xfrm>
                <a:off x="7596259" y="2231258"/>
                <a:ext cx="508882" cy="186988"/>
              </a:xfrm>
              <a:prstGeom prst="rect">
                <a:avLst/>
              </a:prstGeom>
              <a:noFill/>
            </p:spPr>
            <p:txBody>
              <a:bodyPr wrap="square" lIns="0" tIns="0" rIns="0" bIns="0" rtlCol="0" anchor="ctr" anchorCtr="0">
                <a:noAutofit/>
              </a:bodyPr>
              <a:lstStyle/>
              <a:p>
                <a:pPr algn="l"/>
                <a:r>
                  <a:rPr lang="en-US" sz="1050" dirty="0" smtClean="0"/>
                  <a:t>S0/0/0</a:t>
                </a:r>
                <a:endParaRPr lang="en-US" sz="1050" dirty="0"/>
              </a:p>
            </p:txBody>
          </p:sp>
          <p:sp>
            <p:nvSpPr>
              <p:cNvPr id="51" name="TextBox 50"/>
              <p:cNvSpPr txBox="1"/>
              <p:nvPr/>
            </p:nvSpPr>
            <p:spPr>
              <a:xfrm>
                <a:off x="6679631" y="1688640"/>
                <a:ext cx="945988" cy="160898"/>
              </a:xfrm>
              <a:prstGeom prst="rect">
                <a:avLst/>
              </a:prstGeom>
              <a:noFill/>
            </p:spPr>
            <p:txBody>
              <a:bodyPr wrap="square" lIns="0" tIns="0" rIns="0" bIns="0" rtlCol="0" anchor="ctr" anchorCtr="0">
                <a:noAutofit/>
              </a:bodyPr>
              <a:lstStyle/>
              <a:p>
                <a:r>
                  <a:rPr lang="en-US" sz="1000" dirty="0" smtClean="0"/>
                  <a:t>64 kbps</a:t>
                </a:r>
                <a:endParaRPr lang="en-US" sz="1000" dirty="0"/>
              </a:p>
            </p:txBody>
          </p:sp>
          <p:sp>
            <p:nvSpPr>
              <p:cNvPr id="52" name="TextBox 51"/>
              <p:cNvSpPr txBox="1"/>
              <p:nvPr/>
            </p:nvSpPr>
            <p:spPr>
              <a:xfrm>
                <a:off x="6669540" y="1535508"/>
                <a:ext cx="1013551" cy="165253"/>
              </a:xfrm>
              <a:prstGeom prst="rect">
                <a:avLst/>
              </a:prstGeom>
              <a:noFill/>
            </p:spPr>
            <p:txBody>
              <a:bodyPr wrap="square" lIns="0" tIns="0" rIns="0" bIns="0" rtlCol="0" anchor="ctr" anchorCtr="0">
                <a:noAutofit/>
              </a:bodyPr>
              <a:lstStyle/>
              <a:p>
                <a:r>
                  <a:rPr lang="en-US" sz="1050" dirty="0" smtClean="0"/>
                  <a:t>192.168.1.96 /27</a:t>
                </a:r>
                <a:endParaRPr lang="en-US" sz="1050" dirty="0"/>
              </a:p>
            </p:txBody>
          </p:sp>
          <p:sp>
            <p:nvSpPr>
              <p:cNvPr id="53" name="TextBox 52"/>
              <p:cNvSpPr txBox="1"/>
              <p:nvPr/>
            </p:nvSpPr>
            <p:spPr>
              <a:xfrm>
                <a:off x="6371361" y="1907872"/>
                <a:ext cx="1013551" cy="165253"/>
              </a:xfrm>
              <a:prstGeom prst="rect">
                <a:avLst/>
              </a:prstGeom>
              <a:noFill/>
            </p:spPr>
            <p:txBody>
              <a:bodyPr wrap="square" lIns="0" tIns="0" rIns="0" bIns="0" rtlCol="0" anchor="ctr" anchorCtr="0">
                <a:noAutofit/>
              </a:bodyPr>
              <a:lstStyle/>
              <a:p>
                <a:pPr algn="l"/>
                <a:r>
                  <a:rPr lang="en-US" sz="1050" dirty="0" smtClean="0"/>
                  <a:t>.101</a:t>
                </a:r>
                <a:endParaRPr lang="en-US" sz="1050" dirty="0"/>
              </a:p>
            </p:txBody>
          </p:sp>
          <p:sp>
            <p:nvSpPr>
              <p:cNvPr id="54" name="TextBox 53"/>
              <p:cNvSpPr txBox="1"/>
              <p:nvPr/>
            </p:nvSpPr>
            <p:spPr>
              <a:xfrm>
                <a:off x="7694634" y="2060269"/>
                <a:ext cx="544315" cy="179554"/>
              </a:xfrm>
              <a:prstGeom prst="rect">
                <a:avLst/>
              </a:prstGeom>
              <a:noFill/>
            </p:spPr>
            <p:txBody>
              <a:bodyPr wrap="square" lIns="0" tIns="0" rIns="0" bIns="0" rtlCol="0" anchor="ctr" anchorCtr="0">
                <a:noAutofit/>
              </a:bodyPr>
              <a:lstStyle/>
              <a:p>
                <a:pPr algn="l"/>
                <a:r>
                  <a:rPr lang="en-US" sz="1050" dirty="0" smtClean="0"/>
                  <a:t>.102</a:t>
                </a:r>
                <a:endParaRPr lang="en-US" sz="1050" dirty="0"/>
              </a:p>
            </p:txBody>
          </p:sp>
          <p:sp>
            <p:nvSpPr>
              <p:cNvPr id="36" name="TextBox 35"/>
              <p:cNvSpPr txBox="1"/>
              <p:nvPr/>
            </p:nvSpPr>
            <p:spPr>
              <a:xfrm>
                <a:off x="5741148" y="2351212"/>
                <a:ext cx="544315" cy="179554"/>
              </a:xfrm>
              <a:prstGeom prst="rect">
                <a:avLst/>
              </a:prstGeom>
              <a:noFill/>
            </p:spPr>
            <p:txBody>
              <a:bodyPr wrap="square" lIns="0" tIns="0" rIns="0" bIns="0" rtlCol="0" anchor="ctr" anchorCtr="0">
                <a:noAutofit/>
              </a:bodyPr>
              <a:lstStyle/>
              <a:p>
                <a:pPr algn="l"/>
                <a:r>
                  <a:rPr lang="en-US" sz="1050" dirty="0" smtClean="0"/>
                  <a:t>.1</a:t>
                </a:r>
                <a:endParaRPr lang="en-US" sz="1050" dirty="0"/>
              </a:p>
            </p:txBody>
          </p:sp>
        </p:grpSp>
      </p:grpSp>
    </p:spTree>
    <p:extLst>
      <p:ext uri="{BB962C8B-B14F-4D97-AF65-F5344CB8AC3E}">
        <p14:creationId xmlns:p14="http://schemas.microsoft.com/office/powerpoint/2010/main" val="3740620093"/>
      </p:ext>
    </p:extLst>
  </p:cSld>
  <p:clrMapOvr>
    <a:masterClrMapping/>
  </p:clrMapOvr>
  <p:timing>
    <p:tnLst>
      <p:par>
        <p:cTn xmlns:p14="http://schemas.microsoft.com/office/powerpoint/2010/mai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30623"/>
            <a:ext cx="4749226" cy="1336956"/>
          </a:xfrm>
        </p:spPr>
        <p:txBody>
          <a:bodyPr/>
          <a:lstStyle/>
          <a:p>
            <a:r>
              <a:rPr lang="en-US" sz="3200" dirty="0" smtClean="0"/>
              <a:t>Configuring EIGRP MD5 Authentication</a:t>
            </a:r>
            <a:endParaRPr lang="en-US" sz="3200" dirty="0"/>
          </a:p>
        </p:txBody>
      </p:sp>
      <p:sp>
        <p:nvSpPr>
          <p:cNvPr id="33" name="Text Placeholder 5"/>
          <p:cNvSpPr>
            <a:spLocks/>
          </p:cNvSpPr>
          <p:nvPr/>
        </p:nvSpPr>
        <p:spPr bwMode="auto">
          <a:xfrm>
            <a:off x="4452009" y="869261"/>
            <a:ext cx="4691991" cy="5045416"/>
          </a:xfrm>
          <a:prstGeom prst="rect">
            <a:avLst/>
          </a:prstGeom>
          <a:noFill/>
          <a:ln w="12700" algn="ctr">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vert="horz" wrap="square" lIns="82124" tIns="41061" rIns="82124" bIns="41061" numCol="1" anchor="t" anchorCtr="0" compatLnSpc="1">
            <a:prstTxWarp prst="textNoShape">
              <a:avLst/>
            </a:prstTxWarp>
          </a:bodyPr>
          <a:lstStyle/>
          <a:p>
            <a:pPr marL="236538" indent="-236538" algn="l" defTabSz="814388" eaLnBrk="1" hangingPunct="1">
              <a:lnSpc>
                <a:spcPct val="100000"/>
              </a:lnSpc>
              <a:spcBef>
                <a:spcPts val="0"/>
              </a:spcBef>
              <a:buClr>
                <a:srgbClr val="708CA1"/>
              </a:buClr>
              <a:defRPr/>
            </a:pPr>
            <a:r>
              <a:rPr lang="en-US" sz="1100" kern="0" dirty="0" smtClean="0">
                <a:latin typeface="Courier New" pitchFamily="49" charset="0"/>
              </a:rPr>
              <a:t>R2# </a:t>
            </a:r>
            <a:r>
              <a:rPr lang="en-US" sz="1100" b="1" kern="0" dirty="0" smtClean="0">
                <a:latin typeface="Courier New" pitchFamily="49" charset="0"/>
              </a:rPr>
              <a:t>show running-config</a:t>
            </a:r>
          </a:p>
          <a:p>
            <a:pPr marL="236538" indent="-236538" algn="l" defTabSz="814388" eaLnBrk="1" hangingPunct="1">
              <a:lnSpc>
                <a:spcPct val="100000"/>
              </a:lnSpc>
              <a:spcBef>
                <a:spcPts val="0"/>
              </a:spcBef>
              <a:buClr>
                <a:srgbClr val="708CA1"/>
              </a:buClr>
              <a:defRPr/>
            </a:pPr>
            <a:r>
              <a:rPr lang="en-US" sz="1100" kern="0" dirty="0" smtClean="0">
                <a:latin typeface="Courier New" pitchFamily="49" charset="0"/>
              </a:rPr>
              <a:t>!</a:t>
            </a:r>
          </a:p>
          <a:p>
            <a:pPr marL="236538" indent="-236538" algn="l" defTabSz="814388" eaLnBrk="1" hangingPunct="1">
              <a:lnSpc>
                <a:spcPct val="100000"/>
              </a:lnSpc>
              <a:spcBef>
                <a:spcPts val="0"/>
              </a:spcBef>
              <a:buClr>
                <a:srgbClr val="708CA1"/>
              </a:buClr>
              <a:defRPr/>
            </a:pPr>
            <a:r>
              <a:rPr lang="en-US" sz="1100" kern="0" dirty="0" smtClean="0">
                <a:latin typeface="Courier New" pitchFamily="49" charset="0"/>
              </a:rPr>
              <a:t>&lt;output omitted&gt; </a:t>
            </a:r>
          </a:p>
          <a:p>
            <a:pPr marL="236538" indent="-236538" algn="l" defTabSz="814388" eaLnBrk="1" hangingPunct="1">
              <a:lnSpc>
                <a:spcPct val="100000"/>
              </a:lnSpc>
              <a:spcBef>
                <a:spcPts val="0"/>
              </a:spcBef>
              <a:buClr>
                <a:srgbClr val="708CA1"/>
              </a:buClr>
              <a:defRPr/>
            </a:pPr>
            <a:r>
              <a:rPr lang="en-US" sz="1100" kern="0" dirty="0" smtClean="0">
                <a:latin typeface="Courier New" pitchFamily="49" charset="0"/>
              </a:rPr>
              <a:t>!</a:t>
            </a:r>
          </a:p>
          <a:p>
            <a:pPr marL="236538" indent="-236538" algn="l" defTabSz="814388" eaLnBrk="1" hangingPunct="1">
              <a:lnSpc>
                <a:spcPct val="100000"/>
              </a:lnSpc>
              <a:spcBef>
                <a:spcPts val="0"/>
              </a:spcBef>
              <a:buClr>
                <a:srgbClr val="708CA1"/>
              </a:buClr>
              <a:defRPr/>
            </a:pPr>
            <a:r>
              <a:rPr lang="en-US" sz="1100" kern="0" dirty="0" smtClean="0">
                <a:latin typeface="Courier New" pitchFamily="49" charset="0"/>
              </a:rPr>
              <a:t>key chain R2chain</a:t>
            </a:r>
          </a:p>
          <a:p>
            <a:pPr marL="236538" indent="-236538" algn="l" defTabSz="814388" eaLnBrk="1" hangingPunct="1">
              <a:lnSpc>
                <a:spcPct val="100000"/>
              </a:lnSpc>
              <a:spcBef>
                <a:spcPts val="0"/>
              </a:spcBef>
              <a:buClr>
                <a:srgbClr val="708CA1"/>
              </a:buClr>
              <a:defRPr/>
            </a:pPr>
            <a:r>
              <a:rPr lang="en-US" sz="1100" kern="0" dirty="0" smtClean="0">
                <a:latin typeface="Courier New" pitchFamily="49" charset="0"/>
              </a:rPr>
              <a:t> key 1</a:t>
            </a:r>
          </a:p>
          <a:p>
            <a:pPr marL="236538" indent="-236538" algn="l" defTabSz="814388" eaLnBrk="1" hangingPunct="1">
              <a:lnSpc>
                <a:spcPct val="100000"/>
              </a:lnSpc>
              <a:spcBef>
                <a:spcPts val="0"/>
              </a:spcBef>
              <a:buClr>
                <a:srgbClr val="708CA1"/>
              </a:buClr>
              <a:defRPr/>
            </a:pPr>
            <a:r>
              <a:rPr lang="en-US" sz="1100" kern="0" dirty="0" smtClean="0">
                <a:latin typeface="Courier New" pitchFamily="49" charset="0"/>
              </a:rPr>
              <a:t>  key-string FIRST-KEY</a:t>
            </a:r>
          </a:p>
          <a:p>
            <a:pPr marL="236538" indent="-236538" algn="l" defTabSz="814388" eaLnBrk="1" hangingPunct="1">
              <a:lnSpc>
                <a:spcPct val="100000"/>
              </a:lnSpc>
              <a:spcBef>
                <a:spcPts val="0"/>
              </a:spcBef>
              <a:buClr>
                <a:srgbClr val="708CA1"/>
              </a:buClr>
              <a:defRPr/>
            </a:pPr>
            <a:r>
              <a:rPr lang="en-US" sz="1100" kern="0" dirty="0" smtClean="0">
                <a:latin typeface="Courier New" pitchFamily="49" charset="0"/>
              </a:rPr>
              <a:t>  accept-lifetime 04:00:00 Jan 1 2009 infinite</a:t>
            </a:r>
          </a:p>
          <a:p>
            <a:pPr marL="236538" indent="-236538" algn="l" defTabSz="814388" eaLnBrk="1" hangingPunct="1">
              <a:lnSpc>
                <a:spcPct val="100000"/>
              </a:lnSpc>
              <a:spcBef>
                <a:spcPts val="0"/>
              </a:spcBef>
              <a:buClr>
                <a:srgbClr val="708CA1"/>
              </a:buClr>
              <a:defRPr/>
            </a:pPr>
            <a:r>
              <a:rPr lang="en-US" sz="1100" kern="0" dirty="0" smtClean="0">
                <a:latin typeface="Courier New" pitchFamily="49" charset="0"/>
              </a:rPr>
              <a:t>  send-lifetime 04:00:00 Jan 1 2009 infinite</a:t>
            </a:r>
          </a:p>
          <a:p>
            <a:pPr marL="236538" indent="-236538" algn="l" defTabSz="814388" eaLnBrk="1" hangingPunct="1">
              <a:lnSpc>
                <a:spcPct val="100000"/>
              </a:lnSpc>
              <a:spcBef>
                <a:spcPts val="0"/>
              </a:spcBef>
              <a:buClr>
                <a:srgbClr val="708CA1"/>
              </a:buClr>
              <a:defRPr/>
            </a:pPr>
            <a:r>
              <a:rPr lang="en-US" sz="1100" kern="0" dirty="0" smtClean="0">
                <a:latin typeface="Courier New" pitchFamily="49" charset="0"/>
              </a:rPr>
              <a:t> key 2</a:t>
            </a:r>
          </a:p>
          <a:p>
            <a:pPr marL="236538" indent="-236538" algn="l" defTabSz="814388" eaLnBrk="1" hangingPunct="1">
              <a:lnSpc>
                <a:spcPct val="100000"/>
              </a:lnSpc>
              <a:spcBef>
                <a:spcPts val="0"/>
              </a:spcBef>
              <a:buClr>
                <a:srgbClr val="708CA1"/>
              </a:buClr>
              <a:defRPr/>
            </a:pPr>
            <a:r>
              <a:rPr lang="en-US" sz="1100" kern="0" dirty="0" smtClean="0">
                <a:latin typeface="Courier New" pitchFamily="49" charset="0"/>
              </a:rPr>
              <a:t>  key-string SECOND-KEY</a:t>
            </a:r>
          </a:p>
          <a:p>
            <a:pPr marL="236538" indent="-236538" algn="l" defTabSz="814388" eaLnBrk="1" hangingPunct="1">
              <a:lnSpc>
                <a:spcPct val="100000"/>
              </a:lnSpc>
              <a:spcBef>
                <a:spcPts val="0"/>
              </a:spcBef>
              <a:buClr>
                <a:srgbClr val="708CA1"/>
              </a:buClr>
              <a:defRPr/>
            </a:pPr>
            <a:r>
              <a:rPr lang="en-US" sz="1100" kern="0" dirty="0" smtClean="0">
                <a:latin typeface="Courier New" pitchFamily="49" charset="0"/>
              </a:rPr>
              <a:t>  accept-lifetime 04:00:00 Jan 25 2009 infinite</a:t>
            </a:r>
          </a:p>
          <a:p>
            <a:pPr marL="236538" indent="-236538" algn="l" defTabSz="814388" eaLnBrk="1" hangingPunct="1">
              <a:lnSpc>
                <a:spcPct val="100000"/>
              </a:lnSpc>
              <a:spcBef>
                <a:spcPts val="0"/>
              </a:spcBef>
              <a:buClr>
                <a:srgbClr val="708CA1"/>
              </a:buClr>
              <a:defRPr/>
            </a:pPr>
            <a:r>
              <a:rPr lang="en-US" sz="1100" kern="0" dirty="0" smtClean="0">
                <a:latin typeface="Courier New" pitchFamily="49" charset="0"/>
              </a:rPr>
              <a:t>  send-lifetime 04:00:00 Jan 25 2009 infinite </a:t>
            </a:r>
          </a:p>
          <a:p>
            <a:pPr marL="236538" indent="-236538" algn="l" defTabSz="814388" eaLnBrk="1" hangingPunct="1">
              <a:lnSpc>
                <a:spcPct val="100000"/>
              </a:lnSpc>
              <a:spcBef>
                <a:spcPts val="0"/>
              </a:spcBef>
              <a:buClr>
                <a:srgbClr val="708CA1"/>
              </a:buClr>
              <a:defRPr/>
            </a:pPr>
            <a:r>
              <a:rPr lang="en-US" sz="1100" kern="0" dirty="0" smtClean="0">
                <a:latin typeface="Courier New" pitchFamily="49" charset="0"/>
              </a:rPr>
              <a:t>!</a:t>
            </a:r>
          </a:p>
          <a:p>
            <a:pPr marL="236538" indent="-236538" algn="l" defTabSz="814388" eaLnBrk="1" hangingPunct="1">
              <a:lnSpc>
                <a:spcPct val="100000"/>
              </a:lnSpc>
              <a:spcBef>
                <a:spcPts val="0"/>
              </a:spcBef>
              <a:buClr>
                <a:srgbClr val="708CA1"/>
              </a:buClr>
              <a:defRPr/>
            </a:pPr>
            <a:r>
              <a:rPr lang="en-US" sz="1100" kern="0" dirty="0" smtClean="0">
                <a:latin typeface="Courier New" pitchFamily="49" charset="0"/>
              </a:rPr>
              <a:t>&lt;output omitted&gt; </a:t>
            </a:r>
          </a:p>
          <a:p>
            <a:pPr marL="236538" indent="-236538" algn="l" defTabSz="814388" eaLnBrk="1" hangingPunct="1">
              <a:lnSpc>
                <a:spcPct val="100000"/>
              </a:lnSpc>
              <a:spcBef>
                <a:spcPts val="0"/>
              </a:spcBef>
              <a:buClr>
                <a:srgbClr val="708CA1"/>
              </a:buClr>
              <a:defRPr/>
            </a:pPr>
            <a:r>
              <a:rPr lang="en-US" sz="1100" kern="0" dirty="0" smtClean="0">
                <a:latin typeface="Courier New" pitchFamily="49" charset="0"/>
              </a:rPr>
              <a:t>!</a:t>
            </a:r>
          </a:p>
          <a:p>
            <a:pPr marL="236538" indent="-236538" algn="l" defTabSz="814388" eaLnBrk="1" hangingPunct="1">
              <a:lnSpc>
                <a:spcPct val="100000"/>
              </a:lnSpc>
              <a:spcBef>
                <a:spcPts val="0"/>
              </a:spcBef>
              <a:buClr>
                <a:srgbClr val="708CA1"/>
              </a:buClr>
              <a:defRPr/>
            </a:pPr>
            <a:r>
              <a:rPr lang="en-US" sz="1100" kern="0" dirty="0" smtClean="0">
                <a:latin typeface="Courier New" pitchFamily="49" charset="0"/>
              </a:rPr>
              <a:t>interface FastEthernet0/0</a:t>
            </a:r>
          </a:p>
          <a:p>
            <a:pPr marL="236538" indent="-236538" algn="l" defTabSz="814388" eaLnBrk="1" hangingPunct="1">
              <a:lnSpc>
                <a:spcPct val="100000"/>
              </a:lnSpc>
              <a:spcBef>
                <a:spcPts val="0"/>
              </a:spcBef>
              <a:buClr>
                <a:srgbClr val="708CA1"/>
              </a:buClr>
              <a:defRPr/>
            </a:pPr>
            <a:r>
              <a:rPr lang="en-US" sz="1100" kern="0" dirty="0" smtClean="0">
                <a:latin typeface="Courier New" pitchFamily="49" charset="0"/>
              </a:rPr>
              <a:t> ip address 172.17.2.2 255.255.255.0 </a:t>
            </a:r>
          </a:p>
          <a:p>
            <a:pPr marL="236538" indent="-236538" algn="l" defTabSz="814388" eaLnBrk="1" hangingPunct="1">
              <a:lnSpc>
                <a:spcPct val="100000"/>
              </a:lnSpc>
              <a:spcBef>
                <a:spcPts val="0"/>
              </a:spcBef>
              <a:buClr>
                <a:srgbClr val="708CA1"/>
              </a:buClr>
              <a:defRPr/>
            </a:pPr>
            <a:r>
              <a:rPr lang="en-US" sz="1100" kern="0" dirty="0" smtClean="0">
                <a:latin typeface="Courier New" pitchFamily="49" charset="0"/>
              </a:rPr>
              <a:t>!</a:t>
            </a:r>
          </a:p>
          <a:p>
            <a:pPr marL="236538" indent="-236538" algn="l" defTabSz="814388" eaLnBrk="1" hangingPunct="1">
              <a:lnSpc>
                <a:spcPct val="100000"/>
              </a:lnSpc>
              <a:spcBef>
                <a:spcPts val="0"/>
              </a:spcBef>
              <a:buClr>
                <a:srgbClr val="708CA1"/>
              </a:buClr>
              <a:defRPr/>
            </a:pPr>
            <a:r>
              <a:rPr lang="en-US" sz="1100" kern="0" dirty="0" smtClean="0">
                <a:latin typeface="Courier New" pitchFamily="49" charset="0"/>
              </a:rPr>
              <a:t>interface Serial0/0/0</a:t>
            </a:r>
          </a:p>
          <a:p>
            <a:pPr marL="236538" indent="-236538" algn="l" defTabSz="814388" eaLnBrk="1" hangingPunct="1">
              <a:lnSpc>
                <a:spcPct val="100000"/>
              </a:lnSpc>
              <a:spcBef>
                <a:spcPts val="0"/>
              </a:spcBef>
              <a:buClr>
                <a:srgbClr val="708CA1"/>
              </a:buClr>
              <a:defRPr/>
            </a:pPr>
            <a:r>
              <a:rPr lang="en-US" sz="1100" kern="0" dirty="0" smtClean="0">
                <a:latin typeface="Courier New" pitchFamily="49" charset="0"/>
              </a:rPr>
              <a:t> bandwidth 64</a:t>
            </a:r>
          </a:p>
          <a:p>
            <a:pPr marL="236538" indent="-236538" algn="l" defTabSz="814388" eaLnBrk="1" hangingPunct="1">
              <a:lnSpc>
                <a:spcPct val="100000"/>
              </a:lnSpc>
              <a:spcBef>
                <a:spcPts val="0"/>
              </a:spcBef>
              <a:buClr>
                <a:srgbClr val="708CA1"/>
              </a:buClr>
              <a:defRPr/>
            </a:pPr>
            <a:r>
              <a:rPr lang="en-US" sz="1100" kern="0" dirty="0" smtClean="0">
                <a:latin typeface="Courier New" pitchFamily="49" charset="0"/>
              </a:rPr>
              <a:t> ip address 192.168.1.102 255.255.255.224</a:t>
            </a:r>
          </a:p>
          <a:p>
            <a:pPr marL="236538" indent="-236538" algn="l" defTabSz="814388" eaLnBrk="1" hangingPunct="1">
              <a:lnSpc>
                <a:spcPct val="100000"/>
              </a:lnSpc>
              <a:spcBef>
                <a:spcPts val="0"/>
              </a:spcBef>
              <a:buClr>
                <a:srgbClr val="708CA1"/>
              </a:buClr>
              <a:defRPr/>
            </a:pPr>
            <a:r>
              <a:rPr lang="en-US" sz="1100" kern="0" dirty="0" smtClean="0">
                <a:latin typeface="Courier New" pitchFamily="49" charset="0"/>
              </a:rPr>
              <a:t> ip authentication mode eigrp 100 md5</a:t>
            </a:r>
          </a:p>
          <a:p>
            <a:pPr marL="236538" indent="-236538" algn="l" defTabSz="814388" eaLnBrk="1" hangingPunct="1">
              <a:lnSpc>
                <a:spcPct val="100000"/>
              </a:lnSpc>
              <a:spcBef>
                <a:spcPts val="0"/>
              </a:spcBef>
              <a:buClr>
                <a:srgbClr val="708CA1"/>
              </a:buClr>
              <a:defRPr/>
            </a:pPr>
            <a:r>
              <a:rPr lang="en-US" sz="1100" kern="0" dirty="0" smtClean="0">
                <a:latin typeface="Courier New" pitchFamily="49" charset="0"/>
              </a:rPr>
              <a:t> ip authentication key-chain eigrp 100 R2chain</a:t>
            </a:r>
          </a:p>
          <a:p>
            <a:pPr marL="236538" indent="-236538" algn="l" defTabSz="814388" eaLnBrk="1" hangingPunct="1">
              <a:lnSpc>
                <a:spcPct val="100000"/>
              </a:lnSpc>
              <a:spcBef>
                <a:spcPts val="0"/>
              </a:spcBef>
              <a:buClr>
                <a:srgbClr val="708CA1"/>
              </a:buClr>
              <a:defRPr/>
            </a:pPr>
            <a:r>
              <a:rPr lang="en-US" sz="1100" kern="0" dirty="0" smtClean="0">
                <a:latin typeface="Courier New" pitchFamily="49" charset="0"/>
              </a:rPr>
              <a:t>!</a:t>
            </a:r>
          </a:p>
          <a:p>
            <a:pPr marL="236538" indent="-236538" algn="l" defTabSz="814388" eaLnBrk="1" hangingPunct="1">
              <a:lnSpc>
                <a:spcPct val="100000"/>
              </a:lnSpc>
              <a:spcBef>
                <a:spcPts val="0"/>
              </a:spcBef>
              <a:buClr>
                <a:srgbClr val="708CA1"/>
              </a:buClr>
              <a:defRPr/>
            </a:pPr>
            <a:r>
              <a:rPr lang="en-US" sz="1100" kern="0" dirty="0" smtClean="0">
                <a:latin typeface="Courier New" pitchFamily="49" charset="0"/>
              </a:rPr>
              <a:t>router eigrp 100</a:t>
            </a:r>
          </a:p>
          <a:p>
            <a:pPr marL="236538" indent="-236538" algn="l" defTabSz="814388" eaLnBrk="1" hangingPunct="1">
              <a:lnSpc>
                <a:spcPct val="100000"/>
              </a:lnSpc>
              <a:spcBef>
                <a:spcPts val="0"/>
              </a:spcBef>
              <a:buClr>
                <a:srgbClr val="708CA1"/>
              </a:buClr>
              <a:defRPr/>
            </a:pPr>
            <a:r>
              <a:rPr lang="en-US" sz="1100" kern="0" dirty="0" smtClean="0">
                <a:latin typeface="Courier New" pitchFamily="49" charset="0"/>
              </a:rPr>
              <a:t> network 172.17.2.0 0.0.0.255</a:t>
            </a:r>
          </a:p>
          <a:p>
            <a:pPr marL="236538" indent="-236538" algn="l" defTabSz="814388" eaLnBrk="1" hangingPunct="1">
              <a:lnSpc>
                <a:spcPct val="100000"/>
              </a:lnSpc>
              <a:spcBef>
                <a:spcPts val="0"/>
              </a:spcBef>
              <a:buClr>
                <a:srgbClr val="708CA1"/>
              </a:buClr>
              <a:defRPr/>
            </a:pPr>
            <a:r>
              <a:rPr lang="en-US" sz="1100" kern="0" dirty="0" smtClean="0">
                <a:latin typeface="Courier New" pitchFamily="49" charset="0"/>
              </a:rPr>
              <a:t> network 192.168.1.0</a:t>
            </a:r>
          </a:p>
          <a:p>
            <a:pPr marL="236538" indent="-236538" algn="l" defTabSz="814388" eaLnBrk="1" hangingPunct="1">
              <a:lnSpc>
                <a:spcPct val="100000"/>
              </a:lnSpc>
              <a:spcBef>
                <a:spcPts val="0"/>
              </a:spcBef>
              <a:buClr>
                <a:srgbClr val="708CA1"/>
              </a:buClr>
              <a:defRPr/>
            </a:pPr>
            <a:r>
              <a:rPr lang="en-US" sz="1100" kern="0" dirty="0" smtClean="0">
                <a:latin typeface="Courier New" pitchFamily="49" charset="0"/>
              </a:rPr>
              <a:t> auto-summary</a:t>
            </a:r>
          </a:p>
        </p:txBody>
      </p:sp>
      <p:grpSp>
        <p:nvGrpSpPr>
          <p:cNvPr id="3" name="Group 2"/>
          <p:cNvGrpSpPr/>
          <p:nvPr/>
        </p:nvGrpSpPr>
        <p:grpSpPr>
          <a:xfrm>
            <a:off x="232598" y="2025406"/>
            <a:ext cx="3771996" cy="1839949"/>
            <a:chOff x="279400" y="1222555"/>
            <a:chExt cx="3771996" cy="1839949"/>
          </a:xfrm>
        </p:grpSpPr>
        <p:sp>
          <p:nvSpPr>
            <p:cNvPr id="48" name="Freeform 9"/>
            <p:cNvSpPr>
              <a:spLocks/>
            </p:cNvSpPr>
            <p:nvPr/>
          </p:nvSpPr>
          <p:spPr bwMode="auto">
            <a:xfrm>
              <a:off x="1326869" y="2163136"/>
              <a:ext cx="1927296" cy="132203"/>
            </a:xfrm>
            <a:custGeom>
              <a:avLst/>
              <a:gdLst>
                <a:gd name="T0" fmla="*/ 0 w 2017"/>
                <a:gd name="T1" fmla="*/ 0 h 97"/>
                <a:gd name="T2" fmla="*/ 2147483647 w 2017"/>
                <a:gd name="T3" fmla="*/ 0 h 97"/>
                <a:gd name="T4" fmla="*/ 2147483647 w 2017"/>
                <a:gd name="T5" fmla="*/ 2147483647 h 97"/>
                <a:gd name="T6" fmla="*/ 2147483647 w 2017"/>
                <a:gd name="T7" fmla="*/ 2147483647 h 97"/>
                <a:gd name="T8" fmla="*/ 0 60000 65536"/>
                <a:gd name="T9" fmla="*/ 0 60000 65536"/>
                <a:gd name="T10" fmla="*/ 0 60000 65536"/>
                <a:gd name="T11" fmla="*/ 0 60000 65536"/>
                <a:gd name="T12" fmla="*/ 0 w 2017"/>
                <a:gd name="T13" fmla="*/ 0 h 97"/>
                <a:gd name="T14" fmla="*/ 2017 w 2017"/>
                <a:gd name="T15" fmla="*/ 97 h 97"/>
              </a:gdLst>
              <a:ahLst/>
              <a:cxnLst>
                <a:cxn ang="T8">
                  <a:pos x="T0" y="T1"/>
                </a:cxn>
                <a:cxn ang="T9">
                  <a:pos x="T2" y="T3"/>
                </a:cxn>
                <a:cxn ang="T10">
                  <a:pos x="T4" y="T5"/>
                </a:cxn>
                <a:cxn ang="T11">
                  <a:pos x="T6" y="T7"/>
                </a:cxn>
              </a:cxnLst>
              <a:rect l="T12" t="T13" r="T14" b="T15"/>
              <a:pathLst>
                <a:path w="2017" h="97">
                  <a:moveTo>
                    <a:pt x="0" y="0"/>
                  </a:moveTo>
                  <a:lnTo>
                    <a:pt x="1008" y="0"/>
                  </a:lnTo>
                  <a:lnTo>
                    <a:pt x="912" y="96"/>
                  </a:lnTo>
                  <a:lnTo>
                    <a:pt x="2016" y="96"/>
                  </a:lnTo>
                </a:path>
              </a:pathLst>
            </a:custGeom>
            <a:noFill/>
            <a:ln w="25400" cap="rnd" cmpd="sng">
              <a:solidFill>
                <a:schemeClr val="accent2"/>
              </a:solidFill>
              <a:prstDash val="solid"/>
              <a:round/>
              <a:headEnd type="none" w="sm" len="sm"/>
              <a:tailEnd type="none" w="sm" len="sm"/>
            </a:ln>
          </p:spPr>
          <p:txBody>
            <a:bodyPr/>
            <a:lstStyle/>
            <a:p>
              <a:endParaRPr lang="en-US" dirty="0"/>
            </a:p>
          </p:txBody>
        </p:sp>
        <p:sp>
          <p:nvSpPr>
            <p:cNvPr id="29" name="Rounded Rectangle 28"/>
            <p:cNvSpPr/>
            <p:nvPr/>
          </p:nvSpPr>
          <p:spPr bwMode="auto">
            <a:xfrm>
              <a:off x="279400" y="1222555"/>
              <a:ext cx="3771996" cy="1839949"/>
            </a:xfrm>
            <a:prstGeom prst="roundRect">
              <a:avLst/>
            </a:prstGeom>
            <a:solidFill>
              <a:schemeClr val="accent1">
                <a:alpha val="13000"/>
              </a:schemeClr>
            </a:solidFill>
            <a:ln w="9525" cap="flat" cmpd="sng" algn="ctr">
              <a:solidFill>
                <a:schemeClr val="tx1"/>
              </a:solid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spAutoFit/>
            </a:bodyPr>
            <a:lstStyle/>
            <a:p>
              <a:pPr marL="0" marR="0" indent="0" algn="ctr" defTabSz="814388" rtl="0" eaLnBrk="0" fontAlgn="base" latinLnBrk="0" hangingPunct="0">
                <a:lnSpc>
                  <a:spcPct val="90000"/>
                </a:lnSpc>
                <a:spcBef>
                  <a:spcPct val="0"/>
                </a:spcBef>
                <a:spcAft>
                  <a:spcPct val="0"/>
                </a:spcAft>
                <a:buClrTx/>
                <a:buSzTx/>
                <a:buFontTx/>
                <a:buNone/>
                <a:tabLst/>
              </a:pPr>
              <a:endParaRPr kumimoji="0" lang="en-US" sz="2400" b="0" i="0" u="none" strike="noStrike" cap="none" normalizeH="0" baseline="0" dirty="0" smtClean="0">
                <a:ln>
                  <a:noFill/>
                </a:ln>
                <a:solidFill>
                  <a:schemeClr val="tx1"/>
                </a:solidFill>
                <a:effectLst/>
                <a:latin typeface="Arial" charset="0"/>
              </a:endParaRPr>
            </a:p>
          </p:txBody>
        </p:sp>
        <p:pic>
          <p:nvPicPr>
            <p:cNvPr id="7" name="Picture 37"/>
            <p:cNvPicPr>
              <a:picLocks noChangeArrowheads="1"/>
            </p:cNvPicPr>
            <p:nvPr/>
          </p:nvPicPr>
          <p:blipFill>
            <a:blip r:embed="rId3"/>
            <a:srcRect/>
            <a:stretch>
              <a:fillRect/>
            </a:stretch>
          </p:blipFill>
          <p:spPr bwMode="auto">
            <a:xfrm>
              <a:off x="488907" y="1942801"/>
              <a:ext cx="870351" cy="451691"/>
            </a:xfrm>
            <a:prstGeom prst="rect">
              <a:avLst/>
            </a:prstGeom>
            <a:noFill/>
            <a:ln w="9525">
              <a:noFill/>
              <a:miter lim="800000"/>
              <a:headEnd/>
              <a:tailEnd/>
            </a:ln>
          </p:spPr>
        </p:pic>
        <p:pic>
          <p:nvPicPr>
            <p:cNvPr id="8" name="Picture 37"/>
            <p:cNvPicPr>
              <a:picLocks noChangeArrowheads="1"/>
            </p:cNvPicPr>
            <p:nvPr/>
          </p:nvPicPr>
          <p:blipFill>
            <a:blip r:embed="rId3"/>
            <a:srcRect/>
            <a:stretch>
              <a:fillRect/>
            </a:stretch>
          </p:blipFill>
          <p:spPr bwMode="auto">
            <a:xfrm>
              <a:off x="3022791" y="1953818"/>
              <a:ext cx="870351" cy="451691"/>
            </a:xfrm>
            <a:prstGeom prst="rect">
              <a:avLst/>
            </a:prstGeom>
            <a:noFill/>
            <a:ln w="9525">
              <a:noFill/>
              <a:miter lim="800000"/>
              <a:headEnd/>
              <a:tailEnd/>
            </a:ln>
          </p:spPr>
        </p:pic>
        <p:sp>
          <p:nvSpPr>
            <p:cNvPr id="13" name="TextBox 12"/>
            <p:cNvSpPr txBox="1"/>
            <p:nvPr/>
          </p:nvSpPr>
          <p:spPr>
            <a:xfrm>
              <a:off x="3547965" y="2445900"/>
              <a:ext cx="455336" cy="157915"/>
            </a:xfrm>
            <a:prstGeom prst="rect">
              <a:avLst/>
            </a:prstGeom>
            <a:noFill/>
          </p:spPr>
          <p:txBody>
            <a:bodyPr wrap="square" lIns="0" tIns="0" rIns="0" bIns="0" rtlCol="0" anchor="ctr" anchorCtr="0">
              <a:noAutofit/>
            </a:bodyPr>
            <a:lstStyle/>
            <a:p>
              <a:pPr algn="l"/>
              <a:r>
                <a:rPr lang="en-US" sz="1050" dirty="0" smtClean="0"/>
                <a:t>Fa0/0</a:t>
              </a:r>
              <a:endParaRPr lang="en-US" sz="1050" dirty="0"/>
            </a:p>
          </p:txBody>
        </p:sp>
        <p:sp>
          <p:nvSpPr>
            <p:cNvPr id="14" name="TextBox 13"/>
            <p:cNvSpPr txBox="1"/>
            <p:nvPr/>
          </p:nvSpPr>
          <p:spPr>
            <a:xfrm>
              <a:off x="970025" y="2423865"/>
              <a:ext cx="1013551" cy="165253"/>
            </a:xfrm>
            <a:prstGeom prst="rect">
              <a:avLst/>
            </a:prstGeom>
            <a:noFill/>
          </p:spPr>
          <p:txBody>
            <a:bodyPr wrap="square" lIns="0" tIns="0" rIns="0" bIns="0" rtlCol="0" anchor="ctr" anchorCtr="0">
              <a:noAutofit/>
            </a:bodyPr>
            <a:lstStyle/>
            <a:p>
              <a:pPr algn="l"/>
              <a:r>
                <a:rPr lang="en-US" sz="1050" dirty="0" smtClean="0"/>
                <a:t>Fa0/0</a:t>
              </a:r>
              <a:endParaRPr lang="en-US" sz="1050" dirty="0"/>
            </a:p>
          </p:txBody>
        </p:sp>
        <p:cxnSp>
          <p:nvCxnSpPr>
            <p:cNvPr id="20" name="Straight Connector 19"/>
            <p:cNvCxnSpPr/>
            <p:nvPr/>
          </p:nvCxnSpPr>
          <p:spPr bwMode="auto">
            <a:xfrm rot="5400000">
              <a:off x="750568" y="2540467"/>
              <a:ext cx="341524" cy="5506"/>
            </a:xfrm>
            <a:prstGeom prst="line">
              <a:avLst/>
            </a:prstGeom>
            <a:solidFill>
              <a:schemeClr val="accent1"/>
            </a:solidFill>
            <a:ln w="22225" cap="flat" cmpd="sng" algn="ctr">
              <a:solidFill>
                <a:schemeClr val="accent6"/>
              </a:solidFill>
              <a:prstDash val="solid"/>
              <a:round/>
              <a:headEnd type="none" w="med" len="med"/>
              <a:tailEnd type="none" w="med" len="med"/>
            </a:ln>
            <a:effectLst/>
          </p:spPr>
        </p:cxnSp>
        <p:cxnSp>
          <p:nvCxnSpPr>
            <p:cNvPr id="21" name="Straight Connector 20"/>
            <p:cNvCxnSpPr/>
            <p:nvPr/>
          </p:nvCxnSpPr>
          <p:spPr bwMode="auto">
            <a:xfrm rot="10800000">
              <a:off x="674366" y="2712144"/>
              <a:ext cx="519629" cy="1836"/>
            </a:xfrm>
            <a:prstGeom prst="line">
              <a:avLst/>
            </a:prstGeom>
            <a:solidFill>
              <a:schemeClr val="accent1"/>
            </a:solidFill>
            <a:ln w="22225" cap="flat" cmpd="sng" algn="ctr">
              <a:solidFill>
                <a:schemeClr val="accent6"/>
              </a:solidFill>
              <a:prstDash val="solid"/>
              <a:round/>
              <a:headEnd type="none" w="med" len="med"/>
              <a:tailEnd type="none" w="med" len="med"/>
            </a:ln>
            <a:effectLst/>
          </p:spPr>
        </p:cxnSp>
        <p:cxnSp>
          <p:nvCxnSpPr>
            <p:cNvPr id="22" name="Straight Connector 21"/>
            <p:cNvCxnSpPr/>
            <p:nvPr/>
          </p:nvCxnSpPr>
          <p:spPr bwMode="auto">
            <a:xfrm rot="5400000">
              <a:off x="3326679" y="2549648"/>
              <a:ext cx="341524" cy="5506"/>
            </a:xfrm>
            <a:prstGeom prst="line">
              <a:avLst/>
            </a:prstGeom>
            <a:solidFill>
              <a:schemeClr val="accent1"/>
            </a:solidFill>
            <a:ln w="22225" cap="flat" cmpd="sng" algn="ctr">
              <a:solidFill>
                <a:schemeClr val="accent6"/>
              </a:solidFill>
              <a:prstDash val="solid"/>
              <a:round/>
              <a:headEnd type="none" w="med" len="med"/>
              <a:tailEnd type="none" w="med" len="med"/>
            </a:ln>
            <a:effectLst/>
          </p:spPr>
        </p:cxnSp>
        <p:cxnSp>
          <p:nvCxnSpPr>
            <p:cNvPr id="23" name="Straight Connector 22"/>
            <p:cNvCxnSpPr/>
            <p:nvPr/>
          </p:nvCxnSpPr>
          <p:spPr bwMode="auto">
            <a:xfrm rot="10800000">
              <a:off x="3250477" y="2721325"/>
              <a:ext cx="519629" cy="1836"/>
            </a:xfrm>
            <a:prstGeom prst="line">
              <a:avLst/>
            </a:prstGeom>
            <a:solidFill>
              <a:schemeClr val="accent1"/>
            </a:solidFill>
            <a:ln w="22225" cap="flat" cmpd="sng" algn="ctr">
              <a:solidFill>
                <a:schemeClr val="accent6"/>
              </a:solidFill>
              <a:prstDash val="solid"/>
              <a:round/>
              <a:headEnd type="none" w="med" len="med"/>
              <a:tailEnd type="none" w="med" len="med"/>
            </a:ln>
            <a:effectLst/>
          </p:spPr>
        </p:cxnSp>
        <p:sp>
          <p:nvSpPr>
            <p:cNvPr id="24" name="TextBox 23"/>
            <p:cNvSpPr txBox="1"/>
            <p:nvPr/>
          </p:nvSpPr>
          <p:spPr>
            <a:xfrm>
              <a:off x="764340" y="2163138"/>
              <a:ext cx="380232" cy="258532"/>
            </a:xfrm>
            <a:prstGeom prst="rect">
              <a:avLst/>
            </a:prstGeom>
            <a:noFill/>
          </p:spPr>
          <p:txBody>
            <a:bodyPr wrap="none" rtlCol="0">
              <a:spAutoFit/>
            </a:bodyPr>
            <a:lstStyle/>
            <a:p>
              <a:r>
                <a:rPr lang="en-US" sz="1200" b="1" dirty="0" smtClean="0">
                  <a:solidFill>
                    <a:schemeClr val="bg1"/>
                  </a:solidFill>
                </a:rPr>
                <a:t>R1</a:t>
              </a:r>
              <a:endParaRPr lang="en-US" sz="1200" b="1" dirty="0">
                <a:solidFill>
                  <a:schemeClr val="bg1"/>
                </a:solidFill>
              </a:endParaRPr>
            </a:p>
          </p:txBody>
        </p:sp>
        <p:sp>
          <p:nvSpPr>
            <p:cNvPr id="25" name="TextBox 24"/>
            <p:cNvSpPr txBox="1"/>
            <p:nvPr/>
          </p:nvSpPr>
          <p:spPr>
            <a:xfrm>
              <a:off x="3318446" y="2172317"/>
              <a:ext cx="380232" cy="258532"/>
            </a:xfrm>
            <a:prstGeom prst="rect">
              <a:avLst/>
            </a:prstGeom>
            <a:noFill/>
          </p:spPr>
          <p:txBody>
            <a:bodyPr wrap="none" rtlCol="0">
              <a:spAutoFit/>
            </a:bodyPr>
            <a:lstStyle/>
            <a:p>
              <a:r>
                <a:rPr lang="en-US" sz="1200" b="1" dirty="0" smtClean="0">
                  <a:solidFill>
                    <a:schemeClr val="bg1"/>
                  </a:solidFill>
                </a:rPr>
                <a:t>R2</a:t>
              </a:r>
              <a:endParaRPr lang="en-US" sz="1200" b="1" dirty="0">
                <a:solidFill>
                  <a:schemeClr val="bg1"/>
                </a:solidFill>
              </a:endParaRPr>
            </a:p>
          </p:txBody>
        </p:sp>
        <p:sp>
          <p:nvSpPr>
            <p:cNvPr id="26" name="TextBox 25"/>
            <p:cNvSpPr txBox="1"/>
            <p:nvPr/>
          </p:nvSpPr>
          <p:spPr>
            <a:xfrm>
              <a:off x="419134" y="2776416"/>
              <a:ext cx="1013551" cy="165253"/>
            </a:xfrm>
            <a:prstGeom prst="rect">
              <a:avLst/>
            </a:prstGeom>
            <a:noFill/>
          </p:spPr>
          <p:txBody>
            <a:bodyPr wrap="square" lIns="0" tIns="0" rIns="0" bIns="0" rtlCol="0" anchor="ctr" anchorCtr="0">
              <a:noAutofit/>
            </a:bodyPr>
            <a:lstStyle/>
            <a:p>
              <a:r>
                <a:rPr lang="en-US" sz="1050" dirty="0" smtClean="0"/>
                <a:t>172.16.1.0 /24</a:t>
              </a:r>
              <a:endParaRPr lang="en-US" sz="1050" dirty="0"/>
            </a:p>
          </p:txBody>
        </p:sp>
        <p:sp>
          <p:nvSpPr>
            <p:cNvPr id="30" name="TextBox 29"/>
            <p:cNvSpPr txBox="1"/>
            <p:nvPr/>
          </p:nvSpPr>
          <p:spPr>
            <a:xfrm>
              <a:off x="414473" y="1329290"/>
              <a:ext cx="945988" cy="160898"/>
            </a:xfrm>
            <a:prstGeom prst="rect">
              <a:avLst/>
            </a:prstGeom>
            <a:noFill/>
          </p:spPr>
          <p:txBody>
            <a:bodyPr wrap="square" lIns="0" tIns="0" rIns="0" bIns="0" rtlCol="0" anchor="ctr" anchorCtr="0">
              <a:noAutofit/>
            </a:bodyPr>
            <a:lstStyle/>
            <a:p>
              <a:r>
                <a:rPr lang="en-US" sz="1050" b="1" dirty="0" smtClean="0"/>
                <a:t>EIGRP AS 100</a:t>
              </a:r>
              <a:endParaRPr lang="en-US" sz="1050" b="1" dirty="0"/>
            </a:p>
          </p:txBody>
        </p:sp>
        <p:sp>
          <p:nvSpPr>
            <p:cNvPr id="47" name="TextBox 46"/>
            <p:cNvSpPr txBox="1"/>
            <p:nvPr/>
          </p:nvSpPr>
          <p:spPr>
            <a:xfrm>
              <a:off x="2991043" y="2780128"/>
              <a:ext cx="1013551" cy="165253"/>
            </a:xfrm>
            <a:prstGeom prst="rect">
              <a:avLst/>
            </a:prstGeom>
            <a:noFill/>
          </p:spPr>
          <p:txBody>
            <a:bodyPr wrap="square" lIns="0" tIns="0" rIns="0" bIns="0" rtlCol="0" anchor="ctr" anchorCtr="0">
              <a:noAutofit/>
            </a:bodyPr>
            <a:lstStyle/>
            <a:p>
              <a:pPr algn="l"/>
              <a:r>
                <a:rPr lang="en-US" sz="1050" dirty="0" smtClean="0"/>
                <a:t>172.17.2.0 /24</a:t>
              </a:r>
              <a:endParaRPr lang="en-US" sz="1050" dirty="0"/>
            </a:p>
          </p:txBody>
        </p:sp>
        <p:sp>
          <p:nvSpPr>
            <p:cNvPr id="49" name="TextBox 48"/>
            <p:cNvSpPr txBox="1"/>
            <p:nvPr/>
          </p:nvSpPr>
          <p:spPr>
            <a:xfrm>
              <a:off x="1381155" y="2210160"/>
              <a:ext cx="503430" cy="172119"/>
            </a:xfrm>
            <a:prstGeom prst="rect">
              <a:avLst/>
            </a:prstGeom>
            <a:noFill/>
          </p:spPr>
          <p:txBody>
            <a:bodyPr wrap="square" lIns="0" tIns="0" rIns="0" bIns="0" rtlCol="0" anchor="ctr" anchorCtr="0">
              <a:noAutofit/>
            </a:bodyPr>
            <a:lstStyle/>
            <a:p>
              <a:pPr algn="l"/>
              <a:r>
                <a:rPr lang="en-US" sz="1050" dirty="0" smtClean="0"/>
                <a:t>S0/0/0</a:t>
              </a:r>
              <a:endParaRPr lang="en-US" sz="1050" dirty="0"/>
            </a:p>
          </p:txBody>
        </p:sp>
        <p:sp>
          <p:nvSpPr>
            <p:cNvPr id="50" name="TextBox 49"/>
            <p:cNvSpPr txBox="1"/>
            <p:nvPr/>
          </p:nvSpPr>
          <p:spPr>
            <a:xfrm>
              <a:off x="2613490" y="2295653"/>
              <a:ext cx="508882" cy="186988"/>
            </a:xfrm>
            <a:prstGeom prst="rect">
              <a:avLst/>
            </a:prstGeom>
            <a:noFill/>
          </p:spPr>
          <p:txBody>
            <a:bodyPr wrap="square" lIns="0" tIns="0" rIns="0" bIns="0" rtlCol="0" anchor="ctr" anchorCtr="0">
              <a:noAutofit/>
            </a:bodyPr>
            <a:lstStyle/>
            <a:p>
              <a:pPr algn="l"/>
              <a:r>
                <a:rPr lang="en-US" sz="1050" dirty="0" smtClean="0"/>
                <a:t>S0/0/0</a:t>
              </a:r>
              <a:endParaRPr lang="en-US" sz="1050" dirty="0"/>
            </a:p>
          </p:txBody>
        </p:sp>
        <p:sp>
          <p:nvSpPr>
            <p:cNvPr id="51" name="TextBox 50"/>
            <p:cNvSpPr txBox="1"/>
            <p:nvPr/>
          </p:nvSpPr>
          <p:spPr>
            <a:xfrm>
              <a:off x="1696862" y="1753035"/>
              <a:ext cx="945988" cy="160898"/>
            </a:xfrm>
            <a:prstGeom prst="rect">
              <a:avLst/>
            </a:prstGeom>
            <a:noFill/>
          </p:spPr>
          <p:txBody>
            <a:bodyPr wrap="square" lIns="0" tIns="0" rIns="0" bIns="0" rtlCol="0" anchor="ctr" anchorCtr="0">
              <a:noAutofit/>
            </a:bodyPr>
            <a:lstStyle/>
            <a:p>
              <a:r>
                <a:rPr lang="en-US" sz="1000" dirty="0" smtClean="0"/>
                <a:t>64 kbps</a:t>
              </a:r>
              <a:endParaRPr lang="en-US" sz="1000" dirty="0"/>
            </a:p>
          </p:txBody>
        </p:sp>
        <p:sp>
          <p:nvSpPr>
            <p:cNvPr id="52" name="TextBox 51"/>
            <p:cNvSpPr txBox="1"/>
            <p:nvPr/>
          </p:nvSpPr>
          <p:spPr>
            <a:xfrm>
              <a:off x="1686771" y="1599903"/>
              <a:ext cx="1013551" cy="165253"/>
            </a:xfrm>
            <a:prstGeom prst="rect">
              <a:avLst/>
            </a:prstGeom>
            <a:noFill/>
          </p:spPr>
          <p:txBody>
            <a:bodyPr wrap="square" lIns="0" tIns="0" rIns="0" bIns="0" rtlCol="0" anchor="ctr" anchorCtr="0">
              <a:noAutofit/>
            </a:bodyPr>
            <a:lstStyle/>
            <a:p>
              <a:r>
                <a:rPr lang="en-US" sz="1050" dirty="0" smtClean="0"/>
                <a:t>192.168.1.96 /27</a:t>
              </a:r>
              <a:endParaRPr lang="en-US" sz="1050" dirty="0"/>
            </a:p>
          </p:txBody>
        </p:sp>
        <p:sp>
          <p:nvSpPr>
            <p:cNvPr id="53" name="TextBox 52"/>
            <p:cNvSpPr txBox="1"/>
            <p:nvPr/>
          </p:nvSpPr>
          <p:spPr>
            <a:xfrm>
              <a:off x="1388592" y="1972267"/>
              <a:ext cx="1013551" cy="165253"/>
            </a:xfrm>
            <a:prstGeom prst="rect">
              <a:avLst/>
            </a:prstGeom>
            <a:noFill/>
          </p:spPr>
          <p:txBody>
            <a:bodyPr wrap="square" lIns="0" tIns="0" rIns="0" bIns="0" rtlCol="0" anchor="ctr" anchorCtr="0">
              <a:noAutofit/>
            </a:bodyPr>
            <a:lstStyle/>
            <a:p>
              <a:pPr algn="l"/>
              <a:r>
                <a:rPr lang="en-US" sz="1050" dirty="0" smtClean="0"/>
                <a:t>.101</a:t>
              </a:r>
              <a:endParaRPr lang="en-US" sz="1050" dirty="0"/>
            </a:p>
          </p:txBody>
        </p:sp>
        <p:sp>
          <p:nvSpPr>
            <p:cNvPr id="54" name="TextBox 53"/>
            <p:cNvSpPr txBox="1"/>
            <p:nvPr/>
          </p:nvSpPr>
          <p:spPr>
            <a:xfrm>
              <a:off x="2711865" y="2124664"/>
              <a:ext cx="544315" cy="179554"/>
            </a:xfrm>
            <a:prstGeom prst="rect">
              <a:avLst/>
            </a:prstGeom>
            <a:noFill/>
          </p:spPr>
          <p:txBody>
            <a:bodyPr wrap="square" lIns="0" tIns="0" rIns="0" bIns="0" rtlCol="0" anchor="ctr" anchorCtr="0">
              <a:noAutofit/>
            </a:bodyPr>
            <a:lstStyle/>
            <a:p>
              <a:pPr algn="l"/>
              <a:r>
                <a:rPr lang="en-US" sz="1050" dirty="0" smtClean="0"/>
                <a:t>.102</a:t>
              </a:r>
              <a:endParaRPr lang="en-US" sz="1050" dirty="0"/>
            </a:p>
          </p:txBody>
        </p:sp>
        <p:sp>
          <p:nvSpPr>
            <p:cNvPr id="35" name="TextBox 34"/>
            <p:cNvSpPr txBox="1"/>
            <p:nvPr/>
          </p:nvSpPr>
          <p:spPr>
            <a:xfrm>
              <a:off x="3315910" y="2429462"/>
              <a:ext cx="544315" cy="179554"/>
            </a:xfrm>
            <a:prstGeom prst="rect">
              <a:avLst/>
            </a:prstGeom>
            <a:noFill/>
          </p:spPr>
          <p:txBody>
            <a:bodyPr wrap="square" lIns="0" tIns="0" rIns="0" bIns="0" rtlCol="0" anchor="ctr" anchorCtr="0">
              <a:noAutofit/>
            </a:bodyPr>
            <a:lstStyle/>
            <a:p>
              <a:pPr algn="l"/>
              <a:r>
                <a:rPr lang="en-US" sz="1050" dirty="0" smtClean="0"/>
                <a:t>.1</a:t>
              </a:r>
              <a:endParaRPr lang="en-US" sz="1050" dirty="0"/>
            </a:p>
          </p:txBody>
        </p:sp>
        <p:sp>
          <p:nvSpPr>
            <p:cNvPr id="36" name="TextBox 35"/>
            <p:cNvSpPr txBox="1"/>
            <p:nvPr/>
          </p:nvSpPr>
          <p:spPr>
            <a:xfrm>
              <a:off x="758379" y="2415607"/>
              <a:ext cx="544315" cy="179554"/>
            </a:xfrm>
            <a:prstGeom prst="rect">
              <a:avLst/>
            </a:prstGeom>
            <a:noFill/>
          </p:spPr>
          <p:txBody>
            <a:bodyPr wrap="square" lIns="0" tIns="0" rIns="0" bIns="0" rtlCol="0" anchor="ctr" anchorCtr="0">
              <a:noAutofit/>
            </a:bodyPr>
            <a:lstStyle/>
            <a:p>
              <a:pPr algn="l"/>
              <a:r>
                <a:rPr lang="en-US" sz="1050" dirty="0" smtClean="0"/>
                <a:t>.1</a:t>
              </a:r>
              <a:endParaRPr lang="en-US" sz="1050" dirty="0"/>
            </a:p>
          </p:txBody>
        </p:sp>
      </p:grpSp>
    </p:spTree>
    <p:extLst>
      <p:ext uri="{BB962C8B-B14F-4D97-AF65-F5344CB8AC3E}">
        <p14:creationId xmlns:p14="http://schemas.microsoft.com/office/powerpoint/2010/main" val="492773354"/>
      </p:ext>
    </p:extLst>
  </p:cSld>
  <p:clrMapOvr>
    <a:masterClrMapping/>
  </p:clrMapOvr>
  <p:timing>
    <p:tnLst>
      <p:par>
        <p:cTn xmlns:p14="http://schemas.microsoft.com/office/powerpoint/2010/mai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90210" name="Rectangle 2"/>
          <p:cNvSpPr>
            <a:spLocks noGrp="1" noChangeArrowheads="1"/>
          </p:cNvSpPr>
          <p:nvPr>
            <p:ph type="title"/>
          </p:nvPr>
        </p:nvSpPr>
        <p:spPr>
          <a:xfrm>
            <a:off x="268941" y="365379"/>
            <a:ext cx="5036971" cy="740664"/>
          </a:xfrm>
        </p:spPr>
        <p:txBody>
          <a:bodyPr>
            <a:normAutofit fontScale="90000"/>
          </a:bodyPr>
          <a:lstStyle/>
          <a:p>
            <a:r>
              <a:rPr lang="en-US" sz="3200" dirty="0" smtClean="0"/>
              <a:t>Verifying MD5 Authentication</a:t>
            </a:r>
            <a:endParaRPr lang="en-US" sz="3200" dirty="0"/>
          </a:p>
        </p:txBody>
      </p:sp>
      <p:sp>
        <p:nvSpPr>
          <p:cNvPr id="4" name="Text Placeholder 3"/>
          <p:cNvSpPr>
            <a:spLocks noGrp="1"/>
          </p:cNvSpPr>
          <p:nvPr>
            <p:ph type="body" sz="quarter" idx="10"/>
          </p:nvPr>
        </p:nvSpPr>
        <p:spPr>
          <a:xfrm>
            <a:off x="279399" y="1356814"/>
            <a:ext cx="8531114" cy="4556923"/>
          </a:xfrm>
        </p:spPr>
        <p:txBody>
          <a:bodyPr>
            <a:normAutofit fontScale="77500" lnSpcReduction="20000"/>
          </a:bodyPr>
          <a:lstStyle/>
          <a:p>
            <a:pPr>
              <a:lnSpc>
                <a:spcPct val="110000"/>
              </a:lnSpc>
            </a:pPr>
            <a:r>
              <a:rPr lang="en-US" dirty="0" smtClean="0"/>
              <a:t>R1#</a:t>
            </a:r>
          </a:p>
          <a:p>
            <a:pPr>
              <a:lnSpc>
                <a:spcPct val="110000"/>
              </a:lnSpc>
            </a:pPr>
            <a:r>
              <a:rPr lang="en-US" dirty="0" smtClean="0"/>
              <a:t>*Apr 21 16:23:30.517: %DUAL-5-NBRCHANGE: IP-EIGRP(0) 100: Neighbor 192.168.1.102 (Serial0/0/0) is up: new adjacency </a:t>
            </a:r>
          </a:p>
          <a:p>
            <a:pPr>
              <a:lnSpc>
                <a:spcPct val="110000"/>
              </a:lnSpc>
            </a:pPr>
            <a:r>
              <a:rPr lang="en-US" dirty="0" smtClean="0"/>
              <a:t>R1#</a:t>
            </a:r>
          </a:p>
          <a:p>
            <a:pPr>
              <a:lnSpc>
                <a:spcPct val="110000"/>
              </a:lnSpc>
            </a:pPr>
            <a:r>
              <a:rPr lang="en-US" dirty="0" smtClean="0"/>
              <a:t>R1# show </a:t>
            </a:r>
            <a:r>
              <a:rPr lang="en-US" dirty="0" err="1" smtClean="0"/>
              <a:t>ip</a:t>
            </a:r>
            <a:r>
              <a:rPr lang="en-US" dirty="0" smtClean="0"/>
              <a:t> </a:t>
            </a:r>
            <a:r>
              <a:rPr lang="en-US" dirty="0" err="1" smtClean="0"/>
              <a:t>eigrp</a:t>
            </a:r>
            <a:r>
              <a:rPr lang="en-US" dirty="0" smtClean="0"/>
              <a:t> neighbors</a:t>
            </a:r>
          </a:p>
          <a:p>
            <a:pPr>
              <a:lnSpc>
                <a:spcPct val="110000"/>
              </a:lnSpc>
            </a:pPr>
            <a:r>
              <a:rPr lang="en-US" dirty="0" smtClean="0"/>
              <a:t>IP-EIGRP neighbors for process 100</a:t>
            </a:r>
          </a:p>
          <a:p>
            <a:pPr>
              <a:lnSpc>
                <a:spcPct val="110000"/>
              </a:lnSpc>
            </a:pPr>
            <a:r>
              <a:rPr lang="en-US" dirty="0" smtClean="0"/>
              <a:t>H   Address                 Interface       Hold Uptime   SRTT   RTO  Q  </a:t>
            </a:r>
            <a:r>
              <a:rPr lang="en-US" dirty="0" err="1" smtClean="0"/>
              <a:t>Seq</a:t>
            </a:r>
            <a:endParaRPr lang="en-US" dirty="0" smtClean="0"/>
          </a:p>
          <a:p>
            <a:pPr>
              <a:lnSpc>
                <a:spcPct val="110000"/>
              </a:lnSpc>
            </a:pPr>
            <a:r>
              <a:rPr lang="en-US" dirty="0" smtClean="0"/>
              <a:t>                                            (sec)         (</a:t>
            </a:r>
            <a:r>
              <a:rPr lang="en-US" dirty="0" err="1" smtClean="0"/>
              <a:t>ms</a:t>
            </a:r>
            <a:r>
              <a:rPr lang="en-US" dirty="0" smtClean="0"/>
              <a:t>)       </a:t>
            </a:r>
            <a:r>
              <a:rPr lang="en-US" dirty="0" err="1" smtClean="0"/>
              <a:t>Cnt</a:t>
            </a:r>
            <a:r>
              <a:rPr lang="en-US" dirty="0" smtClean="0"/>
              <a:t> </a:t>
            </a:r>
            <a:r>
              <a:rPr lang="en-US" dirty="0" err="1" smtClean="0"/>
              <a:t>Num</a:t>
            </a:r>
            <a:endParaRPr lang="en-US" dirty="0" smtClean="0"/>
          </a:p>
          <a:p>
            <a:pPr>
              <a:lnSpc>
                <a:spcPct val="110000"/>
              </a:lnSpc>
            </a:pPr>
            <a:r>
              <a:rPr lang="en-US" dirty="0" smtClean="0"/>
              <a:t>0   192.168.1.102           Se0/0/0           12 00:03:10   17  2280  0  14</a:t>
            </a:r>
          </a:p>
          <a:p>
            <a:pPr>
              <a:lnSpc>
                <a:spcPct val="110000"/>
              </a:lnSpc>
            </a:pPr>
            <a:r>
              <a:rPr lang="en-US" dirty="0" smtClean="0"/>
              <a:t>R1# </a:t>
            </a:r>
          </a:p>
          <a:p>
            <a:pPr>
              <a:lnSpc>
                <a:spcPct val="110000"/>
              </a:lnSpc>
            </a:pPr>
            <a:r>
              <a:rPr lang="en-US" dirty="0" smtClean="0"/>
              <a:t>R1# show </a:t>
            </a:r>
            <a:r>
              <a:rPr lang="en-US" dirty="0" err="1" smtClean="0"/>
              <a:t>ip</a:t>
            </a:r>
            <a:r>
              <a:rPr lang="en-US" dirty="0" smtClean="0"/>
              <a:t> route</a:t>
            </a:r>
          </a:p>
          <a:p>
            <a:pPr>
              <a:lnSpc>
                <a:spcPct val="110000"/>
              </a:lnSpc>
            </a:pPr>
            <a:endParaRPr lang="en-US" dirty="0" smtClean="0"/>
          </a:p>
          <a:p>
            <a:pPr>
              <a:lnSpc>
                <a:spcPct val="110000"/>
              </a:lnSpc>
            </a:pPr>
            <a:r>
              <a:rPr lang="en-US" dirty="0" smtClean="0"/>
              <a:t>&lt;output omitted&gt;</a:t>
            </a:r>
          </a:p>
          <a:p>
            <a:pPr>
              <a:lnSpc>
                <a:spcPct val="110000"/>
              </a:lnSpc>
            </a:pPr>
            <a:endParaRPr lang="en-US" dirty="0" smtClean="0"/>
          </a:p>
          <a:p>
            <a:pPr>
              <a:lnSpc>
                <a:spcPct val="110000"/>
              </a:lnSpc>
            </a:pPr>
            <a:r>
              <a:rPr lang="en-US" dirty="0" smtClean="0"/>
              <a:t>Gateway of last resort is not set</a:t>
            </a:r>
          </a:p>
          <a:p>
            <a:pPr>
              <a:lnSpc>
                <a:spcPct val="110000"/>
              </a:lnSpc>
            </a:pPr>
            <a:r>
              <a:rPr lang="en-US" dirty="0" smtClean="0"/>
              <a:t>D    172.17.0.0/16 [90/40514560] via 192.168.1.102, 00:02:22, Serial0/0/0</a:t>
            </a:r>
          </a:p>
          <a:p>
            <a:pPr>
              <a:lnSpc>
                <a:spcPct val="110000"/>
              </a:lnSpc>
            </a:pPr>
            <a:r>
              <a:rPr lang="en-US" dirty="0" smtClean="0"/>
              <a:t>     172.16.0.0/16 is variably </a:t>
            </a:r>
            <a:r>
              <a:rPr lang="en-US" dirty="0" err="1" smtClean="0"/>
              <a:t>subnetted</a:t>
            </a:r>
            <a:r>
              <a:rPr lang="en-US" dirty="0" smtClean="0"/>
              <a:t>, 2 subnets, 2 masks</a:t>
            </a:r>
          </a:p>
          <a:p>
            <a:pPr>
              <a:lnSpc>
                <a:spcPct val="110000"/>
              </a:lnSpc>
            </a:pPr>
            <a:r>
              <a:rPr lang="en-US" dirty="0" smtClean="0"/>
              <a:t>D       172.16.0.0/16 is a summary, 00:31:31, Null0</a:t>
            </a:r>
          </a:p>
          <a:p>
            <a:pPr>
              <a:lnSpc>
                <a:spcPct val="110000"/>
              </a:lnSpc>
            </a:pPr>
            <a:r>
              <a:rPr lang="en-US" dirty="0" smtClean="0"/>
              <a:t>C       172.16.1.0/24 is directly connected, FastEthernet0/0</a:t>
            </a:r>
          </a:p>
          <a:p>
            <a:pPr>
              <a:lnSpc>
                <a:spcPct val="110000"/>
              </a:lnSpc>
            </a:pPr>
            <a:r>
              <a:rPr lang="en-US" dirty="0" smtClean="0"/>
              <a:t>     192.168.1.0/24 is variably </a:t>
            </a:r>
            <a:r>
              <a:rPr lang="en-US" dirty="0" err="1" smtClean="0"/>
              <a:t>subnetted</a:t>
            </a:r>
            <a:r>
              <a:rPr lang="en-US" dirty="0" smtClean="0"/>
              <a:t>, 2 subnets, 2 masks</a:t>
            </a:r>
          </a:p>
          <a:p>
            <a:pPr>
              <a:lnSpc>
                <a:spcPct val="110000"/>
              </a:lnSpc>
            </a:pPr>
            <a:r>
              <a:rPr lang="en-US" dirty="0" smtClean="0"/>
              <a:t>C       192.168.1.96/27 is directly connected, Serial0/0/0</a:t>
            </a:r>
          </a:p>
          <a:p>
            <a:pPr>
              <a:lnSpc>
                <a:spcPct val="110000"/>
              </a:lnSpc>
            </a:pPr>
            <a:r>
              <a:rPr lang="en-US" dirty="0" smtClean="0"/>
              <a:t>D       192.168.1.0/24 is a summary, 00:31:31, Null0</a:t>
            </a:r>
          </a:p>
          <a:p>
            <a:pPr>
              <a:lnSpc>
                <a:spcPct val="110000"/>
              </a:lnSpc>
            </a:pPr>
            <a:r>
              <a:rPr lang="en-US" dirty="0" smtClean="0"/>
              <a:t>R1# </a:t>
            </a:r>
          </a:p>
          <a:p>
            <a:pPr>
              <a:lnSpc>
                <a:spcPct val="110000"/>
              </a:lnSpc>
            </a:pPr>
            <a:r>
              <a:rPr lang="en-US" dirty="0" smtClean="0"/>
              <a:t>R1# ping 172.17.2.2</a:t>
            </a:r>
          </a:p>
          <a:p>
            <a:pPr>
              <a:lnSpc>
                <a:spcPct val="110000"/>
              </a:lnSpc>
            </a:pPr>
            <a:r>
              <a:rPr lang="en-US" dirty="0" smtClean="0"/>
              <a:t>Type escape sequence to abort.</a:t>
            </a:r>
          </a:p>
          <a:p>
            <a:pPr>
              <a:lnSpc>
                <a:spcPct val="110000"/>
              </a:lnSpc>
            </a:pPr>
            <a:r>
              <a:rPr lang="en-US" dirty="0" smtClean="0"/>
              <a:t>Sending 5, 100-byte ICMP </a:t>
            </a:r>
            <a:r>
              <a:rPr lang="en-US" dirty="0" err="1" smtClean="0"/>
              <a:t>Echos</a:t>
            </a:r>
            <a:r>
              <a:rPr lang="en-US" dirty="0" smtClean="0"/>
              <a:t> to 172.17.2.2, timeout is 2 seconds:</a:t>
            </a:r>
          </a:p>
          <a:p>
            <a:pPr>
              <a:lnSpc>
                <a:spcPct val="110000"/>
              </a:lnSpc>
            </a:pPr>
            <a:r>
              <a:rPr lang="en-US" dirty="0" smtClean="0"/>
              <a:t>!!!!!</a:t>
            </a:r>
          </a:p>
          <a:p>
            <a:pPr>
              <a:lnSpc>
                <a:spcPct val="110000"/>
              </a:lnSpc>
            </a:pPr>
            <a:r>
              <a:rPr lang="en-US" dirty="0" smtClean="0"/>
              <a:t>Success rate is 100 percent (5/5), round-trip min/</a:t>
            </a:r>
            <a:r>
              <a:rPr lang="en-US" dirty="0" err="1" smtClean="0"/>
              <a:t>avg</a:t>
            </a:r>
            <a:r>
              <a:rPr lang="en-US" dirty="0" smtClean="0"/>
              <a:t>/max = 12/15/16 </a:t>
            </a:r>
            <a:r>
              <a:rPr lang="en-US" dirty="0" err="1" smtClean="0"/>
              <a:t>ms</a:t>
            </a:r>
            <a:endParaRPr lang="en-US" dirty="0" smtClean="0"/>
          </a:p>
          <a:p>
            <a:pPr>
              <a:lnSpc>
                <a:spcPct val="110000"/>
              </a:lnSpc>
            </a:pPr>
            <a:endParaRPr lang="en-US" dirty="0"/>
          </a:p>
        </p:txBody>
      </p:sp>
    </p:spTree>
    <p:extLst>
      <p:ext uri="{BB962C8B-B14F-4D97-AF65-F5344CB8AC3E}">
        <p14:creationId xmlns:p14="http://schemas.microsoft.com/office/powerpoint/2010/main" val="558869556"/>
      </p:ext>
    </p:extLst>
  </p:cSld>
  <p:clrMapOvr>
    <a:masterClrMapping/>
  </p:clrMapOvr>
  <p:transition xmlns:p14="http://schemas.microsoft.com/office/powerpoint/2010/main"/>
  <p:timing>
    <p:tnLst>
      <p:par>
        <p:cTn xmlns:p14="http://schemas.microsoft.com/office/powerpoint/2010/mai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90210" name="Rectangle 2"/>
          <p:cNvSpPr>
            <a:spLocks noGrp="1" noChangeArrowheads="1"/>
          </p:cNvSpPr>
          <p:nvPr>
            <p:ph type="title"/>
          </p:nvPr>
        </p:nvSpPr>
        <p:spPr bwMode="white">
          <a:xfrm>
            <a:off x="549275" y="107576"/>
            <a:ext cx="8042276" cy="1544954"/>
          </a:xfrm>
          <a:noFill/>
          <a:ln/>
        </p:spPr>
        <p:txBody>
          <a:bodyPr/>
          <a:lstStyle/>
          <a:p>
            <a:r>
              <a:rPr lang="en-US" sz="3600" dirty="0"/>
              <a:t>Verifying MD5 Authentication</a:t>
            </a:r>
          </a:p>
        </p:txBody>
      </p:sp>
      <p:sp>
        <p:nvSpPr>
          <p:cNvPr id="990216" name="Text Box 8"/>
          <p:cNvSpPr txBox="1">
            <a:spLocks noChangeArrowheads="1"/>
          </p:cNvSpPr>
          <p:nvPr/>
        </p:nvSpPr>
        <p:spPr bwMode="auto">
          <a:xfrm>
            <a:off x="279399" y="2791510"/>
            <a:ext cx="8529749" cy="1551065"/>
          </a:xfrm>
          <a:prstGeom prst="rect">
            <a:avLst/>
          </a:prstGeom>
          <a:noFill/>
          <a:ln w="9525">
            <a:solidFill>
              <a:schemeClr val="tx1"/>
            </a:solidFill>
            <a:miter lim="800000"/>
            <a:headEnd/>
            <a:tailEnd/>
          </a:ln>
          <a:effectLst/>
        </p:spPr>
        <p:txBody>
          <a:bodyPr wrap="square" lIns="73025" tIns="36512" rIns="73025" bIns="36512">
            <a:spAutoFit/>
          </a:bodyPr>
          <a:lstStyle/>
          <a:p>
            <a:pPr algn="l">
              <a:lnSpc>
                <a:spcPct val="100000"/>
              </a:lnSpc>
            </a:pPr>
            <a:r>
              <a:rPr lang="en-US" sz="1200" dirty="0" smtClean="0">
                <a:solidFill>
                  <a:srgbClr val="000000"/>
                </a:solidFill>
                <a:latin typeface="Courier New" pitchFamily="49" charset="0"/>
                <a:ea typeface="Times New Roman" pitchFamily="18" charset="0"/>
                <a:cs typeface="Courier New" pitchFamily="49" charset="0"/>
              </a:rPr>
              <a:t>R1# </a:t>
            </a:r>
            <a:r>
              <a:rPr lang="en-US" sz="1200" b="1" dirty="0" smtClean="0">
                <a:solidFill>
                  <a:srgbClr val="000000"/>
                </a:solidFill>
                <a:latin typeface="Courier New" pitchFamily="49" charset="0"/>
                <a:ea typeface="Times New Roman" pitchFamily="18" charset="0"/>
                <a:cs typeface="Courier New" pitchFamily="49" charset="0"/>
              </a:rPr>
              <a:t>show key chain</a:t>
            </a:r>
          </a:p>
          <a:p>
            <a:pPr algn="l">
              <a:lnSpc>
                <a:spcPct val="100000"/>
              </a:lnSpc>
            </a:pPr>
            <a:r>
              <a:rPr lang="en-US" sz="1200" dirty="0" smtClean="0">
                <a:solidFill>
                  <a:srgbClr val="000000"/>
                </a:solidFill>
                <a:latin typeface="Courier New" pitchFamily="49" charset="0"/>
                <a:ea typeface="Times New Roman" pitchFamily="18" charset="0"/>
                <a:cs typeface="Courier New" pitchFamily="49" charset="0"/>
              </a:rPr>
              <a:t>Key-chain R1chain:</a:t>
            </a:r>
          </a:p>
          <a:p>
            <a:pPr algn="l">
              <a:lnSpc>
                <a:spcPct val="100000"/>
              </a:lnSpc>
            </a:pPr>
            <a:r>
              <a:rPr lang="en-US" sz="1200" dirty="0" smtClean="0">
                <a:solidFill>
                  <a:srgbClr val="000000"/>
                </a:solidFill>
                <a:latin typeface="Courier New" pitchFamily="49" charset="0"/>
                <a:ea typeface="Times New Roman" pitchFamily="18" charset="0"/>
                <a:cs typeface="Courier New" pitchFamily="49" charset="0"/>
              </a:rPr>
              <a:t>    key 1 -- text “FIRST-KEY"</a:t>
            </a:r>
          </a:p>
          <a:p>
            <a:pPr algn="l">
              <a:lnSpc>
                <a:spcPct val="100000"/>
              </a:lnSpc>
            </a:pPr>
            <a:r>
              <a:rPr lang="en-US" sz="1200" dirty="0" smtClean="0">
                <a:solidFill>
                  <a:srgbClr val="000000"/>
                </a:solidFill>
                <a:latin typeface="Courier New" pitchFamily="49" charset="0"/>
                <a:ea typeface="Times New Roman" pitchFamily="18" charset="0"/>
                <a:cs typeface="Courier New" pitchFamily="49" charset="0"/>
              </a:rPr>
              <a:t>        accept lifetime (04:00:00 Jan 1 2009) - (always valid) [valid now]</a:t>
            </a:r>
          </a:p>
          <a:p>
            <a:pPr algn="l">
              <a:lnSpc>
                <a:spcPct val="100000"/>
              </a:lnSpc>
            </a:pPr>
            <a:r>
              <a:rPr lang="en-US" sz="1200" dirty="0" smtClean="0">
                <a:solidFill>
                  <a:srgbClr val="000000"/>
                </a:solidFill>
                <a:latin typeface="Courier New" pitchFamily="49" charset="0"/>
                <a:ea typeface="Times New Roman" pitchFamily="18" charset="0"/>
                <a:cs typeface="Courier New" pitchFamily="49" charset="0"/>
              </a:rPr>
              <a:t>        send lifetime (04:00:00 Jan 1 2009) - (04:00:00 Jan 31 2009)</a:t>
            </a:r>
          </a:p>
          <a:p>
            <a:pPr algn="l">
              <a:lnSpc>
                <a:spcPct val="100000"/>
              </a:lnSpc>
            </a:pPr>
            <a:r>
              <a:rPr lang="en-US" sz="1200" dirty="0" smtClean="0">
                <a:solidFill>
                  <a:srgbClr val="000000"/>
                </a:solidFill>
                <a:latin typeface="Courier New" pitchFamily="49" charset="0"/>
                <a:ea typeface="Times New Roman" pitchFamily="18" charset="0"/>
                <a:cs typeface="Courier New" pitchFamily="49" charset="0"/>
              </a:rPr>
              <a:t>    key 2 -- text “SECOND-KEY"</a:t>
            </a:r>
          </a:p>
          <a:p>
            <a:pPr algn="l">
              <a:lnSpc>
                <a:spcPct val="100000"/>
              </a:lnSpc>
            </a:pPr>
            <a:r>
              <a:rPr lang="en-US" sz="1200" dirty="0" smtClean="0">
                <a:solidFill>
                  <a:srgbClr val="000000"/>
                </a:solidFill>
                <a:latin typeface="Courier New" pitchFamily="49" charset="0"/>
                <a:ea typeface="Times New Roman" pitchFamily="18" charset="0"/>
                <a:cs typeface="Courier New" pitchFamily="49" charset="0"/>
              </a:rPr>
              <a:t>        accept lifetime (04:00:00 Jan 25 2009) - (always valid) [valid now]</a:t>
            </a:r>
          </a:p>
          <a:p>
            <a:pPr algn="l">
              <a:lnSpc>
                <a:spcPct val="100000"/>
              </a:lnSpc>
            </a:pPr>
            <a:r>
              <a:rPr lang="en-US" sz="1200" dirty="0" smtClean="0">
                <a:solidFill>
                  <a:srgbClr val="000000"/>
                </a:solidFill>
                <a:latin typeface="Courier New" pitchFamily="49" charset="0"/>
                <a:ea typeface="Times New Roman" pitchFamily="18" charset="0"/>
                <a:cs typeface="Courier New" pitchFamily="49" charset="0"/>
              </a:rPr>
              <a:t>        send lifetime (04:00:00 Jan 25 2009) - (always valid) [valid now]</a:t>
            </a:r>
          </a:p>
        </p:txBody>
      </p:sp>
    </p:spTree>
    <p:extLst>
      <p:ext uri="{BB962C8B-B14F-4D97-AF65-F5344CB8AC3E}">
        <p14:creationId xmlns:p14="http://schemas.microsoft.com/office/powerpoint/2010/main" val="1191950020"/>
      </p:ext>
    </p:extLst>
  </p:cSld>
  <p:clrMapOvr>
    <a:masterClrMapping/>
  </p:clrMapOvr>
  <p:transition xmlns:p14="http://schemas.microsoft.com/office/powerpoint/2010/main"/>
  <p:timing>
    <p:tnLst>
      <p:par>
        <p:cTn xmlns:p14="http://schemas.microsoft.com/office/powerpoint/2010/mai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90210" name="Rectangle 2"/>
          <p:cNvSpPr>
            <a:spLocks noGrp="1" noChangeArrowheads="1"/>
          </p:cNvSpPr>
          <p:nvPr>
            <p:ph type="title"/>
          </p:nvPr>
        </p:nvSpPr>
        <p:spPr bwMode="white">
          <a:xfrm>
            <a:off x="549275" y="107576"/>
            <a:ext cx="8259874" cy="1544954"/>
          </a:xfrm>
          <a:noFill/>
          <a:ln/>
        </p:spPr>
        <p:txBody>
          <a:bodyPr/>
          <a:lstStyle/>
          <a:p>
            <a:r>
              <a:rPr lang="en-US" sz="3600" dirty="0" smtClean="0"/>
              <a:t>Troubleshooting MD5 Authentication</a:t>
            </a:r>
            <a:endParaRPr lang="en-US" sz="3600" dirty="0"/>
          </a:p>
        </p:txBody>
      </p:sp>
      <p:sp>
        <p:nvSpPr>
          <p:cNvPr id="990216" name="Text Box 8"/>
          <p:cNvSpPr txBox="1">
            <a:spLocks noChangeArrowheads="1"/>
          </p:cNvSpPr>
          <p:nvPr/>
        </p:nvSpPr>
        <p:spPr bwMode="auto">
          <a:xfrm>
            <a:off x="279400" y="1969258"/>
            <a:ext cx="8529749" cy="1366399"/>
          </a:xfrm>
          <a:prstGeom prst="rect">
            <a:avLst/>
          </a:prstGeom>
          <a:noFill/>
          <a:ln w="9525">
            <a:solidFill>
              <a:schemeClr val="tx1"/>
            </a:solidFill>
            <a:miter lim="800000"/>
            <a:headEnd/>
            <a:tailEnd/>
          </a:ln>
          <a:effectLst/>
        </p:spPr>
        <p:txBody>
          <a:bodyPr wrap="square" lIns="73025" tIns="36512" rIns="73025" bIns="36512">
            <a:spAutoFit/>
          </a:bodyPr>
          <a:lstStyle/>
          <a:p>
            <a:pPr algn="l">
              <a:lnSpc>
                <a:spcPct val="100000"/>
              </a:lnSpc>
            </a:pPr>
            <a:r>
              <a:rPr lang="en-US" sz="1200" dirty="0" smtClean="0">
                <a:solidFill>
                  <a:srgbClr val="000000"/>
                </a:solidFill>
                <a:latin typeface="Courier New" pitchFamily="49" charset="0"/>
                <a:ea typeface="Times New Roman" pitchFamily="18" charset="0"/>
                <a:cs typeface="Courier New" pitchFamily="49" charset="0"/>
              </a:rPr>
              <a:t>R1# </a:t>
            </a:r>
            <a:r>
              <a:rPr lang="en-US" sz="1200" b="1" dirty="0" smtClean="0">
                <a:solidFill>
                  <a:srgbClr val="000000"/>
                </a:solidFill>
                <a:latin typeface="Courier New" pitchFamily="49" charset="0"/>
                <a:ea typeface="Times New Roman" pitchFamily="18" charset="0"/>
                <a:cs typeface="Courier New" pitchFamily="49" charset="0"/>
              </a:rPr>
              <a:t>debug eigrp packets</a:t>
            </a:r>
          </a:p>
          <a:p>
            <a:pPr algn="l">
              <a:lnSpc>
                <a:spcPct val="100000"/>
              </a:lnSpc>
            </a:pPr>
            <a:r>
              <a:rPr lang="en-US" sz="1200" dirty="0" smtClean="0">
                <a:solidFill>
                  <a:srgbClr val="000000"/>
                </a:solidFill>
                <a:latin typeface="Courier New" pitchFamily="49" charset="0"/>
                <a:ea typeface="Times New Roman" pitchFamily="18" charset="0"/>
                <a:cs typeface="Courier New" pitchFamily="49" charset="0"/>
              </a:rPr>
              <a:t>EIGRP Packets debugging is on</a:t>
            </a:r>
          </a:p>
          <a:p>
            <a:pPr algn="l">
              <a:lnSpc>
                <a:spcPct val="100000"/>
              </a:lnSpc>
            </a:pPr>
            <a:r>
              <a:rPr lang="en-US" sz="1200" dirty="0" smtClean="0">
                <a:solidFill>
                  <a:srgbClr val="000000"/>
                </a:solidFill>
                <a:latin typeface="Courier New" pitchFamily="49" charset="0"/>
                <a:ea typeface="Times New Roman" pitchFamily="18" charset="0"/>
                <a:cs typeface="Courier New" pitchFamily="49" charset="0"/>
              </a:rPr>
              <a:t>    (UPDATE, REQUEST, QUERY, REPLY, HELLO, IPXSAP, PROBE, ACK, STUB, SIAQUERY, SIAREPLY)</a:t>
            </a:r>
          </a:p>
          <a:p>
            <a:pPr algn="l">
              <a:lnSpc>
                <a:spcPct val="100000"/>
              </a:lnSpc>
            </a:pPr>
            <a:r>
              <a:rPr lang="en-US" sz="1200" dirty="0" smtClean="0">
                <a:solidFill>
                  <a:srgbClr val="000000"/>
                </a:solidFill>
                <a:latin typeface="Courier New" pitchFamily="49" charset="0"/>
                <a:ea typeface="Times New Roman" pitchFamily="18" charset="0"/>
                <a:cs typeface="Courier New" pitchFamily="49" charset="0"/>
              </a:rPr>
              <a:t>*Jan 21 16:38:51.745: EIGRP: received packet with MD5 authentication, key id = 1</a:t>
            </a:r>
          </a:p>
          <a:p>
            <a:pPr algn="l">
              <a:lnSpc>
                <a:spcPct val="100000"/>
              </a:lnSpc>
            </a:pPr>
            <a:r>
              <a:rPr lang="en-US" sz="1200" dirty="0" smtClean="0">
                <a:solidFill>
                  <a:srgbClr val="000000"/>
                </a:solidFill>
                <a:latin typeface="Courier New" pitchFamily="49" charset="0"/>
                <a:ea typeface="Times New Roman" pitchFamily="18" charset="0"/>
                <a:cs typeface="Courier New" pitchFamily="49" charset="0"/>
              </a:rPr>
              <a:t>*Jan 21 16:38:51.745: EIGRP: Received HELLO on Serial0/0/0 nbr 192.168.1.102</a:t>
            </a:r>
          </a:p>
          <a:p>
            <a:pPr algn="l">
              <a:lnSpc>
                <a:spcPct val="100000"/>
              </a:lnSpc>
            </a:pPr>
            <a:r>
              <a:rPr lang="en-US" sz="1200" dirty="0" smtClean="0">
                <a:solidFill>
                  <a:srgbClr val="000000"/>
                </a:solidFill>
                <a:latin typeface="Courier New" pitchFamily="49" charset="0"/>
                <a:ea typeface="Times New Roman" pitchFamily="18" charset="0"/>
                <a:cs typeface="Courier New" pitchFamily="49" charset="0"/>
              </a:rPr>
              <a:t>*Jan 21 16:38:51.745:   AS 100, Flags 0x0, Seq 0/0 idbQ 0/0 iidbQ un/rely 0/0 peerQ un/rely 0/0</a:t>
            </a:r>
          </a:p>
        </p:txBody>
      </p:sp>
      <p:sp>
        <p:nvSpPr>
          <p:cNvPr id="4" name="Text Box 8"/>
          <p:cNvSpPr txBox="1">
            <a:spLocks noChangeArrowheads="1"/>
          </p:cNvSpPr>
          <p:nvPr/>
        </p:nvSpPr>
        <p:spPr bwMode="auto">
          <a:xfrm>
            <a:off x="279400" y="3672560"/>
            <a:ext cx="8526349" cy="1551065"/>
          </a:xfrm>
          <a:prstGeom prst="rect">
            <a:avLst/>
          </a:prstGeom>
          <a:noFill/>
          <a:ln w="9525">
            <a:solidFill>
              <a:schemeClr val="tx1"/>
            </a:solidFill>
            <a:miter lim="800000"/>
            <a:headEnd/>
            <a:tailEnd/>
          </a:ln>
          <a:effectLst/>
        </p:spPr>
        <p:txBody>
          <a:bodyPr wrap="square" lIns="73025" tIns="36512" rIns="73025" bIns="36512">
            <a:spAutoFit/>
          </a:bodyPr>
          <a:lstStyle/>
          <a:p>
            <a:pPr algn="l">
              <a:lnSpc>
                <a:spcPct val="100000"/>
              </a:lnSpc>
            </a:pPr>
            <a:r>
              <a:rPr lang="en-US" sz="1200" dirty="0" smtClean="0">
                <a:solidFill>
                  <a:srgbClr val="000000"/>
                </a:solidFill>
                <a:latin typeface="Courier New" pitchFamily="49" charset="0"/>
                <a:ea typeface="Times New Roman" pitchFamily="18" charset="0"/>
                <a:cs typeface="Courier New" pitchFamily="49" charset="0"/>
              </a:rPr>
              <a:t>R2# </a:t>
            </a:r>
            <a:r>
              <a:rPr lang="en-US" sz="1200" b="1" dirty="0" smtClean="0">
                <a:solidFill>
                  <a:srgbClr val="000000"/>
                </a:solidFill>
                <a:latin typeface="Courier New" pitchFamily="49" charset="0"/>
                <a:ea typeface="Times New Roman" pitchFamily="18" charset="0"/>
                <a:cs typeface="Courier New" pitchFamily="49" charset="0"/>
              </a:rPr>
              <a:t>debug eigrp packets</a:t>
            </a:r>
          </a:p>
          <a:p>
            <a:pPr algn="l">
              <a:lnSpc>
                <a:spcPct val="100000"/>
              </a:lnSpc>
            </a:pPr>
            <a:r>
              <a:rPr lang="en-US" sz="1200" dirty="0" smtClean="0">
                <a:solidFill>
                  <a:srgbClr val="000000"/>
                </a:solidFill>
                <a:latin typeface="Courier New" pitchFamily="49" charset="0"/>
                <a:ea typeface="Times New Roman" pitchFamily="18" charset="0"/>
                <a:cs typeface="Courier New" pitchFamily="49" charset="0"/>
              </a:rPr>
              <a:t>EIGRP Packets debugging is on</a:t>
            </a:r>
          </a:p>
          <a:p>
            <a:pPr algn="l">
              <a:lnSpc>
                <a:spcPct val="100000"/>
              </a:lnSpc>
            </a:pPr>
            <a:r>
              <a:rPr lang="en-US" sz="1200" dirty="0" smtClean="0">
                <a:solidFill>
                  <a:srgbClr val="000000"/>
                </a:solidFill>
                <a:latin typeface="Courier New" pitchFamily="49" charset="0"/>
                <a:ea typeface="Times New Roman" pitchFamily="18" charset="0"/>
                <a:cs typeface="Courier New" pitchFamily="49" charset="0"/>
              </a:rPr>
              <a:t>    (UPDATE, REQUEST, QUERY, REPLY, HELLO, IPXSAP, PROBE, ACK, STUB, SIAQUERY, SIAREPLY)</a:t>
            </a:r>
          </a:p>
          <a:p>
            <a:pPr algn="l">
              <a:lnSpc>
                <a:spcPct val="100000"/>
              </a:lnSpc>
            </a:pPr>
            <a:r>
              <a:rPr lang="en-US" sz="1200" dirty="0" smtClean="0">
                <a:solidFill>
                  <a:srgbClr val="000000"/>
                </a:solidFill>
                <a:latin typeface="Courier New" pitchFamily="49" charset="0"/>
                <a:ea typeface="Times New Roman" pitchFamily="18" charset="0"/>
                <a:cs typeface="Courier New" pitchFamily="49" charset="0"/>
              </a:rPr>
              <a:t>R2#</a:t>
            </a:r>
          </a:p>
          <a:p>
            <a:pPr algn="l">
              <a:lnSpc>
                <a:spcPct val="100000"/>
              </a:lnSpc>
            </a:pPr>
            <a:r>
              <a:rPr lang="en-US" sz="1200" dirty="0" smtClean="0">
                <a:solidFill>
                  <a:srgbClr val="000000"/>
                </a:solidFill>
                <a:latin typeface="Courier New" pitchFamily="49" charset="0"/>
                <a:ea typeface="Times New Roman" pitchFamily="18" charset="0"/>
                <a:cs typeface="Courier New" pitchFamily="49" charset="0"/>
              </a:rPr>
              <a:t>*Jan 21 16:38:38.321: EIGRP: received packet with MD5 authentication, key id = 2</a:t>
            </a:r>
          </a:p>
          <a:p>
            <a:pPr algn="l">
              <a:lnSpc>
                <a:spcPct val="100000"/>
              </a:lnSpc>
            </a:pPr>
            <a:r>
              <a:rPr lang="en-US" sz="1200" dirty="0" smtClean="0">
                <a:solidFill>
                  <a:srgbClr val="000000"/>
                </a:solidFill>
                <a:latin typeface="Courier New" pitchFamily="49" charset="0"/>
                <a:ea typeface="Times New Roman" pitchFamily="18" charset="0"/>
                <a:cs typeface="Courier New" pitchFamily="49" charset="0"/>
              </a:rPr>
              <a:t>*Jan 21 16:38:38.321: EIGRP: Received HELLO on Serial0/0/0 nbr 192.168.1.101</a:t>
            </a:r>
          </a:p>
          <a:p>
            <a:pPr algn="l">
              <a:lnSpc>
                <a:spcPct val="100000"/>
              </a:lnSpc>
            </a:pPr>
            <a:r>
              <a:rPr lang="en-US" sz="1200" dirty="0" smtClean="0">
                <a:solidFill>
                  <a:srgbClr val="000000"/>
                </a:solidFill>
                <a:latin typeface="Courier New" pitchFamily="49" charset="0"/>
                <a:ea typeface="Times New Roman" pitchFamily="18" charset="0"/>
                <a:cs typeface="Courier New" pitchFamily="49" charset="0"/>
              </a:rPr>
              <a:t>*Jan 21 16:38:38.321:   AS 100, Flags 0x0, Seq 0/0 idbQ 0/0 iidbQ un/rely 0/0 peerQ un/rely 0/0</a:t>
            </a:r>
          </a:p>
        </p:txBody>
      </p:sp>
    </p:spTree>
    <p:extLst>
      <p:ext uri="{BB962C8B-B14F-4D97-AF65-F5344CB8AC3E}">
        <p14:creationId xmlns:p14="http://schemas.microsoft.com/office/powerpoint/2010/main" val="3551091042"/>
      </p:ext>
    </p:extLst>
  </p:cSld>
  <p:clrMapOvr>
    <a:masterClrMapping/>
  </p:clrMapOvr>
  <p:transition xmlns:p14="http://schemas.microsoft.com/office/powerpoint/2010/main"/>
  <p:timing>
    <p:tnLst>
      <p:par>
        <p:cTn xmlns:p14="http://schemas.microsoft.com/office/powerpoint/2010/mai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8394" y="279874"/>
            <a:ext cx="4638460" cy="1002771"/>
          </a:xfrm>
        </p:spPr>
        <p:txBody>
          <a:bodyPr/>
          <a:lstStyle/>
          <a:p>
            <a:r>
              <a:rPr lang="en-US" sz="3200" dirty="0" smtClean="0"/>
              <a:t>Configuring EIGRP MD5 Authentication</a:t>
            </a:r>
            <a:endParaRPr lang="en-US" sz="3200" dirty="0"/>
          </a:p>
        </p:txBody>
      </p:sp>
      <p:sp>
        <p:nvSpPr>
          <p:cNvPr id="30" name="TextBox 29"/>
          <p:cNvSpPr txBox="1"/>
          <p:nvPr/>
        </p:nvSpPr>
        <p:spPr>
          <a:xfrm>
            <a:off x="4749322" y="1282645"/>
            <a:ext cx="945988" cy="160898"/>
          </a:xfrm>
          <a:prstGeom prst="rect">
            <a:avLst/>
          </a:prstGeom>
          <a:noFill/>
        </p:spPr>
        <p:txBody>
          <a:bodyPr wrap="square" lIns="0" tIns="0" rIns="0" bIns="0" rtlCol="0" anchor="ctr" anchorCtr="0">
            <a:noAutofit/>
          </a:bodyPr>
          <a:lstStyle/>
          <a:p>
            <a:r>
              <a:rPr lang="en-US" sz="1050" b="1" dirty="0" smtClean="0"/>
              <a:t>EIGRP AS 100</a:t>
            </a:r>
            <a:endParaRPr lang="en-US" sz="1050" b="1" dirty="0"/>
          </a:p>
        </p:txBody>
      </p:sp>
      <p:sp>
        <p:nvSpPr>
          <p:cNvPr id="33" name="Text Placeholder 5"/>
          <p:cNvSpPr>
            <a:spLocks/>
          </p:cNvSpPr>
          <p:nvPr/>
        </p:nvSpPr>
        <p:spPr bwMode="auto">
          <a:xfrm>
            <a:off x="140227" y="1668725"/>
            <a:ext cx="4156691" cy="758284"/>
          </a:xfrm>
          <a:prstGeom prst="rect">
            <a:avLst/>
          </a:prstGeom>
          <a:noFill/>
          <a:ln w="12700" algn="ctr">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vert="horz" wrap="square" lIns="82124" tIns="41061" rIns="82124" bIns="41061" numCol="1" anchor="t" anchorCtr="0" compatLnSpc="1">
            <a:prstTxWarp prst="textNoShape">
              <a:avLst/>
            </a:prstTxWarp>
          </a:bodyPr>
          <a:lstStyle/>
          <a:p>
            <a:pPr marL="236538" indent="-236538" algn="l" defTabSz="814388" eaLnBrk="1" hangingPunct="1">
              <a:lnSpc>
                <a:spcPct val="100000"/>
              </a:lnSpc>
              <a:spcBef>
                <a:spcPts val="0"/>
              </a:spcBef>
              <a:buClr>
                <a:srgbClr val="708CA1"/>
              </a:buClr>
              <a:defRPr/>
            </a:pPr>
            <a:r>
              <a:rPr lang="en-US" sz="1100" kern="0" dirty="0" smtClean="0">
                <a:latin typeface="Courier New" pitchFamily="49" charset="0"/>
              </a:rPr>
              <a:t>R1(config-if)# </a:t>
            </a:r>
            <a:r>
              <a:rPr lang="en-US" sz="1100" b="1" kern="0" dirty="0" smtClean="0">
                <a:latin typeface="Courier New" pitchFamily="49" charset="0"/>
              </a:rPr>
              <a:t>key chain R1chain</a:t>
            </a:r>
          </a:p>
          <a:p>
            <a:pPr marL="236538" indent="-236538" algn="l" defTabSz="814388" eaLnBrk="1" hangingPunct="1">
              <a:lnSpc>
                <a:spcPct val="100000"/>
              </a:lnSpc>
              <a:spcBef>
                <a:spcPts val="0"/>
              </a:spcBef>
              <a:buClr>
                <a:srgbClr val="708CA1"/>
              </a:buClr>
              <a:defRPr/>
            </a:pPr>
            <a:r>
              <a:rPr lang="en-US" sz="1100" kern="0" dirty="0" smtClean="0">
                <a:latin typeface="Courier New" pitchFamily="49" charset="0"/>
              </a:rPr>
              <a:t>R1(config-keychain)# </a:t>
            </a:r>
            <a:r>
              <a:rPr lang="en-US" sz="1100" b="1" kern="0" dirty="0" smtClean="0">
                <a:latin typeface="Courier New" pitchFamily="49" charset="0"/>
              </a:rPr>
              <a:t>key 2</a:t>
            </a:r>
          </a:p>
          <a:p>
            <a:pPr marL="236538" indent="-236538" algn="l" defTabSz="814388" eaLnBrk="1" hangingPunct="1">
              <a:lnSpc>
                <a:spcPct val="100000"/>
              </a:lnSpc>
              <a:spcBef>
                <a:spcPts val="0"/>
              </a:spcBef>
              <a:buClr>
                <a:srgbClr val="708CA1"/>
              </a:buClr>
              <a:defRPr/>
            </a:pPr>
            <a:r>
              <a:rPr lang="en-US" sz="1100" kern="0" dirty="0" smtClean="0">
                <a:latin typeface="Courier New" pitchFamily="49" charset="0"/>
              </a:rPr>
              <a:t>R1(config-keychain-key)# </a:t>
            </a:r>
            <a:r>
              <a:rPr lang="en-US" sz="1100" b="1" kern="0" dirty="0" smtClean="0">
                <a:latin typeface="Courier New" pitchFamily="49" charset="0"/>
              </a:rPr>
              <a:t>key-string wrongkey</a:t>
            </a:r>
          </a:p>
          <a:p>
            <a:pPr marL="236538" indent="-236538" algn="l" defTabSz="814388" eaLnBrk="1" hangingPunct="1">
              <a:lnSpc>
                <a:spcPct val="100000"/>
              </a:lnSpc>
              <a:spcBef>
                <a:spcPts val="0"/>
              </a:spcBef>
              <a:buClr>
                <a:srgbClr val="708CA1"/>
              </a:buClr>
              <a:defRPr/>
            </a:pPr>
            <a:r>
              <a:rPr lang="en-US" sz="1100" kern="0" dirty="0" smtClean="0">
                <a:latin typeface="Courier New" pitchFamily="49" charset="0"/>
              </a:rPr>
              <a:t>R1(config-keychain-key)# </a:t>
            </a:r>
            <a:endParaRPr lang="en-US" sz="1100" b="1" kern="0" dirty="0" smtClean="0">
              <a:latin typeface="Courier New" pitchFamily="49" charset="0"/>
            </a:endParaRPr>
          </a:p>
        </p:txBody>
      </p:sp>
      <p:grpSp>
        <p:nvGrpSpPr>
          <p:cNvPr id="3" name="Group 2"/>
          <p:cNvGrpSpPr/>
          <p:nvPr/>
        </p:nvGrpSpPr>
        <p:grpSpPr>
          <a:xfrm>
            <a:off x="4620066" y="985746"/>
            <a:ext cx="3869509" cy="1839949"/>
            <a:chOff x="2352821" y="1003612"/>
            <a:chExt cx="3869509" cy="1839949"/>
          </a:xfrm>
        </p:grpSpPr>
        <p:sp>
          <p:nvSpPr>
            <p:cNvPr id="48" name="Freeform 9"/>
            <p:cNvSpPr>
              <a:spLocks/>
            </p:cNvSpPr>
            <p:nvPr/>
          </p:nvSpPr>
          <p:spPr bwMode="auto">
            <a:xfrm>
              <a:off x="3523561" y="1944193"/>
              <a:ext cx="1927296" cy="132203"/>
            </a:xfrm>
            <a:custGeom>
              <a:avLst/>
              <a:gdLst>
                <a:gd name="T0" fmla="*/ 0 w 2017"/>
                <a:gd name="T1" fmla="*/ 0 h 97"/>
                <a:gd name="T2" fmla="*/ 2147483647 w 2017"/>
                <a:gd name="T3" fmla="*/ 0 h 97"/>
                <a:gd name="T4" fmla="*/ 2147483647 w 2017"/>
                <a:gd name="T5" fmla="*/ 2147483647 h 97"/>
                <a:gd name="T6" fmla="*/ 2147483647 w 2017"/>
                <a:gd name="T7" fmla="*/ 2147483647 h 97"/>
                <a:gd name="T8" fmla="*/ 0 60000 65536"/>
                <a:gd name="T9" fmla="*/ 0 60000 65536"/>
                <a:gd name="T10" fmla="*/ 0 60000 65536"/>
                <a:gd name="T11" fmla="*/ 0 60000 65536"/>
                <a:gd name="T12" fmla="*/ 0 w 2017"/>
                <a:gd name="T13" fmla="*/ 0 h 97"/>
                <a:gd name="T14" fmla="*/ 2017 w 2017"/>
                <a:gd name="T15" fmla="*/ 97 h 97"/>
              </a:gdLst>
              <a:ahLst/>
              <a:cxnLst>
                <a:cxn ang="T8">
                  <a:pos x="T0" y="T1"/>
                </a:cxn>
                <a:cxn ang="T9">
                  <a:pos x="T2" y="T3"/>
                </a:cxn>
                <a:cxn ang="T10">
                  <a:pos x="T4" y="T5"/>
                </a:cxn>
                <a:cxn ang="T11">
                  <a:pos x="T6" y="T7"/>
                </a:cxn>
              </a:cxnLst>
              <a:rect l="T12" t="T13" r="T14" b="T15"/>
              <a:pathLst>
                <a:path w="2017" h="97">
                  <a:moveTo>
                    <a:pt x="0" y="0"/>
                  </a:moveTo>
                  <a:lnTo>
                    <a:pt x="1008" y="0"/>
                  </a:lnTo>
                  <a:lnTo>
                    <a:pt x="912" y="96"/>
                  </a:lnTo>
                  <a:lnTo>
                    <a:pt x="2016" y="96"/>
                  </a:lnTo>
                </a:path>
              </a:pathLst>
            </a:custGeom>
            <a:noFill/>
            <a:ln w="25400" cap="rnd" cmpd="sng">
              <a:solidFill>
                <a:schemeClr val="accent2"/>
              </a:solidFill>
              <a:prstDash val="solid"/>
              <a:round/>
              <a:headEnd type="none" w="sm" len="sm"/>
              <a:tailEnd type="none" w="sm" len="sm"/>
            </a:ln>
          </p:spPr>
          <p:txBody>
            <a:bodyPr/>
            <a:lstStyle/>
            <a:p>
              <a:endParaRPr lang="en-US" dirty="0"/>
            </a:p>
          </p:txBody>
        </p:sp>
        <p:sp>
          <p:nvSpPr>
            <p:cNvPr id="29" name="Rounded Rectangle 28"/>
            <p:cNvSpPr/>
            <p:nvPr/>
          </p:nvSpPr>
          <p:spPr bwMode="auto">
            <a:xfrm>
              <a:off x="2352821" y="1003612"/>
              <a:ext cx="3869509" cy="1839949"/>
            </a:xfrm>
            <a:prstGeom prst="roundRect">
              <a:avLst/>
            </a:prstGeom>
            <a:solidFill>
              <a:schemeClr val="accent1">
                <a:alpha val="13000"/>
              </a:schemeClr>
            </a:solidFill>
            <a:ln w="9525" cap="flat" cmpd="sng" algn="ctr">
              <a:solidFill>
                <a:schemeClr val="tx1"/>
              </a:solid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spAutoFit/>
            </a:bodyPr>
            <a:lstStyle/>
            <a:p>
              <a:pPr marL="0" marR="0" indent="0" algn="ctr" defTabSz="814388" rtl="0" eaLnBrk="0" fontAlgn="base" latinLnBrk="0" hangingPunct="0">
                <a:lnSpc>
                  <a:spcPct val="90000"/>
                </a:lnSpc>
                <a:spcBef>
                  <a:spcPct val="0"/>
                </a:spcBef>
                <a:spcAft>
                  <a:spcPct val="0"/>
                </a:spcAft>
                <a:buClrTx/>
                <a:buSzTx/>
                <a:buFontTx/>
                <a:buNone/>
                <a:tabLst/>
              </a:pPr>
              <a:endParaRPr kumimoji="0" lang="en-US" sz="2400" b="0" i="0" u="none" strike="noStrike" cap="none" normalizeH="0" baseline="0" dirty="0" smtClean="0">
                <a:ln>
                  <a:noFill/>
                </a:ln>
                <a:solidFill>
                  <a:schemeClr val="tx1"/>
                </a:solidFill>
                <a:effectLst/>
                <a:latin typeface="Arial" charset="0"/>
              </a:endParaRPr>
            </a:p>
          </p:txBody>
        </p:sp>
        <p:pic>
          <p:nvPicPr>
            <p:cNvPr id="7" name="Picture 37"/>
            <p:cNvPicPr>
              <a:picLocks noChangeArrowheads="1"/>
            </p:cNvPicPr>
            <p:nvPr/>
          </p:nvPicPr>
          <p:blipFill>
            <a:blip r:embed="rId3"/>
            <a:srcRect/>
            <a:stretch>
              <a:fillRect/>
            </a:stretch>
          </p:blipFill>
          <p:spPr bwMode="auto">
            <a:xfrm>
              <a:off x="2685599" y="1723858"/>
              <a:ext cx="870351" cy="451691"/>
            </a:xfrm>
            <a:prstGeom prst="rect">
              <a:avLst/>
            </a:prstGeom>
            <a:noFill/>
            <a:ln w="9525">
              <a:noFill/>
              <a:miter lim="800000"/>
              <a:headEnd/>
              <a:tailEnd/>
            </a:ln>
          </p:spPr>
        </p:pic>
        <p:pic>
          <p:nvPicPr>
            <p:cNvPr id="8" name="Picture 37"/>
            <p:cNvPicPr>
              <a:picLocks noChangeArrowheads="1"/>
            </p:cNvPicPr>
            <p:nvPr/>
          </p:nvPicPr>
          <p:blipFill>
            <a:blip r:embed="rId3"/>
            <a:srcRect/>
            <a:stretch>
              <a:fillRect/>
            </a:stretch>
          </p:blipFill>
          <p:spPr bwMode="auto">
            <a:xfrm>
              <a:off x="5219483" y="1734875"/>
              <a:ext cx="870351" cy="451691"/>
            </a:xfrm>
            <a:prstGeom prst="rect">
              <a:avLst/>
            </a:prstGeom>
            <a:noFill/>
            <a:ln w="9525">
              <a:noFill/>
              <a:miter lim="800000"/>
              <a:headEnd/>
              <a:tailEnd/>
            </a:ln>
          </p:spPr>
        </p:pic>
        <p:sp>
          <p:nvSpPr>
            <p:cNvPr id="13" name="TextBox 12"/>
            <p:cNvSpPr txBox="1"/>
            <p:nvPr/>
          </p:nvSpPr>
          <p:spPr>
            <a:xfrm>
              <a:off x="5744657" y="2226957"/>
              <a:ext cx="455336" cy="157915"/>
            </a:xfrm>
            <a:prstGeom prst="rect">
              <a:avLst/>
            </a:prstGeom>
            <a:noFill/>
          </p:spPr>
          <p:txBody>
            <a:bodyPr wrap="square" lIns="0" tIns="0" rIns="0" bIns="0" rtlCol="0" anchor="ctr" anchorCtr="0">
              <a:noAutofit/>
            </a:bodyPr>
            <a:lstStyle/>
            <a:p>
              <a:pPr algn="l"/>
              <a:r>
                <a:rPr lang="en-US" sz="1050" dirty="0" smtClean="0"/>
                <a:t>Fa0/0</a:t>
              </a:r>
              <a:endParaRPr lang="en-US" sz="1050" dirty="0"/>
            </a:p>
          </p:txBody>
        </p:sp>
        <p:sp>
          <p:nvSpPr>
            <p:cNvPr id="14" name="TextBox 13"/>
            <p:cNvSpPr txBox="1"/>
            <p:nvPr/>
          </p:nvSpPr>
          <p:spPr>
            <a:xfrm>
              <a:off x="3166717" y="2204922"/>
              <a:ext cx="1013551" cy="165253"/>
            </a:xfrm>
            <a:prstGeom prst="rect">
              <a:avLst/>
            </a:prstGeom>
            <a:noFill/>
          </p:spPr>
          <p:txBody>
            <a:bodyPr wrap="square" lIns="0" tIns="0" rIns="0" bIns="0" rtlCol="0" anchor="ctr" anchorCtr="0">
              <a:noAutofit/>
            </a:bodyPr>
            <a:lstStyle/>
            <a:p>
              <a:pPr algn="l"/>
              <a:r>
                <a:rPr lang="en-US" sz="1050" dirty="0" smtClean="0"/>
                <a:t>Fa0/0</a:t>
              </a:r>
              <a:endParaRPr lang="en-US" sz="1050" dirty="0"/>
            </a:p>
          </p:txBody>
        </p:sp>
        <p:cxnSp>
          <p:nvCxnSpPr>
            <p:cNvPr id="20" name="Straight Connector 19"/>
            <p:cNvCxnSpPr/>
            <p:nvPr/>
          </p:nvCxnSpPr>
          <p:spPr bwMode="auto">
            <a:xfrm rot="5400000">
              <a:off x="2947260" y="2321524"/>
              <a:ext cx="341524" cy="5506"/>
            </a:xfrm>
            <a:prstGeom prst="line">
              <a:avLst/>
            </a:prstGeom>
            <a:solidFill>
              <a:schemeClr val="accent1"/>
            </a:solidFill>
            <a:ln w="22225" cap="flat" cmpd="sng" algn="ctr">
              <a:solidFill>
                <a:schemeClr val="accent6"/>
              </a:solidFill>
              <a:prstDash val="solid"/>
              <a:round/>
              <a:headEnd type="none" w="med" len="med"/>
              <a:tailEnd type="none" w="med" len="med"/>
            </a:ln>
            <a:effectLst/>
          </p:spPr>
        </p:cxnSp>
        <p:cxnSp>
          <p:nvCxnSpPr>
            <p:cNvPr id="21" name="Straight Connector 20"/>
            <p:cNvCxnSpPr/>
            <p:nvPr/>
          </p:nvCxnSpPr>
          <p:spPr bwMode="auto">
            <a:xfrm rot="10800000">
              <a:off x="2871058" y="2493201"/>
              <a:ext cx="519629" cy="1836"/>
            </a:xfrm>
            <a:prstGeom prst="line">
              <a:avLst/>
            </a:prstGeom>
            <a:solidFill>
              <a:schemeClr val="accent1"/>
            </a:solidFill>
            <a:ln w="22225" cap="flat" cmpd="sng" algn="ctr">
              <a:solidFill>
                <a:schemeClr val="accent6"/>
              </a:solidFill>
              <a:prstDash val="solid"/>
              <a:round/>
              <a:headEnd type="none" w="med" len="med"/>
              <a:tailEnd type="none" w="med" len="med"/>
            </a:ln>
            <a:effectLst/>
          </p:spPr>
        </p:cxnSp>
        <p:cxnSp>
          <p:nvCxnSpPr>
            <p:cNvPr id="22" name="Straight Connector 21"/>
            <p:cNvCxnSpPr/>
            <p:nvPr/>
          </p:nvCxnSpPr>
          <p:spPr bwMode="auto">
            <a:xfrm rot="5400000">
              <a:off x="5523371" y="2330705"/>
              <a:ext cx="341524" cy="5506"/>
            </a:xfrm>
            <a:prstGeom prst="line">
              <a:avLst/>
            </a:prstGeom>
            <a:solidFill>
              <a:schemeClr val="accent1"/>
            </a:solidFill>
            <a:ln w="22225" cap="flat" cmpd="sng" algn="ctr">
              <a:solidFill>
                <a:schemeClr val="accent6"/>
              </a:solidFill>
              <a:prstDash val="solid"/>
              <a:round/>
              <a:headEnd type="none" w="med" len="med"/>
              <a:tailEnd type="none" w="med" len="med"/>
            </a:ln>
            <a:effectLst/>
          </p:spPr>
        </p:cxnSp>
        <p:cxnSp>
          <p:nvCxnSpPr>
            <p:cNvPr id="23" name="Straight Connector 22"/>
            <p:cNvCxnSpPr/>
            <p:nvPr/>
          </p:nvCxnSpPr>
          <p:spPr bwMode="auto">
            <a:xfrm rot="10800000">
              <a:off x="5447169" y="2502382"/>
              <a:ext cx="519629" cy="1836"/>
            </a:xfrm>
            <a:prstGeom prst="line">
              <a:avLst/>
            </a:prstGeom>
            <a:solidFill>
              <a:schemeClr val="accent1"/>
            </a:solidFill>
            <a:ln w="22225" cap="flat" cmpd="sng" algn="ctr">
              <a:solidFill>
                <a:schemeClr val="accent6"/>
              </a:solidFill>
              <a:prstDash val="solid"/>
              <a:round/>
              <a:headEnd type="none" w="med" len="med"/>
              <a:tailEnd type="none" w="med" len="med"/>
            </a:ln>
            <a:effectLst/>
          </p:spPr>
        </p:cxnSp>
        <p:sp>
          <p:nvSpPr>
            <p:cNvPr id="24" name="TextBox 23"/>
            <p:cNvSpPr txBox="1"/>
            <p:nvPr/>
          </p:nvSpPr>
          <p:spPr>
            <a:xfrm>
              <a:off x="2961032" y="1944195"/>
              <a:ext cx="380232" cy="258532"/>
            </a:xfrm>
            <a:prstGeom prst="rect">
              <a:avLst/>
            </a:prstGeom>
            <a:noFill/>
          </p:spPr>
          <p:txBody>
            <a:bodyPr wrap="none" rtlCol="0">
              <a:spAutoFit/>
            </a:bodyPr>
            <a:lstStyle/>
            <a:p>
              <a:r>
                <a:rPr lang="en-US" sz="1200" b="1" dirty="0" smtClean="0">
                  <a:solidFill>
                    <a:schemeClr val="bg1"/>
                  </a:solidFill>
                </a:rPr>
                <a:t>R1</a:t>
              </a:r>
              <a:endParaRPr lang="en-US" sz="1200" b="1" dirty="0">
                <a:solidFill>
                  <a:schemeClr val="bg1"/>
                </a:solidFill>
              </a:endParaRPr>
            </a:p>
          </p:txBody>
        </p:sp>
        <p:sp>
          <p:nvSpPr>
            <p:cNvPr id="25" name="TextBox 24"/>
            <p:cNvSpPr txBox="1"/>
            <p:nvPr/>
          </p:nvSpPr>
          <p:spPr>
            <a:xfrm>
              <a:off x="5515138" y="1953374"/>
              <a:ext cx="380232" cy="258532"/>
            </a:xfrm>
            <a:prstGeom prst="rect">
              <a:avLst/>
            </a:prstGeom>
            <a:noFill/>
          </p:spPr>
          <p:txBody>
            <a:bodyPr wrap="none" rtlCol="0">
              <a:spAutoFit/>
            </a:bodyPr>
            <a:lstStyle/>
            <a:p>
              <a:r>
                <a:rPr lang="en-US" sz="1200" b="1" dirty="0" smtClean="0">
                  <a:solidFill>
                    <a:schemeClr val="bg1"/>
                  </a:solidFill>
                </a:rPr>
                <a:t>R2</a:t>
              </a:r>
              <a:endParaRPr lang="en-US" sz="1200" b="1" dirty="0">
                <a:solidFill>
                  <a:schemeClr val="bg1"/>
                </a:solidFill>
              </a:endParaRPr>
            </a:p>
          </p:txBody>
        </p:sp>
        <p:sp>
          <p:nvSpPr>
            <p:cNvPr id="26" name="TextBox 25"/>
            <p:cNvSpPr txBox="1"/>
            <p:nvPr/>
          </p:nvSpPr>
          <p:spPr>
            <a:xfrm>
              <a:off x="2615826" y="2557473"/>
              <a:ext cx="1013551" cy="165253"/>
            </a:xfrm>
            <a:prstGeom prst="rect">
              <a:avLst/>
            </a:prstGeom>
            <a:noFill/>
          </p:spPr>
          <p:txBody>
            <a:bodyPr wrap="square" lIns="0" tIns="0" rIns="0" bIns="0" rtlCol="0" anchor="ctr" anchorCtr="0">
              <a:noAutofit/>
            </a:bodyPr>
            <a:lstStyle/>
            <a:p>
              <a:r>
                <a:rPr lang="en-US" sz="1050" dirty="0" smtClean="0"/>
                <a:t>172.16.1.0 /24</a:t>
              </a:r>
              <a:endParaRPr lang="en-US" sz="1050" dirty="0"/>
            </a:p>
          </p:txBody>
        </p:sp>
        <p:sp>
          <p:nvSpPr>
            <p:cNvPr id="47" name="TextBox 46"/>
            <p:cNvSpPr txBox="1"/>
            <p:nvPr/>
          </p:nvSpPr>
          <p:spPr>
            <a:xfrm>
              <a:off x="5187735" y="2561185"/>
              <a:ext cx="1013551" cy="165253"/>
            </a:xfrm>
            <a:prstGeom prst="rect">
              <a:avLst/>
            </a:prstGeom>
            <a:noFill/>
          </p:spPr>
          <p:txBody>
            <a:bodyPr wrap="square" lIns="0" tIns="0" rIns="0" bIns="0" rtlCol="0" anchor="ctr" anchorCtr="0">
              <a:noAutofit/>
            </a:bodyPr>
            <a:lstStyle/>
            <a:p>
              <a:pPr algn="l"/>
              <a:r>
                <a:rPr lang="en-US" sz="1050" dirty="0" smtClean="0"/>
                <a:t>172.17.2.0 /24</a:t>
              </a:r>
              <a:endParaRPr lang="en-US" sz="1050" dirty="0"/>
            </a:p>
          </p:txBody>
        </p:sp>
        <p:sp>
          <p:nvSpPr>
            <p:cNvPr id="49" name="TextBox 48"/>
            <p:cNvSpPr txBox="1"/>
            <p:nvPr/>
          </p:nvSpPr>
          <p:spPr>
            <a:xfrm>
              <a:off x="3577847" y="1991217"/>
              <a:ext cx="503430" cy="172119"/>
            </a:xfrm>
            <a:prstGeom prst="rect">
              <a:avLst/>
            </a:prstGeom>
            <a:noFill/>
          </p:spPr>
          <p:txBody>
            <a:bodyPr wrap="square" lIns="0" tIns="0" rIns="0" bIns="0" rtlCol="0" anchor="ctr" anchorCtr="0">
              <a:noAutofit/>
            </a:bodyPr>
            <a:lstStyle/>
            <a:p>
              <a:pPr algn="l"/>
              <a:r>
                <a:rPr lang="en-US" sz="1050" dirty="0" smtClean="0"/>
                <a:t>S0/0/0</a:t>
              </a:r>
              <a:endParaRPr lang="en-US" sz="1050" dirty="0"/>
            </a:p>
          </p:txBody>
        </p:sp>
        <p:sp>
          <p:nvSpPr>
            <p:cNvPr id="50" name="TextBox 49"/>
            <p:cNvSpPr txBox="1"/>
            <p:nvPr/>
          </p:nvSpPr>
          <p:spPr>
            <a:xfrm>
              <a:off x="4810182" y="2076710"/>
              <a:ext cx="508882" cy="186988"/>
            </a:xfrm>
            <a:prstGeom prst="rect">
              <a:avLst/>
            </a:prstGeom>
            <a:noFill/>
          </p:spPr>
          <p:txBody>
            <a:bodyPr wrap="square" lIns="0" tIns="0" rIns="0" bIns="0" rtlCol="0" anchor="ctr" anchorCtr="0">
              <a:noAutofit/>
            </a:bodyPr>
            <a:lstStyle/>
            <a:p>
              <a:pPr algn="l"/>
              <a:r>
                <a:rPr lang="en-US" sz="1050" dirty="0" smtClean="0"/>
                <a:t>S0/0/0</a:t>
              </a:r>
              <a:endParaRPr lang="en-US" sz="1050" dirty="0"/>
            </a:p>
          </p:txBody>
        </p:sp>
        <p:sp>
          <p:nvSpPr>
            <p:cNvPr id="51" name="TextBox 50"/>
            <p:cNvSpPr txBox="1"/>
            <p:nvPr/>
          </p:nvSpPr>
          <p:spPr>
            <a:xfrm>
              <a:off x="3893554" y="1534092"/>
              <a:ext cx="945988" cy="160898"/>
            </a:xfrm>
            <a:prstGeom prst="rect">
              <a:avLst/>
            </a:prstGeom>
            <a:noFill/>
          </p:spPr>
          <p:txBody>
            <a:bodyPr wrap="square" lIns="0" tIns="0" rIns="0" bIns="0" rtlCol="0" anchor="ctr" anchorCtr="0">
              <a:noAutofit/>
            </a:bodyPr>
            <a:lstStyle/>
            <a:p>
              <a:r>
                <a:rPr lang="en-US" sz="1000" dirty="0" smtClean="0"/>
                <a:t>64 kbps</a:t>
              </a:r>
              <a:endParaRPr lang="en-US" sz="1000" dirty="0"/>
            </a:p>
          </p:txBody>
        </p:sp>
        <p:sp>
          <p:nvSpPr>
            <p:cNvPr id="52" name="TextBox 51"/>
            <p:cNvSpPr txBox="1"/>
            <p:nvPr/>
          </p:nvSpPr>
          <p:spPr>
            <a:xfrm>
              <a:off x="3883463" y="1380960"/>
              <a:ext cx="1013551" cy="165253"/>
            </a:xfrm>
            <a:prstGeom prst="rect">
              <a:avLst/>
            </a:prstGeom>
            <a:noFill/>
          </p:spPr>
          <p:txBody>
            <a:bodyPr wrap="square" lIns="0" tIns="0" rIns="0" bIns="0" rtlCol="0" anchor="ctr" anchorCtr="0">
              <a:noAutofit/>
            </a:bodyPr>
            <a:lstStyle/>
            <a:p>
              <a:r>
                <a:rPr lang="en-US" sz="1050" dirty="0" smtClean="0"/>
                <a:t>192.168.1.96 /27</a:t>
              </a:r>
              <a:endParaRPr lang="en-US" sz="1050" dirty="0"/>
            </a:p>
          </p:txBody>
        </p:sp>
        <p:sp>
          <p:nvSpPr>
            <p:cNvPr id="53" name="TextBox 52"/>
            <p:cNvSpPr txBox="1"/>
            <p:nvPr/>
          </p:nvSpPr>
          <p:spPr>
            <a:xfrm>
              <a:off x="3585284" y="1753324"/>
              <a:ext cx="1013551" cy="165253"/>
            </a:xfrm>
            <a:prstGeom prst="rect">
              <a:avLst/>
            </a:prstGeom>
            <a:noFill/>
          </p:spPr>
          <p:txBody>
            <a:bodyPr wrap="square" lIns="0" tIns="0" rIns="0" bIns="0" rtlCol="0" anchor="ctr" anchorCtr="0">
              <a:noAutofit/>
            </a:bodyPr>
            <a:lstStyle/>
            <a:p>
              <a:pPr algn="l"/>
              <a:r>
                <a:rPr lang="en-US" sz="1050" dirty="0" smtClean="0"/>
                <a:t>.101</a:t>
              </a:r>
              <a:endParaRPr lang="en-US" sz="1050" dirty="0"/>
            </a:p>
          </p:txBody>
        </p:sp>
        <p:sp>
          <p:nvSpPr>
            <p:cNvPr id="54" name="TextBox 53"/>
            <p:cNvSpPr txBox="1"/>
            <p:nvPr/>
          </p:nvSpPr>
          <p:spPr>
            <a:xfrm>
              <a:off x="4908557" y="1905721"/>
              <a:ext cx="544315" cy="179554"/>
            </a:xfrm>
            <a:prstGeom prst="rect">
              <a:avLst/>
            </a:prstGeom>
            <a:noFill/>
          </p:spPr>
          <p:txBody>
            <a:bodyPr wrap="square" lIns="0" tIns="0" rIns="0" bIns="0" rtlCol="0" anchor="ctr" anchorCtr="0">
              <a:noAutofit/>
            </a:bodyPr>
            <a:lstStyle/>
            <a:p>
              <a:pPr algn="l"/>
              <a:r>
                <a:rPr lang="en-US" sz="1050" dirty="0" smtClean="0"/>
                <a:t>.102</a:t>
              </a:r>
              <a:endParaRPr lang="en-US" sz="1050" dirty="0"/>
            </a:p>
          </p:txBody>
        </p:sp>
        <p:sp>
          <p:nvSpPr>
            <p:cNvPr id="35" name="TextBox 34"/>
            <p:cNvSpPr txBox="1"/>
            <p:nvPr/>
          </p:nvSpPr>
          <p:spPr>
            <a:xfrm>
              <a:off x="5512602" y="2210519"/>
              <a:ext cx="544315" cy="179554"/>
            </a:xfrm>
            <a:prstGeom prst="rect">
              <a:avLst/>
            </a:prstGeom>
            <a:noFill/>
          </p:spPr>
          <p:txBody>
            <a:bodyPr wrap="square" lIns="0" tIns="0" rIns="0" bIns="0" rtlCol="0" anchor="ctr" anchorCtr="0">
              <a:noAutofit/>
            </a:bodyPr>
            <a:lstStyle/>
            <a:p>
              <a:pPr algn="l"/>
              <a:r>
                <a:rPr lang="en-US" sz="1050" dirty="0" smtClean="0"/>
                <a:t>.1</a:t>
              </a:r>
              <a:endParaRPr lang="en-US" sz="1050" dirty="0"/>
            </a:p>
          </p:txBody>
        </p:sp>
        <p:sp>
          <p:nvSpPr>
            <p:cNvPr id="36" name="TextBox 35"/>
            <p:cNvSpPr txBox="1"/>
            <p:nvPr/>
          </p:nvSpPr>
          <p:spPr>
            <a:xfrm>
              <a:off x="2955071" y="2196664"/>
              <a:ext cx="544315" cy="179554"/>
            </a:xfrm>
            <a:prstGeom prst="rect">
              <a:avLst/>
            </a:prstGeom>
            <a:noFill/>
          </p:spPr>
          <p:txBody>
            <a:bodyPr wrap="square" lIns="0" tIns="0" rIns="0" bIns="0" rtlCol="0" anchor="ctr" anchorCtr="0">
              <a:noAutofit/>
            </a:bodyPr>
            <a:lstStyle/>
            <a:p>
              <a:pPr algn="l"/>
              <a:r>
                <a:rPr lang="en-US" sz="1050" dirty="0" smtClean="0"/>
                <a:t>.1</a:t>
              </a:r>
              <a:endParaRPr lang="en-US" sz="1050" dirty="0"/>
            </a:p>
          </p:txBody>
        </p:sp>
      </p:grpSp>
      <p:sp>
        <p:nvSpPr>
          <p:cNvPr id="28" name="Text Box 8"/>
          <p:cNvSpPr txBox="1">
            <a:spLocks noChangeArrowheads="1"/>
          </p:cNvSpPr>
          <p:nvPr/>
        </p:nvSpPr>
        <p:spPr bwMode="auto">
          <a:xfrm>
            <a:off x="279399" y="3172688"/>
            <a:ext cx="8529749" cy="2612894"/>
          </a:xfrm>
          <a:prstGeom prst="rect">
            <a:avLst/>
          </a:prstGeom>
          <a:noFill/>
          <a:ln w="19050">
            <a:solidFill>
              <a:schemeClr val="tx1"/>
            </a:solidFill>
            <a:miter lim="800000"/>
            <a:headEnd/>
            <a:tailEnd/>
          </a:ln>
          <a:effectLst/>
        </p:spPr>
        <p:txBody>
          <a:bodyPr wrap="square" lIns="73025" tIns="36512" rIns="73025" bIns="36512">
            <a:spAutoFit/>
          </a:bodyPr>
          <a:lstStyle/>
          <a:p>
            <a:pPr algn="l">
              <a:lnSpc>
                <a:spcPct val="100000"/>
              </a:lnSpc>
            </a:pPr>
            <a:r>
              <a:rPr lang="en-US" sz="1100" dirty="0" smtClean="0">
                <a:solidFill>
                  <a:srgbClr val="000000"/>
                </a:solidFill>
                <a:latin typeface="Courier New" pitchFamily="49" charset="0"/>
                <a:ea typeface="Times New Roman" pitchFamily="18" charset="0"/>
                <a:cs typeface="Courier New" pitchFamily="49" charset="0"/>
              </a:rPr>
              <a:t>R2# </a:t>
            </a:r>
            <a:r>
              <a:rPr lang="en-US" sz="1100" b="1" dirty="0" smtClean="0">
                <a:solidFill>
                  <a:srgbClr val="000000"/>
                </a:solidFill>
                <a:latin typeface="Courier New" pitchFamily="49" charset="0"/>
                <a:ea typeface="Times New Roman" pitchFamily="18" charset="0"/>
                <a:cs typeface="Courier New" pitchFamily="49" charset="0"/>
              </a:rPr>
              <a:t>debug eigrp packets</a:t>
            </a:r>
          </a:p>
          <a:p>
            <a:pPr algn="l">
              <a:lnSpc>
                <a:spcPct val="100000"/>
              </a:lnSpc>
            </a:pPr>
            <a:r>
              <a:rPr lang="en-US" sz="1100" dirty="0" smtClean="0">
                <a:solidFill>
                  <a:srgbClr val="000000"/>
                </a:solidFill>
                <a:latin typeface="Courier New" pitchFamily="49" charset="0"/>
                <a:ea typeface="Times New Roman" pitchFamily="18" charset="0"/>
                <a:cs typeface="Courier New" pitchFamily="49" charset="0"/>
              </a:rPr>
              <a:t>EIGRP Packets debugging is on</a:t>
            </a:r>
          </a:p>
          <a:p>
            <a:pPr algn="l">
              <a:lnSpc>
                <a:spcPct val="100000"/>
              </a:lnSpc>
            </a:pPr>
            <a:r>
              <a:rPr lang="en-US" sz="1100" dirty="0" smtClean="0">
                <a:solidFill>
                  <a:srgbClr val="000000"/>
                </a:solidFill>
                <a:latin typeface="Courier New" pitchFamily="49" charset="0"/>
                <a:ea typeface="Times New Roman" pitchFamily="18" charset="0"/>
                <a:cs typeface="Courier New" pitchFamily="49" charset="0"/>
              </a:rPr>
              <a:t>    (UPDATE, REQUEST, QUERY, REPLY, HELLO, IPXSAP, PROBE, ACK, STUB, SIAQUERY, SIAREPLY)</a:t>
            </a:r>
          </a:p>
          <a:p>
            <a:pPr algn="l">
              <a:lnSpc>
                <a:spcPct val="100000"/>
              </a:lnSpc>
            </a:pPr>
            <a:r>
              <a:rPr lang="en-US" sz="1100" dirty="0" smtClean="0">
                <a:solidFill>
                  <a:srgbClr val="000000"/>
                </a:solidFill>
                <a:latin typeface="Courier New" pitchFamily="49" charset="0"/>
                <a:ea typeface="Times New Roman" pitchFamily="18" charset="0"/>
                <a:cs typeface="Courier New" pitchFamily="49" charset="0"/>
              </a:rPr>
              <a:t>*Jan 21 16:50:18.749: EIGRP: pkt key id = 2, authentication mismatch</a:t>
            </a:r>
          </a:p>
          <a:p>
            <a:pPr algn="l">
              <a:lnSpc>
                <a:spcPct val="100000"/>
              </a:lnSpc>
            </a:pPr>
            <a:r>
              <a:rPr lang="en-US" sz="1100" dirty="0" smtClean="0">
                <a:solidFill>
                  <a:srgbClr val="000000"/>
                </a:solidFill>
                <a:latin typeface="Courier New" pitchFamily="49" charset="0"/>
                <a:ea typeface="Times New Roman" pitchFamily="18" charset="0"/>
                <a:cs typeface="Courier New" pitchFamily="49" charset="0"/>
              </a:rPr>
              <a:t>*Jan 21 16:50:18.749: EIGRP: Serial0/0/0: ignored packet from 192.168.1.101, opcode = 5 (invalid authentication)</a:t>
            </a:r>
          </a:p>
          <a:p>
            <a:pPr algn="l">
              <a:lnSpc>
                <a:spcPct val="100000"/>
              </a:lnSpc>
            </a:pPr>
            <a:r>
              <a:rPr lang="en-US" sz="1100" dirty="0" smtClean="0">
                <a:solidFill>
                  <a:srgbClr val="000000"/>
                </a:solidFill>
                <a:latin typeface="Courier New" pitchFamily="49" charset="0"/>
                <a:ea typeface="Times New Roman" pitchFamily="18" charset="0"/>
                <a:cs typeface="Courier New" pitchFamily="49" charset="0"/>
              </a:rPr>
              <a:t>*Jan 21 16:50:18.749: EIGRP: Dropping peer, invalid authentication</a:t>
            </a:r>
          </a:p>
          <a:p>
            <a:pPr algn="l">
              <a:lnSpc>
                <a:spcPct val="100000"/>
              </a:lnSpc>
            </a:pPr>
            <a:r>
              <a:rPr lang="en-US" sz="1100" dirty="0" smtClean="0">
                <a:solidFill>
                  <a:srgbClr val="000000"/>
                </a:solidFill>
                <a:latin typeface="Courier New" pitchFamily="49" charset="0"/>
                <a:ea typeface="Times New Roman" pitchFamily="18" charset="0"/>
                <a:cs typeface="Courier New" pitchFamily="49" charset="0"/>
              </a:rPr>
              <a:t>*Jan 21 16:50:18.749: EIGRP: Sending HELLO on Serial0/0/0</a:t>
            </a:r>
          </a:p>
          <a:p>
            <a:pPr algn="l">
              <a:lnSpc>
                <a:spcPct val="100000"/>
              </a:lnSpc>
            </a:pPr>
            <a:r>
              <a:rPr lang="en-US" sz="1100" dirty="0" smtClean="0">
                <a:solidFill>
                  <a:srgbClr val="000000"/>
                </a:solidFill>
                <a:latin typeface="Courier New" pitchFamily="49" charset="0"/>
                <a:ea typeface="Times New Roman" pitchFamily="18" charset="0"/>
                <a:cs typeface="Courier New" pitchFamily="49" charset="0"/>
              </a:rPr>
              <a:t>*Jan 21 16:50:18.749:   AS 100, Flags 0x0, Seq 0/0 idbQ 0/0 iidbQ un/rely 0/0</a:t>
            </a:r>
          </a:p>
          <a:p>
            <a:pPr algn="l">
              <a:lnSpc>
                <a:spcPct val="100000"/>
              </a:lnSpc>
            </a:pPr>
            <a:r>
              <a:rPr lang="en-US" sz="1100" dirty="0" smtClean="0">
                <a:solidFill>
                  <a:srgbClr val="000000"/>
                </a:solidFill>
                <a:latin typeface="Courier New" pitchFamily="49" charset="0"/>
                <a:ea typeface="Times New Roman" pitchFamily="18" charset="0"/>
                <a:cs typeface="Courier New" pitchFamily="49" charset="0"/>
              </a:rPr>
              <a:t>*Jan 21 16:50:18.753: %DUAL-5-NBRCHANGE: IP-EIGRP(0) 100: Neighbor 192.168.1.101</a:t>
            </a:r>
          </a:p>
          <a:p>
            <a:pPr algn="l">
              <a:lnSpc>
                <a:spcPct val="100000"/>
              </a:lnSpc>
            </a:pPr>
            <a:r>
              <a:rPr lang="en-US" sz="1100" dirty="0" smtClean="0">
                <a:solidFill>
                  <a:srgbClr val="000000"/>
                </a:solidFill>
                <a:latin typeface="Courier New" pitchFamily="49" charset="0"/>
                <a:ea typeface="Times New Roman" pitchFamily="18" charset="0"/>
                <a:cs typeface="Courier New" pitchFamily="49" charset="0"/>
              </a:rPr>
              <a:t> (Serial0/0/0) is down: Auth failure</a:t>
            </a:r>
          </a:p>
          <a:p>
            <a:pPr algn="l">
              <a:lnSpc>
                <a:spcPct val="100000"/>
              </a:lnSpc>
            </a:pPr>
            <a:r>
              <a:rPr lang="en-US" sz="1100" dirty="0" smtClean="0">
                <a:solidFill>
                  <a:srgbClr val="000000"/>
                </a:solidFill>
                <a:latin typeface="Courier New" pitchFamily="49" charset="0"/>
                <a:ea typeface="Times New Roman" pitchFamily="18" charset="0"/>
                <a:cs typeface="Courier New" pitchFamily="49" charset="0"/>
              </a:rPr>
              <a:t>R2# </a:t>
            </a:r>
          </a:p>
          <a:p>
            <a:pPr algn="l">
              <a:lnSpc>
                <a:spcPct val="100000"/>
              </a:lnSpc>
            </a:pPr>
            <a:r>
              <a:rPr lang="en-US" sz="1100" dirty="0" smtClean="0">
                <a:solidFill>
                  <a:srgbClr val="000000"/>
                </a:solidFill>
                <a:latin typeface="Courier New" pitchFamily="49" charset="0"/>
                <a:ea typeface="Times New Roman" pitchFamily="18" charset="0"/>
                <a:cs typeface="Courier New" pitchFamily="49" charset="0"/>
              </a:rPr>
              <a:t>R2# </a:t>
            </a:r>
            <a:r>
              <a:rPr lang="en-US" sz="1100" b="1" dirty="0" smtClean="0">
                <a:solidFill>
                  <a:srgbClr val="000000"/>
                </a:solidFill>
                <a:latin typeface="Courier New" pitchFamily="49" charset="0"/>
                <a:ea typeface="Times New Roman" pitchFamily="18" charset="0"/>
                <a:cs typeface="Courier New" pitchFamily="49" charset="0"/>
              </a:rPr>
              <a:t>show ip eigrp neighbors</a:t>
            </a:r>
          </a:p>
          <a:p>
            <a:pPr algn="l">
              <a:lnSpc>
                <a:spcPct val="100000"/>
              </a:lnSpc>
            </a:pPr>
            <a:r>
              <a:rPr lang="en-US" sz="1100" dirty="0" smtClean="0">
                <a:solidFill>
                  <a:srgbClr val="000000"/>
                </a:solidFill>
                <a:latin typeface="Courier New" pitchFamily="49" charset="0"/>
                <a:ea typeface="Times New Roman" pitchFamily="18" charset="0"/>
                <a:cs typeface="Courier New" pitchFamily="49" charset="0"/>
              </a:rPr>
              <a:t>IP-EIGRP neighbors for process 100</a:t>
            </a:r>
          </a:p>
          <a:p>
            <a:pPr algn="l">
              <a:lnSpc>
                <a:spcPct val="100000"/>
              </a:lnSpc>
            </a:pPr>
            <a:r>
              <a:rPr lang="en-US" sz="1100" dirty="0" smtClean="0">
                <a:solidFill>
                  <a:srgbClr val="000000"/>
                </a:solidFill>
                <a:latin typeface="Courier New" pitchFamily="49" charset="0"/>
                <a:ea typeface="Times New Roman" pitchFamily="18" charset="0"/>
                <a:cs typeface="Courier New" pitchFamily="49" charset="0"/>
              </a:rPr>
              <a:t>R2# </a:t>
            </a:r>
          </a:p>
        </p:txBody>
      </p:sp>
    </p:spTree>
    <p:extLst>
      <p:ext uri="{BB962C8B-B14F-4D97-AF65-F5344CB8AC3E}">
        <p14:creationId xmlns:p14="http://schemas.microsoft.com/office/powerpoint/2010/main" val="121374840"/>
      </p:ext>
    </p:extLst>
  </p:cSld>
  <p:clrMapOvr>
    <a:masterClrMapping/>
  </p:clrMapOvr>
  <p:timing>
    <p:tnLst>
      <p:par>
        <p:cTn xmlns:p14="http://schemas.microsoft.com/office/powerpoint/2010/mai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67705" name="Rectangle 25"/>
          <p:cNvSpPr>
            <a:spLocks noChangeArrowheads="1"/>
          </p:cNvSpPr>
          <p:nvPr/>
        </p:nvSpPr>
        <p:spPr bwMode="auto">
          <a:xfrm>
            <a:off x="579438" y="1828800"/>
            <a:ext cx="7916862" cy="3313113"/>
          </a:xfrm>
          <a:prstGeom prst="rect">
            <a:avLst/>
          </a:prstGeom>
          <a:noFill/>
          <a:ln w="9525" algn="ctr">
            <a:noFill/>
            <a:miter lim="800000"/>
            <a:headEnd/>
            <a:tailEnd/>
          </a:ln>
          <a:effectLst/>
        </p:spPr>
        <p:txBody>
          <a:bodyPr lIns="82124" tIns="41061" rIns="82124" bIns="41061"/>
          <a:lstStyle/>
          <a:p>
            <a:pPr marL="236538" indent="-236538" algn="l" defTabSz="814388">
              <a:lnSpc>
                <a:spcPct val="95000"/>
              </a:lnSpc>
              <a:spcBef>
                <a:spcPct val="50000"/>
              </a:spcBef>
              <a:buClr>
                <a:schemeClr val="tx2"/>
              </a:buClr>
              <a:buSzPct val="100000"/>
              <a:buFont typeface="Wingdings" pitchFamily="2" charset="2"/>
              <a:buChar char="§"/>
            </a:pPr>
            <a:endParaRPr lang="en-US" sz="2800" dirty="0"/>
          </a:p>
        </p:txBody>
      </p:sp>
      <p:sp>
        <p:nvSpPr>
          <p:cNvPr id="967710" name="Rectangle 30"/>
          <p:cNvSpPr>
            <a:spLocks noGrp="1" noChangeArrowheads="1"/>
          </p:cNvSpPr>
          <p:nvPr>
            <p:ph type="title"/>
          </p:nvPr>
        </p:nvSpPr>
        <p:spPr>
          <a:xfrm>
            <a:off x="549275" y="107575"/>
            <a:ext cx="8042276" cy="1562349"/>
          </a:xfrm>
        </p:spPr>
        <p:txBody>
          <a:bodyPr/>
          <a:lstStyle/>
          <a:p>
            <a:r>
              <a:rPr lang="en-US" sz="3200" dirty="0" smtClean="0"/>
              <a:t>Factors That Influence EIGRP Scalability</a:t>
            </a:r>
            <a:endParaRPr lang="en-US" sz="3200" dirty="0"/>
          </a:p>
        </p:txBody>
      </p:sp>
      <p:sp>
        <p:nvSpPr>
          <p:cNvPr id="967711" name="Rectangle 31"/>
          <p:cNvSpPr>
            <a:spLocks noGrp="1" noChangeArrowheads="1"/>
          </p:cNvSpPr>
          <p:nvPr>
            <p:ph type="body" idx="1"/>
          </p:nvPr>
        </p:nvSpPr>
        <p:spPr>
          <a:xfrm>
            <a:off x="549275" y="1828656"/>
            <a:ext cx="8042276" cy="3931426"/>
          </a:xfrm>
        </p:spPr>
        <p:txBody>
          <a:bodyPr/>
          <a:lstStyle/>
          <a:p>
            <a:r>
              <a:rPr lang="en-US" dirty="0" smtClean="0"/>
              <a:t>Quantity of routing information exchanged between peers: without proper route summarization, this can be excessive.</a:t>
            </a:r>
          </a:p>
          <a:p>
            <a:r>
              <a:rPr lang="en-US" dirty="0" smtClean="0"/>
              <a:t>Number of routers that must be involved when a topology change occurs.</a:t>
            </a:r>
          </a:p>
          <a:p>
            <a:r>
              <a:rPr lang="en-US" dirty="0" smtClean="0"/>
              <a:t>Depth of topology: the number of hops that information must travel to reach all routers.</a:t>
            </a:r>
          </a:p>
          <a:p>
            <a:r>
              <a:rPr lang="en-US" dirty="0" smtClean="0"/>
              <a:t>Number of alternate paths through the network.</a:t>
            </a:r>
            <a:endParaRPr lang="en-US" dirty="0"/>
          </a:p>
        </p:txBody>
      </p:sp>
    </p:spTree>
    <p:extLst>
      <p:ext uri="{BB962C8B-B14F-4D97-AF65-F5344CB8AC3E}">
        <p14:creationId xmlns:p14="http://schemas.microsoft.com/office/powerpoint/2010/main" val="756380506"/>
      </p:ext>
    </p:extLst>
  </p:cSld>
  <p:clrMapOvr>
    <a:masterClrMapping/>
  </p:clrMapOvr>
  <p:timing>
    <p:tnLst>
      <p:par>
        <p:cTn xmlns:p14="http://schemas.microsoft.com/office/powerpoint/2010/mai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71788" name="Rectangle 12"/>
          <p:cNvSpPr>
            <a:spLocks noGrp="1" noChangeArrowheads="1"/>
          </p:cNvSpPr>
          <p:nvPr>
            <p:ph type="title"/>
          </p:nvPr>
        </p:nvSpPr>
        <p:spPr/>
        <p:txBody>
          <a:bodyPr/>
          <a:lstStyle/>
          <a:p>
            <a:r>
              <a:rPr lang="en-US" sz="3600" dirty="0" smtClean="0"/>
              <a:t>EIGRP Query Process</a:t>
            </a:r>
            <a:endParaRPr lang="en-US" sz="3600" dirty="0"/>
          </a:p>
        </p:txBody>
      </p:sp>
      <p:sp>
        <p:nvSpPr>
          <p:cNvPr id="971789" name="Rectangle 13"/>
          <p:cNvSpPr>
            <a:spLocks noGrp="1" noChangeArrowheads="1"/>
          </p:cNvSpPr>
          <p:nvPr>
            <p:ph type="body" idx="1"/>
          </p:nvPr>
        </p:nvSpPr>
        <p:spPr/>
        <p:txBody>
          <a:bodyPr>
            <a:normAutofit fontScale="92500" lnSpcReduction="10000"/>
          </a:bodyPr>
          <a:lstStyle/>
          <a:p>
            <a:r>
              <a:rPr lang="en-US" dirty="0" smtClean="0"/>
              <a:t>Queries are sent when a route is lost and no feasible successor is available.</a:t>
            </a:r>
          </a:p>
          <a:p>
            <a:r>
              <a:rPr lang="en-US" dirty="0" smtClean="0"/>
              <a:t>The lost route is now in “active” state.</a:t>
            </a:r>
          </a:p>
          <a:p>
            <a:r>
              <a:rPr lang="en-US" dirty="0" smtClean="0"/>
              <a:t>Queries are sent to all neighboring routers on all interfaces except the interface to the successor.</a:t>
            </a:r>
          </a:p>
          <a:p>
            <a:r>
              <a:rPr lang="en-US" dirty="0" smtClean="0"/>
              <a:t>If the neighbors do not have their lost-route information, queries are sent to their neighbors.</a:t>
            </a:r>
          </a:p>
          <a:p>
            <a:r>
              <a:rPr lang="en-US" dirty="0" smtClean="0"/>
              <a:t>If a router has an alternate route, it answers the query; this stops the query from spreading in that branch of the network.</a:t>
            </a:r>
            <a:endParaRPr lang="en-US" dirty="0"/>
          </a:p>
        </p:txBody>
      </p:sp>
      <p:sp>
        <p:nvSpPr>
          <p:cNvPr id="971787" name="Rectangle 11"/>
          <p:cNvSpPr>
            <a:spLocks noChangeArrowheads="1"/>
          </p:cNvSpPr>
          <p:nvPr/>
        </p:nvSpPr>
        <p:spPr bwMode="auto">
          <a:xfrm>
            <a:off x="579438" y="1828800"/>
            <a:ext cx="7916862" cy="4419600"/>
          </a:xfrm>
          <a:prstGeom prst="rect">
            <a:avLst/>
          </a:prstGeom>
          <a:noFill/>
          <a:ln w="9525" algn="ctr">
            <a:noFill/>
            <a:miter lim="800000"/>
            <a:headEnd/>
            <a:tailEnd/>
          </a:ln>
          <a:effectLst/>
        </p:spPr>
        <p:txBody>
          <a:bodyPr lIns="82124" tIns="41061" rIns="82124" bIns="41061"/>
          <a:lstStyle/>
          <a:p>
            <a:pPr marL="236538" indent="-236538" algn="l" defTabSz="814388">
              <a:lnSpc>
                <a:spcPct val="95000"/>
              </a:lnSpc>
              <a:spcBef>
                <a:spcPct val="50000"/>
              </a:spcBef>
              <a:buClr>
                <a:schemeClr val="tx2"/>
              </a:buClr>
              <a:buSzPct val="100000"/>
              <a:buFont typeface="Wingdings" pitchFamily="2" charset="2"/>
              <a:buChar char="§"/>
            </a:pPr>
            <a:endParaRPr lang="en-US" sz="2800" dirty="0"/>
          </a:p>
        </p:txBody>
      </p:sp>
    </p:spTree>
    <p:extLst>
      <p:ext uri="{BB962C8B-B14F-4D97-AF65-F5344CB8AC3E}">
        <p14:creationId xmlns:p14="http://schemas.microsoft.com/office/powerpoint/2010/main" val="245641764"/>
      </p:ext>
    </p:extLst>
  </p:cSld>
  <p:clrMapOvr>
    <a:masterClrMapping/>
  </p:clrMapOvr>
  <p:timing>
    <p:tnLst>
      <p:par>
        <p:cTn xmlns:p14="http://schemas.microsoft.com/office/powerpoint/2010/mai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 name="Picture 2"/>
          <p:cNvPicPr>
            <a:picLocks noChangeAspect="1" noChangeArrowheads="1"/>
          </p:cNvPicPr>
          <p:nvPr/>
        </p:nvPicPr>
        <p:blipFill>
          <a:blip r:embed="rId3"/>
          <a:stretch>
            <a:fillRect/>
          </a:stretch>
        </p:blipFill>
        <p:spPr>
          <a:xfrm>
            <a:off x="1530356" y="1756279"/>
            <a:ext cx="5705967" cy="2527300"/>
          </a:xfrm>
          <a:prstGeom prst="rect">
            <a:avLst/>
          </a:prstGeom>
        </p:spPr>
      </p:pic>
      <p:sp>
        <p:nvSpPr>
          <p:cNvPr id="2" name="Title 1"/>
          <p:cNvSpPr>
            <a:spLocks noGrp="1"/>
          </p:cNvSpPr>
          <p:nvPr>
            <p:ph type="title"/>
          </p:nvPr>
        </p:nvSpPr>
        <p:spPr>
          <a:xfrm>
            <a:off x="549275" y="107576"/>
            <a:ext cx="4774033" cy="1162263"/>
          </a:xfrm>
        </p:spPr>
        <p:txBody>
          <a:bodyPr/>
          <a:lstStyle/>
          <a:p>
            <a:r>
              <a:rPr lang="en-US" sz="3200" dirty="0" smtClean="0"/>
              <a:t>Overwhelming EIGRP Query Process</a:t>
            </a:r>
            <a:endParaRPr lang="en-US" sz="3200" dirty="0"/>
          </a:p>
        </p:txBody>
      </p:sp>
      <p:sp>
        <p:nvSpPr>
          <p:cNvPr id="11" name="Content Placeholder 10"/>
          <p:cNvSpPr>
            <a:spLocks noGrp="1"/>
          </p:cNvSpPr>
          <p:nvPr>
            <p:ph idx="1"/>
          </p:nvPr>
        </p:nvSpPr>
        <p:spPr/>
        <p:txBody>
          <a:bodyPr>
            <a:normAutofit fontScale="62500" lnSpcReduction="20000"/>
          </a:bodyPr>
          <a:lstStyle/>
          <a:p>
            <a:r>
              <a:rPr lang="en-US" dirty="0" smtClean="0">
                <a:solidFill>
                  <a:schemeClr val="accent1">
                    <a:lumMod val="50000"/>
                  </a:schemeClr>
                </a:solidFill>
                <a:latin typeface="Arial"/>
                <a:cs typeface="Arial"/>
              </a:rPr>
              <a:t>In a large internetwork EIGRP queries can generate many resources.</a:t>
            </a:r>
          </a:p>
          <a:p>
            <a:endParaRPr lang="en-US" dirty="0" smtClean="0">
              <a:solidFill>
                <a:schemeClr val="accent1">
                  <a:lumMod val="50000"/>
                </a:schemeClr>
              </a:solidFill>
              <a:latin typeface="Arial"/>
              <a:cs typeface="Arial"/>
            </a:endParaRPr>
          </a:p>
          <a:p>
            <a:endParaRPr lang="en-US" dirty="0" smtClean="0">
              <a:solidFill>
                <a:schemeClr val="accent1">
                  <a:lumMod val="50000"/>
                </a:schemeClr>
              </a:solidFill>
              <a:latin typeface="Arial"/>
              <a:cs typeface="Arial"/>
            </a:endParaRPr>
          </a:p>
          <a:p>
            <a:endParaRPr lang="en-US" dirty="0" smtClean="0">
              <a:solidFill>
                <a:schemeClr val="accent1">
                  <a:lumMod val="50000"/>
                </a:schemeClr>
              </a:solidFill>
              <a:latin typeface="Arial"/>
              <a:cs typeface="Arial"/>
            </a:endParaRPr>
          </a:p>
          <a:p>
            <a:endParaRPr lang="en-US" dirty="0" smtClean="0">
              <a:solidFill>
                <a:schemeClr val="accent1">
                  <a:lumMod val="50000"/>
                </a:schemeClr>
              </a:solidFill>
              <a:latin typeface="Arial"/>
              <a:cs typeface="Arial"/>
            </a:endParaRPr>
          </a:p>
          <a:p>
            <a:endParaRPr lang="en-US" dirty="0" smtClean="0">
              <a:solidFill>
                <a:schemeClr val="accent1">
                  <a:lumMod val="50000"/>
                </a:schemeClr>
              </a:solidFill>
              <a:latin typeface="Arial"/>
              <a:cs typeface="Arial"/>
            </a:endParaRPr>
          </a:p>
          <a:p>
            <a:endParaRPr lang="en-US" kern="1200" dirty="0" smtClean="0">
              <a:solidFill>
                <a:schemeClr val="accent1">
                  <a:lumMod val="50000"/>
                </a:schemeClr>
              </a:solidFill>
              <a:latin typeface="Arial"/>
              <a:cs typeface="Arial"/>
            </a:endParaRPr>
          </a:p>
          <a:p>
            <a:r>
              <a:rPr lang="en-US" kern="1200" dirty="0" smtClean="0">
                <a:solidFill>
                  <a:schemeClr val="accent1">
                    <a:lumMod val="50000"/>
                  </a:schemeClr>
                </a:solidFill>
                <a:latin typeface="Arial"/>
                <a:cs typeface="Arial"/>
              </a:rPr>
              <a:t>Several solutions exist to optimize the query propagation process and to limit the amount of unnecessary EIGRP load on the links, including:</a:t>
            </a:r>
          </a:p>
          <a:p>
            <a:pPr lvl="1"/>
            <a:r>
              <a:rPr lang="en-US" kern="1200" dirty="0" smtClean="0">
                <a:solidFill>
                  <a:schemeClr val="accent1">
                    <a:lumMod val="50000"/>
                  </a:schemeClr>
                </a:solidFill>
                <a:latin typeface="Arial"/>
                <a:cs typeface="Arial"/>
              </a:rPr>
              <a:t>Summarization</a:t>
            </a:r>
          </a:p>
          <a:p>
            <a:pPr lvl="1"/>
            <a:r>
              <a:rPr lang="en-US" kern="1200" dirty="0" smtClean="0">
                <a:solidFill>
                  <a:schemeClr val="accent1">
                    <a:lumMod val="50000"/>
                  </a:schemeClr>
                </a:solidFill>
                <a:latin typeface="Arial"/>
                <a:cs typeface="Arial"/>
              </a:rPr>
              <a:t>Redistribution</a:t>
            </a:r>
          </a:p>
          <a:p>
            <a:pPr lvl="1"/>
            <a:r>
              <a:rPr lang="en-US" kern="1200" dirty="0" smtClean="0">
                <a:solidFill>
                  <a:schemeClr val="accent1">
                    <a:lumMod val="50000"/>
                  </a:schemeClr>
                </a:solidFill>
                <a:latin typeface="Arial"/>
                <a:cs typeface="Arial"/>
              </a:rPr>
              <a:t>EIGRP stub routing feature.</a:t>
            </a:r>
          </a:p>
          <a:p>
            <a:endParaRPr lang="en-US" dirty="0">
              <a:solidFill>
                <a:schemeClr val="accent1">
                  <a:lumMod val="50000"/>
                </a:schemeClr>
              </a:solidFill>
              <a:latin typeface="Arial"/>
              <a:cs typeface="Arial"/>
            </a:endParaRPr>
          </a:p>
        </p:txBody>
      </p:sp>
    </p:spTree>
    <p:extLst>
      <p:ext uri="{BB962C8B-B14F-4D97-AF65-F5344CB8AC3E}">
        <p14:creationId xmlns:p14="http://schemas.microsoft.com/office/powerpoint/2010/main" val="3450296651"/>
      </p:ext>
    </p:extLst>
  </p:cSld>
  <p:clrMapOvr>
    <a:masterClrMapping/>
  </p:clrMapOvr>
  <p:timing>
    <p:tnLst>
      <p:par>
        <p:cTn xmlns:p14="http://schemas.microsoft.com/office/powerpoint/2010/mai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53378" name="Rectangle 2"/>
          <p:cNvSpPr>
            <a:spLocks noGrp="1" noChangeArrowheads="1"/>
          </p:cNvSpPr>
          <p:nvPr>
            <p:ph type="title"/>
          </p:nvPr>
        </p:nvSpPr>
        <p:spPr>
          <a:xfrm>
            <a:off x="131763" y="86975"/>
            <a:ext cx="5400305" cy="831757"/>
          </a:xfrm>
        </p:spPr>
        <p:txBody>
          <a:bodyPr/>
          <a:lstStyle/>
          <a:p>
            <a:r>
              <a:rPr lang="en-US" dirty="0" smtClean="0"/>
              <a:t>Stuck-in-Active</a:t>
            </a:r>
            <a:endParaRPr lang="en-US" dirty="0"/>
          </a:p>
        </p:txBody>
      </p:sp>
      <p:sp>
        <p:nvSpPr>
          <p:cNvPr id="1253379" name="Rectangle 3"/>
          <p:cNvSpPr>
            <a:spLocks noGrp="1" noChangeArrowheads="1"/>
          </p:cNvSpPr>
          <p:nvPr>
            <p:ph type="body" idx="1"/>
          </p:nvPr>
        </p:nvSpPr>
        <p:spPr>
          <a:xfrm>
            <a:off x="549275" y="1235049"/>
            <a:ext cx="8042276" cy="4279183"/>
          </a:xfrm>
        </p:spPr>
        <p:txBody>
          <a:bodyPr>
            <a:noAutofit/>
          </a:bodyPr>
          <a:lstStyle/>
          <a:p>
            <a:r>
              <a:rPr lang="en-US" sz="1800" dirty="0" smtClean="0"/>
              <a:t>If a router does not receive a reply to all the outstanding queries within default 3 minutes (180 seconds), the route goes into Stuck-in-Active (SIA) state.</a:t>
            </a:r>
          </a:p>
          <a:p>
            <a:r>
              <a:rPr lang="en-US" sz="1800" dirty="0" smtClean="0"/>
              <a:t>Common SIA reasons:</a:t>
            </a:r>
          </a:p>
          <a:p>
            <a:pPr lvl="1"/>
            <a:r>
              <a:rPr lang="en-US" sz="1800" dirty="0" smtClean="0"/>
              <a:t>A router is too busy to answer the query. </a:t>
            </a:r>
          </a:p>
          <a:p>
            <a:pPr lvl="1"/>
            <a:r>
              <a:rPr lang="en-US" sz="1800" dirty="0" smtClean="0"/>
              <a:t>A router cannot allocate the memory to process the query. </a:t>
            </a:r>
          </a:p>
          <a:p>
            <a:pPr lvl="1"/>
            <a:r>
              <a:rPr lang="en-US" sz="1800" dirty="0" smtClean="0"/>
              <a:t>The circuit between the two routers is not reliable.</a:t>
            </a:r>
          </a:p>
          <a:p>
            <a:pPr lvl="1"/>
            <a:r>
              <a:rPr lang="en-US" sz="1800" dirty="0" smtClean="0"/>
              <a:t>The router has unidirectional links.</a:t>
            </a:r>
          </a:p>
          <a:p>
            <a:r>
              <a:rPr lang="en-US" sz="1800" dirty="0" smtClean="0"/>
              <a:t>SIA solutions:</a:t>
            </a:r>
          </a:p>
          <a:p>
            <a:pPr lvl="1"/>
            <a:r>
              <a:rPr lang="en-US" sz="1800" dirty="0" smtClean="0"/>
              <a:t>Redesign the network to limit the query range by route summarization and the</a:t>
            </a:r>
            <a:r>
              <a:rPr lang="en-US" sz="1800" b="1" dirty="0" smtClean="0">
                <a:latin typeface="Courier New" pitchFamily="49" charset="0"/>
                <a:cs typeface="Courier New" pitchFamily="49" charset="0"/>
              </a:rPr>
              <a:t> ip summary-address eigrp </a:t>
            </a:r>
            <a:r>
              <a:rPr lang="en-US" sz="1800" dirty="0" smtClean="0"/>
              <a:t>command.</a:t>
            </a:r>
          </a:p>
          <a:p>
            <a:pPr lvl="1"/>
            <a:r>
              <a:rPr lang="en-US" sz="1800" dirty="0" smtClean="0"/>
              <a:t>Configure the remote routers as stub EIGRP routers.</a:t>
            </a:r>
          </a:p>
          <a:p>
            <a:endParaRPr lang="en-US" sz="1800" dirty="0" smtClean="0"/>
          </a:p>
          <a:p>
            <a:pPr>
              <a:buNone/>
            </a:pPr>
            <a:endParaRPr lang="en-US" sz="1800" dirty="0" smtClean="0"/>
          </a:p>
        </p:txBody>
      </p:sp>
    </p:spTree>
    <p:extLst>
      <p:ext uri="{BB962C8B-B14F-4D97-AF65-F5344CB8AC3E}">
        <p14:creationId xmlns:p14="http://schemas.microsoft.com/office/powerpoint/2010/main" val="4039298453"/>
      </p:ext>
    </p:extLst>
  </p:cSld>
  <p:clrMapOvr>
    <a:masterClrMapping/>
  </p:clrMapOvr>
  <p:timing>
    <p:tnLst>
      <p:par>
        <p:cTn xmlns:p14="http://schemas.microsoft.com/office/powerpoint/2010/mai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2306" name="Rectangle 2"/>
          <p:cNvSpPr>
            <a:spLocks noGrp="1" noChangeArrowheads="1"/>
          </p:cNvSpPr>
          <p:nvPr>
            <p:ph type="title"/>
          </p:nvPr>
        </p:nvSpPr>
        <p:spPr>
          <a:xfrm>
            <a:off x="157625" y="243614"/>
            <a:ext cx="5304855" cy="608744"/>
          </a:xfrm>
        </p:spPr>
        <p:txBody>
          <a:bodyPr>
            <a:normAutofit fontScale="90000"/>
          </a:bodyPr>
          <a:lstStyle/>
          <a:p>
            <a:r>
              <a:rPr lang="en-US" sz="3200" dirty="0"/>
              <a:t>SIA </a:t>
            </a:r>
            <a:r>
              <a:rPr lang="en-US" sz="3200" dirty="0" smtClean="0"/>
              <a:t>Solution: Summarization</a:t>
            </a:r>
            <a:endParaRPr lang="en-US" sz="3200" dirty="0"/>
          </a:p>
        </p:txBody>
      </p:sp>
      <p:sp>
        <p:nvSpPr>
          <p:cNvPr id="1122307" name="Rectangle 3"/>
          <p:cNvSpPr>
            <a:spLocks noGrp="1" noChangeArrowheads="1"/>
          </p:cNvSpPr>
          <p:nvPr>
            <p:ph idx="11"/>
          </p:nvPr>
        </p:nvSpPr>
        <p:spPr>
          <a:xfrm>
            <a:off x="279400" y="4152057"/>
            <a:ext cx="8520354" cy="1930163"/>
          </a:xfrm>
        </p:spPr>
        <p:txBody>
          <a:bodyPr>
            <a:normAutofit fontScale="85000" lnSpcReduction="20000"/>
          </a:bodyPr>
          <a:lstStyle/>
          <a:p>
            <a:r>
              <a:rPr lang="en-US" sz="2000" dirty="0" smtClean="0">
                <a:cs typeface="Arial" pitchFamily="34" charset="0"/>
              </a:rPr>
              <a:t>Poorly designed networks can make summarization difficult.</a:t>
            </a:r>
          </a:p>
          <a:p>
            <a:r>
              <a:rPr lang="en-US" sz="2000" dirty="0" smtClean="0">
                <a:cs typeface="Arial" pitchFamily="34" charset="0"/>
              </a:rPr>
              <a:t>Manually summarize the routes whenever possible to support a hierarchical network design. </a:t>
            </a:r>
          </a:p>
          <a:p>
            <a:r>
              <a:rPr lang="en-US" sz="2000" dirty="0" smtClean="0">
                <a:cs typeface="Arial" pitchFamily="34" charset="0"/>
              </a:rPr>
              <a:t>The more networks EIGRP summarizes, the lower the number of queries being sent out.</a:t>
            </a:r>
          </a:p>
          <a:p>
            <a:pPr lvl="1"/>
            <a:r>
              <a:rPr lang="en-US" sz="1800" dirty="0" smtClean="0">
                <a:cs typeface="Arial" pitchFamily="34" charset="0"/>
              </a:rPr>
              <a:t>Ultimately reduces the occurrence of SIA errors. </a:t>
            </a:r>
          </a:p>
        </p:txBody>
      </p:sp>
      <p:pic>
        <p:nvPicPr>
          <p:cNvPr id="6" name="Picture 2" descr="ImageLibPicture"/>
          <p:cNvPicPr>
            <a:picLocks noGrp="1" noChangeAspect="1" noChangeArrowheads="1"/>
          </p:cNvPicPr>
          <p:nvPr>
            <p:ph sz="quarter" idx="12"/>
          </p:nvPr>
        </p:nvPicPr>
        <p:blipFill>
          <a:blip r:embed="rId2"/>
          <a:srcRect/>
          <a:stretch>
            <a:fillRect/>
          </a:stretch>
        </p:blipFill>
        <p:spPr bwMode="auto">
          <a:xfrm>
            <a:off x="1579266" y="1024202"/>
            <a:ext cx="5931492" cy="3121838"/>
          </a:xfrm>
          <a:prstGeom prst="rect">
            <a:avLst/>
          </a:prstGeom>
          <a:noFill/>
          <a:ln w="9525">
            <a:noFill/>
            <a:miter lim="800000"/>
            <a:headEnd/>
            <a:tailEnd/>
          </a:ln>
        </p:spPr>
      </p:pic>
    </p:spTree>
    <p:extLst>
      <p:ext uri="{BB962C8B-B14F-4D97-AF65-F5344CB8AC3E}">
        <p14:creationId xmlns:p14="http://schemas.microsoft.com/office/powerpoint/2010/main" val="806823567"/>
      </p:ext>
    </p:extLst>
  </p:cSld>
  <p:clrMapOvr>
    <a:masterClrMapping/>
  </p:clrMapOvr>
  <p:timing>
    <p:tnLst>
      <p:par>
        <p:cTn xmlns:p14="http://schemas.microsoft.com/office/powerpoint/2010/mai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2306" name="Rectangle 2"/>
          <p:cNvSpPr>
            <a:spLocks noGrp="1" noChangeArrowheads="1"/>
          </p:cNvSpPr>
          <p:nvPr>
            <p:ph type="title"/>
          </p:nvPr>
        </p:nvSpPr>
        <p:spPr>
          <a:xfrm>
            <a:off x="0" y="573234"/>
            <a:ext cx="5078701" cy="415710"/>
          </a:xfrm>
        </p:spPr>
        <p:txBody>
          <a:bodyPr>
            <a:normAutofit fontScale="90000"/>
          </a:bodyPr>
          <a:lstStyle/>
          <a:p>
            <a:r>
              <a:rPr lang="en-US" sz="3200" dirty="0"/>
              <a:t>SIA </a:t>
            </a:r>
            <a:r>
              <a:rPr lang="en-US" sz="3200" dirty="0" smtClean="0"/>
              <a:t>Solution: Summarization</a:t>
            </a:r>
            <a:endParaRPr lang="en-US" sz="3200" dirty="0"/>
          </a:p>
        </p:txBody>
      </p:sp>
      <p:sp>
        <p:nvSpPr>
          <p:cNvPr id="1122307" name="Rectangle 3"/>
          <p:cNvSpPr>
            <a:spLocks noGrp="1" noChangeArrowheads="1"/>
          </p:cNvSpPr>
          <p:nvPr>
            <p:ph idx="11"/>
          </p:nvPr>
        </p:nvSpPr>
        <p:spPr>
          <a:xfrm>
            <a:off x="279400" y="3850324"/>
            <a:ext cx="8520354" cy="1930163"/>
          </a:xfrm>
        </p:spPr>
        <p:txBody>
          <a:bodyPr>
            <a:normAutofit fontScale="92500" lnSpcReduction="20000"/>
          </a:bodyPr>
          <a:lstStyle/>
          <a:p>
            <a:pPr>
              <a:lnSpc>
                <a:spcPct val="110000"/>
              </a:lnSpc>
            </a:pPr>
            <a:r>
              <a:rPr lang="en-US" sz="2000" dirty="0" smtClean="0"/>
              <a:t>This network design is better because subnet addresses from individual major networks are localized within each cloud, allowing summary routes configured using the</a:t>
            </a:r>
            <a:r>
              <a:rPr lang="en-US" sz="2000" dirty="0" smtClean="0">
                <a:latin typeface="Courier New" pitchFamily="49" charset="0"/>
                <a:cs typeface="Courier New" pitchFamily="49" charset="0"/>
              </a:rPr>
              <a:t> </a:t>
            </a:r>
            <a:r>
              <a:rPr lang="en-US" sz="2000" b="1" dirty="0" smtClean="0">
                <a:latin typeface="Courier New" pitchFamily="49" charset="0"/>
                <a:cs typeface="Courier New" pitchFamily="49" charset="0"/>
              </a:rPr>
              <a:t>ip summary-address eigrp </a:t>
            </a:r>
            <a:r>
              <a:rPr lang="en-US" sz="2000" dirty="0" smtClean="0"/>
              <a:t>command to be injected into the core. </a:t>
            </a:r>
          </a:p>
          <a:p>
            <a:pPr>
              <a:lnSpc>
                <a:spcPct val="110000"/>
              </a:lnSpc>
            </a:pPr>
            <a:r>
              <a:rPr lang="en-US" sz="2000" dirty="0" smtClean="0"/>
              <a:t>As an added benefit, the summary routes act as a boundary for the queries generated by a topology change.</a:t>
            </a:r>
            <a:endParaRPr lang="en-US" sz="2000" dirty="0"/>
          </a:p>
        </p:txBody>
      </p:sp>
      <p:pic>
        <p:nvPicPr>
          <p:cNvPr id="9" name="Picture 2" descr="ImageLibPicture"/>
          <p:cNvPicPr>
            <a:picLocks noGrp="1" noChangeAspect="1" noChangeArrowheads="1"/>
          </p:cNvPicPr>
          <p:nvPr>
            <p:ph sz="quarter" idx="12"/>
          </p:nvPr>
        </p:nvPicPr>
        <p:blipFill>
          <a:blip r:embed="rId2"/>
          <a:srcRect/>
          <a:stretch>
            <a:fillRect/>
          </a:stretch>
        </p:blipFill>
        <p:spPr bwMode="auto">
          <a:xfrm>
            <a:off x="1803694" y="988944"/>
            <a:ext cx="5482636" cy="2694650"/>
          </a:xfrm>
          <a:prstGeom prst="rect">
            <a:avLst/>
          </a:prstGeom>
          <a:noFill/>
          <a:ln w="9525">
            <a:noFill/>
            <a:miter lim="800000"/>
            <a:headEnd/>
            <a:tailEnd/>
          </a:ln>
        </p:spPr>
      </p:pic>
    </p:spTree>
    <p:extLst>
      <p:ext uri="{BB962C8B-B14F-4D97-AF65-F5344CB8AC3E}">
        <p14:creationId xmlns:p14="http://schemas.microsoft.com/office/powerpoint/2010/main" val="752669940"/>
      </p:ext>
    </p:extLst>
  </p:cSld>
  <p:clrMapOvr>
    <a:masterClrMapping/>
  </p:clrMapOvr>
  <p:timing>
    <p:tnLst>
      <p:par>
        <p:cTn xmlns:p14="http://schemas.microsoft.com/office/powerpoint/2010/mai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75874" name="Rectangle 2"/>
          <p:cNvSpPr>
            <a:spLocks noGrp="1" noChangeArrowheads="1"/>
          </p:cNvSpPr>
          <p:nvPr>
            <p:ph type="title"/>
          </p:nvPr>
        </p:nvSpPr>
        <p:spPr>
          <a:xfrm>
            <a:off x="549275" y="107576"/>
            <a:ext cx="8042276" cy="1579744"/>
          </a:xfrm>
        </p:spPr>
        <p:txBody>
          <a:bodyPr/>
          <a:lstStyle/>
          <a:p>
            <a:r>
              <a:rPr lang="en-US" dirty="0" smtClean="0"/>
              <a:t>SIA Solution: Stub Networks</a:t>
            </a:r>
            <a:endParaRPr lang="en-US" dirty="0"/>
          </a:p>
        </p:txBody>
      </p:sp>
      <p:sp>
        <p:nvSpPr>
          <p:cNvPr id="975879" name="Rectangle 7"/>
          <p:cNvSpPr>
            <a:spLocks noGrp="1" noChangeArrowheads="1"/>
          </p:cNvSpPr>
          <p:nvPr>
            <p:ph type="body" idx="1"/>
          </p:nvPr>
        </p:nvSpPr>
        <p:spPr>
          <a:xfrm>
            <a:off x="549275" y="2174237"/>
            <a:ext cx="8042276" cy="2104945"/>
          </a:xfrm>
        </p:spPr>
        <p:txBody>
          <a:bodyPr/>
          <a:lstStyle/>
          <a:p>
            <a:r>
              <a:rPr lang="en-US" dirty="0" smtClean="0"/>
              <a:t>The EIGRP Stub Routing feature: </a:t>
            </a:r>
          </a:p>
          <a:p>
            <a:pPr lvl="1"/>
            <a:r>
              <a:rPr lang="en-US" dirty="0" smtClean="0"/>
              <a:t>Improves network stability</a:t>
            </a:r>
          </a:p>
          <a:p>
            <a:pPr lvl="1"/>
            <a:r>
              <a:rPr lang="en-US" dirty="0" smtClean="0"/>
              <a:t>Reduces resource utilization and</a:t>
            </a:r>
          </a:p>
          <a:p>
            <a:pPr lvl="1"/>
            <a:r>
              <a:rPr lang="en-US" dirty="0" smtClean="0"/>
              <a:t>Simplifies remote router (spoke) configuration</a:t>
            </a:r>
          </a:p>
        </p:txBody>
      </p:sp>
    </p:spTree>
    <p:extLst>
      <p:ext uri="{BB962C8B-B14F-4D97-AF65-F5344CB8AC3E}">
        <p14:creationId xmlns:p14="http://schemas.microsoft.com/office/powerpoint/2010/main" val="620476414"/>
      </p:ext>
    </p:extLst>
  </p:cSld>
  <p:clrMapOvr>
    <a:masterClrMapping/>
  </p:clrMapOvr>
  <p:timing>
    <p:tnLst>
      <p:par>
        <p:cTn xmlns:p14="http://schemas.microsoft.com/office/powerpoint/2010/mai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79400" y="365378"/>
            <a:ext cx="8521700" cy="3664357"/>
          </a:xfrm>
        </p:spPr>
        <p:txBody>
          <a:bodyPr>
            <a:normAutofit/>
          </a:bodyPr>
          <a:lstStyle/>
          <a:p>
            <a:r>
              <a:rPr lang="en-US" dirty="0" smtClean="0"/>
              <a:t>Summary </a:t>
            </a:r>
            <a:br>
              <a:rPr lang="en-US" dirty="0" smtClean="0"/>
            </a:br>
            <a:r>
              <a:rPr lang="en-US" dirty="0" smtClean="0"/>
              <a:t>&amp;</a:t>
            </a:r>
            <a:br>
              <a:rPr lang="en-US" dirty="0" smtClean="0"/>
            </a:br>
            <a:r>
              <a:rPr lang="en-US" dirty="0" smtClean="0"/>
              <a:t>Questions</a:t>
            </a:r>
            <a:endParaRPr lang="en-US" dirty="0"/>
          </a:p>
        </p:txBody>
      </p:sp>
    </p:spTree>
    <p:extLst>
      <p:ext uri="{BB962C8B-B14F-4D97-AF65-F5344CB8AC3E}">
        <p14:creationId xmlns:p14="http://schemas.microsoft.com/office/powerpoint/2010/main" val="1172167470"/>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Breeze">
  <a:themeElements>
    <a:clrScheme name="Breeze">
      <a:dk1>
        <a:sysClr val="windowText" lastClr="000000"/>
      </a:dk1>
      <a:lt1>
        <a:sysClr val="window" lastClr="FFFFFF"/>
      </a:lt1>
      <a:dk2>
        <a:srgbClr val="09213B"/>
      </a:dk2>
      <a:lt2>
        <a:srgbClr val="D5EDF4"/>
      </a:lt2>
      <a:accent1>
        <a:srgbClr val="2C7C9F"/>
      </a:accent1>
      <a:accent2>
        <a:srgbClr val="244A58"/>
      </a:accent2>
      <a:accent3>
        <a:srgbClr val="E2751D"/>
      </a:accent3>
      <a:accent4>
        <a:srgbClr val="FFB400"/>
      </a:accent4>
      <a:accent5>
        <a:srgbClr val="7EB606"/>
      </a:accent5>
      <a:accent6>
        <a:srgbClr val="C00000"/>
      </a:accent6>
      <a:hlink>
        <a:srgbClr val="7030A0"/>
      </a:hlink>
      <a:folHlink>
        <a:srgbClr val="00B0F0"/>
      </a:folHlink>
    </a:clrScheme>
    <a:fontScheme name="Breeze">
      <a:majorFont>
        <a:latin typeface="News Gothic MT"/>
        <a:ea typeface=""/>
        <a:cs typeface=""/>
        <a:font script="Jpan" typeface="ＭＳ Ｐゴシック"/>
        <a:font script="Hans" typeface="宋体"/>
        <a:font script="Hant" typeface="新細明體"/>
      </a:majorFont>
      <a:minorFont>
        <a:latin typeface="News Gothic MT"/>
        <a:ea typeface=""/>
        <a:cs typeface=""/>
        <a:font script="Jpan" typeface="ＭＳ Ｐゴシック"/>
        <a:font script="Hans" typeface="宋体"/>
        <a:font script="Hant" typeface="新細明體"/>
      </a:minorFont>
    </a:fontScheme>
    <a:fmtScheme name="Breeze">
      <a:fillStyleLst>
        <a:solidFill>
          <a:schemeClr val="phClr"/>
        </a:solidFill>
        <a:gradFill rotWithShape="1">
          <a:gsLst>
            <a:gs pos="31000">
              <a:schemeClr val="phClr">
                <a:tint val="100000"/>
                <a:shade val="100000"/>
                <a:satMod val="120000"/>
              </a:schemeClr>
            </a:gs>
            <a:gs pos="100000">
              <a:schemeClr val="phClr">
                <a:tint val="50000"/>
                <a:satMod val="150000"/>
              </a:schemeClr>
            </a:gs>
          </a:gsLst>
          <a:lin ang="5400000" scaled="1"/>
        </a:gradFill>
        <a:gradFill rotWithShape="1">
          <a:gsLst>
            <a:gs pos="0">
              <a:schemeClr val="phClr">
                <a:shade val="100000"/>
                <a:satMod val="120000"/>
              </a:schemeClr>
            </a:gs>
            <a:gs pos="69000">
              <a:schemeClr val="phClr">
                <a:tint val="80000"/>
                <a:shade val="100000"/>
                <a:satMod val="150000"/>
              </a:schemeClr>
            </a:gs>
            <a:gs pos="100000">
              <a:schemeClr val="phClr">
                <a:tint val="50000"/>
                <a:shade val="100000"/>
                <a:satMod val="150000"/>
              </a:schemeClr>
            </a:gs>
          </a:gsLst>
          <a:path path="circle">
            <a:fillToRect l="100000" t="100000" r="100000" b="100000"/>
          </a:path>
        </a:gradFill>
      </a:fillStyleLst>
      <a:lnStyleLst>
        <a:ln w="12700" cap="flat" cmpd="sng" algn="ctr">
          <a:solidFill>
            <a:schemeClr val="phClr">
              <a:shade val="95000"/>
              <a:satMod val="105000"/>
            </a:schemeClr>
          </a:solidFill>
          <a:prstDash val="solid"/>
        </a:ln>
        <a:ln w="25400" cap="flat" cmpd="dbl" algn="ctr">
          <a:solidFill>
            <a:schemeClr val="phClr"/>
          </a:solidFill>
          <a:prstDash val="solid"/>
        </a:ln>
        <a:ln w="31750" cap="flat" cmpd="dbl" algn="ctr">
          <a:solidFill>
            <a:schemeClr val="phClr"/>
          </a:solidFill>
          <a:prstDash val="solid"/>
        </a:ln>
      </a:lnStyleLst>
      <a:effectStyleLst>
        <a:effectStyle>
          <a:effectLst/>
        </a:effectStyle>
        <a:effectStyle>
          <a:effectLst>
            <a:outerShdw blurRad="63500" dist="25400" dir="5400000" sx="101000" sy="101000" rotWithShape="0">
              <a:srgbClr val="000000">
                <a:alpha val="40000"/>
              </a:srgbClr>
            </a:outerShdw>
          </a:effectLst>
        </a:effectStyle>
        <a:effectStyle>
          <a:effectLst>
            <a:innerShdw blurRad="127000" dist="25400" dir="13500000">
              <a:srgbClr val="C0C0C0">
                <a:alpha val="75000"/>
              </a:srgbClr>
            </a:innerShdw>
            <a:outerShdw blurRad="88900" dist="25400" dir="5400000" sx="102000" sy="102000" algn="ctr" rotWithShape="0">
              <a:srgbClr val="C0C0C0">
                <a:alpha val="40000"/>
              </a:srgbClr>
            </a:outerShdw>
          </a:effectLst>
          <a:scene3d>
            <a:camera prst="perspectiveLeft" fov="300000"/>
            <a:lightRig rig="soft" dir="l">
              <a:rot lat="0" lon="0" rev="4200000"/>
            </a:lightRig>
          </a:scene3d>
          <a:sp3d extrusionH="38100" prstMaterial="powder">
            <a:bevelT w="50800" h="88900" prst="convex"/>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blipFill rotWithShape="1">
          <a:blip xmlns:r="http://schemas.openxmlformats.org/officeDocument/2006/relationships" r:embed="rId1">
            <a:duotone>
              <a:schemeClr val="phClr">
                <a:shade val="40000"/>
                <a:satMod val="400000"/>
              </a:schemeClr>
              <a:schemeClr val="phClr">
                <a:tint val="10000"/>
                <a:satMod val="200000"/>
              </a:schemeClr>
            </a:duotone>
          </a:blip>
          <a:stretch/>
        </a:blipFill>
      </a:bgFillStyleLst>
    </a:fmtScheme>
  </a:themeElements>
  <a:objectDefaults>
    <a:spDef>
      <a:spPr/>
      <a:bodyPr rtlCol="0" anchor="ctr"/>
      <a:lstStyle>
        <a:defPPr algn="ctr">
          <a:defRPr/>
        </a:defP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docProps/app.xml><?xml version="1.0" encoding="utf-8"?>
<Properties xmlns="http://schemas.openxmlformats.org/officeDocument/2006/extended-properties" xmlns:vt="http://schemas.openxmlformats.org/officeDocument/2006/docPropsVTypes">
  <Template>Breeze.thmx</Template>
  <TotalTime>1477</TotalTime>
  <Words>5923</Words>
  <Application>Microsoft Macintosh PowerPoint</Application>
  <PresentationFormat>On-screen Show (4:3)</PresentationFormat>
  <Paragraphs>381</Paragraphs>
  <Slides>24</Slides>
  <Notes>19</Notes>
  <HiddenSlides>0</HiddenSlides>
  <MMClips>0</MMClips>
  <ScaleCrop>false</ScaleCrop>
  <HeadingPairs>
    <vt:vector size="4" baseType="variant">
      <vt:variant>
        <vt:lpstr>Theme</vt:lpstr>
      </vt:variant>
      <vt:variant>
        <vt:i4>1</vt:i4>
      </vt:variant>
      <vt:variant>
        <vt:lpstr>Slide Titles</vt:lpstr>
      </vt:variant>
      <vt:variant>
        <vt:i4>24</vt:i4>
      </vt:variant>
    </vt:vector>
  </HeadingPairs>
  <TitlesOfParts>
    <vt:vector size="25" baseType="lpstr">
      <vt:lpstr>Breeze</vt:lpstr>
      <vt:lpstr>Enhanced Interior Gateway Routing Protocol – Part 4</vt:lpstr>
      <vt:lpstr>Router Authentication</vt:lpstr>
      <vt:lpstr>Simple Password vs. MD5 Authentication</vt:lpstr>
      <vt:lpstr>EIGRP MD5 Authentication</vt:lpstr>
      <vt:lpstr>MD5 Authentication</vt:lpstr>
      <vt:lpstr>Planning for EIGRP</vt:lpstr>
      <vt:lpstr>Configure the Authentication Mode for EIGRP</vt:lpstr>
      <vt:lpstr>Configure the Key Chain</vt:lpstr>
      <vt:lpstr>Configure Keys Lifetime Parameters (Optional)</vt:lpstr>
      <vt:lpstr>Enable Authentication to Use the Key Chain </vt:lpstr>
      <vt:lpstr>Configuring EIGRP MD5 Authentication</vt:lpstr>
      <vt:lpstr>Configuring EIGRP MD5 Authentication</vt:lpstr>
      <vt:lpstr>Verifying MD5 Authentication</vt:lpstr>
      <vt:lpstr>Verifying MD5 Authentication</vt:lpstr>
      <vt:lpstr>Troubleshooting MD5 Authentication</vt:lpstr>
      <vt:lpstr>Configuring EIGRP MD5 Authentication</vt:lpstr>
      <vt:lpstr>Factors That Influence EIGRP Scalability</vt:lpstr>
      <vt:lpstr>EIGRP Query Process</vt:lpstr>
      <vt:lpstr>Overwhelming EIGRP Query Process</vt:lpstr>
      <vt:lpstr>Stuck-in-Active</vt:lpstr>
      <vt:lpstr>SIA Solution: Summarization</vt:lpstr>
      <vt:lpstr>SIA Solution: Summarization</vt:lpstr>
      <vt:lpstr>SIA Solution: Stub Networks</vt:lpstr>
      <vt:lpstr>Summary  &amp; Questions</vt:lpstr>
    </vt:vector>
  </TitlesOfParts>
  <Company>Swansea Metropolitan University</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Kapilan Radhakrishnan</dc:creator>
  <cp:lastModifiedBy>Kapilan Radhakrishnan</cp:lastModifiedBy>
  <cp:revision>113</cp:revision>
  <dcterms:created xsi:type="dcterms:W3CDTF">2011-10-03T10:20:59Z</dcterms:created>
  <dcterms:modified xsi:type="dcterms:W3CDTF">2012-11-05T20:09:18Z</dcterms:modified>
</cp:coreProperties>
</file>