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8"/>
  </p:notesMasterIdLst>
  <p:handoutMasterIdLst>
    <p:handoutMasterId r:id="rId39"/>
  </p:handoutMasterIdLst>
  <p:sldIdLst>
    <p:sldId id="256" r:id="rId4"/>
    <p:sldId id="299" r:id="rId5"/>
    <p:sldId id="301" r:id="rId6"/>
    <p:sldId id="302" r:id="rId7"/>
    <p:sldId id="303" r:id="rId8"/>
    <p:sldId id="304" r:id="rId9"/>
    <p:sldId id="305" r:id="rId10"/>
    <p:sldId id="307" r:id="rId11"/>
    <p:sldId id="308" r:id="rId12"/>
    <p:sldId id="309" r:id="rId13"/>
    <p:sldId id="310" r:id="rId14"/>
    <p:sldId id="311" r:id="rId15"/>
    <p:sldId id="313" r:id="rId16"/>
    <p:sldId id="314" r:id="rId17"/>
    <p:sldId id="315" r:id="rId18"/>
    <p:sldId id="316" r:id="rId19"/>
    <p:sldId id="317" r:id="rId20"/>
    <p:sldId id="318" r:id="rId21"/>
    <p:sldId id="323" r:id="rId22"/>
    <p:sldId id="319" r:id="rId23"/>
    <p:sldId id="320" r:id="rId24"/>
    <p:sldId id="321" r:id="rId25"/>
    <p:sldId id="306" r:id="rId26"/>
    <p:sldId id="322" r:id="rId27"/>
    <p:sldId id="324" r:id="rId28"/>
    <p:sldId id="325" r:id="rId29"/>
    <p:sldId id="326" r:id="rId30"/>
    <p:sldId id="328" r:id="rId31"/>
    <p:sldId id="327" r:id="rId32"/>
    <p:sldId id="329" r:id="rId33"/>
    <p:sldId id="332" r:id="rId34"/>
    <p:sldId id="333" r:id="rId35"/>
    <p:sldId id="331" r:id="rId36"/>
    <p:sldId id="296" r:id="rId3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3" autoAdjust="0"/>
    <p:restoredTop sz="89317" autoAdjust="0"/>
  </p:normalViewPr>
  <p:slideViewPr>
    <p:cSldViewPr>
      <p:cViewPr varScale="1">
        <p:scale>
          <a:sx n="104" d="100"/>
          <a:sy n="104" d="100"/>
        </p:scale>
        <p:origin x="169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handoutMaster" Target="handoutMasters/handout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859A93B2-AC31-4CC8-8888-43B06E0E59AB}" type="datetimeFigureOut">
              <a:rPr lang="en-GB" smtClean="0"/>
              <a:t>12/04/2018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709BF45-866D-408B-BE41-63D4CBED4D11}" type="datetimeFigureOut">
              <a:rPr lang="en-US" smtClean="0"/>
              <a:pPr/>
              <a:t>4/12/2018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a:t>
            </a:r>
            <a:r>
              <a:rPr lang="en-GB" baseline="0" dirty="0"/>
              <a:t> You can, however, in some cases be clever and accomplish BEFORE Triggers.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9</a:t>
            </a:fld>
            <a:endParaRPr lang="en-GB"/>
          </a:p>
        </p:txBody>
      </p:sp>
    </p:spTree>
    <p:extLst>
      <p:ext uri="{BB962C8B-B14F-4D97-AF65-F5344CB8AC3E}">
        <p14:creationId xmlns:p14="http://schemas.microsoft.com/office/powerpoint/2010/main" val="4150335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Alternatively, if your</a:t>
            </a:r>
            <a:r>
              <a:rPr lang="en-GB" baseline="0" dirty="0"/>
              <a:t> SQL Server is set up to send emails, you can use SQL Server’s </a:t>
            </a:r>
            <a:r>
              <a:rPr lang="en-GB" sz="1200" b="0" i="0" kern="1200" dirty="0" err="1">
                <a:solidFill>
                  <a:schemeClr val="tx1"/>
                </a:solidFill>
                <a:effectLst/>
                <a:latin typeface="+mn-lt"/>
                <a:ea typeface="+mn-ea"/>
                <a:cs typeface="+mn-cs"/>
              </a:rPr>
              <a:t>sp_send_dbmail</a:t>
            </a:r>
            <a:r>
              <a:rPr lang="en-GB" sz="1200" b="0" i="0" kern="1200" baseline="0" dirty="0">
                <a:solidFill>
                  <a:schemeClr val="tx1"/>
                </a:solidFill>
                <a:effectLst/>
                <a:latin typeface="+mn-lt"/>
                <a:ea typeface="+mn-ea"/>
                <a:cs typeface="+mn-cs"/>
              </a:rPr>
              <a:t> stored procedure.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See: https://docs.microsoft.com/en-us/sql/relational-databases/system-stored-procedures/sp-send-dbmail-transact-sql</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1626411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can test the trigger</a:t>
            </a:r>
            <a:r>
              <a:rPr lang="en-GB" baseline="0" dirty="0"/>
              <a:t> using the following SQL statement which doesn’t actually alter the table data: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UPDATE Branch SET City = City WHERE </a:t>
            </a:r>
            <a:r>
              <a:rPr lang="en-GB" sz="1200" kern="1200" dirty="0" err="1">
                <a:solidFill>
                  <a:schemeClr val="tx1"/>
                </a:solidFill>
                <a:latin typeface="+mn-lt"/>
                <a:ea typeface="+mn-ea"/>
                <a:cs typeface="+mn-cs"/>
              </a:rPr>
              <a:t>BranchNo</a:t>
            </a:r>
            <a:r>
              <a:rPr lang="en-GB" sz="1200" kern="1200" dirty="0">
                <a:solidFill>
                  <a:schemeClr val="tx1"/>
                </a:solidFill>
                <a:latin typeface="+mn-lt"/>
                <a:ea typeface="+mn-ea"/>
                <a:cs typeface="+mn-cs"/>
              </a:rPr>
              <a:t> = 'B0001';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To delete the trigger, use: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DROP TRIGGER </a:t>
            </a:r>
            <a:r>
              <a:rPr lang="en-GB" sz="1200" kern="1200" dirty="0" err="1">
                <a:solidFill>
                  <a:schemeClr val="tx1"/>
                </a:solidFill>
                <a:latin typeface="+mn-lt"/>
                <a:ea typeface="+mn-ea"/>
                <a:cs typeface="+mn-cs"/>
              </a:rPr>
              <a:t>BranchTableModified</a:t>
            </a:r>
            <a:r>
              <a:rPr lang="en-GB" sz="1200" kern="1200" dirty="0">
                <a:solidFill>
                  <a:schemeClr val="tx1"/>
                </a:solidFill>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12</a:t>
            </a:fld>
            <a:endParaRPr lang="en-GB"/>
          </a:p>
        </p:txBody>
      </p:sp>
    </p:spTree>
    <p:extLst>
      <p:ext uri="{BB962C8B-B14F-4D97-AF65-F5344CB8AC3E}">
        <p14:creationId xmlns:p14="http://schemas.microsoft.com/office/powerpoint/2010/main" val="3659464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24641678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test</a:t>
            </a:r>
            <a:r>
              <a:rPr lang="en-GB" baseline="0" dirty="0"/>
              <a:t> the trigger with the following query:</a:t>
            </a:r>
          </a:p>
          <a:p>
            <a:endParaRPr lang="en-GB" baseline="0" dirty="0"/>
          </a:p>
          <a:p>
            <a:r>
              <a:rPr lang="en-GB" sz="1200" kern="1200" dirty="0">
                <a:solidFill>
                  <a:schemeClr val="tx1"/>
                </a:solidFill>
                <a:latin typeface="+mn-lt"/>
                <a:ea typeface="+mn-ea"/>
                <a:cs typeface="+mn-cs"/>
              </a:rPr>
              <a:t>INSERT INTO Property (</a:t>
            </a:r>
            <a:r>
              <a:rPr lang="en-GB" sz="1200" kern="1200" dirty="0" err="1">
                <a:solidFill>
                  <a:schemeClr val="tx1"/>
                </a:solidFill>
                <a:latin typeface="+mn-lt"/>
                <a:ea typeface="+mn-ea"/>
                <a:cs typeface="+mn-cs"/>
              </a:rPr>
              <a:t>PropertyNo</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OwnerNo</a:t>
            </a:r>
            <a:r>
              <a:rPr lang="en-GB" sz="1200" kern="1200" dirty="0">
                <a:solidFill>
                  <a:schemeClr val="tx1"/>
                </a:solidFill>
                <a:latin typeface="+mn-lt"/>
                <a:ea typeface="+mn-ea"/>
                <a:cs typeface="+mn-cs"/>
              </a:rPr>
              <a:t>, Type, ROOMS, Rent, </a:t>
            </a:r>
            <a:r>
              <a:rPr lang="en-GB" sz="1200" kern="1200" dirty="0" err="1">
                <a:solidFill>
                  <a:schemeClr val="tx1"/>
                </a:solidFill>
                <a:latin typeface="+mn-lt"/>
                <a:ea typeface="+mn-ea"/>
                <a:cs typeface="+mn-cs"/>
              </a:rPr>
              <a:t>StreetAddress</a:t>
            </a:r>
            <a:r>
              <a:rPr lang="en-GB" sz="1200" kern="1200" dirty="0">
                <a:solidFill>
                  <a:schemeClr val="tx1"/>
                </a:solidFill>
                <a:latin typeface="+mn-lt"/>
                <a:ea typeface="+mn-ea"/>
                <a:cs typeface="+mn-cs"/>
              </a:rPr>
              <a:t>, City, Postcode, </a:t>
            </a:r>
            <a:r>
              <a:rPr lang="en-GB" sz="1200" kern="1200" dirty="0" err="1">
                <a:solidFill>
                  <a:schemeClr val="tx1"/>
                </a:solidFill>
                <a:latin typeface="+mn-lt"/>
                <a:ea typeface="+mn-ea"/>
                <a:cs typeface="+mn-cs"/>
              </a:rPr>
              <a:t>BranchNo</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ManagedBy</a:t>
            </a:r>
            <a:r>
              <a:rPr lang="en-GB" sz="1200" kern="1200" dirty="0">
                <a:solidFill>
                  <a:schemeClr val="tx1"/>
                </a:solidFill>
                <a:latin typeface="+mn-lt"/>
                <a:ea typeface="+mn-ea"/>
                <a:cs typeface="+mn-cs"/>
              </a:rPr>
              <a:t>) VALUES</a:t>
            </a:r>
          </a:p>
          <a:p>
            <a:r>
              <a:rPr lang="en-GB" sz="1200" kern="1200" dirty="0">
                <a:solidFill>
                  <a:schemeClr val="tx1"/>
                </a:solidFill>
                <a:latin typeface="+mn-lt"/>
                <a:ea typeface="+mn-ea"/>
                <a:cs typeface="+mn-cs"/>
              </a:rPr>
              <a:t>('P170001', 'CO16029', 'Flat', 3, 480, '8 Novar Drive', 'Glasgow', 'G12 9AX', 'B0006', 'S26007');</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1094148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a:t>
            </a:r>
            <a:r>
              <a:rPr lang="en-GB" baseline="0" dirty="0"/>
              <a:t> think of why joining with </a:t>
            </a:r>
            <a:r>
              <a:rPr lang="en-GB" baseline="0" dirty="0" err="1"/>
              <a:t>PropertyNo</a:t>
            </a:r>
            <a:r>
              <a:rPr lang="en-GB" baseline="0" dirty="0"/>
              <a:t> does not make sense?</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3477795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a:t>
            </a:r>
            <a:r>
              <a:rPr lang="en-GB" baseline="0" dirty="0"/>
              <a:t> can’t do a FULL JOIN with the Trigger table because it will end returning all the rows in that table instead of just the updated rows. Thus the FULL JOIN has to be between the inserted and deleted tables which will only contain the </a:t>
            </a:r>
            <a:r>
              <a:rPr lang="en-GB" baseline="0"/>
              <a:t>affected rows.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21519383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4/12/2018</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4/12/2018</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4/12/2018</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4/12/2018</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4/12/2018</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4/12/2018</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4/12/2018</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docs.microsoft.com/en-us/sql/t-sql/statements/create-trigger-transact-sq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cs.microsoft.com/en-us/sql/t-sql/language-elements/raiserror-transact-sq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cs.microsoft.com/en-us/sql/relational-databases/triggers/use-the-inserted-and-deleted-table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cs.microsoft.com/en-us/sql/t-sql/language-elements/set-local-variable-transact-sql" TargetMode="External"/><Relationship Id="rId2" Type="http://schemas.openxmlformats.org/officeDocument/2006/relationships/hyperlink" Target="https://docs.microsoft.com/en-us/sql/t-sql/language-elements/declare-local-variable-transact-sq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docs.microsoft.com/en-us/sql/t-sql/functions/scope-identity-transact-sq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DML Triggers</a:t>
            </a:r>
          </a:p>
        </p:txBody>
      </p:sp>
      <p:sp>
        <p:nvSpPr>
          <p:cNvPr id="3" name="Subtitle 2"/>
          <p:cNvSpPr>
            <a:spLocks noGrp="1"/>
          </p:cNvSpPr>
          <p:nvPr>
            <p:ph type="subTitle" idx="1"/>
          </p:nvPr>
        </p:nvSpPr>
        <p:spPr/>
        <p:txBody>
          <a:bodyPr>
            <a:normAutofit fontScale="77500" lnSpcReduction="20000"/>
          </a:bodyPr>
          <a:lstStyle/>
          <a:p>
            <a:r>
              <a:rPr lang="en-GB" dirty="0"/>
              <a:t>Lecture </a:t>
            </a:r>
            <a:r>
              <a:rPr lang="en-GB" dirty="0" smtClean="0"/>
              <a:t>11: </a:t>
            </a:r>
            <a:r>
              <a:rPr lang="en-GB" dirty="0"/>
              <a:t>Database Management Systems (DBMS)</a:t>
            </a:r>
          </a:p>
          <a:p>
            <a:r>
              <a:rPr lang="en-GB" dirty="0"/>
              <a:t>Dr Kemi Ademoye</a:t>
            </a:r>
          </a:p>
        </p:txBody>
      </p:sp>
      <p:sp>
        <p:nvSpPr>
          <p:cNvPr id="5" name="Date Placeholder 4"/>
          <p:cNvSpPr>
            <a:spLocks noGrp="1"/>
          </p:cNvSpPr>
          <p:nvPr>
            <p:ph type="dt" sz="half" idx="10"/>
          </p:nvPr>
        </p:nvSpPr>
        <p:spPr/>
        <p:txBody>
          <a:bodyPr/>
          <a:lstStyle/>
          <a:p>
            <a:r>
              <a:rPr lang="en-US" dirty="0"/>
              <a:t>Week:</a:t>
            </a:r>
          </a:p>
          <a:p>
            <a:r>
              <a:rPr lang="en-US" dirty="0" smtClean="0"/>
              <a:t>29-Jan-2018</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Database Triggers</a:t>
            </a:r>
          </a:p>
          <a:p>
            <a:r>
              <a:rPr lang="en-GB" dirty="0"/>
              <a:t>DML Triggers</a:t>
            </a:r>
          </a:p>
          <a:p>
            <a:endParaRPr lang="en-GB" dirty="0"/>
          </a:p>
        </p:txBody>
      </p:sp>
    </p:spTree>
    <p:extLst>
      <p:ext uri="{BB962C8B-B14F-4D97-AF65-F5344CB8AC3E}">
        <p14:creationId xmlns:p14="http://schemas.microsoft.com/office/powerpoint/2010/main" val="31237860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p:txBody>
          <a:bodyPr/>
          <a:lstStyle/>
          <a:p>
            <a:pPr marL="0" indent="0">
              <a:buNone/>
            </a:pPr>
            <a:r>
              <a:rPr lang="en-GB" dirty="0"/>
              <a:t>What do the terms DML and DDL refer to in relation to databases and how do they differ?</a:t>
            </a:r>
          </a:p>
        </p:txBody>
      </p:sp>
    </p:spTree>
    <p:extLst>
      <p:ext uri="{BB962C8B-B14F-4D97-AF65-F5344CB8AC3E}">
        <p14:creationId xmlns:p14="http://schemas.microsoft.com/office/powerpoint/2010/main" val="402871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Triggers</a:t>
            </a:r>
          </a:p>
        </p:txBody>
      </p:sp>
      <p:sp>
        <p:nvSpPr>
          <p:cNvPr id="3" name="Content Placeholder 2"/>
          <p:cNvSpPr>
            <a:spLocks noGrp="1"/>
          </p:cNvSpPr>
          <p:nvPr>
            <p:ph sz="quarter" idx="1"/>
          </p:nvPr>
        </p:nvSpPr>
        <p:spPr/>
        <p:txBody>
          <a:bodyPr>
            <a:normAutofit fontScale="92500"/>
          </a:bodyPr>
          <a:lstStyle/>
          <a:p>
            <a:r>
              <a:rPr lang="en-GB" dirty="0"/>
              <a:t>A Trigger defines some action that the DBMS should automatically take when some event occurs in the database.</a:t>
            </a:r>
          </a:p>
          <a:p>
            <a:r>
              <a:rPr lang="en-GB" dirty="0"/>
              <a:t>MS SQL Server distinguishes between:</a:t>
            </a:r>
          </a:p>
          <a:p>
            <a:pPr lvl="1"/>
            <a:r>
              <a:rPr lang="en-GB" b="1" dirty="0"/>
              <a:t>DML Triggers</a:t>
            </a:r>
            <a:r>
              <a:rPr lang="en-GB" dirty="0"/>
              <a:t>: executed in response to DML events</a:t>
            </a:r>
          </a:p>
          <a:p>
            <a:pPr lvl="1"/>
            <a:r>
              <a:rPr lang="en-GB" b="1" dirty="0"/>
              <a:t>DDL Triggers</a:t>
            </a:r>
            <a:r>
              <a:rPr lang="en-GB" dirty="0"/>
              <a:t>: executed in response to DDL events</a:t>
            </a:r>
          </a:p>
          <a:p>
            <a:pPr lvl="1"/>
            <a:r>
              <a:rPr lang="en-GB" b="1" dirty="0"/>
              <a:t>Logon Triggers</a:t>
            </a:r>
            <a:r>
              <a:rPr lang="en-GB" dirty="0"/>
              <a:t>: executed in response to the LOGON event that occurs when a user’s session is established.</a:t>
            </a:r>
          </a:p>
          <a:p>
            <a:r>
              <a:rPr lang="en-GB" dirty="0"/>
              <a:t>For this module, we are interested in </a:t>
            </a:r>
            <a:r>
              <a:rPr lang="en-GB" b="1" dirty="0"/>
              <a:t>DML Triggers</a:t>
            </a:r>
            <a:r>
              <a:rPr lang="en-GB" dirty="0"/>
              <a:t>.</a:t>
            </a:r>
          </a:p>
          <a:p>
            <a:endParaRPr lang="en-GB" dirty="0"/>
          </a:p>
          <a:p>
            <a:endParaRPr lang="en-GB" dirty="0"/>
          </a:p>
        </p:txBody>
      </p:sp>
    </p:spTree>
    <p:extLst>
      <p:ext uri="{BB962C8B-B14F-4D97-AF65-F5344CB8AC3E}">
        <p14:creationId xmlns:p14="http://schemas.microsoft.com/office/powerpoint/2010/main" val="701280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DML Triggers</a:t>
            </a:r>
          </a:p>
        </p:txBody>
      </p:sp>
      <p:sp>
        <p:nvSpPr>
          <p:cNvPr id="3" name="Content Placeholder 2"/>
          <p:cNvSpPr>
            <a:spLocks noGrp="1"/>
          </p:cNvSpPr>
          <p:nvPr>
            <p:ph sz="quarter" idx="1"/>
          </p:nvPr>
        </p:nvSpPr>
        <p:spPr/>
        <p:txBody>
          <a:bodyPr>
            <a:normAutofit lnSpcReduction="10000"/>
          </a:bodyPr>
          <a:lstStyle/>
          <a:p>
            <a:r>
              <a:rPr lang="en-GB" dirty="0"/>
              <a:t>A DML Trigger is a compound SQL statement </a:t>
            </a:r>
            <a:r>
              <a:rPr lang="en-GB" b="1" i="1" dirty="0"/>
              <a:t>automatically</a:t>
            </a:r>
            <a:r>
              <a:rPr lang="en-GB" dirty="0"/>
              <a:t> </a:t>
            </a:r>
            <a:r>
              <a:rPr lang="en-GB" b="1" i="1" dirty="0"/>
              <a:t>executed </a:t>
            </a:r>
            <a:r>
              <a:rPr lang="en-GB" dirty="0"/>
              <a:t>by the DBMS as a side effect of </a:t>
            </a:r>
            <a:r>
              <a:rPr lang="en-GB" b="1" i="1" dirty="0"/>
              <a:t>modifying data</a:t>
            </a:r>
            <a:r>
              <a:rPr lang="en-GB" dirty="0"/>
              <a:t> through a DML event.</a:t>
            </a:r>
          </a:p>
          <a:p>
            <a:r>
              <a:rPr lang="en-GB" dirty="0"/>
              <a:t>DML events are </a:t>
            </a:r>
            <a:r>
              <a:rPr lang="en-GB" dirty="0" smtClean="0"/>
              <a:t>INSERTs, UPDATEs </a:t>
            </a:r>
            <a:r>
              <a:rPr lang="en-GB" dirty="0"/>
              <a:t>or </a:t>
            </a:r>
            <a:r>
              <a:rPr lang="en-GB" dirty="0" smtClean="0"/>
              <a:t>DELETEs </a:t>
            </a:r>
            <a:r>
              <a:rPr lang="en-GB" dirty="0"/>
              <a:t>on a named table or view.</a:t>
            </a:r>
          </a:p>
          <a:p>
            <a:r>
              <a:rPr lang="en-GB" dirty="0"/>
              <a:t>They are similar to constraints, in that they can, be used to enforce business rules and data integrity.</a:t>
            </a:r>
          </a:p>
          <a:p>
            <a:r>
              <a:rPr lang="en-GB" dirty="0"/>
              <a:t>They are, however, more flexible and provide a greater variety of actions than constraints.</a:t>
            </a:r>
          </a:p>
        </p:txBody>
      </p:sp>
    </p:spTree>
    <p:extLst>
      <p:ext uri="{BB962C8B-B14F-4D97-AF65-F5344CB8AC3E}">
        <p14:creationId xmlns:p14="http://schemas.microsoft.com/office/powerpoint/2010/main" val="346775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Uses of DML Triggers</a:t>
            </a:r>
          </a:p>
        </p:txBody>
      </p:sp>
      <p:sp>
        <p:nvSpPr>
          <p:cNvPr id="3" name="Content Placeholder 2"/>
          <p:cNvSpPr>
            <a:spLocks noGrp="1"/>
          </p:cNvSpPr>
          <p:nvPr>
            <p:ph sz="quarter" idx="1"/>
          </p:nvPr>
        </p:nvSpPr>
        <p:spPr/>
        <p:txBody>
          <a:bodyPr>
            <a:normAutofit fontScale="92500" lnSpcReduction="20000"/>
          </a:bodyPr>
          <a:lstStyle/>
          <a:p>
            <a:r>
              <a:rPr lang="en-GB" dirty="0"/>
              <a:t>Validating input data</a:t>
            </a:r>
          </a:p>
          <a:p>
            <a:r>
              <a:rPr lang="en-GB" dirty="0"/>
              <a:t>Maintaining and enforcing complex constraints that otherwise would be difficult/ impossible.</a:t>
            </a:r>
          </a:p>
          <a:p>
            <a:pPr lvl="1"/>
            <a:r>
              <a:rPr lang="en-GB" dirty="0"/>
              <a:t>E.g. enforcing business rules and data integrity constraint that may involve querying other tables or executing complex SQL statements.</a:t>
            </a:r>
          </a:p>
          <a:p>
            <a:r>
              <a:rPr lang="en-GB" dirty="0"/>
              <a:t>Audit changes to data, i.e. recording who made a change, what it was and when.</a:t>
            </a:r>
          </a:p>
          <a:p>
            <a:r>
              <a:rPr lang="en-GB" dirty="0"/>
              <a:t>Supporting alerts e.g. e-mails that some action needs to be taken due to some update on a table.</a:t>
            </a:r>
          </a:p>
          <a:p>
            <a:r>
              <a:rPr lang="en-GB" dirty="0"/>
              <a:t>Supporting replication (relates to distributed databases discussed later).</a:t>
            </a:r>
          </a:p>
        </p:txBody>
      </p:sp>
    </p:spTree>
    <p:extLst>
      <p:ext uri="{BB962C8B-B14F-4D97-AF65-F5344CB8AC3E}">
        <p14:creationId xmlns:p14="http://schemas.microsoft.com/office/powerpoint/2010/main" val="1045372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Triggers</a:t>
            </a:r>
          </a:p>
        </p:txBody>
      </p:sp>
      <p:sp>
        <p:nvSpPr>
          <p:cNvPr id="3" name="Content Placeholder 2"/>
          <p:cNvSpPr>
            <a:spLocks noGrp="1"/>
          </p:cNvSpPr>
          <p:nvPr>
            <p:ph sz="quarter" idx="1"/>
          </p:nvPr>
        </p:nvSpPr>
        <p:spPr>
          <a:xfrm>
            <a:off x="612648" y="1600200"/>
            <a:ext cx="8153400" cy="5257800"/>
          </a:xfrm>
        </p:spPr>
        <p:txBody>
          <a:bodyPr>
            <a:normAutofit fontScale="85000" lnSpcReduction="10000"/>
          </a:bodyPr>
          <a:lstStyle/>
          <a:p>
            <a:pPr marL="0" indent="0">
              <a:buNone/>
            </a:pPr>
            <a:r>
              <a:rPr lang="en-GB" dirty="0"/>
              <a:t>Triggers are based on the Event-Condition-Action (ECA) model and consists of:</a:t>
            </a:r>
          </a:p>
          <a:p>
            <a:r>
              <a:rPr lang="en-GB" b="1" dirty="0"/>
              <a:t>Event</a:t>
            </a:r>
            <a:r>
              <a:rPr lang="en-GB" dirty="0"/>
              <a:t>: the event (the change) that triggers the rule </a:t>
            </a:r>
          </a:p>
          <a:p>
            <a:pPr lvl="1"/>
            <a:r>
              <a:rPr lang="en-GB" dirty="0"/>
              <a:t>INSERT, UPDATE or DELETE (for DML triggers)</a:t>
            </a:r>
          </a:p>
          <a:p>
            <a:pPr lvl="1"/>
            <a:r>
              <a:rPr lang="en-GB" dirty="0"/>
              <a:t>It is also possible to specify the timing: BEFORE or AFTER the event, and even INSTEAD OF the event.</a:t>
            </a:r>
          </a:p>
          <a:p>
            <a:r>
              <a:rPr lang="en-GB" b="1" dirty="0"/>
              <a:t>Condition</a:t>
            </a:r>
            <a:r>
              <a:rPr lang="en-GB" dirty="0"/>
              <a:t>: determines whether the action should be executed</a:t>
            </a:r>
          </a:p>
          <a:p>
            <a:pPr lvl="1"/>
            <a:r>
              <a:rPr lang="en-GB" dirty="0"/>
              <a:t>Specifying a condition is optional.</a:t>
            </a:r>
          </a:p>
          <a:p>
            <a:pPr lvl="1"/>
            <a:r>
              <a:rPr lang="en-GB" dirty="0"/>
              <a:t>If specified, trigger will only execute if the condition is true.</a:t>
            </a:r>
          </a:p>
          <a:p>
            <a:r>
              <a:rPr lang="en-GB" b="1" dirty="0"/>
              <a:t>Action</a:t>
            </a:r>
            <a:r>
              <a:rPr lang="en-GB" dirty="0"/>
              <a:t>: the action to be taken. </a:t>
            </a:r>
          </a:p>
          <a:p>
            <a:pPr lvl="1"/>
            <a:r>
              <a:rPr lang="en-GB" dirty="0"/>
              <a:t>Contains the SQL statements and code to automatically execute when a triggering statement occurs and trigger condition is true.</a:t>
            </a:r>
          </a:p>
        </p:txBody>
      </p:sp>
    </p:spTree>
    <p:extLst>
      <p:ext uri="{BB962C8B-B14F-4D97-AF65-F5344CB8AC3E}">
        <p14:creationId xmlns:p14="http://schemas.microsoft.com/office/powerpoint/2010/main" val="718161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 Trigger</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r>
              <a:rPr lang="en-GB" dirty="0"/>
              <a:t>The simplified </a:t>
            </a:r>
            <a:r>
              <a:rPr lang="en-GB" dirty="0">
                <a:hlinkClick r:id="rId2"/>
              </a:rPr>
              <a:t>MS SQL Server syntax</a:t>
            </a:r>
            <a:r>
              <a:rPr lang="en-GB" dirty="0"/>
              <a:t>:</a:t>
            </a:r>
          </a:p>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TRIGGER</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TriggerName</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TableName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ViewName</a:t>
            </a:r>
            <a:r>
              <a:rPr lang="en-GB" dirty="0">
                <a:solidFill>
                  <a:prstClr val="black"/>
                </a:solidFill>
                <a:latin typeface="Consolas" panose="020B0609020204030204" pitchFamily="49" charset="0"/>
              </a:rPr>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FOR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AFTER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INSTEAD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OF </a:t>
            </a:r>
            <a:br>
              <a:rPr lang="en-GB" dirty="0">
                <a:solidFill>
                  <a:srgbClr val="0000FF"/>
                </a:solidFill>
                <a:latin typeface="Consolas" panose="020B0609020204030204" pitchFamily="49" charset="0"/>
              </a:rPr>
            </a:br>
            <a:r>
              <a:rPr lang="en-GB" dirty="0">
                <a:solidFill>
                  <a:srgbClr val="0000FF"/>
                </a:solidFill>
                <a:latin typeface="Consolas" panose="020B0609020204030204" pitchFamily="49" charset="0"/>
              </a:rPr>
              <a:t>INSERT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DELETE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UPDATE </a:t>
            </a:r>
            <a:br>
              <a:rPr lang="en-GB" dirty="0">
                <a:solidFill>
                  <a:srgbClr val="FF00FF"/>
                </a:solidFill>
                <a:latin typeface="Consolas" panose="020B0609020204030204" pitchFamily="49" charset="0"/>
              </a:rPr>
            </a:br>
            <a:r>
              <a:rPr lang="en-GB" dirty="0">
                <a:solidFill>
                  <a:srgbClr val="0000FF"/>
                </a:solidFill>
                <a:latin typeface="Consolas" panose="020B0609020204030204" pitchFamily="49" charset="0"/>
              </a:rPr>
              <a:t>AS</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sql_statement</a:t>
            </a:r>
            <a:r>
              <a:rPr lang="en-GB" dirty="0">
                <a:solidFill>
                  <a:prstClr val="black"/>
                </a:solidFill>
                <a:latin typeface="Consolas" panose="020B0609020204030204" pitchFamily="49" charset="0"/>
              </a:rPr>
              <a:t> [, …] </a:t>
            </a:r>
            <a:r>
              <a:rPr lang="en-GB" dirty="0">
                <a:solidFill>
                  <a:srgbClr val="808080"/>
                </a:solidFill>
                <a:latin typeface="Consolas" panose="020B0609020204030204" pitchFamily="49" charset="0"/>
              </a:rPr>
              <a:t>}</a:t>
            </a:r>
            <a:endParaRPr lang="en-GB" dirty="0"/>
          </a:p>
          <a:p>
            <a:r>
              <a:rPr lang="en-GB" b="1" dirty="0"/>
              <a:t>AFTER</a:t>
            </a:r>
            <a:r>
              <a:rPr lang="en-GB" dirty="0"/>
              <a:t> specifies that the DML trigger is fired only </a:t>
            </a:r>
            <a:r>
              <a:rPr lang="en-GB" b="1" i="1" dirty="0"/>
              <a:t>after all</a:t>
            </a:r>
            <a:r>
              <a:rPr lang="en-GB" dirty="0"/>
              <a:t> operations specified in the triggering SQL have completed successfully.</a:t>
            </a:r>
          </a:p>
          <a:p>
            <a:pPr lvl="1"/>
            <a:r>
              <a:rPr lang="en-GB" dirty="0"/>
              <a:t>AFTER Triggers cannot be defined on views</a:t>
            </a:r>
          </a:p>
          <a:p>
            <a:pPr lvl="1"/>
            <a:r>
              <a:rPr lang="en-GB" dirty="0"/>
              <a:t>You can use FOR and AFTER in combination i.e. FOR AFTER, or just one of the keywords.</a:t>
            </a:r>
          </a:p>
          <a:p>
            <a:endParaRPr lang="en-GB" dirty="0"/>
          </a:p>
          <a:p>
            <a:endParaRPr lang="en-GB" dirty="0"/>
          </a:p>
          <a:p>
            <a:endParaRPr lang="en-GB" dirty="0"/>
          </a:p>
        </p:txBody>
      </p:sp>
    </p:spTree>
    <p:extLst>
      <p:ext uri="{BB962C8B-B14F-4D97-AF65-F5344CB8AC3E}">
        <p14:creationId xmlns:p14="http://schemas.microsoft.com/office/powerpoint/2010/main" val="746441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 Trigger</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TRIGGER</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TriggerName</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TableName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ViewName</a:t>
            </a:r>
            <a:r>
              <a:rPr lang="en-GB" dirty="0">
                <a:solidFill>
                  <a:prstClr val="black"/>
                </a:solidFill>
                <a:latin typeface="Consolas" panose="020B0609020204030204" pitchFamily="49" charset="0"/>
              </a:rPr>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FOR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AFTER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INSTEAD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OF </a:t>
            </a:r>
            <a:br>
              <a:rPr lang="en-GB" dirty="0">
                <a:solidFill>
                  <a:srgbClr val="0000FF"/>
                </a:solidFill>
                <a:latin typeface="Consolas" panose="020B0609020204030204" pitchFamily="49" charset="0"/>
              </a:rPr>
            </a:br>
            <a:r>
              <a:rPr lang="en-GB" dirty="0">
                <a:solidFill>
                  <a:srgbClr val="0000FF"/>
                </a:solidFill>
                <a:latin typeface="Consolas" panose="020B0609020204030204" pitchFamily="49" charset="0"/>
              </a:rPr>
              <a:t>INSERT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DELETE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UPDATE </a:t>
            </a:r>
            <a:br>
              <a:rPr lang="en-GB" dirty="0">
                <a:solidFill>
                  <a:srgbClr val="FF00FF"/>
                </a:solidFill>
                <a:latin typeface="Consolas" panose="020B0609020204030204" pitchFamily="49" charset="0"/>
              </a:rPr>
            </a:br>
            <a:r>
              <a:rPr lang="en-GB" dirty="0">
                <a:solidFill>
                  <a:srgbClr val="0000FF"/>
                </a:solidFill>
                <a:latin typeface="Consolas" panose="020B0609020204030204" pitchFamily="49" charset="0"/>
              </a:rPr>
              <a:t>AS</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sql_statement</a:t>
            </a:r>
            <a:r>
              <a:rPr lang="en-GB" dirty="0">
                <a:solidFill>
                  <a:prstClr val="black"/>
                </a:solidFill>
                <a:latin typeface="Consolas" panose="020B0609020204030204" pitchFamily="49" charset="0"/>
              </a:rPr>
              <a:t> [, …] </a:t>
            </a:r>
            <a:r>
              <a:rPr lang="en-GB" dirty="0">
                <a:solidFill>
                  <a:srgbClr val="808080"/>
                </a:solidFill>
                <a:latin typeface="Consolas" panose="020B0609020204030204" pitchFamily="49" charset="0"/>
              </a:rPr>
              <a:t>}</a:t>
            </a:r>
            <a:endParaRPr lang="en-GB" dirty="0"/>
          </a:p>
          <a:p>
            <a:r>
              <a:rPr lang="en-GB" dirty="0"/>
              <a:t>MS SQL Server does not support BEFORE triggers as some DBMSs do.</a:t>
            </a:r>
          </a:p>
          <a:p>
            <a:pPr lvl="1"/>
            <a:r>
              <a:rPr lang="en-GB" dirty="0"/>
              <a:t>BEFORE triggers will execute before the triggering SQL.</a:t>
            </a:r>
          </a:p>
          <a:p>
            <a:r>
              <a:rPr lang="en-GB" b="1" dirty="0"/>
              <a:t>INSTEAD OF</a:t>
            </a:r>
            <a:r>
              <a:rPr lang="en-GB" dirty="0"/>
              <a:t> triggers override the standard actions of an INSERT, UPDATE, or DELETE.</a:t>
            </a:r>
          </a:p>
          <a:p>
            <a:pPr lvl="1"/>
            <a:r>
              <a:rPr lang="en-GB" dirty="0"/>
              <a:t>Specifies that the DML trigger is executed </a:t>
            </a:r>
            <a:r>
              <a:rPr lang="en-GB" b="1" i="1" dirty="0"/>
              <a:t>instead of</a:t>
            </a:r>
            <a:r>
              <a:rPr lang="en-GB" dirty="0"/>
              <a:t> the triggering SQL statement.</a:t>
            </a:r>
          </a:p>
          <a:p>
            <a:pPr lvl="1"/>
            <a:r>
              <a:rPr lang="en-GB" dirty="0"/>
              <a:t>They are useful for enabling views that would not be normally updatable to support updates.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39413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 Trigger</a:t>
            </a:r>
          </a:p>
        </p:txBody>
      </p:sp>
      <p:sp>
        <p:nvSpPr>
          <p:cNvPr id="3" name="Content Placeholder 2"/>
          <p:cNvSpPr>
            <a:spLocks noGrp="1"/>
          </p:cNvSpPr>
          <p:nvPr>
            <p:ph sz="quarter" idx="1"/>
          </p:nvPr>
        </p:nvSpPr>
        <p:spPr>
          <a:xfrm>
            <a:off x="612648" y="1600200"/>
            <a:ext cx="8279832" cy="4495800"/>
          </a:xfrm>
        </p:spPr>
        <p:txBody>
          <a:bodyPr>
            <a:normAutofit fontScale="92500"/>
          </a:bodyPr>
          <a:lstStyle/>
          <a:p>
            <a:pPr marL="594360" lvl="2"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TRIGGER</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TriggerName</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TableName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ViewName</a:t>
            </a:r>
            <a:r>
              <a:rPr lang="en-GB" dirty="0">
                <a:solidFill>
                  <a:prstClr val="black"/>
                </a:solidFill>
                <a:latin typeface="Consolas" panose="020B0609020204030204" pitchFamily="49" charset="0"/>
              </a:rPr>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FOR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AFTER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INSTEAD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OF </a:t>
            </a:r>
            <a:br>
              <a:rPr lang="en-GB" dirty="0">
                <a:solidFill>
                  <a:srgbClr val="0000FF"/>
                </a:solidFill>
                <a:latin typeface="Consolas" panose="020B0609020204030204" pitchFamily="49" charset="0"/>
              </a:rPr>
            </a:br>
            <a:r>
              <a:rPr lang="en-GB" dirty="0">
                <a:solidFill>
                  <a:srgbClr val="0000FF"/>
                </a:solidFill>
                <a:latin typeface="Consolas" panose="020B0609020204030204" pitchFamily="49" charset="0"/>
              </a:rPr>
              <a:t>INSERT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DELETE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UPDATE </a:t>
            </a:r>
            <a:br>
              <a:rPr lang="en-GB" dirty="0">
                <a:solidFill>
                  <a:srgbClr val="FF00FF"/>
                </a:solidFill>
                <a:latin typeface="Consolas" panose="020B0609020204030204" pitchFamily="49" charset="0"/>
              </a:rPr>
            </a:br>
            <a:r>
              <a:rPr lang="en-GB" dirty="0">
                <a:solidFill>
                  <a:srgbClr val="0000FF"/>
                </a:solidFill>
                <a:latin typeface="Consolas" panose="020B0609020204030204" pitchFamily="49" charset="0"/>
              </a:rPr>
              <a:t>AS</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sql_statement</a:t>
            </a:r>
            <a:r>
              <a:rPr lang="en-GB" dirty="0">
                <a:solidFill>
                  <a:prstClr val="black"/>
                </a:solidFill>
                <a:latin typeface="Consolas" panose="020B0609020204030204" pitchFamily="49" charset="0"/>
              </a:rPr>
              <a:t> [, …] </a:t>
            </a:r>
            <a:r>
              <a:rPr lang="en-GB" dirty="0">
                <a:solidFill>
                  <a:srgbClr val="808080"/>
                </a:solidFill>
                <a:latin typeface="Consolas" panose="020B0609020204030204" pitchFamily="49" charset="0"/>
              </a:rPr>
              <a:t>}</a:t>
            </a:r>
            <a:endParaRPr lang="en-GB" dirty="0"/>
          </a:p>
          <a:p>
            <a:r>
              <a:rPr lang="en-GB" b="1" dirty="0"/>
              <a:t>INSERT</a:t>
            </a:r>
            <a:r>
              <a:rPr lang="en-GB" dirty="0"/>
              <a:t> | </a:t>
            </a:r>
            <a:r>
              <a:rPr lang="en-GB" b="1" dirty="0"/>
              <a:t>DELETE</a:t>
            </a:r>
            <a:r>
              <a:rPr lang="en-GB" dirty="0"/>
              <a:t> | </a:t>
            </a:r>
            <a:r>
              <a:rPr lang="en-GB" b="1" dirty="0"/>
              <a:t>UPDATE</a:t>
            </a:r>
            <a:r>
              <a:rPr lang="en-GB" dirty="0"/>
              <a:t>: specifies the data modification statements executed against the specified table or view that activates the DML trigger.</a:t>
            </a:r>
          </a:p>
          <a:p>
            <a:pPr lvl="1"/>
            <a:r>
              <a:rPr lang="en-GB" dirty="0"/>
              <a:t>Any combination of these, and in any order, is allowed.</a:t>
            </a:r>
          </a:p>
          <a:p>
            <a:r>
              <a:rPr lang="en-GB" b="1" dirty="0" err="1"/>
              <a:t>sql_statement</a:t>
            </a:r>
            <a:r>
              <a:rPr lang="en-GB" dirty="0"/>
              <a:t> specifies the trigger conditions and actions to execute.</a:t>
            </a:r>
          </a:p>
          <a:p>
            <a:endParaRPr lang="en-GB" dirty="0"/>
          </a:p>
          <a:p>
            <a:endParaRPr lang="en-GB" dirty="0"/>
          </a:p>
        </p:txBody>
      </p:sp>
    </p:spTree>
    <p:extLst>
      <p:ext uri="{BB962C8B-B14F-4D97-AF65-F5344CB8AC3E}">
        <p14:creationId xmlns:p14="http://schemas.microsoft.com/office/powerpoint/2010/main" val="3699655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Simple Trigger</a:t>
            </a:r>
          </a:p>
        </p:txBody>
      </p:sp>
      <p:sp>
        <p:nvSpPr>
          <p:cNvPr id="3" name="Content Placeholder 2"/>
          <p:cNvSpPr>
            <a:spLocks noGrp="1"/>
          </p:cNvSpPr>
          <p:nvPr>
            <p:ph sz="quarter" idx="1"/>
          </p:nvPr>
        </p:nvSpPr>
        <p:spPr>
          <a:xfrm>
            <a:off x="612648" y="1600200"/>
            <a:ext cx="8153400" cy="5257800"/>
          </a:xfrm>
        </p:spPr>
        <p:txBody>
          <a:bodyPr>
            <a:normAutofit fontScale="92500"/>
          </a:bodyPr>
          <a:lstStyle/>
          <a:p>
            <a:r>
              <a:rPr lang="en-GB" dirty="0"/>
              <a:t>Create a Trigger that raises a warning error message to the client if data is changed or added to the Branch table.</a:t>
            </a:r>
          </a:p>
          <a:p>
            <a:pPr lvl="1"/>
            <a:r>
              <a:rPr lang="en-GB" b="1" dirty="0"/>
              <a:t>Trigger Event</a:t>
            </a:r>
            <a:r>
              <a:rPr lang="en-GB" dirty="0"/>
              <a:t>: Any DML changes to the Branch Table</a:t>
            </a:r>
          </a:p>
          <a:p>
            <a:pPr lvl="1"/>
            <a:r>
              <a:rPr lang="en-GB" b="1" dirty="0"/>
              <a:t>Condition</a:t>
            </a:r>
            <a:r>
              <a:rPr lang="en-GB" dirty="0"/>
              <a:t>: There is no additional condition</a:t>
            </a:r>
          </a:p>
          <a:p>
            <a:pPr lvl="1"/>
            <a:r>
              <a:rPr lang="en-GB" b="1" dirty="0"/>
              <a:t>Action</a:t>
            </a:r>
            <a:r>
              <a:rPr lang="en-GB" dirty="0"/>
              <a:t>: Raise a warning error message. You can use MS SQL Server’s </a:t>
            </a:r>
            <a:r>
              <a:rPr lang="en-GB" dirty="0">
                <a:hlinkClick r:id="rId3"/>
              </a:rPr>
              <a:t>RAISEERROR</a:t>
            </a:r>
            <a:r>
              <a:rPr lang="en-GB" dirty="0"/>
              <a:t> method:</a:t>
            </a:r>
          </a:p>
          <a:p>
            <a:pPr marL="1051560" lvl="3" indent="0">
              <a:buNone/>
            </a:pPr>
            <a:r>
              <a:rPr lang="en-GB" dirty="0">
                <a:solidFill>
                  <a:srgbClr val="0000FF"/>
                </a:solidFill>
                <a:latin typeface="Consolas" panose="020B0609020204030204" pitchFamily="49" charset="0"/>
              </a:rPr>
              <a:t>RAISERROR </a:t>
            </a:r>
            <a:r>
              <a:rPr lang="en-GB" dirty="0">
                <a:solidFill>
                  <a:srgbClr val="808080"/>
                </a:solidFill>
                <a:latin typeface="Consolas" panose="020B0609020204030204" pitchFamily="49" charset="0"/>
              </a:rPr>
              <a:t>(</a:t>
            </a:r>
            <a:r>
              <a:rPr lang="en-GB" dirty="0">
                <a:solidFill>
                  <a:srgbClr val="FF0000"/>
                </a:solidFill>
                <a:latin typeface="Consolas" panose="020B0609020204030204" pitchFamily="49" charset="0"/>
              </a:rPr>
              <a:t>'Message'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Severity</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State</a:t>
            </a:r>
            <a:r>
              <a:rPr lang="en-GB" dirty="0">
                <a:solidFill>
                  <a:srgbClr val="808080"/>
                </a:solidFill>
                <a:latin typeface="Consolas" panose="020B0609020204030204" pitchFamily="49" charset="0"/>
              </a:rPr>
              <a:t>)</a:t>
            </a:r>
            <a:endParaRPr lang="en-GB" dirty="0"/>
          </a:p>
          <a:p>
            <a:pPr lvl="2"/>
            <a:r>
              <a:rPr lang="en-GB" dirty="0"/>
              <a:t>Message: a string error message to display</a:t>
            </a:r>
          </a:p>
          <a:p>
            <a:pPr lvl="2"/>
            <a:r>
              <a:rPr lang="en-GB" dirty="0"/>
              <a:t>Severity: a number between 0-18 defining a user-defined severity level.</a:t>
            </a:r>
          </a:p>
          <a:p>
            <a:pPr lvl="2"/>
            <a:r>
              <a:rPr lang="en-GB" dirty="0"/>
              <a:t>State: a number between 0 – 255 typically representing a unique location number from which the error occurred.</a:t>
            </a:r>
          </a:p>
        </p:txBody>
      </p:sp>
    </p:spTree>
    <p:extLst>
      <p:ext uri="{BB962C8B-B14F-4D97-AF65-F5344CB8AC3E}">
        <p14:creationId xmlns:p14="http://schemas.microsoft.com/office/powerpoint/2010/main" val="616436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Simple Trigger</a:t>
            </a:r>
          </a:p>
        </p:txBody>
      </p:sp>
      <p:sp>
        <p:nvSpPr>
          <p:cNvPr id="3" name="Content Placeholder 2"/>
          <p:cNvSpPr>
            <a:spLocks noGrp="1"/>
          </p:cNvSpPr>
          <p:nvPr>
            <p:ph sz="quarter" idx="1"/>
          </p:nvPr>
        </p:nvSpPr>
        <p:spPr>
          <a:xfrm>
            <a:off x="612648" y="1600200"/>
            <a:ext cx="8423848" cy="5257800"/>
          </a:xfrm>
        </p:spPr>
        <p:txBody>
          <a:bodyPr>
            <a:normAutofit fontScale="92500" lnSpcReduction="10000"/>
          </a:bodyPr>
          <a:lstStyle/>
          <a:p>
            <a:r>
              <a:rPr lang="en-GB" dirty="0"/>
              <a:t>Create a Trigger that raises a warning error message to the client if data is changed or added to the Branch table.</a:t>
            </a:r>
          </a:p>
          <a:p>
            <a:pPr marL="594360" lvl="2" indent="0">
              <a:spcBef>
                <a:spcPts val="0"/>
              </a:spcBef>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TRIGGER</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BranchTableModified</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Branch</a:t>
            </a:r>
          </a:p>
          <a:p>
            <a:pPr marL="594360" lvl="2" indent="0">
              <a:spcBef>
                <a:spcPts val="0"/>
              </a:spcBef>
              <a:buNone/>
            </a:pPr>
            <a:r>
              <a:rPr lang="en-GB" dirty="0">
                <a:solidFill>
                  <a:srgbClr val="008000"/>
                </a:solidFill>
                <a:latin typeface="Consolas" panose="020B0609020204030204" pitchFamily="49" charset="0"/>
              </a:rPr>
              <a:t>-- TRIGGER EVENT</a:t>
            </a:r>
            <a:endParaRPr lang="en-GB" dirty="0">
              <a:solidFill>
                <a:prstClr val="black"/>
              </a:solidFill>
              <a:latin typeface="Consolas" panose="020B0609020204030204" pitchFamily="49" charset="0"/>
            </a:endParaRPr>
          </a:p>
          <a:p>
            <a:pPr marL="594360" lvl="2" indent="0">
              <a:spcBef>
                <a:spcPts val="0"/>
              </a:spcBef>
              <a:buNone/>
            </a:pPr>
            <a:r>
              <a:rPr lang="en-GB" dirty="0">
                <a:solidFill>
                  <a:srgbClr val="0000FF"/>
                </a:solidFill>
                <a:latin typeface="Consolas" panose="020B0609020204030204" pitchFamily="49" charset="0"/>
              </a:rPr>
              <a:t>AFTER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INSERT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UPDATE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DELETE</a:t>
            </a:r>
            <a:endParaRPr lang="en-GB" dirty="0">
              <a:solidFill>
                <a:prstClr val="black"/>
              </a:solidFill>
              <a:latin typeface="Consolas" panose="020B0609020204030204" pitchFamily="49" charset="0"/>
            </a:endParaRPr>
          </a:p>
          <a:p>
            <a:pPr marL="594360" lvl="2" indent="0">
              <a:spcBef>
                <a:spcPts val="0"/>
              </a:spcBef>
              <a:buNone/>
            </a:pPr>
            <a:r>
              <a:rPr lang="en-GB" dirty="0">
                <a:solidFill>
                  <a:srgbClr val="0000FF"/>
                </a:solidFill>
                <a:latin typeface="Consolas" panose="020B0609020204030204" pitchFamily="49" charset="0"/>
              </a:rPr>
              <a:t>AS</a:t>
            </a:r>
            <a:r>
              <a:rPr lang="en-GB" dirty="0">
                <a:solidFill>
                  <a:prstClr val="black"/>
                </a:solidFill>
                <a:latin typeface="Consolas" panose="020B0609020204030204" pitchFamily="49" charset="0"/>
              </a:rPr>
              <a:t> </a:t>
            </a:r>
          </a:p>
          <a:p>
            <a:pPr marL="594360" lvl="2" indent="0">
              <a:spcBef>
                <a:spcPts val="0"/>
              </a:spcBef>
              <a:buNone/>
            </a:pPr>
            <a:r>
              <a:rPr lang="en-GB" dirty="0">
                <a:solidFill>
                  <a:srgbClr val="008000"/>
                </a:solidFill>
                <a:latin typeface="Consolas" panose="020B0609020204030204" pitchFamily="49" charset="0"/>
              </a:rPr>
              <a:t>-- TRIGGER ACTION</a:t>
            </a:r>
            <a:endParaRPr lang="en-GB" dirty="0">
              <a:solidFill>
                <a:prstClr val="black"/>
              </a:solidFill>
              <a:latin typeface="Consolas" panose="020B0609020204030204" pitchFamily="49" charset="0"/>
            </a:endParaRPr>
          </a:p>
          <a:p>
            <a:pPr marL="594360" lvl="2" indent="0">
              <a:spcBef>
                <a:spcPts val="0"/>
              </a:spcBef>
              <a:buNone/>
            </a:pPr>
            <a:r>
              <a:rPr lang="en-GB" dirty="0">
                <a:solidFill>
                  <a:srgbClr val="0000FF"/>
                </a:solidFill>
                <a:latin typeface="Consolas" panose="020B0609020204030204" pitchFamily="49" charset="0"/>
              </a:rPr>
              <a:t>RAISERROR </a:t>
            </a:r>
            <a:r>
              <a:rPr lang="en-GB" dirty="0">
                <a:solidFill>
                  <a:srgbClr val="808080"/>
                </a:solidFill>
                <a:latin typeface="Consolas" panose="020B0609020204030204" pitchFamily="49" charset="0"/>
              </a:rPr>
              <a:t>(</a:t>
            </a:r>
            <a:r>
              <a:rPr lang="en-GB" dirty="0">
                <a:solidFill>
                  <a:srgbClr val="FF0000"/>
                </a:solidFill>
                <a:latin typeface="Consolas" panose="020B0609020204030204" pitchFamily="49" charset="0"/>
              </a:rPr>
              <a:t>'Notify IT: Branch data modified'</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5</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1</a:t>
            </a:r>
            <a:r>
              <a:rPr lang="en-GB" dirty="0">
                <a:solidFill>
                  <a:srgbClr val="808080"/>
                </a:solidFill>
                <a:latin typeface="Consolas" panose="020B0609020204030204" pitchFamily="49" charset="0"/>
              </a:rPr>
              <a:t>);</a:t>
            </a:r>
          </a:p>
          <a:p>
            <a:r>
              <a:rPr lang="en-GB" dirty="0"/>
              <a:t>Simply displays the message at the client.</a:t>
            </a:r>
          </a:p>
          <a:p>
            <a:pPr lvl="1"/>
            <a:r>
              <a:rPr lang="en-GB" dirty="0"/>
              <a:t>It has a severity level rating of 5</a:t>
            </a:r>
          </a:p>
          <a:p>
            <a:pPr lvl="1"/>
            <a:r>
              <a:rPr lang="en-GB" dirty="0"/>
              <a:t>It originated from Location 1</a:t>
            </a:r>
          </a:p>
          <a:p>
            <a:r>
              <a:rPr lang="en-GB" dirty="0"/>
              <a:t>However, you typically want to create more complex triggers than this.</a:t>
            </a:r>
          </a:p>
          <a:p>
            <a:endParaRPr lang="en-GB" dirty="0"/>
          </a:p>
        </p:txBody>
      </p:sp>
    </p:spTree>
    <p:extLst>
      <p:ext uri="{BB962C8B-B14F-4D97-AF65-F5344CB8AC3E}">
        <p14:creationId xmlns:p14="http://schemas.microsoft.com/office/powerpoint/2010/main" val="17034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DML Triggers: </a:t>
            </a:r>
            <a:br>
              <a:rPr lang="en-GB" dirty="0"/>
            </a:br>
            <a:r>
              <a:rPr lang="en-GB" dirty="0"/>
              <a:t>The deleted and inserted Tables</a:t>
            </a:r>
          </a:p>
        </p:txBody>
      </p:sp>
      <p:sp>
        <p:nvSpPr>
          <p:cNvPr id="3" name="Content Placeholder 2"/>
          <p:cNvSpPr>
            <a:spLocks noGrp="1"/>
          </p:cNvSpPr>
          <p:nvPr>
            <p:ph sz="quarter" idx="1"/>
          </p:nvPr>
        </p:nvSpPr>
        <p:spPr/>
        <p:txBody>
          <a:bodyPr>
            <a:normAutofit lnSpcReduction="10000"/>
          </a:bodyPr>
          <a:lstStyle/>
          <a:p>
            <a:r>
              <a:rPr lang="en-GB" dirty="0"/>
              <a:t>DML Trigger statements </a:t>
            </a:r>
            <a:r>
              <a:rPr lang="en-GB" dirty="0">
                <a:hlinkClick r:id="rId3"/>
              </a:rPr>
              <a:t>use two special tables</a:t>
            </a:r>
            <a:r>
              <a:rPr lang="en-GB" dirty="0"/>
              <a:t>. In MS SQL Server, they are called:</a:t>
            </a:r>
          </a:p>
          <a:p>
            <a:pPr lvl="1"/>
            <a:r>
              <a:rPr lang="en-GB" dirty="0"/>
              <a:t>The </a:t>
            </a:r>
            <a:r>
              <a:rPr lang="en-GB" b="1" dirty="0"/>
              <a:t>deleted</a:t>
            </a:r>
            <a:r>
              <a:rPr lang="en-GB" dirty="0"/>
              <a:t> table: </a:t>
            </a:r>
            <a:r>
              <a:rPr lang="en-GB" b="1" i="1" dirty="0"/>
              <a:t>stores copies</a:t>
            </a:r>
            <a:r>
              <a:rPr lang="en-GB" dirty="0"/>
              <a:t> of the affected rows during DELETE and UPDATE statements.</a:t>
            </a:r>
          </a:p>
          <a:p>
            <a:pPr lvl="1"/>
            <a:r>
              <a:rPr lang="en-GB" dirty="0"/>
              <a:t>The </a:t>
            </a:r>
            <a:r>
              <a:rPr lang="en-GB" b="1" dirty="0"/>
              <a:t>inserted</a:t>
            </a:r>
            <a:r>
              <a:rPr lang="en-GB" dirty="0"/>
              <a:t> table: </a:t>
            </a:r>
            <a:r>
              <a:rPr lang="en-GB" b="1" i="1" dirty="0"/>
              <a:t>stores copies</a:t>
            </a:r>
            <a:r>
              <a:rPr lang="en-GB" dirty="0"/>
              <a:t> of the affected rows during INSERT and UPDATE statements.</a:t>
            </a:r>
          </a:p>
          <a:p>
            <a:r>
              <a:rPr lang="en-GB" dirty="0"/>
              <a:t>SQL Server automatically creates and manages these </a:t>
            </a:r>
            <a:r>
              <a:rPr lang="en-GB" b="1" i="1" dirty="0"/>
              <a:t>temporary, memory-resident </a:t>
            </a:r>
            <a:r>
              <a:rPr lang="en-GB" dirty="0"/>
              <a:t>tables.</a:t>
            </a:r>
          </a:p>
          <a:p>
            <a:r>
              <a:rPr lang="en-GB" b="1" dirty="0"/>
              <a:t>Note</a:t>
            </a:r>
            <a:r>
              <a:rPr lang="en-GB" dirty="0"/>
              <a:t>: you cannot directly modify the data in these tables! They are only </a:t>
            </a:r>
            <a:r>
              <a:rPr lang="en-GB" b="1" i="1" dirty="0"/>
              <a:t>temporary tables</a:t>
            </a:r>
            <a:r>
              <a:rPr lang="en-GB" dirty="0"/>
              <a:t>.</a:t>
            </a:r>
          </a:p>
          <a:p>
            <a:endParaRPr lang="en-GB" dirty="0"/>
          </a:p>
        </p:txBody>
      </p:sp>
    </p:spTree>
    <p:extLst>
      <p:ext uri="{BB962C8B-B14F-4D97-AF65-F5344CB8AC3E}">
        <p14:creationId xmlns:p14="http://schemas.microsoft.com/office/powerpoint/2010/main" val="423393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INSERTS: The deleted and inserted Tables</a:t>
            </a:r>
          </a:p>
        </p:txBody>
      </p:sp>
      <p:sp>
        <p:nvSpPr>
          <p:cNvPr id="3" name="Content Placeholder 2"/>
          <p:cNvSpPr>
            <a:spLocks noGrp="1"/>
          </p:cNvSpPr>
          <p:nvPr>
            <p:ph sz="quarter" idx="1"/>
          </p:nvPr>
        </p:nvSpPr>
        <p:spPr/>
        <p:txBody>
          <a:bodyPr/>
          <a:lstStyle/>
          <a:p>
            <a:r>
              <a:rPr lang="en-GB" dirty="0"/>
              <a:t>For an INSERT Statement:</a:t>
            </a:r>
          </a:p>
          <a:p>
            <a:pPr lvl="1"/>
            <a:r>
              <a:rPr lang="en-GB" dirty="0"/>
              <a:t>New Row is added to both the trigger (actual) table and the inserted table.</a:t>
            </a:r>
          </a:p>
          <a:p>
            <a:pPr lvl="1"/>
            <a:r>
              <a:rPr lang="en-GB" dirty="0"/>
              <a:t>The row added to the inserted table is a copy of the new row.</a:t>
            </a:r>
          </a:p>
        </p:txBody>
      </p:sp>
      <p:grpSp>
        <p:nvGrpSpPr>
          <p:cNvPr id="13" name="Group 12"/>
          <p:cNvGrpSpPr/>
          <p:nvPr/>
        </p:nvGrpSpPr>
        <p:grpSpPr>
          <a:xfrm>
            <a:off x="1475656" y="3806991"/>
            <a:ext cx="6049367" cy="2649399"/>
            <a:chOff x="1475656" y="3806991"/>
            <a:chExt cx="6049367" cy="2649399"/>
          </a:xfrm>
        </p:grpSpPr>
        <p:sp>
          <p:nvSpPr>
            <p:cNvPr id="4" name="TextBox 3"/>
            <p:cNvSpPr txBox="1"/>
            <p:nvPr/>
          </p:nvSpPr>
          <p:spPr>
            <a:xfrm>
              <a:off x="3563888" y="3806991"/>
              <a:ext cx="2088232"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solidFill>
                    <a:srgbClr val="0000FF"/>
                  </a:solidFill>
                  <a:latin typeface="Consolas" panose="020B0609020204030204" pitchFamily="49" charset="0"/>
                </a:rPr>
                <a:t>INSERT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INTO</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Branch</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srgbClr val="FF0000"/>
                  </a:solidFill>
                  <a:latin typeface="Consolas" panose="020B0609020204030204" pitchFamily="49" charset="0"/>
                </a:rPr>
                <a:t>…</a:t>
              </a:r>
              <a:r>
                <a:rPr lang="en-GB" dirty="0">
                  <a:solidFill>
                    <a:srgbClr val="808080"/>
                  </a:solidFill>
                  <a:latin typeface="Consolas" panose="020B0609020204030204" pitchFamily="49" charset="0"/>
                </a:rPr>
                <a:t>)</a:t>
              </a:r>
            </a:p>
          </p:txBody>
        </p:sp>
        <p:sp>
          <p:nvSpPr>
            <p:cNvPr id="5" name="TextBox 4"/>
            <p:cNvSpPr txBox="1"/>
            <p:nvPr/>
          </p:nvSpPr>
          <p:spPr>
            <a:xfrm>
              <a:off x="3563888" y="4959119"/>
              <a:ext cx="2088232"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New Record</a:t>
              </a:r>
            </a:p>
          </p:txBody>
        </p:sp>
        <p:sp>
          <p:nvSpPr>
            <p:cNvPr id="6" name="TextBox 5"/>
            <p:cNvSpPr txBox="1"/>
            <p:nvPr/>
          </p:nvSpPr>
          <p:spPr>
            <a:xfrm>
              <a:off x="1475656" y="6087058"/>
              <a:ext cx="2520279"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Trigger Table (Branch)</a:t>
              </a:r>
            </a:p>
          </p:txBody>
        </p:sp>
        <p:sp>
          <p:nvSpPr>
            <p:cNvPr id="7" name="TextBox 6"/>
            <p:cNvSpPr txBox="1"/>
            <p:nvPr/>
          </p:nvSpPr>
          <p:spPr>
            <a:xfrm>
              <a:off x="5724128" y="6057248"/>
              <a:ext cx="1656184"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inserted Table</a:t>
              </a:r>
            </a:p>
          </p:txBody>
        </p:sp>
        <p:cxnSp>
          <p:nvCxnSpPr>
            <p:cNvPr id="8" name="Elbow Connector 7"/>
            <p:cNvCxnSpPr>
              <a:stCxn id="5" idx="2"/>
              <a:endCxn id="6" idx="0"/>
            </p:cNvCxnSpPr>
            <p:nvPr/>
          </p:nvCxnSpPr>
          <p:spPr>
            <a:xfrm rot="5400000">
              <a:off x="3292597" y="4771650"/>
              <a:ext cx="758607" cy="187220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835696" y="5726668"/>
              <a:ext cx="872675" cy="369332"/>
            </a:xfrm>
            <a:prstGeom prst="rect">
              <a:avLst/>
            </a:prstGeom>
            <a:noFill/>
          </p:spPr>
          <p:txBody>
            <a:bodyPr wrap="none" rtlCol="0">
              <a:spAutoFit/>
            </a:bodyPr>
            <a:lstStyle/>
            <a:p>
              <a:r>
                <a:rPr lang="en-GB" b="1" dirty="0"/>
                <a:t>Add to</a:t>
              </a:r>
            </a:p>
          </p:txBody>
        </p:sp>
        <p:sp>
          <p:nvSpPr>
            <p:cNvPr id="10" name="TextBox 9"/>
            <p:cNvSpPr txBox="1"/>
            <p:nvPr/>
          </p:nvSpPr>
          <p:spPr>
            <a:xfrm>
              <a:off x="6558155" y="5683521"/>
              <a:ext cx="966868" cy="369332"/>
            </a:xfrm>
            <a:prstGeom prst="rect">
              <a:avLst/>
            </a:prstGeom>
            <a:noFill/>
          </p:spPr>
          <p:txBody>
            <a:bodyPr wrap="none" rtlCol="0">
              <a:spAutoFit/>
            </a:bodyPr>
            <a:lstStyle/>
            <a:p>
              <a:r>
                <a:rPr lang="en-GB" b="1" dirty="0"/>
                <a:t>Copy to</a:t>
              </a:r>
            </a:p>
          </p:txBody>
        </p:sp>
        <p:cxnSp>
          <p:nvCxnSpPr>
            <p:cNvPr id="11" name="Elbow Connector 10"/>
            <p:cNvCxnSpPr>
              <a:stCxn id="5" idx="2"/>
              <a:endCxn id="7" idx="0"/>
            </p:cNvCxnSpPr>
            <p:nvPr/>
          </p:nvCxnSpPr>
          <p:spPr>
            <a:xfrm rot="16200000" flipH="1">
              <a:off x="5215714" y="4720741"/>
              <a:ext cx="728797" cy="1944216"/>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4" idx="2"/>
              <a:endCxn id="5" idx="0"/>
            </p:cNvCxnSpPr>
            <p:nvPr/>
          </p:nvCxnSpPr>
          <p:spPr>
            <a:xfrm>
              <a:off x="4608004" y="4453322"/>
              <a:ext cx="0" cy="5057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8339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UPDATES: The deleted and inserted Tables</a:t>
            </a:r>
          </a:p>
        </p:txBody>
      </p:sp>
      <p:sp>
        <p:nvSpPr>
          <p:cNvPr id="3" name="Content Placeholder 2"/>
          <p:cNvSpPr>
            <a:spLocks noGrp="1"/>
          </p:cNvSpPr>
          <p:nvPr>
            <p:ph sz="quarter" idx="1"/>
          </p:nvPr>
        </p:nvSpPr>
        <p:spPr/>
        <p:txBody>
          <a:bodyPr/>
          <a:lstStyle/>
          <a:p>
            <a:r>
              <a:rPr lang="en-GB" dirty="0"/>
              <a:t>For an UPDATE Statement on Branch Table:</a:t>
            </a:r>
          </a:p>
          <a:p>
            <a:pPr lvl="1"/>
            <a:r>
              <a:rPr lang="en-GB" dirty="0"/>
              <a:t>Old row is removed from trigger (actual) table and transferred to deleted table.</a:t>
            </a:r>
          </a:p>
          <a:p>
            <a:pPr lvl="1"/>
            <a:r>
              <a:rPr lang="en-GB" dirty="0"/>
              <a:t>New updated row is added to both the trigger (actual) table and the inserted table.</a:t>
            </a:r>
          </a:p>
        </p:txBody>
      </p:sp>
      <p:grpSp>
        <p:nvGrpSpPr>
          <p:cNvPr id="4" name="Group 3"/>
          <p:cNvGrpSpPr/>
          <p:nvPr/>
        </p:nvGrpSpPr>
        <p:grpSpPr>
          <a:xfrm>
            <a:off x="780923" y="4005064"/>
            <a:ext cx="8284021" cy="2635478"/>
            <a:chOff x="780923" y="4005064"/>
            <a:chExt cx="8284021" cy="2635478"/>
          </a:xfrm>
        </p:grpSpPr>
        <p:sp>
          <p:nvSpPr>
            <p:cNvPr id="13" name="TextBox 12"/>
            <p:cNvSpPr txBox="1"/>
            <p:nvPr/>
          </p:nvSpPr>
          <p:spPr>
            <a:xfrm>
              <a:off x="3275856" y="4005064"/>
              <a:ext cx="194421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solidFill>
                    <a:srgbClr val="FF00FF"/>
                  </a:solidFill>
                  <a:latin typeface="Consolas" panose="020B0609020204030204" pitchFamily="49" charset="0"/>
                </a:rPr>
                <a:t>UPDATE</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Branch</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SET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p>
          </p:txBody>
        </p:sp>
        <p:sp>
          <p:nvSpPr>
            <p:cNvPr id="14" name="TextBox 13"/>
            <p:cNvSpPr txBox="1"/>
            <p:nvPr/>
          </p:nvSpPr>
          <p:spPr>
            <a:xfrm>
              <a:off x="971600" y="5183091"/>
              <a:ext cx="2088232"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Old Record</a:t>
              </a:r>
            </a:p>
          </p:txBody>
        </p:sp>
        <p:sp>
          <p:nvSpPr>
            <p:cNvPr id="15" name="TextBox 14"/>
            <p:cNvSpPr txBox="1"/>
            <p:nvPr/>
          </p:nvSpPr>
          <p:spPr>
            <a:xfrm>
              <a:off x="5796136" y="5160439"/>
              <a:ext cx="2304256"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New Updated Record</a:t>
              </a:r>
            </a:p>
          </p:txBody>
        </p:sp>
        <p:sp>
          <p:nvSpPr>
            <p:cNvPr id="17" name="TextBox 16"/>
            <p:cNvSpPr txBox="1"/>
            <p:nvPr/>
          </p:nvSpPr>
          <p:spPr>
            <a:xfrm>
              <a:off x="4229908" y="6254888"/>
              <a:ext cx="2432415"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Trigger Table (Branch)</a:t>
              </a:r>
            </a:p>
          </p:txBody>
        </p:sp>
        <p:sp>
          <p:nvSpPr>
            <p:cNvPr id="18" name="TextBox 17"/>
            <p:cNvSpPr txBox="1"/>
            <p:nvPr/>
          </p:nvSpPr>
          <p:spPr>
            <a:xfrm>
              <a:off x="7308304" y="6271210"/>
              <a:ext cx="1719906"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inserted Table</a:t>
              </a:r>
            </a:p>
          </p:txBody>
        </p:sp>
        <p:sp>
          <p:nvSpPr>
            <p:cNvPr id="19" name="TextBox 18"/>
            <p:cNvSpPr txBox="1"/>
            <p:nvPr/>
          </p:nvSpPr>
          <p:spPr>
            <a:xfrm>
              <a:off x="4669061" y="5930595"/>
              <a:ext cx="872675" cy="369332"/>
            </a:xfrm>
            <a:prstGeom prst="rect">
              <a:avLst/>
            </a:prstGeom>
            <a:noFill/>
          </p:spPr>
          <p:txBody>
            <a:bodyPr wrap="none" rtlCol="0">
              <a:spAutoFit/>
            </a:bodyPr>
            <a:lstStyle/>
            <a:p>
              <a:r>
                <a:rPr lang="en-GB" b="1" dirty="0"/>
                <a:t>Add to</a:t>
              </a:r>
            </a:p>
          </p:txBody>
        </p:sp>
        <p:sp>
          <p:nvSpPr>
            <p:cNvPr id="20" name="TextBox 19"/>
            <p:cNvSpPr txBox="1"/>
            <p:nvPr/>
          </p:nvSpPr>
          <p:spPr>
            <a:xfrm>
              <a:off x="8098076" y="5951056"/>
              <a:ext cx="966868" cy="369332"/>
            </a:xfrm>
            <a:prstGeom prst="rect">
              <a:avLst/>
            </a:prstGeom>
            <a:noFill/>
          </p:spPr>
          <p:txBody>
            <a:bodyPr wrap="none" rtlCol="0">
              <a:spAutoFit/>
            </a:bodyPr>
            <a:lstStyle/>
            <a:p>
              <a:r>
                <a:rPr lang="en-GB" b="1" dirty="0"/>
                <a:t>Copy to</a:t>
              </a:r>
            </a:p>
          </p:txBody>
        </p:sp>
        <p:sp>
          <p:nvSpPr>
            <p:cNvPr id="21" name="TextBox 20"/>
            <p:cNvSpPr txBox="1"/>
            <p:nvPr/>
          </p:nvSpPr>
          <p:spPr>
            <a:xfrm>
              <a:off x="971600" y="6175444"/>
              <a:ext cx="210618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deleted Table</a:t>
              </a:r>
            </a:p>
          </p:txBody>
        </p:sp>
        <p:cxnSp>
          <p:nvCxnSpPr>
            <p:cNvPr id="23" name="Elbow Connector 22"/>
            <p:cNvCxnSpPr>
              <a:stCxn id="13" idx="2"/>
              <a:endCxn id="14" idx="0"/>
            </p:cNvCxnSpPr>
            <p:nvPr/>
          </p:nvCxnSpPr>
          <p:spPr>
            <a:xfrm rot="5400000">
              <a:off x="2865992" y="3801119"/>
              <a:ext cx="531696" cy="2232248"/>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Elbow Connector 27"/>
            <p:cNvCxnSpPr>
              <a:stCxn id="13" idx="2"/>
              <a:endCxn id="15" idx="0"/>
            </p:cNvCxnSpPr>
            <p:nvPr/>
          </p:nvCxnSpPr>
          <p:spPr>
            <a:xfrm rot="16200000" flipH="1">
              <a:off x="5343592" y="3555767"/>
              <a:ext cx="509044" cy="270030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14" idx="2"/>
              <a:endCxn id="21" idx="0"/>
            </p:cNvCxnSpPr>
            <p:nvPr/>
          </p:nvCxnSpPr>
          <p:spPr>
            <a:xfrm>
              <a:off x="2015716" y="5552423"/>
              <a:ext cx="8974" cy="6230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780923" y="5845062"/>
              <a:ext cx="1362296" cy="369332"/>
            </a:xfrm>
            <a:prstGeom prst="rect">
              <a:avLst/>
            </a:prstGeom>
            <a:noFill/>
          </p:spPr>
          <p:txBody>
            <a:bodyPr wrap="none" rtlCol="0">
              <a:spAutoFit/>
            </a:bodyPr>
            <a:lstStyle/>
            <a:p>
              <a:r>
                <a:rPr lang="en-GB" b="1" dirty="0"/>
                <a:t>Transfer to</a:t>
              </a:r>
            </a:p>
          </p:txBody>
        </p:sp>
        <p:cxnSp>
          <p:nvCxnSpPr>
            <p:cNvPr id="33" name="Elbow Connector 32"/>
            <p:cNvCxnSpPr>
              <a:stCxn id="15" idx="2"/>
              <a:endCxn id="18" idx="0"/>
            </p:cNvCxnSpPr>
            <p:nvPr/>
          </p:nvCxnSpPr>
          <p:spPr>
            <a:xfrm rot="16200000" flipH="1">
              <a:off x="7187541" y="5290493"/>
              <a:ext cx="741439" cy="1219993"/>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5" idx="2"/>
              <a:endCxn id="17" idx="0"/>
            </p:cNvCxnSpPr>
            <p:nvPr/>
          </p:nvCxnSpPr>
          <p:spPr>
            <a:xfrm rot="5400000">
              <a:off x="5834632" y="5141255"/>
              <a:ext cx="725117" cy="150214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976463" y="4813759"/>
              <a:ext cx="1023422" cy="369332"/>
            </a:xfrm>
            <a:prstGeom prst="rect">
              <a:avLst/>
            </a:prstGeom>
            <a:noFill/>
          </p:spPr>
          <p:txBody>
            <a:bodyPr wrap="none" rtlCol="0">
              <a:spAutoFit/>
            </a:bodyPr>
            <a:lstStyle/>
            <a:p>
              <a:r>
                <a:rPr lang="en-GB" b="1" dirty="0"/>
                <a:t>Remove</a:t>
              </a:r>
            </a:p>
          </p:txBody>
        </p:sp>
      </p:grpSp>
    </p:spTree>
    <p:extLst>
      <p:ext uri="{BB962C8B-B14F-4D97-AF65-F5344CB8AC3E}">
        <p14:creationId xmlns:p14="http://schemas.microsoft.com/office/powerpoint/2010/main" val="3225707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DELETES: The Deleted and Inserted Tables</a:t>
            </a:r>
          </a:p>
        </p:txBody>
      </p:sp>
      <p:sp>
        <p:nvSpPr>
          <p:cNvPr id="3" name="Content Placeholder 2"/>
          <p:cNvSpPr>
            <a:spLocks noGrp="1"/>
          </p:cNvSpPr>
          <p:nvPr>
            <p:ph sz="quarter" idx="1"/>
          </p:nvPr>
        </p:nvSpPr>
        <p:spPr/>
        <p:txBody>
          <a:bodyPr/>
          <a:lstStyle/>
          <a:p>
            <a:pPr marL="0" indent="0">
              <a:buNone/>
            </a:pPr>
            <a:r>
              <a:rPr lang="en-GB" dirty="0"/>
              <a:t>For a DELETE Statement:</a:t>
            </a:r>
          </a:p>
          <a:p>
            <a:r>
              <a:rPr lang="en-GB" dirty="0"/>
              <a:t>The deleted row is removed from the trigger (actual) table and transferred to the deleted table.</a:t>
            </a:r>
          </a:p>
        </p:txBody>
      </p:sp>
      <p:grpSp>
        <p:nvGrpSpPr>
          <p:cNvPr id="8" name="Group 7"/>
          <p:cNvGrpSpPr/>
          <p:nvPr/>
        </p:nvGrpSpPr>
        <p:grpSpPr>
          <a:xfrm>
            <a:off x="2830941" y="3501008"/>
            <a:ext cx="6043604" cy="2649399"/>
            <a:chOff x="2830941" y="3501008"/>
            <a:chExt cx="6043604" cy="2649399"/>
          </a:xfrm>
        </p:grpSpPr>
        <p:sp>
          <p:nvSpPr>
            <p:cNvPr id="4" name="TextBox 3"/>
            <p:cNvSpPr txBox="1"/>
            <p:nvPr/>
          </p:nvSpPr>
          <p:spPr>
            <a:xfrm>
              <a:off x="3203848" y="3501008"/>
              <a:ext cx="2232248"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solidFill>
                    <a:srgbClr val="0000FF"/>
                  </a:solidFill>
                  <a:latin typeface="Consolas" panose="020B0609020204030204" pitchFamily="49" charset="0"/>
                </a:rPr>
                <a:t>DELETE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Branch</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p>
          </p:txBody>
        </p:sp>
        <p:sp>
          <p:nvSpPr>
            <p:cNvPr id="5" name="TextBox 4"/>
            <p:cNvSpPr txBox="1"/>
            <p:nvPr/>
          </p:nvSpPr>
          <p:spPr>
            <a:xfrm>
              <a:off x="3082915" y="4653136"/>
              <a:ext cx="2497197"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Old Deleted Record</a:t>
              </a:r>
            </a:p>
          </p:txBody>
        </p:sp>
        <p:sp>
          <p:nvSpPr>
            <p:cNvPr id="6" name="TextBox 5"/>
            <p:cNvSpPr txBox="1"/>
            <p:nvPr/>
          </p:nvSpPr>
          <p:spPr>
            <a:xfrm>
              <a:off x="3082915" y="5781075"/>
              <a:ext cx="2497197"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Trigger Table (Branch)</a:t>
              </a:r>
            </a:p>
          </p:txBody>
        </p:sp>
        <p:sp>
          <p:nvSpPr>
            <p:cNvPr id="7" name="TextBox 6"/>
            <p:cNvSpPr txBox="1"/>
            <p:nvPr/>
          </p:nvSpPr>
          <p:spPr>
            <a:xfrm>
              <a:off x="7218361" y="5772133"/>
              <a:ext cx="1656184"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deleted Table</a:t>
              </a:r>
            </a:p>
          </p:txBody>
        </p:sp>
        <p:sp>
          <p:nvSpPr>
            <p:cNvPr id="9" name="TextBox 8"/>
            <p:cNvSpPr txBox="1"/>
            <p:nvPr/>
          </p:nvSpPr>
          <p:spPr>
            <a:xfrm>
              <a:off x="2830941" y="5411743"/>
              <a:ext cx="1589089" cy="369332"/>
            </a:xfrm>
            <a:prstGeom prst="rect">
              <a:avLst/>
            </a:prstGeom>
            <a:noFill/>
          </p:spPr>
          <p:txBody>
            <a:bodyPr wrap="none" rtlCol="0">
              <a:spAutoFit/>
            </a:bodyPr>
            <a:lstStyle/>
            <a:p>
              <a:r>
                <a:rPr lang="en-GB" b="1" dirty="0"/>
                <a:t>Remove from</a:t>
              </a:r>
            </a:p>
          </p:txBody>
        </p:sp>
        <p:sp>
          <p:nvSpPr>
            <p:cNvPr id="10" name="TextBox 9"/>
            <p:cNvSpPr txBox="1"/>
            <p:nvPr/>
          </p:nvSpPr>
          <p:spPr>
            <a:xfrm>
              <a:off x="5797106" y="5593127"/>
              <a:ext cx="1362296" cy="369332"/>
            </a:xfrm>
            <a:prstGeom prst="rect">
              <a:avLst/>
            </a:prstGeom>
            <a:noFill/>
          </p:spPr>
          <p:txBody>
            <a:bodyPr wrap="none" rtlCol="0">
              <a:spAutoFit/>
            </a:bodyPr>
            <a:lstStyle/>
            <a:p>
              <a:r>
                <a:rPr lang="en-GB" b="1" dirty="0"/>
                <a:t>Transfer to</a:t>
              </a:r>
            </a:p>
          </p:txBody>
        </p:sp>
        <p:cxnSp>
          <p:nvCxnSpPr>
            <p:cNvPr id="16" name="Straight Arrow Connector 15"/>
            <p:cNvCxnSpPr>
              <a:stCxn id="5" idx="2"/>
              <a:endCxn id="6" idx="0"/>
            </p:cNvCxnSpPr>
            <p:nvPr/>
          </p:nvCxnSpPr>
          <p:spPr>
            <a:xfrm>
              <a:off x="4331514" y="5022468"/>
              <a:ext cx="0" cy="7586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6" idx="3"/>
              <a:endCxn id="7" idx="1"/>
            </p:cNvCxnSpPr>
            <p:nvPr/>
          </p:nvCxnSpPr>
          <p:spPr>
            <a:xfrm flipV="1">
              <a:off x="5580112" y="5956799"/>
              <a:ext cx="1638249" cy="89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4" idx="2"/>
              <a:endCxn id="5" idx="0"/>
            </p:cNvCxnSpPr>
            <p:nvPr/>
          </p:nvCxnSpPr>
          <p:spPr>
            <a:xfrm>
              <a:off x="4319972" y="4147339"/>
              <a:ext cx="11542" cy="5057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83171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the deleted and inserted Tables?</a:t>
            </a:r>
          </a:p>
        </p:txBody>
      </p:sp>
      <p:sp>
        <p:nvSpPr>
          <p:cNvPr id="3" name="Content Placeholder 2"/>
          <p:cNvSpPr>
            <a:spLocks noGrp="1"/>
          </p:cNvSpPr>
          <p:nvPr>
            <p:ph sz="quarter" idx="1"/>
          </p:nvPr>
        </p:nvSpPr>
        <p:spPr/>
        <p:txBody>
          <a:bodyPr>
            <a:normAutofit lnSpcReduction="10000"/>
          </a:bodyPr>
          <a:lstStyle/>
          <a:p>
            <a:r>
              <a:rPr lang="en-GB" dirty="0"/>
              <a:t>They are primarily used to:</a:t>
            </a:r>
          </a:p>
          <a:p>
            <a:pPr lvl="1"/>
            <a:r>
              <a:rPr lang="en-GB" dirty="0"/>
              <a:t>Find the difference between the state of a table before and after a data modification and take actions based on that difference.</a:t>
            </a:r>
          </a:p>
          <a:p>
            <a:pPr lvl="1"/>
            <a:r>
              <a:rPr lang="en-GB" dirty="0"/>
              <a:t>Extend referential integrity between tables.</a:t>
            </a:r>
          </a:p>
          <a:p>
            <a:pPr lvl="1"/>
            <a:r>
              <a:rPr lang="en-GB" dirty="0"/>
              <a:t>Insert or update data in base tables underlying a view.</a:t>
            </a:r>
          </a:p>
          <a:p>
            <a:pPr lvl="1"/>
            <a:r>
              <a:rPr lang="en-GB" dirty="0"/>
              <a:t>Test for errors and take action based on the error.</a:t>
            </a:r>
          </a:p>
          <a:p>
            <a:r>
              <a:rPr lang="en-GB" dirty="0"/>
              <a:t> The first identified use is particularly useful for database audits, which we will discuss shortly.</a:t>
            </a:r>
          </a:p>
        </p:txBody>
      </p:sp>
    </p:spTree>
    <p:extLst>
      <p:ext uri="{BB962C8B-B14F-4D97-AF65-F5344CB8AC3E}">
        <p14:creationId xmlns:p14="http://schemas.microsoft.com/office/powerpoint/2010/main" val="1957971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DML Trigger Example: Enforcing Business Rules</a:t>
            </a:r>
          </a:p>
        </p:txBody>
      </p:sp>
      <p:sp>
        <p:nvSpPr>
          <p:cNvPr id="3" name="Content Placeholder 2"/>
          <p:cNvSpPr>
            <a:spLocks noGrp="1"/>
          </p:cNvSpPr>
          <p:nvPr>
            <p:ph sz="quarter" idx="1"/>
          </p:nvPr>
        </p:nvSpPr>
        <p:spPr/>
        <p:txBody>
          <a:bodyPr>
            <a:normAutofit fontScale="92500" lnSpcReduction="10000"/>
          </a:bodyPr>
          <a:lstStyle/>
          <a:p>
            <a:r>
              <a:rPr lang="en-GB" dirty="0"/>
              <a:t>Dream Home has a business rule that prevents a member of staff from managing more than 100 properties at the same time.</a:t>
            </a:r>
          </a:p>
          <a:p>
            <a:r>
              <a:rPr lang="en-GB" dirty="0"/>
              <a:t>Before we create a trigger to enforce this rule:</a:t>
            </a:r>
          </a:p>
          <a:p>
            <a:pPr lvl="1"/>
            <a:r>
              <a:rPr lang="en-GB" dirty="0"/>
              <a:t>What DML operations would be the trigger events?</a:t>
            </a:r>
          </a:p>
          <a:p>
            <a:pPr lvl="1"/>
            <a:r>
              <a:rPr lang="en-GB" dirty="0"/>
              <a:t>What table is the trigger table?</a:t>
            </a:r>
          </a:p>
          <a:p>
            <a:pPr lvl="1"/>
            <a:r>
              <a:rPr lang="en-GB" dirty="0"/>
              <a:t>What is the condition: the criteria that determines whether the action should/not be executed?</a:t>
            </a:r>
          </a:p>
          <a:p>
            <a:pPr lvl="1"/>
            <a:r>
              <a:rPr lang="en-GB" dirty="0"/>
              <a:t>What is the action?</a:t>
            </a:r>
          </a:p>
          <a:p>
            <a:pPr lvl="1"/>
            <a:r>
              <a:rPr lang="en-GB" dirty="0"/>
              <a:t>Which of the inserted and/or deleted tables will get updated?</a:t>
            </a:r>
          </a:p>
          <a:p>
            <a:pPr lvl="1"/>
            <a:endParaRPr lang="en-GB" dirty="0"/>
          </a:p>
          <a:p>
            <a:endParaRPr lang="en-GB" dirty="0"/>
          </a:p>
        </p:txBody>
      </p:sp>
    </p:spTree>
    <p:extLst>
      <p:ext uri="{BB962C8B-B14F-4D97-AF65-F5344CB8AC3E}">
        <p14:creationId xmlns:p14="http://schemas.microsoft.com/office/powerpoint/2010/main" val="4208469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 in MS SQL Server</a:t>
            </a:r>
          </a:p>
        </p:txBody>
      </p:sp>
      <p:sp>
        <p:nvSpPr>
          <p:cNvPr id="3" name="Content Placeholder 2"/>
          <p:cNvSpPr>
            <a:spLocks noGrp="1"/>
          </p:cNvSpPr>
          <p:nvPr>
            <p:ph sz="quarter" idx="1"/>
          </p:nvPr>
        </p:nvSpPr>
        <p:spPr>
          <a:xfrm>
            <a:off x="612648" y="1600200"/>
            <a:ext cx="8153400" cy="5069160"/>
          </a:xfrm>
        </p:spPr>
        <p:txBody>
          <a:bodyPr>
            <a:normAutofit fontScale="92500" lnSpcReduction="10000"/>
          </a:bodyPr>
          <a:lstStyle/>
          <a:p>
            <a:r>
              <a:rPr lang="en-GB" dirty="0"/>
              <a:t>You use </a:t>
            </a:r>
            <a:r>
              <a:rPr lang="en-GB" dirty="0">
                <a:hlinkClick r:id="rId2"/>
              </a:rPr>
              <a:t>DECLARE</a:t>
            </a:r>
            <a:r>
              <a:rPr lang="en-GB" dirty="0"/>
              <a:t> to define variables in MS SQL Server.</a:t>
            </a:r>
          </a:p>
          <a:p>
            <a:r>
              <a:rPr lang="en-GB" dirty="0"/>
              <a:t>They require a type like most programming languages.</a:t>
            </a:r>
          </a:p>
          <a:p>
            <a:r>
              <a:rPr lang="en-GB" dirty="0"/>
              <a:t>The </a:t>
            </a:r>
            <a:r>
              <a:rPr lang="en-GB" b="1" dirty="0"/>
              <a:t>simplified</a:t>
            </a:r>
            <a:r>
              <a:rPr lang="en-GB" dirty="0"/>
              <a:t> syntax:</a:t>
            </a:r>
          </a:p>
          <a:p>
            <a:pPr marL="320040" lvl="1" indent="0">
              <a:buNone/>
            </a:pPr>
            <a:r>
              <a:rPr lang="en-GB" sz="2200" dirty="0">
                <a:solidFill>
                  <a:srgbClr val="0000FF"/>
                </a:solidFill>
                <a:latin typeface="Consolas" panose="020B0609020204030204" pitchFamily="49" charset="0"/>
              </a:rPr>
              <a:t>DECLARE</a:t>
            </a:r>
            <a:r>
              <a:rPr lang="en-GB" sz="2200" dirty="0">
                <a:solidFill>
                  <a:prstClr val="black"/>
                </a:solidFill>
                <a:latin typeface="Consolas" panose="020B0609020204030204" pitchFamily="49" charset="0"/>
              </a:rPr>
              <a:t>   </a:t>
            </a:r>
          </a:p>
          <a:p>
            <a:pPr marL="320040" lvl="1" indent="0">
              <a:buNone/>
            </a:pP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p>
          <a:p>
            <a:pPr marL="320040" lvl="1" indent="0">
              <a:buNone/>
            </a:pPr>
            <a:r>
              <a:rPr lang="en-GB" sz="2200" dirty="0">
                <a:solidFill>
                  <a:prstClr val="black"/>
                </a:solidFill>
                <a:latin typeface="Consolas" panose="020B0609020204030204" pitchFamily="49" charset="0"/>
              </a:rPr>
              <a:t>    </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err="1">
                <a:solidFill>
                  <a:prstClr val="black"/>
                </a:solidFill>
                <a:latin typeface="Consolas" panose="020B0609020204030204" pitchFamily="49" charset="0"/>
              </a:rPr>
              <a:t>local_variable</a:t>
            </a:r>
            <a:r>
              <a:rPr lang="en-GB" sz="2200" dirty="0">
                <a:solidFill>
                  <a:prstClr val="black"/>
                </a:solidFill>
                <a:latin typeface="Consolas" panose="020B0609020204030204" pitchFamily="49" charset="0"/>
              </a:rPr>
              <a:t> [AS] </a:t>
            </a:r>
            <a:r>
              <a:rPr lang="en-GB" sz="2200" dirty="0" err="1">
                <a:solidFill>
                  <a:prstClr val="black"/>
                </a:solidFill>
                <a:latin typeface="Consolas" panose="020B0609020204030204" pitchFamily="49" charset="0"/>
              </a:rPr>
              <a:t>data_type</a:t>
            </a:r>
            <a:r>
              <a:rPr lang="en-GB" sz="2200" dirty="0">
                <a:solidFill>
                  <a:prstClr val="black"/>
                </a:solidFill>
                <a:latin typeface="Consolas" panose="020B0609020204030204" pitchFamily="49" charset="0"/>
              </a:rPr>
              <a:t>  [ = value ] </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p>
          <a:p>
            <a:pPr marL="320040" lvl="1" indent="0">
              <a:buNone/>
            </a:pP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[,...n]   </a:t>
            </a:r>
          </a:p>
          <a:p>
            <a:r>
              <a:rPr lang="en-GB" dirty="0"/>
              <a:t>You use </a:t>
            </a:r>
            <a:r>
              <a:rPr lang="en-GB" dirty="0">
                <a:hlinkClick r:id="rId3"/>
              </a:rPr>
              <a:t>SET</a:t>
            </a:r>
            <a:r>
              <a:rPr lang="en-GB" dirty="0"/>
              <a:t> to initialise the value of a variable</a:t>
            </a:r>
          </a:p>
          <a:p>
            <a:r>
              <a:rPr lang="en-GB" dirty="0"/>
              <a:t>The simplified syntax:</a:t>
            </a:r>
          </a:p>
          <a:p>
            <a:pPr marL="320040" lvl="1" indent="0">
              <a:buNone/>
            </a:pPr>
            <a:r>
              <a:rPr lang="en-GB" dirty="0">
                <a:solidFill>
                  <a:srgbClr val="0000FF"/>
                </a:solidFill>
                <a:latin typeface="Consolas" panose="020B0609020204030204" pitchFamily="49" charset="0"/>
              </a:rPr>
              <a:t>SET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local_variable</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value</a:t>
            </a:r>
            <a:r>
              <a:rPr lang="en-GB" dirty="0">
                <a:solidFill>
                  <a:srgbClr val="808080"/>
                </a:solidFill>
                <a:latin typeface="Consolas" panose="020B0609020204030204" pitchFamily="49" charset="0"/>
              </a:rPr>
              <a:t>;</a:t>
            </a:r>
          </a:p>
          <a:p>
            <a:endParaRPr lang="en-GB" dirty="0"/>
          </a:p>
        </p:txBody>
      </p:sp>
    </p:spTree>
    <p:extLst>
      <p:ext uri="{BB962C8B-B14F-4D97-AF65-F5344CB8AC3E}">
        <p14:creationId xmlns:p14="http://schemas.microsoft.com/office/powerpoint/2010/main" val="22260379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DML Triggers for Enforcing Business Rules: A Possible Solution</a:t>
            </a:r>
          </a:p>
        </p:txBody>
      </p:sp>
      <p:sp>
        <p:nvSpPr>
          <p:cNvPr id="3" name="Content Placeholder 2"/>
          <p:cNvSpPr>
            <a:spLocks noGrp="1"/>
          </p:cNvSpPr>
          <p:nvPr>
            <p:ph sz="quarter" idx="1"/>
          </p:nvPr>
        </p:nvSpPr>
        <p:spPr>
          <a:xfrm>
            <a:off x="612648" y="1600200"/>
            <a:ext cx="8153400" cy="5213176"/>
          </a:xfrm>
        </p:spPr>
        <p:txBody>
          <a:bodyPr>
            <a:normAutofit fontScale="70000" lnSpcReduction="20000"/>
          </a:bodyPr>
          <a:lstStyle/>
          <a:p>
            <a:pPr marL="0" indent="0">
              <a:spcBef>
                <a:spcPts val="0"/>
              </a:spcBef>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TRIGGER</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StaffManagingTooMuch</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Property</a:t>
            </a:r>
          </a:p>
          <a:p>
            <a:pPr marL="0" indent="0">
              <a:spcBef>
                <a:spcPts val="0"/>
              </a:spcBef>
              <a:buNone/>
            </a:pPr>
            <a:r>
              <a:rPr lang="en-GB" dirty="0">
                <a:solidFill>
                  <a:srgbClr val="008000"/>
                </a:solidFill>
                <a:latin typeface="Consolas" panose="020B0609020204030204" pitchFamily="49" charset="0"/>
              </a:rPr>
              <a:t>-- TRIGGER EVENT</a:t>
            </a:r>
            <a:endParaRPr lang="en-GB" dirty="0">
              <a:solidFill>
                <a:prstClr val="black"/>
              </a:solidFill>
              <a:latin typeface="Consolas" panose="020B0609020204030204" pitchFamily="49" charset="0"/>
            </a:endParaRPr>
          </a:p>
          <a:p>
            <a:pPr marL="0" indent="0">
              <a:spcBef>
                <a:spcPts val="0"/>
              </a:spcBef>
              <a:buNone/>
            </a:pPr>
            <a:r>
              <a:rPr lang="en-GB" dirty="0">
                <a:solidFill>
                  <a:srgbClr val="0000FF"/>
                </a:solidFill>
                <a:latin typeface="Consolas" panose="020B0609020204030204" pitchFamily="49" charset="0"/>
              </a:rPr>
              <a:t>AFTER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INSERT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UPDATE</a:t>
            </a:r>
            <a:endParaRPr lang="en-GB" dirty="0">
              <a:solidFill>
                <a:prstClr val="black"/>
              </a:solidFill>
              <a:latin typeface="Consolas" panose="020B0609020204030204" pitchFamily="49" charset="0"/>
            </a:endParaRPr>
          </a:p>
          <a:p>
            <a:pPr marL="0" indent="0">
              <a:spcBef>
                <a:spcPts val="0"/>
              </a:spcBef>
              <a:buNone/>
            </a:pPr>
            <a:r>
              <a:rPr lang="en-GB" dirty="0">
                <a:solidFill>
                  <a:srgbClr val="0000FF"/>
                </a:solidFill>
                <a:latin typeface="Consolas" panose="020B0609020204030204" pitchFamily="49" charset="0"/>
              </a:rPr>
              <a:t>AS</a:t>
            </a:r>
          </a:p>
          <a:p>
            <a:pPr marL="0" indent="0">
              <a:spcBef>
                <a:spcPts val="0"/>
              </a:spcBef>
              <a:buNone/>
            </a:pPr>
            <a:r>
              <a:rPr lang="en-GB" dirty="0">
                <a:solidFill>
                  <a:srgbClr val="008000"/>
                </a:solidFill>
                <a:latin typeface="Consolas" panose="020B0609020204030204" pitchFamily="49" charset="0"/>
              </a:rPr>
              <a:t>-- DECLARE a variable to create a formatted string</a:t>
            </a:r>
            <a:endParaRPr lang="en-GB" dirty="0">
              <a:solidFill>
                <a:prstClr val="black"/>
              </a:solidFill>
              <a:latin typeface="Consolas" panose="020B0609020204030204" pitchFamily="49" charset="0"/>
            </a:endParaRPr>
          </a:p>
          <a:p>
            <a:pPr marL="0" indent="0">
              <a:spcBef>
                <a:spcPts val="0"/>
              </a:spcBef>
              <a:buNone/>
            </a:pPr>
            <a:r>
              <a:rPr lang="en-GB" dirty="0">
                <a:solidFill>
                  <a:srgbClr val="0000FF"/>
                </a:solidFill>
                <a:latin typeface="Consolas" panose="020B0609020204030204" pitchFamily="49" charset="0"/>
              </a:rPr>
              <a:t>DECLARE</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Msg</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VARCHAR</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100</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320040" lvl="1" indent="0">
              <a:spcBef>
                <a:spcPts val="0"/>
              </a:spcBef>
              <a:buNone/>
            </a:pPr>
            <a:endParaRPr lang="en-GB" dirty="0">
              <a:solidFill>
                <a:prstClr val="black"/>
              </a:solidFill>
              <a:latin typeface="Consolas" panose="020B0609020204030204" pitchFamily="49" charset="0"/>
            </a:endParaRPr>
          </a:p>
          <a:p>
            <a:pPr marL="0" indent="0">
              <a:spcBef>
                <a:spcPts val="0"/>
              </a:spcBef>
              <a:buNone/>
            </a:pPr>
            <a:r>
              <a:rPr lang="en-GB" dirty="0">
                <a:solidFill>
                  <a:srgbClr val="008000"/>
                </a:solidFill>
                <a:latin typeface="Consolas" panose="020B0609020204030204" pitchFamily="49" charset="0"/>
              </a:rPr>
              <a:t>-- TRIGGER CONDITION: Check to see how many properties staff is now managing</a:t>
            </a:r>
            <a:endParaRPr lang="en-GB" dirty="0">
              <a:solidFill>
                <a:prstClr val="black"/>
              </a:solidFill>
              <a:latin typeface="Consolas" panose="020B0609020204030204" pitchFamily="49" charset="0"/>
            </a:endParaRPr>
          </a:p>
          <a:p>
            <a:pPr marL="0" indent="0">
              <a:spcBef>
                <a:spcPts val="0"/>
              </a:spcBef>
              <a:buNone/>
            </a:pPr>
            <a:r>
              <a:rPr lang="en-GB" dirty="0">
                <a:solidFill>
                  <a:srgbClr val="0000FF"/>
                </a:solidFill>
                <a:latin typeface="Consolas" panose="020B0609020204030204" pitchFamily="49" charset="0"/>
              </a:rPr>
              <a:t>IF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COUNT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p </a:t>
            </a:r>
            <a:r>
              <a:rPr lang="en-GB" dirty="0">
                <a:solidFill>
                  <a:srgbClr val="808080"/>
                </a:solidFill>
                <a:latin typeface="Consolas" panose="020B0609020204030204" pitchFamily="49" charset="0"/>
              </a:rPr>
              <a:t>LEFT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inserted </a:t>
            </a:r>
            <a:r>
              <a:rPr lang="en-GB" dirty="0" err="1">
                <a:solidFill>
                  <a:prstClr val="black"/>
                </a:solidFill>
                <a:latin typeface="Consolas" panose="020B0609020204030204" pitchFamily="49" charset="0"/>
              </a:rPr>
              <a:t>i</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i</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&gt;</a:t>
            </a:r>
            <a:r>
              <a:rPr lang="en-GB" dirty="0">
                <a:solidFill>
                  <a:prstClr val="black"/>
                </a:solidFill>
                <a:latin typeface="Consolas" panose="020B0609020204030204" pitchFamily="49" charset="0"/>
              </a:rPr>
              <a:t> 8</a:t>
            </a:r>
          </a:p>
          <a:p>
            <a:pPr marL="320040" lvl="1" indent="0">
              <a:spcBef>
                <a:spcPts val="0"/>
              </a:spcBef>
              <a:buNone/>
            </a:pPr>
            <a:r>
              <a:rPr lang="en-GB" sz="2900" dirty="0">
                <a:solidFill>
                  <a:srgbClr val="0000FF"/>
                </a:solidFill>
                <a:latin typeface="Consolas" panose="020B0609020204030204" pitchFamily="49" charset="0"/>
              </a:rPr>
              <a:t>BEGIN</a:t>
            </a:r>
            <a:endParaRPr lang="en-GB" sz="2900" dirty="0">
              <a:solidFill>
                <a:prstClr val="black"/>
              </a:solidFill>
              <a:latin typeface="Consolas" panose="020B0609020204030204" pitchFamily="49" charset="0"/>
            </a:endParaRPr>
          </a:p>
          <a:p>
            <a:pPr marL="320040" lvl="1" indent="0">
              <a:spcBef>
                <a:spcPts val="0"/>
              </a:spcBef>
              <a:buNone/>
            </a:pPr>
            <a:r>
              <a:rPr lang="en-GB" sz="2900" dirty="0">
                <a:solidFill>
                  <a:srgbClr val="008000"/>
                </a:solidFill>
                <a:latin typeface="Consolas" panose="020B0609020204030204" pitchFamily="49" charset="0"/>
              </a:rPr>
              <a:t>-- SET </a:t>
            </a:r>
            <a:r>
              <a:rPr lang="en-GB" sz="2900" dirty="0" smtClean="0">
                <a:solidFill>
                  <a:srgbClr val="008000"/>
                </a:solidFill>
                <a:latin typeface="Consolas" panose="020B0609020204030204" pitchFamily="49" charset="0"/>
              </a:rPr>
              <a:t>Message Variable </a:t>
            </a:r>
            <a:r>
              <a:rPr lang="en-GB" sz="2900" dirty="0">
                <a:solidFill>
                  <a:srgbClr val="008000"/>
                </a:solidFill>
                <a:latin typeface="Consolas" panose="020B0609020204030204" pitchFamily="49" charset="0"/>
              </a:rPr>
              <a:t>Value</a:t>
            </a:r>
            <a:r>
              <a:rPr lang="en-GB" sz="2900" dirty="0">
                <a:solidFill>
                  <a:prstClr val="black"/>
                </a:solidFill>
                <a:latin typeface="Consolas" panose="020B0609020204030204" pitchFamily="49" charset="0"/>
              </a:rPr>
              <a:t> </a:t>
            </a:r>
          </a:p>
          <a:p>
            <a:pPr marL="320040" lvl="1" indent="0">
              <a:spcBef>
                <a:spcPts val="0"/>
              </a:spcBef>
              <a:buNone/>
            </a:pPr>
            <a:r>
              <a:rPr lang="en-GB" sz="2900" dirty="0">
                <a:solidFill>
                  <a:srgbClr val="0000FF"/>
                </a:solidFill>
                <a:latin typeface="Consolas" panose="020B0609020204030204" pitchFamily="49" charset="0"/>
              </a:rPr>
              <a:t>SELECT</a:t>
            </a:r>
            <a:r>
              <a:rPr lang="en-GB" sz="2900" dirty="0">
                <a:solidFill>
                  <a:prstClr val="black"/>
                </a:solidFill>
                <a:latin typeface="Consolas" panose="020B0609020204030204" pitchFamily="49" charset="0"/>
              </a:rPr>
              <a:t> @</a:t>
            </a:r>
            <a:r>
              <a:rPr lang="en-GB" sz="2900" dirty="0" err="1">
                <a:solidFill>
                  <a:prstClr val="black"/>
                </a:solidFill>
                <a:latin typeface="Consolas" panose="020B0609020204030204" pitchFamily="49" charset="0"/>
              </a:rPr>
              <a:t>Msg</a:t>
            </a:r>
            <a:r>
              <a:rPr lang="en-GB" sz="2900" dirty="0">
                <a:solidFill>
                  <a:prstClr val="black"/>
                </a:solidFill>
                <a:latin typeface="Consolas" panose="020B0609020204030204" pitchFamily="49" charset="0"/>
              </a:rPr>
              <a:t> </a:t>
            </a:r>
            <a:r>
              <a:rPr lang="en-GB" sz="2900" dirty="0">
                <a:solidFill>
                  <a:srgbClr val="808080"/>
                </a:solidFill>
                <a:latin typeface="Consolas" panose="020B0609020204030204" pitchFamily="49" charset="0"/>
              </a:rPr>
              <a:t>=</a:t>
            </a:r>
            <a:r>
              <a:rPr lang="en-GB" sz="2900" dirty="0">
                <a:solidFill>
                  <a:prstClr val="black"/>
                </a:solidFill>
                <a:latin typeface="Consolas" panose="020B0609020204030204" pitchFamily="49" charset="0"/>
              </a:rPr>
              <a:t> </a:t>
            </a:r>
            <a:r>
              <a:rPr lang="en-GB" sz="2900" dirty="0">
                <a:solidFill>
                  <a:srgbClr val="FF0000"/>
                </a:solidFill>
                <a:latin typeface="Consolas" panose="020B0609020204030204" pitchFamily="49" charset="0"/>
              </a:rPr>
              <a:t>'Staff '</a:t>
            </a:r>
            <a:r>
              <a:rPr lang="en-GB" sz="2900" dirty="0">
                <a:solidFill>
                  <a:prstClr val="black"/>
                </a:solidFill>
                <a:latin typeface="Consolas" panose="020B0609020204030204" pitchFamily="49" charset="0"/>
              </a:rPr>
              <a:t> </a:t>
            </a:r>
            <a:r>
              <a:rPr lang="en-GB" sz="2900" dirty="0">
                <a:solidFill>
                  <a:srgbClr val="808080"/>
                </a:solidFill>
                <a:latin typeface="Consolas" panose="020B0609020204030204" pitchFamily="49" charset="0"/>
              </a:rPr>
              <a:t>+</a:t>
            </a:r>
            <a:r>
              <a:rPr lang="en-GB" sz="2900" dirty="0">
                <a:solidFill>
                  <a:prstClr val="black"/>
                </a:solidFill>
                <a:latin typeface="Consolas" panose="020B0609020204030204" pitchFamily="49" charset="0"/>
              </a:rPr>
              <a:t> </a:t>
            </a:r>
            <a:r>
              <a:rPr lang="en-GB" sz="2900" dirty="0" err="1">
                <a:solidFill>
                  <a:prstClr val="black"/>
                </a:solidFill>
                <a:latin typeface="Consolas" panose="020B0609020204030204" pitchFamily="49" charset="0"/>
              </a:rPr>
              <a:t>inserted</a:t>
            </a:r>
            <a:r>
              <a:rPr lang="en-GB" sz="2900" dirty="0" err="1">
                <a:solidFill>
                  <a:srgbClr val="808080"/>
                </a:solidFill>
                <a:latin typeface="Consolas" panose="020B0609020204030204" pitchFamily="49" charset="0"/>
              </a:rPr>
              <a:t>.</a:t>
            </a:r>
            <a:r>
              <a:rPr lang="en-GB" sz="2900" dirty="0" err="1">
                <a:solidFill>
                  <a:prstClr val="black"/>
                </a:solidFill>
                <a:latin typeface="Consolas" panose="020B0609020204030204" pitchFamily="49" charset="0"/>
              </a:rPr>
              <a:t>ManagedBy</a:t>
            </a:r>
            <a:r>
              <a:rPr lang="en-GB" sz="2900" dirty="0">
                <a:solidFill>
                  <a:prstClr val="black"/>
                </a:solidFill>
                <a:latin typeface="Consolas" panose="020B0609020204030204" pitchFamily="49" charset="0"/>
              </a:rPr>
              <a:t> </a:t>
            </a:r>
            <a:r>
              <a:rPr lang="en-GB" sz="2900" dirty="0">
                <a:solidFill>
                  <a:srgbClr val="808080"/>
                </a:solidFill>
                <a:latin typeface="Consolas" panose="020B0609020204030204" pitchFamily="49" charset="0"/>
              </a:rPr>
              <a:t>+</a:t>
            </a:r>
            <a:r>
              <a:rPr lang="en-GB" sz="2900" dirty="0">
                <a:solidFill>
                  <a:prstClr val="black"/>
                </a:solidFill>
                <a:latin typeface="Consolas" panose="020B0609020204030204" pitchFamily="49" charset="0"/>
              </a:rPr>
              <a:t> </a:t>
            </a:r>
            <a:r>
              <a:rPr lang="en-GB" sz="2900" dirty="0">
                <a:solidFill>
                  <a:srgbClr val="FF0000"/>
                </a:solidFill>
                <a:latin typeface="Consolas" panose="020B0609020204030204" pitchFamily="49" charset="0"/>
              </a:rPr>
              <a:t>' already managing 8 properties'</a:t>
            </a:r>
            <a:r>
              <a:rPr lang="en-GB" sz="2900" dirty="0">
                <a:solidFill>
                  <a:prstClr val="black"/>
                </a:solidFill>
                <a:latin typeface="Consolas" panose="020B0609020204030204" pitchFamily="49" charset="0"/>
              </a:rPr>
              <a:t> </a:t>
            </a:r>
            <a:r>
              <a:rPr lang="en-GB" sz="2900" dirty="0">
                <a:solidFill>
                  <a:srgbClr val="0000FF"/>
                </a:solidFill>
                <a:latin typeface="Consolas" panose="020B0609020204030204" pitchFamily="49" charset="0"/>
              </a:rPr>
              <a:t>FROM</a:t>
            </a:r>
            <a:r>
              <a:rPr lang="en-GB" sz="2900" dirty="0">
                <a:solidFill>
                  <a:prstClr val="black"/>
                </a:solidFill>
                <a:latin typeface="Consolas" panose="020B0609020204030204" pitchFamily="49" charset="0"/>
              </a:rPr>
              <a:t> inserted</a:t>
            </a:r>
          </a:p>
          <a:p>
            <a:pPr marL="320040" lvl="1" indent="0">
              <a:spcBef>
                <a:spcPts val="0"/>
              </a:spcBef>
              <a:buNone/>
            </a:pPr>
            <a:endParaRPr lang="en-GB" sz="2900" dirty="0">
              <a:solidFill>
                <a:prstClr val="black"/>
              </a:solidFill>
              <a:latin typeface="Consolas" panose="020B0609020204030204" pitchFamily="49" charset="0"/>
            </a:endParaRPr>
          </a:p>
          <a:p>
            <a:pPr marL="320040" lvl="1" indent="0">
              <a:spcBef>
                <a:spcPts val="0"/>
              </a:spcBef>
              <a:buNone/>
            </a:pPr>
            <a:r>
              <a:rPr lang="en-GB" sz="2900" dirty="0">
                <a:solidFill>
                  <a:srgbClr val="008000"/>
                </a:solidFill>
                <a:latin typeface="Consolas" panose="020B0609020204030204" pitchFamily="49" charset="0"/>
              </a:rPr>
              <a:t>-- TRIGGER ACTION</a:t>
            </a:r>
            <a:endParaRPr lang="en-GB" sz="2900" dirty="0">
              <a:solidFill>
                <a:prstClr val="black"/>
              </a:solidFill>
              <a:latin typeface="Consolas" panose="020B0609020204030204" pitchFamily="49" charset="0"/>
            </a:endParaRPr>
          </a:p>
          <a:p>
            <a:pPr marL="320040" lvl="1" indent="0">
              <a:spcBef>
                <a:spcPts val="0"/>
              </a:spcBef>
              <a:buNone/>
            </a:pPr>
            <a:r>
              <a:rPr lang="en-GB" sz="2900" dirty="0">
                <a:solidFill>
                  <a:srgbClr val="0000FF"/>
                </a:solidFill>
                <a:latin typeface="Consolas" panose="020B0609020204030204" pitchFamily="49" charset="0"/>
              </a:rPr>
              <a:t>RAISERROR</a:t>
            </a:r>
            <a:r>
              <a:rPr lang="en-GB" sz="2900" dirty="0">
                <a:solidFill>
                  <a:srgbClr val="808080"/>
                </a:solidFill>
                <a:latin typeface="Consolas" panose="020B0609020204030204" pitchFamily="49" charset="0"/>
              </a:rPr>
              <a:t>(</a:t>
            </a:r>
            <a:r>
              <a:rPr lang="en-GB" sz="2900" dirty="0">
                <a:solidFill>
                  <a:prstClr val="black"/>
                </a:solidFill>
                <a:latin typeface="Consolas" panose="020B0609020204030204" pitchFamily="49" charset="0"/>
              </a:rPr>
              <a:t>@</a:t>
            </a:r>
            <a:r>
              <a:rPr lang="en-GB" sz="2900" dirty="0" err="1">
                <a:solidFill>
                  <a:prstClr val="black"/>
                </a:solidFill>
                <a:latin typeface="Consolas" panose="020B0609020204030204" pitchFamily="49" charset="0"/>
              </a:rPr>
              <a:t>Msg</a:t>
            </a:r>
            <a:r>
              <a:rPr lang="en-GB" sz="2900" dirty="0">
                <a:solidFill>
                  <a:srgbClr val="808080"/>
                </a:solidFill>
                <a:latin typeface="Consolas" panose="020B0609020204030204" pitchFamily="49" charset="0"/>
              </a:rPr>
              <a:t>,</a:t>
            </a:r>
            <a:r>
              <a:rPr lang="en-GB" sz="2900" dirty="0">
                <a:solidFill>
                  <a:prstClr val="black"/>
                </a:solidFill>
                <a:latin typeface="Consolas" panose="020B0609020204030204" pitchFamily="49" charset="0"/>
              </a:rPr>
              <a:t> 16</a:t>
            </a:r>
            <a:r>
              <a:rPr lang="en-GB" sz="2900" dirty="0">
                <a:solidFill>
                  <a:srgbClr val="808080"/>
                </a:solidFill>
                <a:latin typeface="Consolas" panose="020B0609020204030204" pitchFamily="49" charset="0"/>
              </a:rPr>
              <a:t>,</a:t>
            </a:r>
            <a:r>
              <a:rPr lang="en-GB" sz="2900" dirty="0">
                <a:solidFill>
                  <a:prstClr val="black"/>
                </a:solidFill>
                <a:latin typeface="Consolas" panose="020B0609020204030204" pitchFamily="49" charset="0"/>
              </a:rPr>
              <a:t> 1</a:t>
            </a:r>
            <a:r>
              <a:rPr lang="en-GB" sz="2900" dirty="0">
                <a:solidFill>
                  <a:srgbClr val="808080"/>
                </a:solidFill>
                <a:latin typeface="Consolas" panose="020B0609020204030204" pitchFamily="49" charset="0"/>
              </a:rPr>
              <a:t>);</a:t>
            </a:r>
            <a:endParaRPr lang="en-GB" sz="2900" dirty="0">
              <a:solidFill>
                <a:prstClr val="black"/>
              </a:solidFill>
              <a:latin typeface="Consolas" panose="020B0609020204030204" pitchFamily="49" charset="0"/>
            </a:endParaRPr>
          </a:p>
          <a:p>
            <a:pPr marL="320040" lvl="1" indent="0">
              <a:spcBef>
                <a:spcPts val="0"/>
              </a:spcBef>
              <a:buNone/>
            </a:pPr>
            <a:r>
              <a:rPr lang="en-GB" sz="2900" dirty="0">
                <a:solidFill>
                  <a:srgbClr val="0000FF"/>
                </a:solidFill>
                <a:latin typeface="Consolas" panose="020B0609020204030204" pitchFamily="49" charset="0"/>
              </a:rPr>
              <a:t>ROLLBACK</a:t>
            </a:r>
            <a:r>
              <a:rPr lang="en-GB" sz="2900" dirty="0">
                <a:solidFill>
                  <a:prstClr val="black"/>
                </a:solidFill>
                <a:latin typeface="Consolas" panose="020B0609020204030204" pitchFamily="49" charset="0"/>
              </a:rPr>
              <a:t> </a:t>
            </a:r>
            <a:r>
              <a:rPr lang="en-GB" sz="2900" dirty="0">
                <a:solidFill>
                  <a:srgbClr val="0000FF"/>
                </a:solidFill>
                <a:latin typeface="Consolas" panose="020B0609020204030204" pitchFamily="49" charset="0"/>
              </a:rPr>
              <a:t>TRANSACTION</a:t>
            </a:r>
            <a:r>
              <a:rPr lang="en-GB" sz="2900" dirty="0">
                <a:solidFill>
                  <a:srgbClr val="808080"/>
                </a:solidFill>
                <a:latin typeface="Consolas" panose="020B0609020204030204" pitchFamily="49" charset="0"/>
              </a:rPr>
              <a:t>;</a:t>
            </a:r>
            <a:r>
              <a:rPr lang="en-GB" sz="2900" dirty="0">
                <a:solidFill>
                  <a:prstClr val="black"/>
                </a:solidFill>
                <a:latin typeface="Consolas" panose="020B0609020204030204" pitchFamily="49" charset="0"/>
              </a:rPr>
              <a:t> </a:t>
            </a:r>
            <a:r>
              <a:rPr lang="en-GB" sz="2900" dirty="0">
                <a:solidFill>
                  <a:srgbClr val="008000"/>
                </a:solidFill>
                <a:latin typeface="Consolas" panose="020B0609020204030204" pitchFamily="49" charset="0"/>
              </a:rPr>
              <a:t>-- Reverses the INSERT Statement</a:t>
            </a:r>
            <a:endParaRPr lang="en-GB" sz="2900" dirty="0">
              <a:solidFill>
                <a:prstClr val="black"/>
              </a:solidFill>
              <a:latin typeface="Consolas" panose="020B0609020204030204" pitchFamily="49" charset="0"/>
            </a:endParaRPr>
          </a:p>
          <a:p>
            <a:pPr marL="0" indent="0">
              <a:spcBef>
                <a:spcPts val="0"/>
              </a:spcBef>
              <a:buNone/>
            </a:pPr>
            <a:r>
              <a:rPr lang="en-GB" dirty="0">
                <a:solidFill>
                  <a:srgbClr val="0000FF"/>
                </a:solidFill>
                <a:latin typeface="Consolas" panose="020B0609020204030204" pitchFamily="49" charset="0"/>
              </a:rPr>
              <a:t>END</a:t>
            </a:r>
            <a:r>
              <a:rPr lang="en-GB" dirty="0">
                <a:solidFill>
                  <a:srgbClr val="808080"/>
                </a:solidFill>
                <a:latin typeface="Consolas" panose="020B0609020204030204" pitchFamily="49" charset="0"/>
              </a:rPr>
              <a:t>;</a:t>
            </a:r>
          </a:p>
        </p:txBody>
      </p:sp>
      <p:sp>
        <p:nvSpPr>
          <p:cNvPr id="4" name="TextBox 3"/>
          <p:cNvSpPr txBox="1"/>
          <p:nvPr/>
        </p:nvSpPr>
        <p:spPr>
          <a:xfrm>
            <a:off x="107504" y="6505599"/>
            <a:ext cx="8919493" cy="307777"/>
          </a:xfrm>
          <a:prstGeom prst="rect">
            <a:avLst/>
          </a:prstGeom>
          <a:noFill/>
        </p:spPr>
        <p:txBody>
          <a:bodyPr wrap="none" rtlCol="0">
            <a:spAutoFit/>
          </a:bodyPr>
          <a:lstStyle/>
          <a:p>
            <a:r>
              <a:rPr lang="en-GB" sz="1400" dirty="0"/>
              <a:t>Note: a limit of 8 properties is used in the example because we do not have up to 100 properties in our database! </a:t>
            </a:r>
            <a:r>
              <a:rPr lang="en-GB" sz="1400" dirty="0">
                <a:sym typeface="Wingdings" panose="05000000000000000000" pitchFamily="2" charset="2"/>
              </a:rPr>
              <a:t></a:t>
            </a:r>
            <a:endParaRPr lang="en-GB" sz="1400" dirty="0"/>
          </a:p>
        </p:txBody>
      </p:sp>
    </p:spTree>
    <p:extLst>
      <p:ext uri="{BB962C8B-B14F-4D97-AF65-F5344CB8AC3E}">
        <p14:creationId xmlns:p14="http://schemas.microsoft.com/office/powerpoint/2010/main" val="309025522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Solution</a:t>
            </a:r>
          </a:p>
        </p:txBody>
      </p:sp>
      <p:sp>
        <p:nvSpPr>
          <p:cNvPr id="3" name="Content Placeholder 2"/>
          <p:cNvSpPr>
            <a:spLocks noGrp="1"/>
          </p:cNvSpPr>
          <p:nvPr>
            <p:ph sz="quarter" idx="1"/>
          </p:nvPr>
        </p:nvSpPr>
        <p:spPr>
          <a:xfrm>
            <a:off x="612648" y="1600200"/>
            <a:ext cx="8531352" cy="5257800"/>
          </a:xfrm>
        </p:spPr>
        <p:txBody>
          <a:bodyPr>
            <a:normAutofit fontScale="85000" lnSpcReduction="20000"/>
          </a:bodyPr>
          <a:lstStyle/>
          <a:p>
            <a:r>
              <a:rPr lang="en-GB" dirty="0"/>
              <a:t>The Trigger Event is an UPDATE or INSERT on the Property Table.</a:t>
            </a:r>
          </a:p>
          <a:p>
            <a:pPr lvl="1"/>
            <a:r>
              <a:rPr lang="en-GB" dirty="0"/>
              <a:t>Don’t need to consider DELETE as this will not increase the number of properties being managed.</a:t>
            </a:r>
          </a:p>
          <a:p>
            <a:r>
              <a:rPr lang="en-GB" dirty="0"/>
              <a:t>A JOIN between Trigger table, </a:t>
            </a:r>
            <a:r>
              <a:rPr lang="en-GB" b="1" dirty="0"/>
              <a:t>Property</a:t>
            </a:r>
            <a:r>
              <a:rPr lang="en-GB" dirty="0"/>
              <a:t>, and </a:t>
            </a:r>
            <a:r>
              <a:rPr lang="en-GB" b="1" dirty="0"/>
              <a:t>inserted</a:t>
            </a:r>
            <a:r>
              <a:rPr lang="en-GB" dirty="0"/>
              <a:t>, because we are only interested in the new record, is used.</a:t>
            </a:r>
          </a:p>
          <a:p>
            <a:pPr lvl="1"/>
            <a:r>
              <a:rPr lang="en-GB" dirty="0"/>
              <a:t>The Join is on the </a:t>
            </a:r>
            <a:r>
              <a:rPr lang="en-GB" dirty="0" err="1"/>
              <a:t>ManagedBy</a:t>
            </a:r>
            <a:r>
              <a:rPr lang="en-GB" dirty="0"/>
              <a:t> column which represents the staff (the column of interest)</a:t>
            </a:r>
          </a:p>
          <a:p>
            <a:pPr lvl="1"/>
            <a:r>
              <a:rPr lang="en-GB" dirty="0"/>
              <a:t>We use a Left JOIN, otherwise it will only count the newly added/updated property (1) being managed by the staff and not any of the existing ones.</a:t>
            </a:r>
          </a:p>
          <a:p>
            <a:r>
              <a:rPr lang="en-GB" dirty="0"/>
              <a:t>If the Trigger detects that the staff is managing too many properties:</a:t>
            </a:r>
          </a:p>
          <a:p>
            <a:pPr lvl="1"/>
            <a:r>
              <a:rPr lang="en-GB" dirty="0"/>
              <a:t>A message is displayed</a:t>
            </a:r>
          </a:p>
          <a:p>
            <a:pPr lvl="1"/>
            <a:r>
              <a:rPr lang="en-GB" dirty="0"/>
              <a:t>The INSERT Transaction is </a:t>
            </a:r>
            <a:r>
              <a:rPr lang="en-GB" b="1" dirty="0"/>
              <a:t>roll backed</a:t>
            </a:r>
            <a:r>
              <a:rPr lang="en-GB" dirty="0"/>
              <a:t> (aborted) – we will discuss this in more detail in a later session.</a:t>
            </a:r>
          </a:p>
        </p:txBody>
      </p:sp>
    </p:spTree>
    <p:extLst>
      <p:ext uri="{BB962C8B-B14F-4D97-AF65-F5344CB8AC3E}">
        <p14:creationId xmlns:p14="http://schemas.microsoft.com/office/powerpoint/2010/main" val="2946504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DML Triggers for Auditing</a:t>
            </a:r>
          </a:p>
        </p:txBody>
      </p:sp>
      <p:sp>
        <p:nvSpPr>
          <p:cNvPr id="3" name="Content Placeholder 2"/>
          <p:cNvSpPr>
            <a:spLocks noGrp="1"/>
          </p:cNvSpPr>
          <p:nvPr>
            <p:ph sz="quarter" idx="1"/>
          </p:nvPr>
        </p:nvSpPr>
        <p:spPr/>
        <p:txBody>
          <a:bodyPr/>
          <a:lstStyle/>
          <a:p>
            <a:r>
              <a:rPr lang="en-GB" dirty="0"/>
              <a:t>Triggers, with the help of the deleted and inserted tables, are useful for keeping an audit trail of changes made to a table.</a:t>
            </a:r>
          </a:p>
          <a:p>
            <a:r>
              <a:rPr lang="en-GB" dirty="0"/>
              <a:t>How?</a:t>
            </a:r>
          </a:p>
          <a:p>
            <a:pPr lvl="1"/>
            <a:r>
              <a:rPr lang="en-GB" dirty="0"/>
              <a:t>Create an audit table with required columns to store the changes.</a:t>
            </a:r>
          </a:p>
          <a:p>
            <a:pPr lvl="1"/>
            <a:r>
              <a:rPr lang="en-GB" dirty="0"/>
              <a:t>Use an AFTER trigger and the values from the deleted and inserted tables to store the old values and updated/new values in the audit table.</a:t>
            </a:r>
          </a:p>
          <a:p>
            <a:endParaRPr lang="en-GB" dirty="0"/>
          </a:p>
        </p:txBody>
      </p:sp>
    </p:spTree>
    <p:extLst>
      <p:ext uri="{BB962C8B-B14F-4D97-AF65-F5344CB8AC3E}">
        <p14:creationId xmlns:p14="http://schemas.microsoft.com/office/powerpoint/2010/main" val="1678360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DML Trigger Example: Audit Trail</a:t>
            </a:r>
          </a:p>
        </p:txBody>
      </p:sp>
      <p:sp>
        <p:nvSpPr>
          <p:cNvPr id="3" name="Content Placeholder 2"/>
          <p:cNvSpPr>
            <a:spLocks noGrp="1"/>
          </p:cNvSpPr>
          <p:nvPr>
            <p:ph sz="quarter" idx="1"/>
          </p:nvPr>
        </p:nvSpPr>
        <p:spPr/>
        <p:txBody>
          <a:bodyPr>
            <a:normAutofit fontScale="92500" lnSpcReduction="20000"/>
          </a:bodyPr>
          <a:lstStyle/>
          <a:p>
            <a:r>
              <a:rPr lang="en-GB" dirty="0"/>
              <a:t>Dream Home suspects someone is fiddling with manager bonuses before payday. They have decided to set up an audit trail to find out what is going on.</a:t>
            </a:r>
          </a:p>
          <a:p>
            <a:r>
              <a:rPr lang="en-GB" dirty="0"/>
              <a:t>Before creating the trigger:</a:t>
            </a:r>
          </a:p>
          <a:p>
            <a:pPr lvl="1"/>
            <a:r>
              <a:rPr lang="en-GB" dirty="0"/>
              <a:t>What columns will the audit table need?</a:t>
            </a:r>
          </a:p>
          <a:p>
            <a:pPr lvl="1"/>
            <a:r>
              <a:rPr lang="en-GB" dirty="0"/>
              <a:t>What DML operations would be the trigger events?</a:t>
            </a:r>
          </a:p>
          <a:p>
            <a:pPr lvl="1"/>
            <a:r>
              <a:rPr lang="en-GB" dirty="0"/>
              <a:t>What table is the trigger table?</a:t>
            </a:r>
          </a:p>
          <a:p>
            <a:pPr lvl="1"/>
            <a:r>
              <a:rPr lang="en-GB" dirty="0"/>
              <a:t>What is the condition: the criteria that determines whether the action should/not be executed?</a:t>
            </a:r>
          </a:p>
          <a:p>
            <a:pPr lvl="1"/>
            <a:r>
              <a:rPr lang="en-GB" dirty="0"/>
              <a:t>What is the action?</a:t>
            </a:r>
          </a:p>
          <a:p>
            <a:pPr lvl="1"/>
            <a:r>
              <a:rPr lang="en-GB" dirty="0"/>
              <a:t>Which of the inserted and/or deleted tables will get updated?</a:t>
            </a:r>
          </a:p>
        </p:txBody>
      </p:sp>
    </p:spTree>
    <p:extLst>
      <p:ext uri="{BB962C8B-B14F-4D97-AF65-F5344CB8AC3E}">
        <p14:creationId xmlns:p14="http://schemas.microsoft.com/office/powerpoint/2010/main" val="81816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DML Trigger for Audit Trail: Step 1</a:t>
            </a:r>
          </a:p>
        </p:txBody>
      </p:sp>
      <p:sp>
        <p:nvSpPr>
          <p:cNvPr id="3" name="Content Placeholder 2"/>
          <p:cNvSpPr>
            <a:spLocks noGrp="1"/>
          </p:cNvSpPr>
          <p:nvPr>
            <p:ph sz="quarter" idx="1"/>
          </p:nvPr>
        </p:nvSpPr>
        <p:spPr>
          <a:xfrm>
            <a:off x="612648" y="1600200"/>
            <a:ext cx="8153400" cy="5141168"/>
          </a:xfrm>
        </p:spPr>
        <p:txBody>
          <a:bodyPr>
            <a:normAutofit fontScale="92500" lnSpcReduction="20000"/>
          </a:bodyPr>
          <a:lstStyle/>
          <a:p>
            <a:r>
              <a:rPr lang="en-GB" dirty="0"/>
              <a:t>Create a table to store audit trail records.</a:t>
            </a:r>
          </a:p>
          <a:p>
            <a:r>
              <a:rPr lang="en-GB" dirty="0"/>
              <a:t>There is no need to add constraints to this table.</a:t>
            </a:r>
          </a:p>
          <a:p>
            <a:pPr marL="320040" lvl="1" indent="0">
              <a:buNone/>
            </a:pPr>
            <a:r>
              <a:rPr lang="en-GB" dirty="0">
                <a:solidFill>
                  <a:srgbClr val="0000FF"/>
                </a:solidFill>
                <a:latin typeface="Consolas" panose="020B0609020204030204" pitchFamily="49" charset="0"/>
              </a:rPr>
              <a:t>CREATE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TABLE</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BranchManagerAudit</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err="1">
                <a:solidFill>
                  <a:prstClr val="black"/>
                </a:solidFill>
                <a:latin typeface="Consolas" panose="020B0609020204030204" pitchFamily="49" charset="0"/>
              </a:rPr>
              <a:t>BranchManagerIDBefore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INT</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err="1">
                <a:solidFill>
                  <a:prstClr val="black"/>
                </a:solidFill>
                <a:latin typeface="Consolas" panose="020B0609020204030204" pitchFamily="49" charset="0"/>
              </a:rPr>
              <a:t>BranchManagerIDAfter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INT</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err="1">
                <a:solidFill>
                  <a:prstClr val="black"/>
                </a:solidFill>
                <a:latin typeface="Consolas" panose="020B0609020204030204" pitchFamily="49" charset="0"/>
              </a:rPr>
              <a:t>BranchNoBefore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CHAR</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5</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err="1">
                <a:solidFill>
                  <a:prstClr val="black"/>
                </a:solidFill>
                <a:latin typeface="Consolas" panose="020B0609020204030204" pitchFamily="49" charset="0"/>
              </a:rPr>
              <a:t>BranchNoAfter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CHAR</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5</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err="1">
                <a:solidFill>
                  <a:prstClr val="black"/>
                </a:solidFill>
                <a:latin typeface="Consolas" panose="020B0609020204030204" pitchFamily="49" charset="0"/>
              </a:rPr>
              <a:t>StaffNoBefore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CHAR</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6</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err="1">
                <a:solidFill>
                  <a:prstClr val="black"/>
                </a:solidFill>
                <a:latin typeface="Consolas" panose="020B0609020204030204" pitchFamily="49" charset="0"/>
              </a:rPr>
              <a:t>StaffNoAfter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CHAR</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6</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err="1">
                <a:solidFill>
                  <a:prstClr val="black"/>
                </a:solidFill>
                <a:latin typeface="Consolas" panose="020B0609020204030204" pitchFamily="49" charset="0"/>
              </a:rPr>
              <a:t>ManagerBonusBefore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DECIMAL</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12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2</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err="1">
                <a:solidFill>
                  <a:prstClr val="black"/>
                </a:solidFill>
                <a:latin typeface="Consolas" panose="020B0609020204030204" pitchFamily="49" charset="0"/>
              </a:rPr>
              <a:t>ManagerBonusAfter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DECIMAL</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12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2</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err="1">
                <a:solidFill>
                  <a:prstClr val="black"/>
                </a:solidFill>
                <a:latin typeface="Consolas" panose="020B0609020204030204" pitchFamily="49" charset="0"/>
              </a:rPr>
              <a:t>ChangeDateTime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DATETIME</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594360" lvl="2" indent="0">
              <a:buNone/>
            </a:pPr>
            <a:r>
              <a:rPr lang="en-GB" dirty="0" err="1">
                <a:solidFill>
                  <a:prstClr val="black"/>
                </a:solidFill>
                <a:latin typeface="Consolas" panose="020B0609020204030204" pitchFamily="49" charset="0"/>
              </a:rPr>
              <a:t>UserResponsible</a:t>
            </a:r>
            <a:r>
              <a:rPr lang="en-GB">
                <a:solidFill>
                  <a:prstClr val="black"/>
                </a:solidFill>
                <a:latin typeface="Consolas" panose="020B0609020204030204" pitchFamily="49" charset="0"/>
              </a:rPr>
              <a:t>		</a:t>
            </a:r>
            <a:r>
              <a:rPr lang="en-GB">
                <a:solidFill>
                  <a:srgbClr val="0000FF"/>
                </a:solidFill>
                <a:latin typeface="Consolas" panose="020B0609020204030204" pitchFamily="49" charset="0"/>
              </a:rPr>
              <a:t>VARCHAR</a:t>
            </a:r>
            <a:r>
              <a:rPr lang="en-GB">
                <a:solidFill>
                  <a:srgbClr val="808080"/>
                </a:solidFill>
                <a:latin typeface="Consolas" panose="020B0609020204030204" pitchFamily="49" charset="0"/>
              </a:rPr>
              <a:t>(</a:t>
            </a:r>
            <a:r>
              <a:rPr lang="en-GB">
                <a:solidFill>
                  <a:prstClr val="black"/>
                </a:solidFill>
                <a:latin typeface="Consolas" panose="020B0609020204030204" pitchFamily="49" charset="0"/>
              </a:rPr>
              <a:t>50</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marL="320040" lvl="1" indent="0">
              <a:buNone/>
            </a:pPr>
            <a:r>
              <a:rPr lang="en-GB" dirty="0">
                <a:solidFill>
                  <a:srgbClr val="808080"/>
                </a:solidFill>
                <a:latin typeface="Consolas" panose="020B0609020204030204" pitchFamily="49" charset="0"/>
              </a:rPr>
              <a:t>);</a:t>
            </a:r>
          </a:p>
        </p:txBody>
      </p:sp>
    </p:spTree>
    <p:extLst>
      <p:ext uri="{BB962C8B-B14F-4D97-AF65-F5344CB8AC3E}">
        <p14:creationId xmlns:p14="http://schemas.microsoft.com/office/powerpoint/2010/main" val="305253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DML Trigger for Audit Trail: Step 2</a:t>
            </a:r>
          </a:p>
        </p:txBody>
      </p:sp>
      <p:sp>
        <p:nvSpPr>
          <p:cNvPr id="3" name="Content Placeholder 2"/>
          <p:cNvSpPr>
            <a:spLocks noGrp="1"/>
          </p:cNvSpPr>
          <p:nvPr>
            <p:ph sz="quarter" idx="1"/>
          </p:nvPr>
        </p:nvSpPr>
        <p:spPr/>
        <p:txBody>
          <a:bodyPr/>
          <a:lstStyle/>
          <a:p>
            <a:r>
              <a:rPr lang="en-GB" dirty="0"/>
              <a:t>Create an AFTER trigger to keep an audit of </a:t>
            </a:r>
            <a:r>
              <a:rPr lang="en-GB" b="1" i="1" dirty="0"/>
              <a:t>all</a:t>
            </a:r>
            <a:r>
              <a:rPr lang="en-GB" dirty="0"/>
              <a:t> changes and additions to the </a:t>
            </a:r>
            <a:r>
              <a:rPr lang="en-GB" dirty="0" err="1"/>
              <a:t>ManagerBonus</a:t>
            </a:r>
            <a:r>
              <a:rPr lang="en-GB" dirty="0"/>
              <a:t> table.</a:t>
            </a:r>
          </a:p>
          <a:p>
            <a:r>
              <a:rPr lang="en-GB" dirty="0"/>
              <a:t>As you need to track all changes, you need the:</a:t>
            </a:r>
          </a:p>
          <a:p>
            <a:pPr lvl="1"/>
            <a:r>
              <a:rPr lang="en-GB" dirty="0"/>
              <a:t>deleted table: to track UPDATEs and DELETEs</a:t>
            </a:r>
          </a:p>
          <a:p>
            <a:pPr lvl="1"/>
            <a:r>
              <a:rPr lang="en-GB" dirty="0"/>
              <a:t>inserted table: to track UPDATEs and INSERTs</a:t>
            </a:r>
          </a:p>
          <a:p>
            <a:r>
              <a:rPr lang="en-GB" dirty="0"/>
              <a:t>The challenge is working out the correct JOINs to use.</a:t>
            </a:r>
          </a:p>
          <a:p>
            <a:endParaRPr lang="en-GB" dirty="0"/>
          </a:p>
        </p:txBody>
      </p:sp>
    </p:spTree>
    <p:extLst>
      <p:ext uri="{BB962C8B-B14F-4D97-AF65-F5344CB8AC3E}">
        <p14:creationId xmlns:p14="http://schemas.microsoft.com/office/powerpoint/2010/main" val="320568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DML Trigger for Audit Trail: Step 2</a:t>
            </a:r>
          </a:p>
        </p:txBody>
      </p:sp>
      <p:sp>
        <p:nvSpPr>
          <p:cNvPr id="3" name="Content Placeholder 2"/>
          <p:cNvSpPr>
            <a:spLocks noGrp="1"/>
          </p:cNvSpPr>
          <p:nvPr>
            <p:ph sz="quarter" idx="1"/>
          </p:nvPr>
        </p:nvSpPr>
        <p:spPr/>
        <p:txBody>
          <a:bodyPr>
            <a:normAutofit fontScale="55000" lnSpcReduction="20000"/>
          </a:bodyPr>
          <a:lstStyle/>
          <a:p>
            <a:pPr marL="0" indent="0">
              <a:buNone/>
            </a:pPr>
            <a:r>
              <a:rPr lang="en-GB" sz="3200" dirty="0">
                <a:solidFill>
                  <a:srgbClr val="0000FF"/>
                </a:solidFill>
                <a:latin typeface="Consolas" panose="020B0609020204030204" pitchFamily="49" charset="0"/>
              </a:rPr>
              <a:t>CREATE</a:t>
            </a:r>
            <a:r>
              <a:rPr lang="en-GB" sz="3200" dirty="0">
                <a:solidFill>
                  <a:prstClr val="black"/>
                </a:solidFill>
                <a:latin typeface="Consolas" panose="020B0609020204030204" pitchFamily="49" charset="0"/>
              </a:rPr>
              <a:t> </a:t>
            </a:r>
            <a:r>
              <a:rPr lang="en-GB" sz="3200" dirty="0">
                <a:solidFill>
                  <a:srgbClr val="0000FF"/>
                </a:solidFill>
                <a:latin typeface="Consolas" panose="020B0609020204030204" pitchFamily="49" charset="0"/>
              </a:rPr>
              <a:t>TRIGGER</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BranchManagerTrackChanges</a:t>
            </a:r>
            <a:r>
              <a:rPr lang="en-GB" sz="3200" dirty="0">
                <a:solidFill>
                  <a:prstClr val="black"/>
                </a:solidFill>
                <a:latin typeface="Consolas" panose="020B0609020204030204" pitchFamily="49" charset="0"/>
              </a:rPr>
              <a:t> </a:t>
            </a:r>
            <a:r>
              <a:rPr lang="en-GB" sz="3200" dirty="0">
                <a:solidFill>
                  <a:srgbClr val="0000FF"/>
                </a:solidFill>
                <a:latin typeface="Consolas" panose="020B0609020204030204" pitchFamily="49" charset="0"/>
              </a:rPr>
              <a:t>ON</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BranchManager</a:t>
            </a:r>
            <a:endParaRPr lang="en-GB" sz="3200" dirty="0">
              <a:solidFill>
                <a:prstClr val="black"/>
              </a:solidFill>
              <a:latin typeface="Consolas" panose="020B0609020204030204" pitchFamily="49" charset="0"/>
            </a:endParaRPr>
          </a:p>
          <a:p>
            <a:pPr marL="0" indent="0">
              <a:buNone/>
            </a:pPr>
            <a:r>
              <a:rPr lang="en-GB" sz="3200" dirty="0">
                <a:solidFill>
                  <a:srgbClr val="008000"/>
                </a:solidFill>
                <a:latin typeface="Consolas" panose="020B0609020204030204" pitchFamily="49" charset="0"/>
              </a:rPr>
              <a:t>-- TRIGGER EVENT</a:t>
            </a:r>
            <a:endParaRPr lang="en-GB" sz="3200" dirty="0">
              <a:solidFill>
                <a:prstClr val="black"/>
              </a:solidFill>
              <a:latin typeface="Consolas" panose="020B0609020204030204" pitchFamily="49" charset="0"/>
            </a:endParaRPr>
          </a:p>
          <a:p>
            <a:pPr marL="0" indent="0">
              <a:buNone/>
            </a:pPr>
            <a:r>
              <a:rPr lang="en-GB" sz="3200" dirty="0">
                <a:solidFill>
                  <a:srgbClr val="0000FF"/>
                </a:solidFill>
                <a:latin typeface="Consolas" panose="020B0609020204030204" pitchFamily="49" charset="0"/>
              </a:rPr>
              <a:t>AFTER</a:t>
            </a:r>
            <a:r>
              <a:rPr lang="en-GB" sz="3200" dirty="0">
                <a:solidFill>
                  <a:prstClr val="black"/>
                </a:solidFill>
                <a:latin typeface="Consolas" panose="020B0609020204030204" pitchFamily="49" charset="0"/>
              </a:rPr>
              <a:t> </a:t>
            </a:r>
            <a:r>
              <a:rPr lang="en-GB" sz="3200" dirty="0">
                <a:solidFill>
                  <a:srgbClr val="0000FF"/>
                </a:solidFill>
                <a:latin typeface="Consolas" panose="020B0609020204030204" pitchFamily="49" charset="0"/>
              </a:rPr>
              <a:t>INSERT</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a:solidFill>
                  <a:srgbClr val="FF00FF"/>
                </a:solidFill>
                <a:latin typeface="Consolas" panose="020B0609020204030204" pitchFamily="49" charset="0"/>
              </a:rPr>
              <a:t>UPDATE</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a:solidFill>
                  <a:srgbClr val="0000FF"/>
                </a:solidFill>
                <a:latin typeface="Consolas" panose="020B0609020204030204" pitchFamily="49" charset="0"/>
              </a:rPr>
              <a:t>DELETE</a:t>
            </a:r>
            <a:endParaRPr lang="en-GB" sz="3200" dirty="0">
              <a:solidFill>
                <a:prstClr val="black"/>
              </a:solidFill>
              <a:latin typeface="Consolas" panose="020B0609020204030204" pitchFamily="49" charset="0"/>
            </a:endParaRPr>
          </a:p>
          <a:p>
            <a:pPr marL="0" indent="0">
              <a:buNone/>
            </a:pPr>
            <a:r>
              <a:rPr lang="en-GB" sz="3200" dirty="0">
                <a:solidFill>
                  <a:srgbClr val="0000FF"/>
                </a:solidFill>
                <a:latin typeface="Consolas" panose="020B0609020204030204" pitchFamily="49" charset="0"/>
              </a:rPr>
              <a:t>AS</a:t>
            </a:r>
            <a:endParaRPr lang="en-GB" sz="3200" dirty="0">
              <a:solidFill>
                <a:prstClr val="black"/>
              </a:solidFill>
              <a:latin typeface="Consolas" panose="020B0609020204030204" pitchFamily="49" charset="0"/>
            </a:endParaRPr>
          </a:p>
          <a:p>
            <a:pPr marL="0" indent="0">
              <a:buNone/>
            </a:pPr>
            <a:r>
              <a:rPr lang="en-GB" sz="3200" dirty="0">
                <a:solidFill>
                  <a:srgbClr val="0000FF"/>
                </a:solidFill>
                <a:latin typeface="Consolas" panose="020B0609020204030204" pitchFamily="49" charset="0"/>
              </a:rPr>
              <a:t>BEGIN</a:t>
            </a:r>
            <a:endParaRPr lang="en-GB" sz="3200" dirty="0">
              <a:solidFill>
                <a:prstClr val="black"/>
              </a:solidFill>
              <a:latin typeface="Consolas" panose="020B0609020204030204" pitchFamily="49" charset="0"/>
            </a:endParaRPr>
          </a:p>
          <a:p>
            <a:pPr marL="320040" lvl="1" indent="0">
              <a:buNone/>
            </a:pPr>
            <a:r>
              <a:rPr lang="en-GB" sz="3200" dirty="0">
                <a:solidFill>
                  <a:srgbClr val="008000"/>
                </a:solidFill>
                <a:latin typeface="Consolas" panose="020B0609020204030204" pitchFamily="49" charset="0"/>
              </a:rPr>
              <a:t>-- TRIGGER ACTION - insert changes in audit table</a:t>
            </a:r>
            <a:endParaRPr lang="en-GB" sz="3200" dirty="0">
              <a:solidFill>
                <a:prstClr val="black"/>
              </a:solidFill>
              <a:latin typeface="Consolas" panose="020B0609020204030204" pitchFamily="49" charset="0"/>
            </a:endParaRPr>
          </a:p>
          <a:p>
            <a:pPr marL="320040" lvl="1" indent="0">
              <a:buNone/>
            </a:pPr>
            <a:r>
              <a:rPr lang="en-GB" sz="3200" dirty="0">
                <a:solidFill>
                  <a:srgbClr val="0000FF"/>
                </a:solidFill>
                <a:latin typeface="Consolas" panose="020B0609020204030204" pitchFamily="49" charset="0"/>
              </a:rPr>
              <a:t>INSERT</a:t>
            </a:r>
            <a:r>
              <a:rPr lang="en-GB" sz="3200" dirty="0">
                <a:solidFill>
                  <a:prstClr val="black"/>
                </a:solidFill>
                <a:latin typeface="Consolas" panose="020B0609020204030204" pitchFamily="49" charset="0"/>
              </a:rPr>
              <a:t> </a:t>
            </a:r>
            <a:r>
              <a:rPr lang="en-GB" sz="3200" dirty="0">
                <a:solidFill>
                  <a:srgbClr val="0000FF"/>
                </a:solidFill>
                <a:latin typeface="Consolas" panose="020B0609020204030204" pitchFamily="49" charset="0"/>
              </a:rPr>
              <a:t>INTO</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BranchManagerAudit</a:t>
            </a:r>
            <a:endParaRPr lang="en-GB" sz="3200" dirty="0">
              <a:solidFill>
                <a:prstClr val="black"/>
              </a:solidFill>
              <a:latin typeface="Consolas" panose="020B0609020204030204" pitchFamily="49" charset="0"/>
            </a:endParaRPr>
          </a:p>
          <a:p>
            <a:pPr marL="320040" lvl="1" indent="0">
              <a:buNone/>
            </a:pPr>
            <a:r>
              <a:rPr lang="en-GB" sz="3200" dirty="0">
                <a:solidFill>
                  <a:srgbClr val="0000FF"/>
                </a:solidFill>
                <a:latin typeface="Consolas" panose="020B0609020204030204" pitchFamily="49" charset="0"/>
              </a:rPr>
              <a:t>SELECT</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d</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BranchManagerID</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i</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BranchManagerID</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d</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BranchNo</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i</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BranchNo</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d</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StaffNo</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i</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StaffNo</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d</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Bonus</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i</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Bonus</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a:solidFill>
                  <a:srgbClr val="FF00FF"/>
                </a:solidFill>
                <a:latin typeface="Consolas" panose="020B0609020204030204" pitchFamily="49" charset="0"/>
              </a:rPr>
              <a:t>GETDATE</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a:solidFill>
                  <a:srgbClr val="FF00FF"/>
                </a:solidFill>
                <a:latin typeface="Consolas" panose="020B0609020204030204" pitchFamily="49" charset="0"/>
              </a:rPr>
              <a:t>SYSTEM_USER</a:t>
            </a:r>
            <a:endParaRPr lang="en-GB" sz="3200" dirty="0">
              <a:solidFill>
                <a:prstClr val="black"/>
              </a:solidFill>
              <a:latin typeface="Consolas" panose="020B0609020204030204" pitchFamily="49" charset="0"/>
            </a:endParaRPr>
          </a:p>
          <a:p>
            <a:pPr marL="320040" lvl="1" indent="0">
              <a:buNone/>
            </a:pPr>
            <a:r>
              <a:rPr lang="en-GB" sz="3200" dirty="0">
                <a:solidFill>
                  <a:srgbClr val="0000FF"/>
                </a:solidFill>
                <a:latin typeface="Consolas" panose="020B0609020204030204" pitchFamily="49" charset="0"/>
              </a:rPr>
              <a:t>FROM</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BranchManager</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bm</a:t>
            </a:r>
            <a:r>
              <a:rPr lang="en-GB" sz="3200" dirty="0">
                <a:solidFill>
                  <a:prstClr val="black"/>
                </a:solidFill>
                <a:latin typeface="Consolas" panose="020B0609020204030204" pitchFamily="49" charset="0"/>
              </a:rPr>
              <a:t> </a:t>
            </a:r>
          </a:p>
          <a:p>
            <a:pPr marL="320040" lvl="1" indent="0">
              <a:buNone/>
            </a:pPr>
            <a:r>
              <a:rPr lang="en-GB" sz="3200" dirty="0">
                <a:solidFill>
                  <a:srgbClr val="808080"/>
                </a:solidFill>
                <a:latin typeface="Consolas" panose="020B0609020204030204" pitchFamily="49" charset="0"/>
              </a:rPr>
              <a:t>JOIN</a:t>
            </a:r>
            <a:r>
              <a:rPr lang="en-GB" sz="3200" dirty="0">
                <a:solidFill>
                  <a:prstClr val="black"/>
                </a:solidFill>
                <a:latin typeface="Consolas" panose="020B0609020204030204" pitchFamily="49" charset="0"/>
              </a:rPr>
              <a:t> inserted </a:t>
            </a:r>
            <a:r>
              <a:rPr lang="en-GB" sz="3200" dirty="0" err="1">
                <a:solidFill>
                  <a:prstClr val="black"/>
                </a:solidFill>
                <a:latin typeface="Consolas" panose="020B0609020204030204" pitchFamily="49" charset="0"/>
              </a:rPr>
              <a:t>i</a:t>
            </a:r>
            <a:r>
              <a:rPr lang="en-GB" sz="3200" dirty="0">
                <a:solidFill>
                  <a:prstClr val="black"/>
                </a:solidFill>
                <a:latin typeface="Consolas" panose="020B0609020204030204" pitchFamily="49" charset="0"/>
              </a:rPr>
              <a:t> </a:t>
            </a:r>
            <a:r>
              <a:rPr lang="en-GB" sz="3200" dirty="0">
                <a:solidFill>
                  <a:srgbClr val="0000FF"/>
                </a:solidFill>
                <a:latin typeface="Consolas" panose="020B0609020204030204" pitchFamily="49" charset="0"/>
              </a:rPr>
              <a:t>ON</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bm</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BranchManagerID</a:t>
            </a:r>
            <a:r>
              <a:rPr lang="en-GB" sz="3200" dirty="0">
                <a:solidFill>
                  <a:prstClr val="black"/>
                </a:solidFill>
                <a:latin typeface="Consolas" panose="020B0609020204030204" pitchFamily="49" charset="0"/>
              </a:rPr>
              <a:t> </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i</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BranchManagerID</a:t>
            </a:r>
            <a:r>
              <a:rPr lang="en-GB" sz="3200" dirty="0">
                <a:solidFill>
                  <a:prstClr val="black"/>
                </a:solidFill>
                <a:latin typeface="Consolas" panose="020B0609020204030204" pitchFamily="49" charset="0"/>
              </a:rPr>
              <a:t> </a:t>
            </a:r>
          </a:p>
          <a:p>
            <a:pPr marL="320040" lvl="1" indent="0">
              <a:buNone/>
            </a:pPr>
            <a:r>
              <a:rPr lang="en-GB" sz="3200" dirty="0">
                <a:solidFill>
                  <a:srgbClr val="0000FF"/>
                </a:solidFill>
                <a:latin typeface="Consolas" panose="020B0609020204030204" pitchFamily="49" charset="0"/>
              </a:rPr>
              <a:t>FULL</a:t>
            </a:r>
            <a:r>
              <a:rPr lang="en-GB" sz="3200" dirty="0">
                <a:solidFill>
                  <a:prstClr val="black"/>
                </a:solidFill>
                <a:latin typeface="Consolas" panose="020B0609020204030204" pitchFamily="49" charset="0"/>
              </a:rPr>
              <a:t> </a:t>
            </a:r>
            <a:r>
              <a:rPr lang="en-GB" sz="3200" dirty="0">
                <a:solidFill>
                  <a:srgbClr val="808080"/>
                </a:solidFill>
                <a:latin typeface="Consolas" panose="020B0609020204030204" pitchFamily="49" charset="0"/>
              </a:rPr>
              <a:t>JOIN</a:t>
            </a:r>
            <a:r>
              <a:rPr lang="en-GB" sz="3200" dirty="0">
                <a:solidFill>
                  <a:prstClr val="black"/>
                </a:solidFill>
                <a:latin typeface="Consolas" panose="020B0609020204030204" pitchFamily="49" charset="0"/>
              </a:rPr>
              <a:t> deleted d </a:t>
            </a:r>
            <a:r>
              <a:rPr lang="en-GB" sz="3200" dirty="0">
                <a:solidFill>
                  <a:srgbClr val="0000FF"/>
                </a:solidFill>
                <a:latin typeface="Consolas" panose="020B0609020204030204" pitchFamily="49" charset="0"/>
              </a:rPr>
              <a:t>ON</a:t>
            </a:r>
            <a:r>
              <a:rPr lang="en-GB" sz="3200" dirty="0">
                <a:solidFill>
                  <a:prstClr val="black"/>
                </a:solidFill>
                <a:latin typeface="Consolas" panose="020B0609020204030204" pitchFamily="49" charset="0"/>
              </a:rPr>
              <a:t> </a:t>
            </a:r>
            <a:r>
              <a:rPr lang="en-GB" sz="3200" dirty="0" err="1" smtClean="0">
                <a:solidFill>
                  <a:prstClr val="black"/>
                </a:solidFill>
                <a:latin typeface="Consolas" panose="020B0609020204030204" pitchFamily="49" charset="0"/>
              </a:rPr>
              <a:t>bm</a:t>
            </a:r>
            <a:r>
              <a:rPr lang="en-GB" sz="3200" dirty="0" err="1" smtClean="0">
                <a:solidFill>
                  <a:srgbClr val="808080"/>
                </a:solidFill>
                <a:latin typeface="Consolas" panose="020B0609020204030204" pitchFamily="49" charset="0"/>
              </a:rPr>
              <a:t>.</a:t>
            </a:r>
            <a:r>
              <a:rPr lang="en-GB" sz="3200" dirty="0" err="1" smtClean="0">
                <a:solidFill>
                  <a:prstClr val="black"/>
                </a:solidFill>
                <a:latin typeface="Consolas" panose="020B0609020204030204" pitchFamily="49" charset="0"/>
              </a:rPr>
              <a:t>BranchManagerID</a:t>
            </a:r>
            <a:r>
              <a:rPr lang="en-GB" sz="3200" dirty="0" smtClean="0">
                <a:solidFill>
                  <a:prstClr val="black"/>
                </a:solidFill>
                <a:latin typeface="Consolas" panose="020B0609020204030204" pitchFamily="49" charset="0"/>
              </a:rPr>
              <a:t> </a:t>
            </a:r>
            <a:r>
              <a:rPr lang="en-GB" sz="3200" dirty="0">
                <a:solidFill>
                  <a:srgbClr val="808080"/>
                </a:solidFill>
                <a:latin typeface="Consolas" panose="020B0609020204030204" pitchFamily="49" charset="0"/>
              </a:rPr>
              <a:t>=</a:t>
            </a:r>
            <a:r>
              <a:rPr lang="en-GB" sz="3200" dirty="0">
                <a:solidFill>
                  <a:prstClr val="black"/>
                </a:solidFill>
                <a:latin typeface="Consolas" panose="020B0609020204030204" pitchFamily="49" charset="0"/>
              </a:rPr>
              <a:t> </a:t>
            </a:r>
            <a:r>
              <a:rPr lang="en-GB" sz="3200" dirty="0" err="1">
                <a:solidFill>
                  <a:prstClr val="black"/>
                </a:solidFill>
                <a:latin typeface="Consolas" panose="020B0609020204030204" pitchFamily="49" charset="0"/>
              </a:rPr>
              <a:t>d</a:t>
            </a:r>
            <a:r>
              <a:rPr lang="en-GB" sz="3200" dirty="0" err="1">
                <a:solidFill>
                  <a:srgbClr val="808080"/>
                </a:solidFill>
                <a:latin typeface="Consolas" panose="020B0609020204030204" pitchFamily="49" charset="0"/>
              </a:rPr>
              <a:t>.</a:t>
            </a:r>
            <a:r>
              <a:rPr lang="en-GB" sz="3200" dirty="0" err="1">
                <a:solidFill>
                  <a:prstClr val="black"/>
                </a:solidFill>
                <a:latin typeface="Consolas" panose="020B0609020204030204" pitchFamily="49" charset="0"/>
              </a:rPr>
              <a:t>BranchManagerID</a:t>
            </a:r>
            <a:r>
              <a:rPr lang="en-GB" sz="3200" dirty="0">
                <a:solidFill>
                  <a:prstClr val="black"/>
                </a:solidFill>
                <a:latin typeface="Consolas" panose="020B0609020204030204" pitchFamily="49" charset="0"/>
              </a:rPr>
              <a:t> </a:t>
            </a:r>
          </a:p>
          <a:p>
            <a:pPr marL="0" indent="0">
              <a:buNone/>
            </a:pPr>
            <a:r>
              <a:rPr lang="en-GB" sz="3200" dirty="0">
                <a:solidFill>
                  <a:srgbClr val="0000FF"/>
                </a:solidFill>
                <a:latin typeface="Consolas" panose="020B0609020204030204" pitchFamily="49" charset="0"/>
              </a:rPr>
              <a:t>END</a:t>
            </a:r>
            <a:r>
              <a:rPr lang="en-GB" sz="3200" dirty="0">
                <a:solidFill>
                  <a:srgbClr val="808080"/>
                </a:solidFill>
                <a:latin typeface="Consolas" panose="020B0609020204030204" pitchFamily="49" charset="0"/>
              </a:rPr>
              <a:t>;</a:t>
            </a:r>
          </a:p>
        </p:txBody>
      </p:sp>
    </p:spTree>
    <p:extLst>
      <p:ext uri="{BB962C8B-B14F-4D97-AF65-F5344CB8AC3E}">
        <p14:creationId xmlns:p14="http://schemas.microsoft.com/office/powerpoint/2010/main" val="349663189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DML Trigger for Audit Trail: Step 2</a:t>
            </a:r>
          </a:p>
        </p:txBody>
      </p:sp>
      <p:sp>
        <p:nvSpPr>
          <p:cNvPr id="3" name="Content Placeholder 2"/>
          <p:cNvSpPr>
            <a:spLocks noGrp="1"/>
          </p:cNvSpPr>
          <p:nvPr>
            <p:ph sz="quarter" idx="1"/>
          </p:nvPr>
        </p:nvSpPr>
        <p:spPr>
          <a:xfrm>
            <a:off x="612648" y="1600200"/>
            <a:ext cx="8531352" cy="5257800"/>
          </a:xfrm>
        </p:spPr>
        <p:txBody>
          <a:bodyPr>
            <a:normAutofit fontScale="77500" lnSpcReduction="20000"/>
          </a:bodyPr>
          <a:lstStyle/>
          <a:p>
            <a:r>
              <a:rPr lang="en-GB" dirty="0"/>
              <a:t>An INNER JOIN between the Trigger Table (</a:t>
            </a:r>
            <a:r>
              <a:rPr lang="en-GB" dirty="0" err="1"/>
              <a:t>BranchManager</a:t>
            </a:r>
            <a:r>
              <a:rPr lang="en-GB" dirty="0"/>
              <a:t>) and the inserted table is used.</a:t>
            </a:r>
          </a:p>
          <a:p>
            <a:pPr marL="365760" lvl="1" indent="0">
              <a:buNone/>
            </a:pPr>
            <a:r>
              <a:rPr lang="en-GB" sz="1800" dirty="0">
                <a:solidFill>
                  <a:srgbClr val="808080"/>
                </a:solidFill>
                <a:latin typeface="Consolas" panose="020B0609020204030204" pitchFamily="49" charset="0"/>
              </a:rPr>
              <a:t>JOIN</a:t>
            </a:r>
            <a:r>
              <a:rPr lang="en-GB" sz="1800" dirty="0">
                <a:solidFill>
                  <a:prstClr val="black"/>
                </a:solidFill>
                <a:latin typeface="Consolas" panose="020B0609020204030204" pitchFamily="49" charset="0"/>
              </a:rPr>
              <a:t> inserted </a:t>
            </a:r>
            <a:r>
              <a:rPr lang="en-GB" sz="1800" dirty="0" err="1">
                <a:solidFill>
                  <a:prstClr val="black"/>
                </a:solidFill>
                <a:latin typeface="Consolas" panose="020B0609020204030204" pitchFamily="49" charset="0"/>
              </a:rPr>
              <a:t>i</a:t>
            </a:r>
            <a:r>
              <a:rPr lang="en-GB" sz="1800" dirty="0">
                <a:solidFill>
                  <a:prstClr val="black"/>
                </a:solidFill>
                <a:latin typeface="Consolas" panose="020B0609020204030204" pitchFamily="49" charset="0"/>
              </a:rPr>
              <a:t> </a:t>
            </a:r>
            <a:r>
              <a:rPr lang="en-GB" sz="1800" dirty="0">
                <a:solidFill>
                  <a:srgbClr val="0000FF"/>
                </a:solidFill>
                <a:latin typeface="Consolas" panose="020B0609020204030204" pitchFamily="49" charset="0"/>
              </a:rPr>
              <a:t>ON</a:t>
            </a:r>
            <a:r>
              <a:rPr lang="en-GB" sz="1800" dirty="0">
                <a:solidFill>
                  <a:prstClr val="black"/>
                </a:solidFill>
                <a:latin typeface="Consolas" panose="020B0609020204030204" pitchFamily="49" charset="0"/>
              </a:rPr>
              <a:t> </a:t>
            </a:r>
            <a:r>
              <a:rPr lang="en-GB" sz="1800" dirty="0" err="1">
                <a:solidFill>
                  <a:prstClr val="black"/>
                </a:solidFill>
                <a:latin typeface="Consolas" panose="020B0609020204030204" pitchFamily="49" charset="0"/>
              </a:rPr>
              <a:t>bm</a:t>
            </a:r>
            <a:r>
              <a:rPr lang="en-GB" sz="1800" dirty="0" err="1">
                <a:solidFill>
                  <a:srgbClr val="808080"/>
                </a:solidFill>
                <a:latin typeface="Consolas" panose="020B0609020204030204" pitchFamily="49" charset="0"/>
              </a:rPr>
              <a:t>.</a:t>
            </a:r>
            <a:r>
              <a:rPr lang="en-GB" sz="1800" dirty="0" err="1">
                <a:solidFill>
                  <a:prstClr val="black"/>
                </a:solidFill>
                <a:latin typeface="Consolas" panose="020B0609020204030204" pitchFamily="49" charset="0"/>
              </a:rPr>
              <a:t>BranchManagerID</a:t>
            </a:r>
            <a:r>
              <a:rPr lang="en-GB" sz="1800" dirty="0">
                <a:solidFill>
                  <a:prstClr val="black"/>
                </a:solidFill>
                <a:latin typeface="Consolas" panose="020B0609020204030204" pitchFamily="49" charset="0"/>
              </a:rPr>
              <a:t> </a:t>
            </a:r>
            <a:r>
              <a:rPr lang="en-GB" sz="1800" dirty="0">
                <a:solidFill>
                  <a:srgbClr val="808080"/>
                </a:solidFill>
                <a:latin typeface="Consolas" panose="020B0609020204030204" pitchFamily="49" charset="0"/>
              </a:rPr>
              <a:t>=</a:t>
            </a:r>
            <a:r>
              <a:rPr lang="en-GB" sz="1800" dirty="0">
                <a:solidFill>
                  <a:prstClr val="black"/>
                </a:solidFill>
                <a:latin typeface="Consolas" panose="020B0609020204030204" pitchFamily="49" charset="0"/>
              </a:rPr>
              <a:t> </a:t>
            </a:r>
            <a:r>
              <a:rPr lang="en-GB" sz="1800" dirty="0" err="1">
                <a:solidFill>
                  <a:prstClr val="black"/>
                </a:solidFill>
                <a:latin typeface="Consolas" panose="020B0609020204030204" pitchFamily="49" charset="0"/>
              </a:rPr>
              <a:t>i</a:t>
            </a:r>
            <a:r>
              <a:rPr lang="en-GB" sz="1800" dirty="0" err="1">
                <a:solidFill>
                  <a:srgbClr val="808080"/>
                </a:solidFill>
                <a:latin typeface="Consolas" panose="020B0609020204030204" pitchFamily="49" charset="0"/>
              </a:rPr>
              <a:t>.</a:t>
            </a:r>
            <a:r>
              <a:rPr lang="en-GB" sz="1800" dirty="0" err="1">
                <a:solidFill>
                  <a:prstClr val="black"/>
                </a:solidFill>
                <a:latin typeface="Consolas" panose="020B0609020204030204" pitchFamily="49" charset="0"/>
              </a:rPr>
              <a:t>BranchManagerID</a:t>
            </a:r>
            <a:endParaRPr lang="en-GB" sz="1800" dirty="0"/>
          </a:p>
          <a:p>
            <a:pPr lvl="1"/>
            <a:r>
              <a:rPr lang="en-GB" dirty="0"/>
              <a:t>INSERTS and UPDATES add new row to the Trigger </a:t>
            </a:r>
            <a:r>
              <a:rPr lang="en-GB" dirty="0" smtClean="0"/>
              <a:t>and Inserted tables.</a:t>
            </a:r>
            <a:endParaRPr lang="en-GB" dirty="0"/>
          </a:p>
          <a:p>
            <a:pPr lvl="1"/>
            <a:r>
              <a:rPr lang="en-GB" dirty="0"/>
              <a:t>An Inner Join is used here to include the new row added to the trigger table.</a:t>
            </a:r>
          </a:p>
          <a:p>
            <a:r>
              <a:rPr lang="en-GB" dirty="0"/>
              <a:t>A FULL JOIN between the </a:t>
            </a:r>
            <a:r>
              <a:rPr lang="en-GB" dirty="0" smtClean="0"/>
              <a:t>trigger table </a:t>
            </a:r>
            <a:r>
              <a:rPr lang="en-GB" dirty="0"/>
              <a:t>and </a:t>
            </a:r>
            <a:r>
              <a:rPr lang="en-GB" dirty="0" smtClean="0"/>
              <a:t>deleted table </a:t>
            </a:r>
            <a:r>
              <a:rPr lang="en-GB" dirty="0"/>
              <a:t>is also used.</a:t>
            </a:r>
          </a:p>
          <a:p>
            <a:pPr marL="365760" lvl="1" indent="0">
              <a:buNone/>
            </a:pPr>
            <a:r>
              <a:rPr lang="en-GB" sz="1800" dirty="0">
                <a:solidFill>
                  <a:srgbClr val="0000FF"/>
                </a:solidFill>
                <a:latin typeface="Consolas" panose="020B0609020204030204" pitchFamily="49" charset="0"/>
              </a:rPr>
              <a:t>FULL</a:t>
            </a:r>
            <a:r>
              <a:rPr lang="en-GB" sz="1800" dirty="0">
                <a:solidFill>
                  <a:prstClr val="black"/>
                </a:solidFill>
                <a:latin typeface="Consolas" panose="020B0609020204030204" pitchFamily="49" charset="0"/>
              </a:rPr>
              <a:t> </a:t>
            </a:r>
            <a:r>
              <a:rPr lang="en-GB" sz="1800" dirty="0">
                <a:solidFill>
                  <a:srgbClr val="808080"/>
                </a:solidFill>
                <a:latin typeface="Consolas" panose="020B0609020204030204" pitchFamily="49" charset="0"/>
              </a:rPr>
              <a:t>JOIN</a:t>
            </a:r>
            <a:r>
              <a:rPr lang="en-GB" sz="1800" dirty="0">
                <a:solidFill>
                  <a:prstClr val="black"/>
                </a:solidFill>
                <a:latin typeface="Consolas" panose="020B0609020204030204" pitchFamily="49" charset="0"/>
              </a:rPr>
              <a:t> deleted d </a:t>
            </a:r>
            <a:r>
              <a:rPr lang="en-GB" sz="1800" dirty="0">
                <a:solidFill>
                  <a:srgbClr val="0000FF"/>
                </a:solidFill>
                <a:latin typeface="Consolas" panose="020B0609020204030204" pitchFamily="49" charset="0"/>
              </a:rPr>
              <a:t>ON</a:t>
            </a:r>
            <a:r>
              <a:rPr lang="en-GB" sz="1800" dirty="0">
                <a:solidFill>
                  <a:prstClr val="black"/>
                </a:solidFill>
                <a:latin typeface="Consolas" panose="020B0609020204030204" pitchFamily="49" charset="0"/>
              </a:rPr>
              <a:t> </a:t>
            </a:r>
            <a:r>
              <a:rPr lang="en-GB" sz="1800" dirty="0" err="1" smtClean="0">
                <a:solidFill>
                  <a:prstClr val="black"/>
                </a:solidFill>
                <a:latin typeface="Consolas" panose="020B0609020204030204" pitchFamily="49" charset="0"/>
              </a:rPr>
              <a:t>bm</a:t>
            </a:r>
            <a:r>
              <a:rPr lang="en-GB" sz="1800" dirty="0" err="1" smtClean="0">
                <a:solidFill>
                  <a:srgbClr val="808080"/>
                </a:solidFill>
                <a:latin typeface="Consolas" panose="020B0609020204030204" pitchFamily="49" charset="0"/>
              </a:rPr>
              <a:t>.</a:t>
            </a:r>
            <a:r>
              <a:rPr lang="en-GB" sz="1800" dirty="0" err="1" smtClean="0">
                <a:solidFill>
                  <a:prstClr val="black"/>
                </a:solidFill>
                <a:latin typeface="Consolas" panose="020B0609020204030204" pitchFamily="49" charset="0"/>
              </a:rPr>
              <a:t>BranchManagerID</a:t>
            </a:r>
            <a:r>
              <a:rPr lang="en-GB" sz="1800" dirty="0" smtClean="0">
                <a:solidFill>
                  <a:prstClr val="black"/>
                </a:solidFill>
                <a:latin typeface="Consolas" panose="020B0609020204030204" pitchFamily="49" charset="0"/>
              </a:rPr>
              <a:t> </a:t>
            </a:r>
            <a:r>
              <a:rPr lang="en-GB" sz="1800" dirty="0">
                <a:solidFill>
                  <a:srgbClr val="808080"/>
                </a:solidFill>
                <a:latin typeface="Consolas" panose="020B0609020204030204" pitchFamily="49" charset="0"/>
              </a:rPr>
              <a:t>=</a:t>
            </a:r>
            <a:r>
              <a:rPr lang="en-GB" sz="1800" dirty="0">
                <a:solidFill>
                  <a:prstClr val="black"/>
                </a:solidFill>
                <a:latin typeface="Consolas" panose="020B0609020204030204" pitchFamily="49" charset="0"/>
              </a:rPr>
              <a:t> </a:t>
            </a:r>
            <a:r>
              <a:rPr lang="en-GB" sz="1800" dirty="0" err="1">
                <a:solidFill>
                  <a:prstClr val="black"/>
                </a:solidFill>
                <a:latin typeface="Consolas" panose="020B0609020204030204" pitchFamily="49" charset="0"/>
              </a:rPr>
              <a:t>d</a:t>
            </a:r>
            <a:r>
              <a:rPr lang="en-GB" sz="1800" dirty="0" err="1">
                <a:solidFill>
                  <a:srgbClr val="808080"/>
                </a:solidFill>
                <a:latin typeface="Consolas" panose="020B0609020204030204" pitchFamily="49" charset="0"/>
              </a:rPr>
              <a:t>.</a:t>
            </a:r>
            <a:r>
              <a:rPr lang="en-GB" sz="1800" dirty="0" err="1">
                <a:solidFill>
                  <a:prstClr val="black"/>
                </a:solidFill>
                <a:latin typeface="Consolas" panose="020B0609020204030204" pitchFamily="49" charset="0"/>
              </a:rPr>
              <a:t>BranchManagerID</a:t>
            </a:r>
            <a:endParaRPr lang="en-GB" sz="1800" dirty="0"/>
          </a:p>
          <a:p>
            <a:pPr lvl="1"/>
            <a:r>
              <a:rPr lang="en-GB" dirty="0"/>
              <a:t>For a DELETE, the only table that has the deleted row is the deleted table, there is no match elsewhere.</a:t>
            </a:r>
          </a:p>
          <a:p>
            <a:pPr lvl="1"/>
            <a:r>
              <a:rPr lang="en-GB" dirty="0"/>
              <a:t>For INSERT, the inserted and trigger table has the new row.</a:t>
            </a:r>
          </a:p>
          <a:p>
            <a:pPr lvl="1"/>
            <a:r>
              <a:rPr lang="en-GB" dirty="0"/>
              <a:t>While the first JOIN will include the new row, it will not include the deleted row.</a:t>
            </a:r>
          </a:p>
          <a:p>
            <a:pPr lvl="1"/>
            <a:r>
              <a:rPr lang="en-GB" dirty="0"/>
              <a:t>A full join ensures that the rows </a:t>
            </a:r>
            <a:r>
              <a:rPr lang="en-GB" dirty="0" smtClean="0"/>
              <a:t>from </a:t>
            </a:r>
            <a:r>
              <a:rPr lang="en-GB" b="1" dirty="0"/>
              <a:t>both</a:t>
            </a:r>
            <a:r>
              <a:rPr lang="en-GB" dirty="0"/>
              <a:t> sides of the join </a:t>
            </a:r>
            <a:r>
              <a:rPr lang="en-GB" dirty="0" smtClean="0"/>
              <a:t>(trigger and </a:t>
            </a:r>
            <a:r>
              <a:rPr lang="en-GB" dirty="0"/>
              <a:t>deleted) are included in the results.</a:t>
            </a:r>
          </a:p>
        </p:txBody>
      </p:sp>
    </p:spTree>
    <p:extLst>
      <p:ext uri="{BB962C8B-B14F-4D97-AF65-F5344CB8AC3E}">
        <p14:creationId xmlns:p14="http://schemas.microsoft.com/office/powerpoint/2010/main" val="2676323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DML Trigger for Audit Trail: Test</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dirty="0" smtClean="0"/>
              <a:t>Try running the following queries:</a:t>
            </a:r>
          </a:p>
          <a:p>
            <a:pPr lvl="1"/>
            <a:r>
              <a:rPr lang="en-GB" dirty="0">
                <a:solidFill>
                  <a:srgbClr val="FF00FF"/>
                </a:solidFill>
                <a:latin typeface="Consolas" panose="020B0609020204030204" pitchFamily="49" charset="0"/>
              </a:rPr>
              <a:t>UPDATE</a:t>
            </a:r>
            <a:r>
              <a:rPr lang="en-GB" dirty="0">
                <a:solidFill>
                  <a:prstClr val="black"/>
                </a:solidFill>
                <a:latin typeface="Consolas" panose="020B0609020204030204" pitchFamily="49" charset="0"/>
              </a:rPr>
              <a:t> </a:t>
            </a:r>
            <a:r>
              <a:rPr lang="en-GB" dirty="0" err="1" smtClean="0">
                <a:solidFill>
                  <a:prstClr val="black"/>
                </a:solidFill>
                <a:latin typeface="Consolas" panose="020B0609020204030204" pitchFamily="49" charset="0"/>
              </a:rPr>
              <a:t>BranchManager</a:t>
            </a:r>
            <a:r>
              <a:rPr lang="en-GB" dirty="0" smtClean="0">
                <a:solidFill>
                  <a:prstClr val="black"/>
                </a:solidFill>
                <a:latin typeface="Consolas" panose="020B0609020204030204" pitchFamily="49" charset="0"/>
              </a:rPr>
              <a:t> </a:t>
            </a:r>
            <a:br>
              <a:rPr lang="en-GB" dirty="0" smtClean="0">
                <a:solidFill>
                  <a:prstClr val="black"/>
                </a:solidFill>
                <a:latin typeface="Consolas" panose="020B0609020204030204" pitchFamily="49" charset="0"/>
              </a:rPr>
            </a:br>
            <a:r>
              <a:rPr lang="en-GB" dirty="0" smtClean="0">
                <a:solidFill>
                  <a:srgbClr val="0000FF"/>
                </a:solidFill>
                <a:latin typeface="Consolas" panose="020B0609020204030204" pitchFamily="49" charset="0"/>
              </a:rPr>
              <a:t>SET</a:t>
            </a:r>
            <a:r>
              <a:rPr lang="en-GB" dirty="0" smtClean="0">
                <a:solidFill>
                  <a:prstClr val="black"/>
                </a:solidFill>
                <a:latin typeface="Consolas" panose="020B0609020204030204" pitchFamily="49" charset="0"/>
              </a:rPr>
              <a:t> </a:t>
            </a:r>
            <a:r>
              <a:rPr lang="en-GB" dirty="0">
                <a:solidFill>
                  <a:prstClr val="black"/>
                </a:solidFill>
                <a:latin typeface="Consolas" panose="020B0609020204030204" pitchFamily="49" charset="0"/>
              </a:rPr>
              <a:t>Bonus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3000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'B0009'</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AND</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smtClean="0">
                <a:solidFill>
                  <a:srgbClr val="FF0000"/>
                </a:solidFill>
                <a:latin typeface="Consolas" panose="020B0609020204030204" pitchFamily="49" charset="0"/>
              </a:rPr>
              <a:t>'S27014</a:t>
            </a:r>
            <a:r>
              <a:rPr lang="en-GB" dirty="0">
                <a:solidFill>
                  <a:srgbClr val="FF0000"/>
                </a:solidFill>
                <a:latin typeface="Consolas" panose="020B0609020204030204" pitchFamily="49" charset="0"/>
              </a:rPr>
              <a:t>'</a:t>
            </a:r>
            <a:r>
              <a:rPr lang="en-GB" dirty="0">
                <a:solidFill>
                  <a:srgbClr val="808080"/>
                </a:solidFill>
                <a:latin typeface="Consolas" panose="020B0609020204030204" pitchFamily="49" charset="0"/>
              </a:rPr>
              <a:t>;</a:t>
            </a:r>
          </a:p>
          <a:p>
            <a:pPr lvl="1"/>
            <a:r>
              <a:rPr lang="en-GB" dirty="0">
                <a:solidFill>
                  <a:srgbClr val="0000FF"/>
                </a:solidFill>
                <a:latin typeface="Consolas" panose="020B0609020204030204" pitchFamily="49" charset="0"/>
              </a:rPr>
              <a:t>INSERT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INTO</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BranchManager</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StartDate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Bonus</a:t>
            </a:r>
            <a:r>
              <a:rPr lang="en-GB" dirty="0" smtClean="0">
                <a:solidFill>
                  <a:srgbClr val="808080"/>
                </a:solidFill>
                <a:latin typeface="Consolas" panose="020B0609020204030204" pitchFamily="49" charset="0"/>
              </a:rPr>
              <a:t>) </a:t>
            </a:r>
            <a:br>
              <a:rPr lang="en-GB" dirty="0" smtClean="0">
                <a:solidFill>
                  <a:srgbClr val="808080"/>
                </a:solidFill>
                <a:latin typeface="Consolas" panose="020B0609020204030204" pitchFamily="49" charset="0"/>
              </a:rPr>
            </a:br>
            <a:r>
              <a:rPr lang="en-GB" dirty="0" smtClean="0">
                <a:solidFill>
                  <a:srgbClr val="0000FF"/>
                </a:solidFill>
                <a:latin typeface="Consolas" panose="020B0609020204030204" pitchFamily="49" charset="0"/>
              </a:rPr>
              <a:t>VALUES </a:t>
            </a:r>
            <a:r>
              <a:rPr lang="en-GB" dirty="0">
                <a:solidFill>
                  <a:srgbClr val="808080"/>
                </a:solidFill>
                <a:latin typeface="Consolas" panose="020B0609020204030204" pitchFamily="49" charset="0"/>
              </a:rPr>
              <a:t>(</a:t>
            </a:r>
            <a:r>
              <a:rPr lang="en-GB" dirty="0">
                <a:solidFill>
                  <a:srgbClr val="FF0000"/>
                </a:solidFill>
                <a:latin typeface="Consolas" panose="020B0609020204030204" pitchFamily="49" charset="0"/>
              </a:rPr>
              <a:t>'B0005'</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smtClean="0">
                <a:solidFill>
                  <a:srgbClr val="FF0000"/>
                </a:solidFill>
                <a:latin typeface="Consolas" panose="020B0609020204030204" pitchFamily="49" charset="0"/>
              </a:rPr>
              <a:t>'S27020</a:t>
            </a:r>
            <a:r>
              <a:rPr lang="en-GB" dirty="0">
                <a:solidFill>
                  <a:srgbClr val="FF0000"/>
                </a:solidFill>
                <a:latin typeface="Consolas" panose="020B0609020204030204" pitchFamily="49" charset="0"/>
              </a:rPr>
              <a: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smtClean="0">
                <a:solidFill>
                  <a:srgbClr val="FF0000"/>
                </a:solidFill>
                <a:latin typeface="Consolas" panose="020B0609020204030204" pitchFamily="49" charset="0"/>
              </a:rPr>
              <a:t>'01-Jan-2018'</a:t>
            </a:r>
            <a:r>
              <a:rPr lang="en-GB" dirty="0" smtClean="0">
                <a:solidFill>
                  <a:srgbClr val="808080"/>
                </a:solidFill>
                <a:latin typeface="Consolas" panose="020B0609020204030204" pitchFamily="49" charset="0"/>
              </a:rPr>
              <a:t>,</a:t>
            </a:r>
            <a:r>
              <a:rPr lang="en-GB" dirty="0" smtClean="0">
                <a:solidFill>
                  <a:prstClr val="black"/>
                </a:solidFill>
                <a:latin typeface="Consolas" panose="020B0609020204030204" pitchFamily="49" charset="0"/>
              </a:rPr>
              <a:t> 2000</a:t>
            </a:r>
            <a:r>
              <a:rPr lang="en-GB" dirty="0" smtClean="0">
                <a:solidFill>
                  <a:srgbClr val="808080"/>
                </a:solidFill>
                <a:latin typeface="Consolas" panose="020B0609020204030204" pitchFamily="49" charset="0"/>
              </a:rPr>
              <a:t>)</a:t>
            </a:r>
            <a:endParaRPr lang="en-GB" dirty="0" smtClean="0"/>
          </a:p>
          <a:p>
            <a:r>
              <a:rPr lang="en-GB" dirty="0" smtClean="0"/>
              <a:t>Now, try deleting the last record added to the </a:t>
            </a:r>
            <a:r>
              <a:rPr lang="en-GB" dirty="0" err="1" smtClean="0"/>
              <a:t>BranchManager</a:t>
            </a:r>
            <a:r>
              <a:rPr lang="en-GB" dirty="0" smtClean="0"/>
              <a:t> table using the following:</a:t>
            </a:r>
          </a:p>
          <a:p>
            <a:pPr lvl="1"/>
            <a:r>
              <a:rPr lang="en-GB" dirty="0">
                <a:solidFill>
                  <a:srgbClr val="0000FF"/>
                </a:solidFill>
                <a:latin typeface="Consolas" panose="020B0609020204030204" pitchFamily="49" charset="0"/>
              </a:rPr>
              <a:t>DELETE</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BranchManager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BranchManagerID</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SCOPE_IDENTITY</a:t>
            </a:r>
            <a:r>
              <a:rPr lang="en-GB" dirty="0">
                <a:solidFill>
                  <a:srgbClr val="808080"/>
                </a:solidFill>
                <a:latin typeface="Consolas" panose="020B0609020204030204" pitchFamily="49" charset="0"/>
              </a:rPr>
              <a:t>();</a:t>
            </a:r>
          </a:p>
          <a:p>
            <a:pPr marL="365760" lvl="1" indent="0">
              <a:buNone/>
            </a:pPr>
            <a:r>
              <a:rPr lang="en-GB" b="1" i="1" dirty="0" smtClean="0"/>
              <a:t>Note</a:t>
            </a:r>
            <a:r>
              <a:rPr lang="en-GB" i="1" dirty="0" smtClean="0"/>
              <a:t>: </a:t>
            </a:r>
            <a:r>
              <a:rPr lang="en-GB" i="1" dirty="0" err="1" smtClean="0">
                <a:hlinkClick r:id="rId2"/>
              </a:rPr>
              <a:t>Scope_Identity</a:t>
            </a:r>
            <a:r>
              <a:rPr lang="en-GB" i="1" dirty="0" smtClean="0"/>
              <a:t>() returns the last ID you generated.</a:t>
            </a:r>
          </a:p>
          <a:p>
            <a:endParaRPr lang="en-GB" dirty="0" smtClean="0"/>
          </a:p>
        </p:txBody>
      </p:sp>
    </p:spTree>
    <p:extLst>
      <p:ext uri="{BB962C8B-B14F-4D97-AF65-F5344CB8AC3E}">
        <p14:creationId xmlns:p14="http://schemas.microsoft.com/office/powerpoint/2010/main" val="2709223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DML Trigger for Audit Trail: Test</a:t>
            </a:r>
          </a:p>
        </p:txBody>
      </p:sp>
      <p:sp>
        <p:nvSpPr>
          <p:cNvPr id="3" name="Content Placeholder 2"/>
          <p:cNvSpPr>
            <a:spLocks noGrp="1"/>
          </p:cNvSpPr>
          <p:nvPr>
            <p:ph sz="quarter" idx="1"/>
          </p:nvPr>
        </p:nvSpPr>
        <p:spPr/>
        <p:txBody>
          <a:bodyPr/>
          <a:lstStyle/>
          <a:p>
            <a:r>
              <a:rPr lang="en-GB" dirty="0" smtClean="0"/>
              <a:t>Now run the following query to check the results in the audit table.</a:t>
            </a:r>
          </a:p>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BranchManagerAudit</a:t>
            </a:r>
            <a:r>
              <a:rPr lang="en-GB" dirty="0" smtClean="0">
                <a:solidFill>
                  <a:srgbClr val="808080"/>
                </a:solidFill>
                <a:latin typeface="Consolas" panose="020B0609020204030204" pitchFamily="49" charset="0"/>
              </a:rPr>
              <a:t>;</a:t>
            </a:r>
            <a:endParaRPr lang="en-GB" dirty="0" smtClean="0"/>
          </a:p>
          <a:p>
            <a:r>
              <a:rPr lang="en-GB" dirty="0" smtClean="0"/>
              <a:t>You should have something similar to the following.</a:t>
            </a:r>
          </a:p>
          <a:p>
            <a:pPr lvl="1"/>
            <a:r>
              <a:rPr lang="en-GB" dirty="0" smtClean="0"/>
              <a:t>Can you identify which row is for an UPDATE, INSERT or a DELETE?</a:t>
            </a:r>
            <a:endParaRPr lang="en-GB" dirty="0"/>
          </a:p>
        </p:txBody>
      </p:sp>
      <p:pic>
        <p:nvPicPr>
          <p:cNvPr id="4" name="Picture 3"/>
          <p:cNvPicPr>
            <a:picLocks noChangeAspect="1"/>
          </p:cNvPicPr>
          <p:nvPr/>
        </p:nvPicPr>
        <p:blipFill rotWithShape="1">
          <a:blip r:embed="rId2"/>
          <a:srcRect l="388"/>
          <a:stretch/>
        </p:blipFill>
        <p:spPr>
          <a:xfrm>
            <a:off x="0" y="5098743"/>
            <a:ext cx="9108504" cy="999744"/>
          </a:xfrm>
          <a:prstGeom prst="rect">
            <a:avLst/>
          </a:prstGeom>
        </p:spPr>
      </p:pic>
    </p:spTree>
    <p:extLst>
      <p:ext uri="{BB962C8B-B14F-4D97-AF65-F5344CB8AC3E}">
        <p14:creationId xmlns:p14="http://schemas.microsoft.com/office/powerpoint/2010/main" val="3799285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Advantages and Disadvantages of </a:t>
            </a:r>
            <a:r>
              <a:rPr lang="en-GB" dirty="0" smtClean="0"/>
              <a:t>Triggers</a:t>
            </a:r>
            <a:endParaRPr lang="en-GB" dirty="0"/>
          </a:p>
        </p:txBody>
      </p:sp>
      <p:sp>
        <p:nvSpPr>
          <p:cNvPr id="5" name="Content Placeholder 4"/>
          <p:cNvSpPr>
            <a:spLocks noGrp="1"/>
          </p:cNvSpPr>
          <p:nvPr>
            <p:ph sz="quarter" idx="1"/>
          </p:nvPr>
        </p:nvSpPr>
        <p:spPr>
          <a:xfrm>
            <a:off x="612648" y="1600200"/>
            <a:ext cx="8153400" cy="676672"/>
          </a:xfrm>
        </p:spPr>
        <p:txBody>
          <a:bodyPr/>
          <a:lstStyle/>
          <a:p>
            <a:pPr marL="0" indent="0">
              <a:buNone/>
            </a:pPr>
            <a:r>
              <a:rPr lang="en-GB" b="1" dirty="0"/>
              <a:t>Important</a:t>
            </a:r>
            <a:r>
              <a:rPr lang="en-GB" dirty="0"/>
              <a:t>: Read up the notes on Moodle</a:t>
            </a:r>
          </a:p>
        </p:txBody>
      </p:sp>
      <p:sp>
        <p:nvSpPr>
          <p:cNvPr id="6" name="Content Placeholder 4"/>
          <p:cNvSpPr txBox="1">
            <a:spLocks/>
          </p:cNvSpPr>
          <p:nvPr/>
        </p:nvSpPr>
        <p:spPr>
          <a:xfrm>
            <a:off x="609600" y="2276872"/>
            <a:ext cx="3886200" cy="4572000"/>
          </a:xfrm>
          <a:prstGeom prst="rect">
            <a:avLst/>
          </a:prstGeom>
        </p:spPr>
        <p:txBody>
          <a:bodyPr vert="horz">
            <a:normAutofit fontScale="92500" lnSpcReduction="20000"/>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marL="0" indent="0">
              <a:buFont typeface="Wingdings"/>
              <a:buNone/>
            </a:pPr>
            <a:r>
              <a:rPr lang="en-GB" b="1" dirty="0"/>
              <a:t>Advantages</a:t>
            </a:r>
          </a:p>
          <a:p>
            <a:r>
              <a:rPr lang="en-GB" dirty="0"/>
              <a:t>Elimination of redundant code </a:t>
            </a:r>
          </a:p>
          <a:p>
            <a:r>
              <a:rPr lang="en-GB" dirty="0"/>
              <a:t>Simplifying modifications</a:t>
            </a:r>
          </a:p>
          <a:p>
            <a:r>
              <a:rPr lang="en-GB" dirty="0"/>
              <a:t>Increased security</a:t>
            </a:r>
          </a:p>
          <a:p>
            <a:r>
              <a:rPr lang="en-GB" dirty="0"/>
              <a:t>Improved integrity</a:t>
            </a:r>
          </a:p>
          <a:p>
            <a:r>
              <a:rPr lang="en-GB" dirty="0"/>
              <a:t>Improved processing power</a:t>
            </a:r>
          </a:p>
          <a:p>
            <a:r>
              <a:rPr lang="en-GB" dirty="0"/>
              <a:t>Good fit with client-server architecture</a:t>
            </a:r>
          </a:p>
        </p:txBody>
      </p:sp>
      <p:sp>
        <p:nvSpPr>
          <p:cNvPr id="7" name="Content Placeholder 5"/>
          <p:cNvSpPr txBox="1">
            <a:spLocks/>
          </p:cNvSpPr>
          <p:nvPr/>
        </p:nvSpPr>
        <p:spPr>
          <a:xfrm>
            <a:off x="4844901" y="2276872"/>
            <a:ext cx="3886200" cy="4572000"/>
          </a:xfrm>
          <a:prstGeom prst="rect">
            <a:avLst/>
          </a:prstGeom>
        </p:spPr>
        <p:txBody>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marL="0" indent="0">
              <a:buFont typeface="Wingdings"/>
              <a:buNone/>
            </a:pPr>
            <a:r>
              <a:rPr lang="en-GB" b="1" dirty="0"/>
              <a:t>Disadvantages</a:t>
            </a:r>
          </a:p>
          <a:p>
            <a:r>
              <a:rPr lang="en-GB" dirty="0"/>
              <a:t>Performance overhead</a:t>
            </a:r>
          </a:p>
          <a:p>
            <a:r>
              <a:rPr lang="en-GB" dirty="0"/>
              <a:t>Cascading effects</a:t>
            </a:r>
          </a:p>
          <a:p>
            <a:r>
              <a:rPr lang="en-GB" dirty="0"/>
              <a:t>Cannot be scheduled</a:t>
            </a:r>
          </a:p>
          <a:p>
            <a:r>
              <a:rPr lang="en-GB" dirty="0"/>
              <a:t>Less portable</a:t>
            </a:r>
          </a:p>
        </p:txBody>
      </p:sp>
    </p:spTree>
    <p:extLst>
      <p:ext uri="{BB962C8B-B14F-4D97-AF65-F5344CB8AC3E}">
        <p14:creationId xmlns:p14="http://schemas.microsoft.com/office/powerpoint/2010/main" val="2715545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 Questions</a:t>
            </a:r>
            <a:endParaRPr lang="en-GB" dirty="0"/>
          </a:p>
        </p:txBody>
      </p:sp>
      <p:sp>
        <p:nvSpPr>
          <p:cNvPr id="3" name="Content Placeholder 2"/>
          <p:cNvSpPr>
            <a:spLocks noGrp="1"/>
          </p:cNvSpPr>
          <p:nvPr>
            <p:ph sz="quarter" idx="1"/>
          </p:nvPr>
        </p:nvSpPr>
        <p:spPr/>
        <p:txBody>
          <a:bodyPr/>
          <a:lstStyle/>
          <a:p>
            <a:r>
              <a:rPr lang="en-GB" dirty="0"/>
              <a:t>What is a database trigger?</a:t>
            </a:r>
          </a:p>
          <a:p>
            <a:r>
              <a:rPr lang="en-GB" dirty="0"/>
              <a:t>How may a trigger be used as a security mechanism?</a:t>
            </a:r>
          </a:p>
          <a:p>
            <a:r>
              <a:rPr lang="en-GB" dirty="0"/>
              <a:t>Discuss the advantages and disadvantage of triggers</a:t>
            </a:r>
            <a:r>
              <a:rPr lang="en-GB" dirty="0" smtClean="0"/>
              <a:t>.</a:t>
            </a:r>
          </a:p>
          <a:p>
            <a:r>
              <a:rPr lang="en-GB" dirty="0"/>
              <a:t>What are the components of a DML Trigger?</a:t>
            </a:r>
          </a:p>
          <a:p>
            <a:endParaRPr lang="en-GB" dirty="0"/>
          </a:p>
          <a:p>
            <a:endParaRPr lang="en-GB" dirty="0"/>
          </a:p>
        </p:txBody>
      </p:sp>
    </p:spTree>
    <p:extLst>
      <p:ext uri="{BB962C8B-B14F-4D97-AF65-F5344CB8AC3E}">
        <p14:creationId xmlns:p14="http://schemas.microsoft.com/office/powerpoint/2010/main" val="9135347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 Questions</a:t>
            </a:r>
            <a:endParaRPr lang="en-GB" dirty="0"/>
          </a:p>
        </p:txBody>
      </p:sp>
      <p:sp>
        <p:nvSpPr>
          <p:cNvPr id="3" name="Content Placeholder 2"/>
          <p:cNvSpPr>
            <a:spLocks noGrp="1"/>
          </p:cNvSpPr>
          <p:nvPr>
            <p:ph sz="quarter" idx="1"/>
          </p:nvPr>
        </p:nvSpPr>
        <p:spPr/>
        <p:txBody>
          <a:bodyPr/>
          <a:lstStyle/>
          <a:p>
            <a:r>
              <a:rPr lang="en-GB" dirty="0" smtClean="0"/>
              <a:t>MS SQL Server provides two special tables for use with DML triggers, the </a:t>
            </a:r>
            <a:r>
              <a:rPr lang="en-GB" b="1" dirty="0" smtClean="0"/>
              <a:t>inserted</a:t>
            </a:r>
            <a:r>
              <a:rPr lang="en-GB" dirty="0" smtClean="0"/>
              <a:t> and </a:t>
            </a:r>
            <a:r>
              <a:rPr lang="en-GB" b="1" dirty="0" smtClean="0"/>
              <a:t>deleted</a:t>
            </a:r>
            <a:r>
              <a:rPr lang="en-GB" dirty="0" smtClean="0"/>
              <a:t> tables.</a:t>
            </a:r>
          </a:p>
          <a:p>
            <a:pPr lvl="1"/>
            <a:r>
              <a:rPr lang="en-GB" dirty="0" smtClean="0"/>
              <a:t>With the aid of suitable diagrams, discuss and explain how these tables work when data is modified via the three DML statements that change data.</a:t>
            </a:r>
          </a:p>
          <a:p>
            <a:pPr lvl="1"/>
            <a:r>
              <a:rPr lang="en-GB" dirty="0" smtClean="0"/>
              <a:t>How can the tables be used to test for errors and the effects of data modifications in the database?</a:t>
            </a:r>
            <a:endParaRPr lang="en-GB" dirty="0"/>
          </a:p>
          <a:p>
            <a:endParaRPr lang="en-GB" dirty="0"/>
          </a:p>
        </p:txBody>
      </p:sp>
    </p:spTree>
    <p:extLst>
      <p:ext uri="{BB962C8B-B14F-4D97-AF65-F5344CB8AC3E}">
        <p14:creationId xmlns:p14="http://schemas.microsoft.com/office/powerpoint/2010/main" val="392366724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 Questions</a:t>
            </a:r>
            <a:endParaRPr lang="en-GB" dirty="0"/>
          </a:p>
        </p:txBody>
      </p:sp>
      <p:sp>
        <p:nvSpPr>
          <p:cNvPr id="3" name="Content Placeholder 2"/>
          <p:cNvSpPr>
            <a:spLocks noGrp="1"/>
          </p:cNvSpPr>
          <p:nvPr>
            <p:ph sz="quarter" idx="1"/>
          </p:nvPr>
        </p:nvSpPr>
        <p:spPr/>
        <p:txBody>
          <a:bodyPr/>
          <a:lstStyle/>
          <a:p>
            <a:r>
              <a:rPr lang="en-GB" dirty="0"/>
              <a:t>Discuss the differences between BEFORE, AFTER and INSTEAD OF Triggers, using examples to illustrate your answers.</a:t>
            </a:r>
          </a:p>
          <a:p>
            <a:r>
              <a:rPr lang="en-GB" dirty="0"/>
              <a:t>What is the difference between Logon, DDL and DML Triggers?</a:t>
            </a:r>
          </a:p>
          <a:p>
            <a:endParaRPr lang="en-GB" dirty="0"/>
          </a:p>
        </p:txBody>
      </p:sp>
    </p:spTree>
    <p:extLst>
      <p:ext uri="{BB962C8B-B14F-4D97-AF65-F5344CB8AC3E}">
        <p14:creationId xmlns:p14="http://schemas.microsoft.com/office/powerpoint/2010/main" val="396023914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306730228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11847</TotalTime>
  <Words>2378</Words>
  <Application>Microsoft Office PowerPoint</Application>
  <PresentationFormat>On-screen Show (4:3)</PresentationFormat>
  <Paragraphs>293</Paragraphs>
  <Slides>34</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Calibri</vt:lpstr>
      <vt:lpstr>Cambria</vt:lpstr>
      <vt:lpstr>Consolas</vt:lpstr>
      <vt:lpstr>Wingdings</vt:lpstr>
      <vt:lpstr>Wingdings 2</vt:lpstr>
      <vt:lpstr>Median</vt:lpstr>
      <vt:lpstr>DML Triggers</vt:lpstr>
      <vt:lpstr>Today’s Lecture</vt:lpstr>
      <vt:lpstr>Question</vt:lpstr>
      <vt:lpstr>Triggers</vt:lpstr>
      <vt:lpstr>DML Triggers</vt:lpstr>
      <vt:lpstr>Uses of DML Triggers</vt:lpstr>
      <vt:lpstr>Triggers</vt:lpstr>
      <vt:lpstr>Creating a Trigger</vt:lpstr>
      <vt:lpstr>Creating a Trigger</vt:lpstr>
      <vt:lpstr>Creating a Trigger</vt:lpstr>
      <vt:lpstr>A Simple Trigger</vt:lpstr>
      <vt:lpstr>A Simple Trigger</vt:lpstr>
      <vt:lpstr>DML Triggers:  The deleted and inserted Tables</vt:lpstr>
      <vt:lpstr>INSERTS: The deleted and inserted Tables</vt:lpstr>
      <vt:lpstr>UPDATES: The deleted and inserted Tables</vt:lpstr>
      <vt:lpstr>DELETES: The Deleted and Inserted Tables</vt:lpstr>
      <vt:lpstr>Why the deleted and inserted Tables?</vt:lpstr>
      <vt:lpstr>DML Trigger Example: Enforcing Business Rules</vt:lpstr>
      <vt:lpstr>Variables in MS SQL Server</vt:lpstr>
      <vt:lpstr>DML Triggers for Enforcing Business Rules: A Possible Solution</vt:lpstr>
      <vt:lpstr>The Solution</vt:lpstr>
      <vt:lpstr>DML Triggers for Auditing</vt:lpstr>
      <vt:lpstr>DML Trigger Example: Audit Trail</vt:lpstr>
      <vt:lpstr>DML Trigger for Audit Trail: Step 1</vt:lpstr>
      <vt:lpstr>DML Trigger for Audit Trail: Step 2</vt:lpstr>
      <vt:lpstr>DML Trigger for Audit Trail: Step 2</vt:lpstr>
      <vt:lpstr>DML Trigger for Audit Trail: Step 2</vt:lpstr>
      <vt:lpstr>DML Trigger for Audit Trail: Test</vt:lpstr>
      <vt:lpstr>DML Trigger for Audit Trail: Test</vt:lpstr>
      <vt:lpstr>Advantages and Disadvantages of Triggers</vt:lpstr>
      <vt:lpstr>Revision Questions</vt:lpstr>
      <vt:lpstr>Revision Questions</vt:lpstr>
      <vt:lpstr>Revision Questions</vt:lpstr>
      <vt:lpstr>Lab Exercise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Kemi Ademoye</cp:lastModifiedBy>
  <cp:revision>1470</cp:revision>
  <cp:lastPrinted>2017-10-24T09:14:20Z</cp:lastPrinted>
  <dcterms:created xsi:type="dcterms:W3CDTF">2013-09-18T07:00:31Z</dcterms:created>
  <dcterms:modified xsi:type="dcterms:W3CDTF">2018-04-12T07:58:28Z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