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4"/>
  </p:notesMasterIdLst>
  <p:sldIdLst>
    <p:sldId id="283" r:id="rId2"/>
    <p:sldId id="284" r:id="rId3"/>
    <p:sldId id="289" r:id="rId4"/>
    <p:sldId id="291" r:id="rId5"/>
    <p:sldId id="292" r:id="rId6"/>
    <p:sldId id="304" r:id="rId7"/>
    <p:sldId id="293" r:id="rId8"/>
    <p:sldId id="294" r:id="rId9"/>
    <p:sldId id="295" r:id="rId10"/>
    <p:sldId id="296" r:id="rId11"/>
    <p:sldId id="268" r:id="rId12"/>
    <p:sldId id="273" r:id="rId13"/>
    <p:sldId id="274" r:id="rId14"/>
    <p:sldId id="275" r:id="rId15"/>
    <p:sldId id="276" r:id="rId16"/>
    <p:sldId id="290" r:id="rId17"/>
    <p:sldId id="301" r:id="rId18"/>
    <p:sldId id="298" r:id="rId19"/>
    <p:sldId id="302" r:id="rId20"/>
    <p:sldId id="299" r:id="rId21"/>
    <p:sldId id="297" r:id="rId22"/>
    <p:sldId id="288"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824"/>
    <p:restoredTop sz="93839"/>
  </p:normalViewPr>
  <p:slideViewPr>
    <p:cSldViewPr snapToGrid="0" snapToObjects="1">
      <p:cViewPr varScale="1">
        <p:scale>
          <a:sx n="89" d="100"/>
          <a:sy n="89" d="100"/>
        </p:scale>
        <p:origin x="1064"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DE67B0-F64E-D84B-A7DF-96B08D785ADD}" type="datetimeFigureOut">
              <a:rPr lang="en-US" smtClean="0"/>
              <a:t>11/30/22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9DF1078-29FA-AA4F-9D23-36C212272CB9}" type="slidenum">
              <a:rPr lang="en-US" smtClean="0"/>
              <a:t>‹#›</a:t>
            </a:fld>
            <a:endParaRPr lang="en-US"/>
          </a:p>
        </p:txBody>
      </p:sp>
    </p:spTree>
    <p:extLst>
      <p:ext uri="{BB962C8B-B14F-4D97-AF65-F5344CB8AC3E}">
        <p14:creationId xmlns:p14="http://schemas.microsoft.com/office/powerpoint/2010/main" val="224828643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err="1"/>
              <a:t>Prentki</a:t>
            </a:r>
            <a:r>
              <a:rPr lang="en-US" sz="1200" dirty="0"/>
              <a:t>, T &amp; Preston, S. (2009) </a:t>
            </a:r>
            <a:r>
              <a:rPr lang="en-US" sz="1200" i="1" dirty="0"/>
              <a:t>The Applied Theatre Reader. </a:t>
            </a:r>
            <a:r>
              <a:rPr lang="en-US" sz="1200" dirty="0"/>
              <a:t>London: Routledge.</a:t>
            </a:r>
            <a:endParaRPr lang="en-US" dirty="0"/>
          </a:p>
        </p:txBody>
      </p:sp>
      <p:sp>
        <p:nvSpPr>
          <p:cNvPr id="4" name="Slide Number Placeholder 3"/>
          <p:cNvSpPr>
            <a:spLocks noGrp="1"/>
          </p:cNvSpPr>
          <p:nvPr>
            <p:ph type="sldNum" sz="quarter" idx="5"/>
          </p:nvPr>
        </p:nvSpPr>
        <p:spPr/>
        <p:txBody>
          <a:bodyPr/>
          <a:lstStyle/>
          <a:p>
            <a:fld id="{D9DF1078-29FA-AA4F-9D23-36C212272CB9}" type="slidenum">
              <a:rPr lang="en-US" smtClean="0"/>
              <a:t>1</a:t>
            </a:fld>
            <a:endParaRPr lang="en-US"/>
          </a:p>
        </p:txBody>
      </p:sp>
    </p:spTree>
    <p:extLst>
      <p:ext uri="{BB962C8B-B14F-4D97-AF65-F5344CB8AC3E}">
        <p14:creationId xmlns:p14="http://schemas.microsoft.com/office/powerpoint/2010/main" val="18018088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err="1"/>
              <a:t>Prentki</a:t>
            </a:r>
            <a:r>
              <a:rPr lang="en-US" sz="1200" dirty="0"/>
              <a:t>, T &amp; Preston, S. (2009) </a:t>
            </a:r>
            <a:r>
              <a:rPr lang="en-US" sz="1200" i="1" dirty="0"/>
              <a:t>The Applied Theatre Reader. </a:t>
            </a:r>
            <a:r>
              <a:rPr lang="en-US" sz="1200" dirty="0"/>
              <a:t>London: Routledge.</a:t>
            </a:r>
            <a:endParaRPr lang="en-US" dirty="0"/>
          </a:p>
          <a:p>
            <a:endParaRPr lang="en-US" dirty="0"/>
          </a:p>
        </p:txBody>
      </p:sp>
      <p:sp>
        <p:nvSpPr>
          <p:cNvPr id="4" name="Slide Number Placeholder 3"/>
          <p:cNvSpPr>
            <a:spLocks noGrp="1"/>
          </p:cNvSpPr>
          <p:nvPr>
            <p:ph type="sldNum" sz="quarter" idx="5"/>
          </p:nvPr>
        </p:nvSpPr>
        <p:spPr/>
        <p:txBody>
          <a:bodyPr/>
          <a:lstStyle/>
          <a:p>
            <a:fld id="{D9DF1078-29FA-AA4F-9D23-36C212272CB9}" type="slidenum">
              <a:rPr lang="en-US" smtClean="0"/>
              <a:t>2</a:t>
            </a:fld>
            <a:endParaRPr lang="en-US"/>
          </a:p>
        </p:txBody>
      </p:sp>
    </p:spTree>
    <p:extLst>
      <p:ext uri="{BB962C8B-B14F-4D97-AF65-F5344CB8AC3E}">
        <p14:creationId xmlns:p14="http://schemas.microsoft.com/office/powerpoint/2010/main" val="42894433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Barkley vs Baldwin</a:t>
            </a:r>
          </a:p>
          <a:p>
            <a:r>
              <a:rPr lang="en-GB" dirty="0" err="1"/>
              <a:t>Scharma</a:t>
            </a:r>
            <a:r>
              <a:rPr lang="en-GB" dirty="0"/>
              <a:t> up to 16:45</a:t>
            </a:r>
          </a:p>
        </p:txBody>
      </p:sp>
      <p:sp>
        <p:nvSpPr>
          <p:cNvPr id="4" name="Slide Number Placeholder 3"/>
          <p:cNvSpPr>
            <a:spLocks noGrp="1"/>
          </p:cNvSpPr>
          <p:nvPr>
            <p:ph type="sldNum" sz="quarter" idx="5"/>
          </p:nvPr>
        </p:nvSpPr>
        <p:spPr/>
        <p:txBody>
          <a:bodyPr/>
          <a:lstStyle/>
          <a:p>
            <a:fld id="{D9DF1078-29FA-AA4F-9D23-36C212272CB9}" type="slidenum">
              <a:rPr lang="en-US" smtClean="0"/>
              <a:t>3</a:t>
            </a:fld>
            <a:endParaRPr lang="en-US"/>
          </a:p>
        </p:txBody>
      </p:sp>
    </p:spTree>
    <p:extLst>
      <p:ext uri="{BB962C8B-B14F-4D97-AF65-F5344CB8AC3E}">
        <p14:creationId xmlns:p14="http://schemas.microsoft.com/office/powerpoint/2010/main" val="21684275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https://</a:t>
            </a:r>
            <a:r>
              <a:rPr lang="en-GB" dirty="0" err="1"/>
              <a:t>howlround.com</a:t>
            </a:r>
            <a:r>
              <a:rPr lang="en-GB" dirty="0"/>
              <a:t>/participatory-theatre</a:t>
            </a:r>
          </a:p>
        </p:txBody>
      </p:sp>
      <p:sp>
        <p:nvSpPr>
          <p:cNvPr id="4" name="Slide Number Placeholder 3"/>
          <p:cNvSpPr>
            <a:spLocks noGrp="1"/>
          </p:cNvSpPr>
          <p:nvPr>
            <p:ph type="sldNum" sz="quarter" idx="5"/>
          </p:nvPr>
        </p:nvSpPr>
        <p:spPr/>
        <p:txBody>
          <a:bodyPr/>
          <a:lstStyle/>
          <a:p>
            <a:fld id="{D9DF1078-29FA-AA4F-9D23-36C212272CB9}" type="slidenum">
              <a:rPr lang="en-US" smtClean="0"/>
              <a:t>4</a:t>
            </a:fld>
            <a:endParaRPr lang="en-US"/>
          </a:p>
        </p:txBody>
      </p:sp>
    </p:spTree>
    <p:extLst>
      <p:ext uri="{BB962C8B-B14F-4D97-AF65-F5344CB8AC3E}">
        <p14:creationId xmlns:p14="http://schemas.microsoft.com/office/powerpoint/2010/main" val="23897590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SWOT helps to increase individual awareness </a:t>
            </a:r>
            <a:r>
              <a:rPr lang="en-GB"/>
              <a:t>of abilities.</a:t>
            </a:r>
          </a:p>
          <a:p>
            <a:r>
              <a:rPr lang="en-GB"/>
              <a:t>Consider </a:t>
            </a:r>
            <a:r>
              <a:rPr lang="en-GB" dirty="0"/>
              <a:t>participatory functions, AD activity, theatre passions, and transferable skills.</a:t>
            </a:r>
          </a:p>
        </p:txBody>
      </p:sp>
      <p:sp>
        <p:nvSpPr>
          <p:cNvPr id="4" name="Slide Number Placeholder 3"/>
          <p:cNvSpPr>
            <a:spLocks noGrp="1"/>
          </p:cNvSpPr>
          <p:nvPr>
            <p:ph type="sldNum" sz="quarter" idx="5"/>
          </p:nvPr>
        </p:nvSpPr>
        <p:spPr/>
        <p:txBody>
          <a:bodyPr/>
          <a:lstStyle/>
          <a:p>
            <a:fld id="{D9DF1078-29FA-AA4F-9D23-36C212272CB9}" type="slidenum">
              <a:rPr lang="en-US" smtClean="0"/>
              <a:t>6</a:t>
            </a:fld>
            <a:endParaRPr lang="en-US"/>
          </a:p>
        </p:txBody>
      </p:sp>
    </p:spTree>
    <p:extLst>
      <p:ext uri="{BB962C8B-B14F-4D97-AF65-F5344CB8AC3E}">
        <p14:creationId xmlns:p14="http://schemas.microsoft.com/office/powerpoint/2010/main" val="38207594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err="1"/>
              <a:t>Prentki</a:t>
            </a:r>
            <a:r>
              <a:rPr lang="en-US" sz="1200" dirty="0"/>
              <a:t> &amp; Preston, 2009:303</a:t>
            </a:r>
            <a:endParaRPr lang="en-GB" dirty="0"/>
          </a:p>
        </p:txBody>
      </p:sp>
      <p:sp>
        <p:nvSpPr>
          <p:cNvPr id="4" name="Slide Number Placeholder 3"/>
          <p:cNvSpPr>
            <a:spLocks noGrp="1"/>
          </p:cNvSpPr>
          <p:nvPr>
            <p:ph type="sldNum" sz="quarter" idx="5"/>
          </p:nvPr>
        </p:nvSpPr>
        <p:spPr/>
        <p:txBody>
          <a:bodyPr/>
          <a:lstStyle/>
          <a:p>
            <a:fld id="{D9DF1078-29FA-AA4F-9D23-36C212272CB9}" type="slidenum">
              <a:rPr lang="en-US" smtClean="0"/>
              <a:t>7</a:t>
            </a:fld>
            <a:endParaRPr lang="en-US"/>
          </a:p>
        </p:txBody>
      </p:sp>
    </p:spTree>
    <p:extLst>
      <p:ext uri="{BB962C8B-B14F-4D97-AF65-F5344CB8AC3E}">
        <p14:creationId xmlns:p14="http://schemas.microsoft.com/office/powerpoint/2010/main" val="8610181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err="1"/>
              <a:t>Ridout</a:t>
            </a:r>
            <a:r>
              <a:rPr lang="en-US" dirty="0"/>
              <a:t>, N. (2009) </a:t>
            </a:r>
            <a:r>
              <a:rPr lang="en-US" i="1" dirty="0"/>
              <a:t>Theatre &amp; Ethics</a:t>
            </a:r>
            <a:r>
              <a:rPr lang="en-US" dirty="0"/>
              <a:t>. Basingstoke:</a:t>
            </a:r>
            <a:r>
              <a:rPr lang="en-US" baseline="0" dirty="0"/>
              <a:t> Palgrave MacMillan</a:t>
            </a:r>
            <a:endParaRPr lang="en-US" dirty="0"/>
          </a:p>
          <a:p>
            <a:endParaRPr lang="en-US" dirty="0"/>
          </a:p>
        </p:txBody>
      </p:sp>
      <p:sp>
        <p:nvSpPr>
          <p:cNvPr id="4" name="Slide Number Placeholder 3"/>
          <p:cNvSpPr>
            <a:spLocks noGrp="1"/>
          </p:cNvSpPr>
          <p:nvPr>
            <p:ph type="sldNum" sz="quarter" idx="10"/>
          </p:nvPr>
        </p:nvSpPr>
        <p:spPr/>
        <p:txBody>
          <a:bodyPr/>
          <a:lstStyle/>
          <a:p>
            <a:fld id="{D9DF1078-29FA-AA4F-9D23-36C212272CB9}" type="slidenum">
              <a:rPr lang="en-US" smtClean="0"/>
              <a:t>11</a:t>
            </a:fld>
            <a:endParaRPr lang="en-US"/>
          </a:p>
        </p:txBody>
      </p:sp>
    </p:spTree>
    <p:extLst>
      <p:ext uri="{BB962C8B-B14F-4D97-AF65-F5344CB8AC3E}">
        <p14:creationId xmlns:p14="http://schemas.microsoft.com/office/powerpoint/2010/main" val="37739099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err="1"/>
              <a:t>Ridout</a:t>
            </a:r>
            <a:r>
              <a:rPr lang="en-US" dirty="0"/>
              <a:t>, N. (2009) </a:t>
            </a:r>
            <a:r>
              <a:rPr lang="en-US" i="1" dirty="0"/>
              <a:t>Theatre &amp; Ethics</a:t>
            </a:r>
            <a:r>
              <a:rPr lang="en-US" dirty="0"/>
              <a:t>. Basingstoke:</a:t>
            </a:r>
            <a:r>
              <a:rPr lang="en-US" baseline="0" dirty="0"/>
              <a:t> Palgrave MacMillan</a:t>
            </a:r>
            <a:endParaRPr lang="en-US" dirty="0"/>
          </a:p>
          <a:p>
            <a:endParaRPr lang="en-US" dirty="0"/>
          </a:p>
        </p:txBody>
      </p:sp>
      <p:sp>
        <p:nvSpPr>
          <p:cNvPr id="4" name="Slide Number Placeholder 3"/>
          <p:cNvSpPr>
            <a:spLocks noGrp="1"/>
          </p:cNvSpPr>
          <p:nvPr>
            <p:ph type="sldNum" sz="quarter" idx="10"/>
          </p:nvPr>
        </p:nvSpPr>
        <p:spPr/>
        <p:txBody>
          <a:bodyPr/>
          <a:lstStyle/>
          <a:p>
            <a:fld id="{D9DF1078-29FA-AA4F-9D23-36C212272CB9}" type="slidenum">
              <a:rPr lang="en-US" smtClean="0"/>
              <a:t>12</a:t>
            </a:fld>
            <a:endParaRPr lang="en-US"/>
          </a:p>
        </p:txBody>
      </p:sp>
    </p:spTree>
    <p:extLst>
      <p:ext uri="{BB962C8B-B14F-4D97-AF65-F5344CB8AC3E}">
        <p14:creationId xmlns:p14="http://schemas.microsoft.com/office/powerpoint/2010/main" val="16304112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his play ‘The good person of Szechwan’</a:t>
            </a:r>
          </a:p>
          <a:p>
            <a:pPr marL="0" marR="0" indent="0" algn="l" defTabSz="457200" rtl="0" eaLnBrk="1" fontAlgn="auto" latinLnBrk="0" hangingPunct="1">
              <a:lnSpc>
                <a:spcPct val="100000"/>
              </a:lnSpc>
              <a:spcBef>
                <a:spcPts val="0"/>
              </a:spcBef>
              <a:spcAft>
                <a:spcPts val="0"/>
              </a:spcAft>
              <a:buClrTx/>
              <a:buSzTx/>
              <a:buFontTx/>
              <a:buNone/>
              <a:tabLst/>
              <a:defRPr/>
            </a:pPr>
            <a:r>
              <a:rPr lang="en-US" dirty="0" err="1"/>
              <a:t>Ridout</a:t>
            </a:r>
            <a:r>
              <a:rPr lang="en-US" dirty="0"/>
              <a:t>, N. (2009) </a:t>
            </a:r>
            <a:r>
              <a:rPr lang="en-US" i="1" dirty="0"/>
              <a:t>Theatre &amp; Ethics</a:t>
            </a:r>
            <a:r>
              <a:rPr lang="en-US" dirty="0"/>
              <a:t>. Basingstoke:</a:t>
            </a:r>
            <a:r>
              <a:rPr lang="en-US" baseline="0" dirty="0"/>
              <a:t> Palgrave MacMillan</a:t>
            </a:r>
            <a:endParaRPr lang="en-US" dirty="0"/>
          </a:p>
          <a:p>
            <a:endParaRPr lang="en-US" dirty="0"/>
          </a:p>
        </p:txBody>
      </p:sp>
      <p:sp>
        <p:nvSpPr>
          <p:cNvPr id="4" name="Slide Number Placeholder 3"/>
          <p:cNvSpPr>
            <a:spLocks noGrp="1"/>
          </p:cNvSpPr>
          <p:nvPr>
            <p:ph type="sldNum" sz="quarter" idx="10"/>
          </p:nvPr>
        </p:nvSpPr>
        <p:spPr/>
        <p:txBody>
          <a:bodyPr/>
          <a:lstStyle/>
          <a:p>
            <a:fld id="{D9DF1078-29FA-AA4F-9D23-36C212272CB9}" type="slidenum">
              <a:rPr lang="en-US" smtClean="0"/>
              <a:t>13</a:t>
            </a:fld>
            <a:endParaRPr lang="en-US"/>
          </a:p>
        </p:txBody>
      </p:sp>
    </p:spTree>
    <p:extLst>
      <p:ext uri="{BB962C8B-B14F-4D97-AF65-F5344CB8AC3E}">
        <p14:creationId xmlns:p14="http://schemas.microsoft.com/office/powerpoint/2010/main" val="5704633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err="1"/>
              <a:t>Ridout</a:t>
            </a:r>
            <a:r>
              <a:rPr lang="en-US" dirty="0"/>
              <a:t>, N. (2009) </a:t>
            </a:r>
            <a:r>
              <a:rPr lang="en-US" i="1" dirty="0"/>
              <a:t>Theatre &amp; Ethics</a:t>
            </a:r>
            <a:r>
              <a:rPr lang="en-US" dirty="0"/>
              <a:t>. Basingstoke:</a:t>
            </a:r>
            <a:r>
              <a:rPr lang="en-US" baseline="0" dirty="0"/>
              <a:t> Palgrave MacMillan</a:t>
            </a:r>
            <a:endParaRPr lang="en-US" dirty="0"/>
          </a:p>
          <a:p>
            <a:endParaRPr lang="en-US" dirty="0"/>
          </a:p>
        </p:txBody>
      </p:sp>
      <p:sp>
        <p:nvSpPr>
          <p:cNvPr id="4" name="Slide Number Placeholder 3"/>
          <p:cNvSpPr>
            <a:spLocks noGrp="1"/>
          </p:cNvSpPr>
          <p:nvPr>
            <p:ph type="sldNum" sz="quarter" idx="10"/>
          </p:nvPr>
        </p:nvSpPr>
        <p:spPr/>
        <p:txBody>
          <a:bodyPr/>
          <a:lstStyle/>
          <a:p>
            <a:fld id="{D9DF1078-29FA-AA4F-9D23-36C212272CB9}" type="slidenum">
              <a:rPr lang="en-US" smtClean="0"/>
              <a:t>14</a:t>
            </a:fld>
            <a:endParaRPr lang="en-US"/>
          </a:p>
        </p:txBody>
      </p:sp>
    </p:spTree>
    <p:extLst>
      <p:ext uri="{BB962C8B-B14F-4D97-AF65-F5344CB8AC3E}">
        <p14:creationId xmlns:p14="http://schemas.microsoft.com/office/powerpoint/2010/main" val="10148774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Ridout</a:t>
            </a:r>
            <a:r>
              <a:rPr lang="en-US" dirty="0"/>
              <a:t>, N. (2009) </a:t>
            </a:r>
            <a:r>
              <a:rPr lang="en-US" i="1" dirty="0"/>
              <a:t>Theatre &amp; Ethics</a:t>
            </a:r>
            <a:r>
              <a:rPr lang="en-US" dirty="0"/>
              <a:t>. Basingstoke:</a:t>
            </a:r>
            <a:r>
              <a:rPr lang="en-US" baseline="0" dirty="0"/>
              <a:t> Palgrave MacMillan</a:t>
            </a:r>
            <a:endParaRPr lang="en-US" dirty="0"/>
          </a:p>
        </p:txBody>
      </p:sp>
      <p:sp>
        <p:nvSpPr>
          <p:cNvPr id="4" name="Slide Number Placeholder 3"/>
          <p:cNvSpPr>
            <a:spLocks noGrp="1"/>
          </p:cNvSpPr>
          <p:nvPr>
            <p:ph type="sldNum" sz="quarter" idx="10"/>
          </p:nvPr>
        </p:nvSpPr>
        <p:spPr/>
        <p:txBody>
          <a:bodyPr/>
          <a:lstStyle/>
          <a:p>
            <a:fld id="{D9DF1078-29FA-AA4F-9D23-36C212272CB9}" type="slidenum">
              <a:rPr lang="en-US" smtClean="0"/>
              <a:t>15</a:t>
            </a:fld>
            <a:endParaRPr lang="en-US"/>
          </a:p>
        </p:txBody>
      </p:sp>
    </p:spTree>
    <p:extLst>
      <p:ext uri="{BB962C8B-B14F-4D97-AF65-F5344CB8AC3E}">
        <p14:creationId xmlns:p14="http://schemas.microsoft.com/office/powerpoint/2010/main" val="3448648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cs typeface="Calibri" panose="020F0502020204030204" pitchFamily="34" charset="0"/>
              </a:rPr>
              <a:t>An Ethical Framework for Participatory Theatre - Rifkin to p16 on Moodle 'The Ethics of participatory theatre in HE’.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9DF1078-29FA-AA4F-9D23-36C212272CB9}" type="slidenum">
              <a:rPr lang="en-US" smtClean="0"/>
              <a:t>17</a:t>
            </a:fld>
            <a:endParaRPr lang="en-US"/>
          </a:p>
        </p:txBody>
      </p:sp>
    </p:spTree>
    <p:extLst>
      <p:ext uri="{BB962C8B-B14F-4D97-AF65-F5344CB8AC3E}">
        <p14:creationId xmlns:p14="http://schemas.microsoft.com/office/powerpoint/2010/main" val="421178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cs typeface="Calibri" panose="020F0502020204030204" pitchFamily="34" charset="0"/>
              </a:rPr>
              <a:t>An Ethical Framework for Participatory Theatre - Rifkin to p16 on Moodle 'The Ethics of participatory theatre in HE’.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9DF1078-29FA-AA4F-9D23-36C212272CB9}" type="slidenum">
              <a:rPr lang="en-US" smtClean="0"/>
              <a:t>18</a:t>
            </a:fld>
            <a:endParaRPr lang="en-US"/>
          </a:p>
        </p:txBody>
      </p:sp>
    </p:spTree>
    <p:extLst>
      <p:ext uri="{BB962C8B-B14F-4D97-AF65-F5344CB8AC3E}">
        <p14:creationId xmlns:p14="http://schemas.microsoft.com/office/powerpoint/2010/main" val="12562007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cs typeface="Calibri" panose="020F0502020204030204" pitchFamily="34" charset="0"/>
              </a:rPr>
              <a:t>An Ethical Framework for Participatory Theatre - Rifkin to p16 on Moodle 'The Ethics of participatory theatre in HE'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9DF1078-29FA-AA4F-9D23-36C212272CB9}" type="slidenum">
              <a:rPr lang="en-US" smtClean="0"/>
              <a:t>19</a:t>
            </a:fld>
            <a:endParaRPr lang="en-US"/>
          </a:p>
        </p:txBody>
      </p:sp>
    </p:spTree>
    <p:extLst>
      <p:ext uri="{BB962C8B-B14F-4D97-AF65-F5344CB8AC3E}">
        <p14:creationId xmlns:p14="http://schemas.microsoft.com/office/powerpoint/2010/main" val="35776166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howlround.com</a:t>
            </a:r>
            <a:r>
              <a:rPr lang="en-GB" dirty="0"/>
              <a:t>/participatory-theatre</a:t>
            </a:r>
          </a:p>
        </p:txBody>
      </p:sp>
      <p:sp>
        <p:nvSpPr>
          <p:cNvPr id="4" name="Slide Number Placeholder 3"/>
          <p:cNvSpPr>
            <a:spLocks noGrp="1"/>
          </p:cNvSpPr>
          <p:nvPr>
            <p:ph type="sldNum" sz="quarter" idx="5"/>
          </p:nvPr>
        </p:nvSpPr>
        <p:spPr/>
        <p:txBody>
          <a:bodyPr/>
          <a:lstStyle/>
          <a:p>
            <a:fld id="{D9DF1078-29FA-AA4F-9D23-36C212272CB9}" type="slidenum">
              <a:rPr lang="en-US" smtClean="0"/>
              <a:t>20</a:t>
            </a:fld>
            <a:endParaRPr lang="en-US"/>
          </a:p>
        </p:txBody>
      </p:sp>
    </p:spTree>
    <p:extLst>
      <p:ext uri="{BB962C8B-B14F-4D97-AF65-F5344CB8AC3E}">
        <p14:creationId xmlns:p14="http://schemas.microsoft.com/office/powerpoint/2010/main" val="23610969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22041472-2FE5-5444-8162-EBB0768A00D1}" type="datetimeFigureOut">
              <a:rPr lang="en-US" smtClean="0"/>
              <a:t>11/30/22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02E15F-0442-6849-B09C-1C6A0E5164BC}" type="slidenum">
              <a:rPr lang="en-US" smtClean="0"/>
              <a:t>‹#›</a:t>
            </a:fld>
            <a:endParaRPr lang="en-US"/>
          </a:p>
        </p:txBody>
      </p:sp>
    </p:spTree>
    <p:extLst>
      <p:ext uri="{BB962C8B-B14F-4D97-AF65-F5344CB8AC3E}">
        <p14:creationId xmlns:p14="http://schemas.microsoft.com/office/powerpoint/2010/main" val="34557435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22041472-2FE5-5444-8162-EBB0768A00D1}" type="datetimeFigureOut">
              <a:rPr lang="en-US" smtClean="0"/>
              <a:t>11/30/22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02E15F-0442-6849-B09C-1C6A0E5164BC}" type="slidenum">
              <a:rPr lang="en-US" smtClean="0"/>
              <a:t>‹#›</a:t>
            </a:fld>
            <a:endParaRPr lang="en-US"/>
          </a:p>
        </p:txBody>
      </p:sp>
    </p:spTree>
    <p:extLst>
      <p:ext uri="{BB962C8B-B14F-4D97-AF65-F5344CB8AC3E}">
        <p14:creationId xmlns:p14="http://schemas.microsoft.com/office/powerpoint/2010/main" val="39795198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2041472-2FE5-5444-8162-EBB0768A00D1}" type="datetimeFigureOut">
              <a:rPr lang="en-US" smtClean="0"/>
              <a:t>11/30/22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02E15F-0442-6849-B09C-1C6A0E5164BC}" type="slidenum">
              <a:rPr lang="en-US" smtClean="0"/>
              <a:t>‹#›</a:t>
            </a:fld>
            <a:endParaRPr lang="en-US"/>
          </a:p>
        </p:txBody>
      </p:sp>
    </p:spTree>
    <p:extLst>
      <p:ext uri="{BB962C8B-B14F-4D97-AF65-F5344CB8AC3E}">
        <p14:creationId xmlns:p14="http://schemas.microsoft.com/office/powerpoint/2010/main" val="1043865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22041472-2FE5-5444-8162-EBB0768A00D1}" type="datetimeFigureOut">
              <a:rPr lang="en-US" smtClean="0"/>
              <a:t>11/30/22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02E15F-0442-6849-B09C-1C6A0E5164BC}" type="slidenum">
              <a:rPr lang="en-US" smtClean="0"/>
              <a:t>‹#›</a:t>
            </a:fld>
            <a:endParaRPr lang="en-US"/>
          </a:p>
        </p:txBody>
      </p:sp>
    </p:spTree>
    <p:extLst>
      <p:ext uri="{BB962C8B-B14F-4D97-AF65-F5344CB8AC3E}">
        <p14:creationId xmlns:p14="http://schemas.microsoft.com/office/powerpoint/2010/main" val="35178203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22041472-2FE5-5444-8162-EBB0768A00D1}" type="datetimeFigureOut">
              <a:rPr lang="en-US" smtClean="0"/>
              <a:t>11/30/22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002E15F-0442-6849-B09C-1C6A0E5164BC}" type="slidenum">
              <a:rPr lang="en-US" smtClean="0"/>
              <a:t>‹#›</a:t>
            </a:fld>
            <a:endParaRPr lang="en-US"/>
          </a:p>
        </p:txBody>
      </p:sp>
    </p:spTree>
    <p:extLst>
      <p:ext uri="{BB962C8B-B14F-4D97-AF65-F5344CB8AC3E}">
        <p14:creationId xmlns:p14="http://schemas.microsoft.com/office/powerpoint/2010/main" val="21344498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22041472-2FE5-5444-8162-EBB0768A00D1}" type="datetimeFigureOut">
              <a:rPr lang="en-US" smtClean="0"/>
              <a:t>11/30/22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002E15F-0442-6849-B09C-1C6A0E5164BC}" type="slidenum">
              <a:rPr lang="en-US" smtClean="0"/>
              <a:t>‹#›</a:t>
            </a:fld>
            <a:endParaRPr lang="en-US"/>
          </a:p>
        </p:txBody>
      </p:sp>
    </p:spTree>
    <p:extLst>
      <p:ext uri="{BB962C8B-B14F-4D97-AF65-F5344CB8AC3E}">
        <p14:creationId xmlns:p14="http://schemas.microsoft.com/office/powerpoint/2010/main" val="742505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041472-2FE5-5444-8162-EBB0768A00D1}" type="datetimeFigureOut">
              <a:rPr lang="en-US" smtClean="0"/>
              <a:t>11/30/22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002E15F-0442-6849-B09C-1C6A0E5164BC}" type="slidenum">
              <a:rPr lang="en-US" smtClean="0"/>
              <a:t>‹#›</a:t>
            </a:fld>
            <a:endParaRPr lang="en-US"/>
          </a:p>
        </p:txBody>
      </p:sp>
    </p:spTree>
    <p:extLst>
      <p:ext uri="{BB962C8B-B14F-4D97-AF65-F5344CB8AC3E}">
        <p14:creationId xmlns:p14="http://schemas.microsoft.com/office/powerpoint/2010/main" val="3641549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2041472-2FE5-5444-8162-EBB0768A00D1}" type="datetimeFigureOut">
              <a:rPr lang="en-US" smtClean="0"/>
              <a:t>11/30/22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02E15F-0442-6849-B09C-1C6A0E5164BC}" type="slidenum">
              <a:rPr lang="en-US" smtClean="0"/>
              <a:t>‹#›</a:t>
            </a:fld>
            <a:endParaRPr lang="en-US"/>
          </a:p>
        </p:txBody>
      </p:sp>
    </p:spTree>
    <p:extLst>
      <p:ext uri="{BB962C8B-B14F-4D97-AF65-F5344CB8AC3E}">
        <p14:creationId xmlns:p14="http://schemas.microsoft.com/office/powerpoint/2010/main" val="13640764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2041472-2FE5-5444-8162-EBB0768A00D1}" type="datetimeFigureOut">
              <a:rPr lang="en-US" smtClean="0"/>
              <a:t>11/30/22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02E15F-0442-6849-B09C-1C6A0E5164BC}" type="slidenum">
              <a:rPr lang="en-US" smtClean="0"/>
              <a:t>‹#›</a:t>
            </a:fld>
            <a:endParaRPr lang="en-US"/>
          </a:p>
        </p:txBody>
      </p:sp>
    </p:spTree>
    <p:extLst>
      <p:ext uri="{BB962C8B-B14F-4D97-AF65-F5344CB8AC3E}">
        <p14:creationId xmlns:p14="http://schemas.microsoft.com/office/powerpoint/2010/main" val="3905455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22041472-2FE5-5444-8162-EBB0768A00D1}" type="datetimeFigureOut">
              <a:rPr lang="en-US" smtClean="0"/>
              <a:t>11/30/22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02E15F-0442-6849-B09C-1C6A0E5164BC}" type="slidenum">
              <a:rPr lang="en-US" smtClean="0"/>
              <a:t>‹#›</a:t>
            </a:fld>
            <a:endParaRPr lang="en-US"/>
          </a:p>
        </p:txBody>
      </p:sp>
    </p:spTree>
    <p:extLst>
      <p:ext uri="{BB962C8B-B14F-4D97-AF65-F5344CB8AC3E}">
        <p14:creationId xmlns:p14="http://schemas.microsoft.com/office/powerpoint/2010/main" val="175449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22041472-2FE5-5444-8162-EBB0768A00D1}" type="datetimeFigureOut">
              <a:rPr lang="en-US" smtClean="0"/>
              <a:t>11/30/22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02E15F-0442-6849-B09C-1C6A0E5164BC}" type="slidenum">
              <a:rPr lang="en-US" smtClean="0"/>
              <a:t>‹#›</a:t>
            </a:fld>
            <a:endParaRPr lang="en-US"/>
          </a:p>
        </p:txBody>
      </p:sp>
    </p:spTree>
    <p:extLst>
      <p:ext uri="{BB962C8B-B14F-4D97-AF65-F5344CB8AC3E}">
        <p14:creationId xmlns:p14="http://schemas.microsoft.com/office/powerpoint/2010/main" val="24207656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041472-2FE5-5444-8162-EBB0768A00D1}" type="datetimeFigureOut">
              <a:rPr lang="en-US" smtClean="0"/>
              <a:t>11/30/22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02E15F-0442-6849-B09C-1C6A0E5164BC}" type="slidenum">
              <a:rPr lang="en-US" smtClean="0"/>
              <a:t>‹#›</a:t>
            </a:fld>
            <a:endParaRPr lang="en-US"/>
          </a:p>
        </p:txBody>
      </p:sp>
    </p:spTree>
    <p:extLst>
      <p:ext uri="{BB962C8B-B14F-4D97-AF65-F5344CB8AC3E}">
        <p14:creationId xmlns:p14="http://schemas.microsoft.com/office/powerpoint/2010/main" val="11935250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howlround.com/participatory-theatre"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bbc.co.uk/iplayer/episode/p0d5wdqn/simon-schamas-history-of-now-series-1-2-equality"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245CE-C517-7D4E-B4C5-CDA7CEF81547}"/>
              </a:ext>
            </a:extLst>
          </p:cNvPr>
          <p:cNvSpPr>
            <a:spLocks noGrp="1"/>
          </p:cNvSpPr>
          <p:nvPr>
            <p:ph type="title"/>
          </p:nvPr>
        </p:nvSpPr>
        <p:spPr/>
        <p:txBody>
          <a:bodyPr/>
          <a:lstStyle/>
          <a:p>
            <a:r>
              <a:rPr lang="en-US" dirty="0"/>
              <a:t>Applied theatre</a:t>
            </a:r>
          </a:p>
        </p:txBody>
      </p:sp>
      <p:sp>
        <p:nvSpPr>
          <p:cNvPr id="3" name="Content Placeholder 2">
            <a:extLst>
              <a:ext uri="{FF2B5EF4-FFF2-40B4-BE49-F238E27FC236}">
                <a16:creationId xmlns:a16="http://schemas.microsoft.com/office/drawing/2014/main" id="{FEC662CA-FB94-BF43-9720-F10AD4B330DD}"/>
              </a:ext>
            </a:extLst>
          </p:cNvPr>
          <p:cNvSpPr>
            <a:spLocks noGrp="1"/>
          </p:cNvSpPr>
          <p:nvPr>
            <p:ph idx="1"/>
          </p:nvPr>
        </p:nvSpPr>
        <p:spPr/>
        <p:txBody>
          <a:bodyPr/>
          <a:lstStyle/>
          <a:p>
            <a:r>
              <a:rPr lang="en-US" dirty="0"/>
              <a:t>‘…a term describing a broad set of theatrical practices and creative processes that take participants and audiences beyond the scope of conventional, mainstream theatre into the realm of a theatre that is responsive to ordinary people and their stories, local settings and priorities.’ </a:t>
            </a:r>
            <a:r>
              <a:rPr lang="en-US" sz="2000" dirty="0"/>
              <a:t>(</a:t>
            </a:r>
            <a:r>
              <a:rPr lang="en-US" sz="2000" dirty="0" err="1"/>
              <a:t>Prentki</a:t>
            </a:r>
            <a:r>
              <a:rPr lang="en-US" sz="2000" dirty="0"/>
              <a:t> &amp; Preston, 2009:9)</a:t>
            </a:r>
          </a:p>
        </p:txBody>
      </p:sp>
    </p:spTree>
    <p:extLst>
      <p:ext uri="{BB962C8B-B14F-4D97-AF65-F5344CB8AC3E}">
        <p14:creationId xmlns:p14="http://schemas.microsoft.com/office/powerpoint/2010/main" val="20394188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E3112-5A4C-1E42-8D98-7AF68950674C}"/>
              </a:ext>
            </a:extLst>
          </p:cNvPr>
          <p:cNvSpPr>
            <a:spLocks noGrp="1"/>
          </p:cNvSpPr>
          <p:nvPr>
            <p:ph type="title"/>
          </p:nvPr>
        </p:nvSpPr>
        <p:spPr/>
        <p:txBody>
          <a:bodyPr/>
          <a:lstStyle/>
          <a:p>
            <a:r>
              <a:rPr lang="en-US" dirty="0"/>
              <a:t>Applied Theatre</a:t>
            </a:r>
          </a:p>
        </p:txBody>
      </p:sp>
      <p:sp>
        <p:nvSpPr>
          <p:cNvPr id="3" name="Content Placeholder 2">
            <a:extLst>
              <a:ext uri="{FF2B5EF4-FFF2-40B4-BE49-F238E27FC236}">
                <a16:creationId xmlns:a16="http://schemas.microsoft.com/office/drawing/2014/main" id="{E19E2B50-4C5E-1E44-891E-6D1E1C882F68}"/>
              </a:ext>
            </a:extLst>
          </p:cNvPr>
          <p:cNvSpPr>
            <a:spLocks noGrp="1"/>
          </p:cNvSpPr>
          <p:nvPr>
            <p:ph idx="1"/>
          </p:nvPr>
        </p:nvSpPr>
        <p:spPr/>
        <p:txBody>
          <a:bodyPr>
            <a:normAutofit fontScale="92500"/>
          </a:bodyPr>
          <a:lstStyle/>
          <a:p>
            <a:r>
              <a:rPr lang="en-US" dirty="0"/>
              <a:t>Theatre ‘For’ – e.g. touring theatre for young people</a:t>
            </a:r>
          </a:p>
          <a:p>
            <a:r>
              <a:rPr lang="en-US" dirty="0"/>
              <a:t>Theatre ‘With’ – e.g. process based / workshop – involving participants in devising. Might not result in a presentation to a wider audience.</a:t>
            </a:r>
          </a:p>
          <a:p>
            <a:r>
              <a:rPr lang="en-US" dirty="0"/>
              <a:t>Theatre ‘By’ – e.g. a community make and perform theatre themselves. Community direct, plan, perform the event themselves.</a:t>
            </a:r>
          </a:p>
          <a:p>
            <a:r>
              <a:rPr lang="en-US" sz="2200" dirty="0"/>
              <a:t>(</a:t>
            </a:r>
            <a:r>
              <a:rPr lang="en-US" sz="2200" dirty="0" err="1"/>
              <a:t>Prentki</a:t>
            </a:r>
            <a:r>
              <a:rPr lang="en-US" sz="2200" dirty="0"/>
              <a:t> &amp; Preston, 2009:10-11)</a:t>
            </a:r>
          </a:p>
          <a:p>
            <a:endParaRPr lang="en-US" dirty="0"/>
          </a:p>
        </p:txBody>
      </p:sp>
    </p:spTree>
    <p:extLst>
      <p:ext uri="{BB962C8B-B14F-4D97-AF65-F5344CB8AC3E}">
        <p14:creationId xmlns:p14="http://schemas.microsoft.com/office/powerpoint/2010/main" val="5305581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FE348-05DB-C848-B5D1-B37399D7F08F}"/>
              </a:ext>
            </a:extLst>
          </p:cNvPr>
          <p:cNvSpPr>
            <a:spLocks noGrp="1"/>
          </p:cNvSpPr>
          <p:nvPr>
            <p:ph type="title"/>
          </p:nvPr>
        </p:nvSpPr>
        <p:spPr/>
        <p:txBody>
          <a:bodyPr/>
          <a:lstStyle/>
          <a:p>
            <a:r>
              <a:rPr lang="en-GB" dirty="0"/>
              <a:t>Participatory Theatre</a:t>
            </a:r>
          </a:p>
        </p:txBody>
      </p:sp>
      <p:sp>
        <p:nvSpPr>
          <p:cNvPr id="3" name="Content Placeholder 2">
            <a:extLst>
              <a:ext uri="{FF2B5EF4-FFF2-40B4-BE49-F238E27FC236}">
                <a16:creationId xmlns:a16="http://schemas.microsoft.com/office/drawing/2014/main" id="{60EC11A7-13A6-174D-AF4C-559A95AE166B}"/>
              </a:ext>
            </a:extLst>
          </p:cNvPr>
          <p:cNvSpPr>
            <a:spLocks noGrp="1"/>
          </p:cNvSpPr>
          <p:nvPr>
            <p:ph idx="1"/>
          </p:nvPr>
        </p:nvSpPr>
        <p:spPr/>
        <p:txBody>
          <a:bodyPr/>
          <a:lstStyle/>
          <a:p>
            <a:endParaRPr lang="en-GB" dirty="0"/>
          </a:p>
          <a:p>
            <a:r>
              <a:rPr lang="en-GB" dirty="0">
                <a:hlinkClick r:id="rId3"/>
              </a:rPr>
              <a:t>https://howlround.com/participatory-theatre</a:t>
            </a:r>
            <a:endParaRPr lang="en-GB" dirty="0"/>
          </a:p>
          <a:p>
            <a:endParaRPr lang="en-GB" dirty="0"/>
          </a:p>
          <a:p>
            <a:r>
              <a:rPr lang="en-GB" dirty="0">
                <a:hlinkClick r:id="rId4"/>
              </a:rPr>
              <a:t>https://www.bbc.co.uk/iplayer/episode/p0d5wdqn/simon-schamas-history-of-now-series-1-2-equality</a:t>
            </a:r>
            <a:r>
              <a:rPr lang="en-GB" dirty="0"/>
              <a:t> </a:t>
            </a:r>
          </a:p>
        </p:txBody>
      </p:sp>
    </p:spTree>
    <p:extLst>
      <p:ext uri="{BB962C8B-B14F-4D97-AF65-F5344CB8AC3E}">
        <p14:creationId xmlns:p14="http://schemas.microsoft.com/office/powerpoint/2010/main" val="1160755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5CFA1-FC9E-4846-A20F-A70DDD6D6A0A}"/>
              </a:ext>
            </a:extLst>
          </p:cNvPr>
          <p:cNvSpPr>
            <a:spLocks noGrp="1"/>
          </p:cNvSpPr>
          <p:nvPr>
            <p:ph type="title"/>
          </p:nvPr>
        </p:nvSpPr>
        <p:spPr/>
        <p:txBody>
          <a:bodyPr/>
          <a:lstStyle/>
          <a:p>
            <a:r>
              <a:rPr lang="en-GB" dirty="0"/>
              <a:t>Participatory Theatre</a:t>
            </a:r>
          </a:p>
        </p:txBody>
      </p:sp>
      <p:sp>
        <p:nvSpPr>
          <p:cNvPr id="3" name="Content Placeholder 2">
            <a:extLst>
              <a:ext uri="{FF2B5EF4-FFF2-40B4-BE49-F238E27FC236}">
                <a16:creationId xmlns:a16="http://schemas.microsoft.com/office/drawing/2014/main" id="{0829E537-7B38-0046-8F1C-5E13FDF43876}"/>
              </a:ext>
            </a:extLst>
          </p:cNvPr>
          <p:cNvSpPr>
            <a:spLocks noGrp="1"/>
          </p:cNvSpPr>
          <p:nvPr>
            <p:ph idx="1"/>
          </p:nvPr>
        </p:nvSpPr>
        <p:spPr/>
        <p:txBody>
          <a:bodyPr>
            <a:normAutofit/>
          </a:bodyPr>
          <a:lstStyle/>
          <a:p>
            <a:r>
              <a:rPr lang="en-GB" b="0" i="0" dirty="0">
                <a:solidFill>
                  <a:srgbClr val="000000"/>
                </a:solidFill>
                <a:effectLst/>
                <a:latin typeface="+mj-lt"/>
              </a:rPr>
              <a:t>‘Overall, participatory theatre is indeed changing the theatrical landscape. For some people, like </a:t>
            </a:r>
            <a:r>
              <a:rPr lang="en-GB" b="0" i="0" dirty="0" err="1">
                <a:solidFill>
                  <a:srgbClr val="000000"/>
                </a:solidFill>
                <a:effectLst/>
                <a:latin typeface="+mj-lt"/>
              </a:rPr>
              <a:t>Tscholl</a:t>
            </a:r>
            <a:r>
              <a:rPr lang="en-GB" b="0" i="0" dirty="0">
                <a:solidFill>
                  <a:srgbClr val="000000"/>
                </a:solidFill>
                <a:effectLst/>
                <a:latin typeface="+mj-lt"/>
              </a:rPr>
              <a:t>, it celebrates plurality, allows a range of voices to be heard, and employs a high standard of aesthetics. For others, the question of what the collaboration between artists and citizens looks like is an important part of its relevancy’ *</a:t>
            </a:r>
            <a:endParaRPr lang="en-GB" dirty="0">
              <a:latin typeface="+mj-lt"/>
            </a:endParaRPr>
          </a:p>
        </p:txBody>
      </p:sp>
    </p:spTree>
    <p:extLst>
      <p:ext uri="{BB962C8B-B14F-4D97-AF65-F5344CB8AC3E}">
        <p14:creationId xmlns:p14="http://schemas.microsoft.com/office/powerpoint/2010/main" val="3139016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CFF27-B7A2-9C46-8445-6CB51A3792F1}"/>
              </a:ext>
            </a:extLst>
          </p:cNvPr>
          <p:cNvSpPr>
            <a:spLocks noGrp="1"/>
          </p:cNvSpPr>
          <p:nvPr>
            <p:ph type="title"/>
          </p:nvPr>
        </p:nvSpPr>
        <p:spPr/>
        <p:txBody>
          <a:bodyPr/>
          <a:lstStyle/>
          <a:p>
            <a:r>
              <a:rPr lang="en-GB" dirty="0"/>
              <a:t>Participatory Theatre</a:t>
            </a:r>
          </a:p>
        </p:txBody>
      </p:sp>
      <p:sp>
        <p:nvSpPr>
          <p:cNvPr id="3" name="Content Placeholder 2">
            <a:extLst>
              <a:ext uri="{FF2B5EF4-FFF2-40B4-BE49-F238E27FC236}">
                <a16:creationId xmlns:a16="http://schemas.microsoft.com/office/drawing/2014/main" id="{A76B29BC-7867-A14D-9554-6CF8E276B2CC}"/>
              </a:ext>
            </a:extLst>
          </p:cNvPr>
          <p:cNvSpPr>
            <a:spLocks noGrp="1"/>
          </p:cNvSpPr>
          <p:nvPr>
            <p:ph idx="1"/>
          </p:nvPr>
        </p:nvSpPr>
        <p:spPr/>
        <p:txBody>
          <a:bodyPr/>
          <a:lstStyle/>
          <a:p>
            <a:r>
              <a:rPr lang="en-GB" dirty="0"/>
              <a:t>‘The content of applied drama is commonly supplied by the participants directly in the form of their own stories or by the community who are often also the target audience through the research carried out in that community’ </a:t>
            </a:r>
            <a:r>
              <a:rPr lang="en-GB" sz="2000" dirty="0"/>
              <a:t>(</a:t>
            </a:r>
            <a:r>
              <a:rPr lang="en-US" sz="2000" dirty="0" err="1"/>
              <a:t>Prentki</a:t>
            </a:r>
            <a:r>
              <a:rPr lang="en-US" sz="2000" dirty="0"/>
              <a:t> &amp; Preston, 2009:20</a:t>
            </a:r>
            <a:r>
              <a:rPr lang="en-GB" sz="2000" dirty="0"/>
              <a:t>)</a:t>
            </a:r>
          </a:p>
        </p:txBody>
      </p:sp>
    </p:spTree>
    <p:extLst>
      <p:ext uri="{BB962C8B-B14F-4D97-AF65-F5344CB8AC3E}">
        <p14:creationId xmlns:p14="http://schemas.microsoft.com/office/powerpoint/2010/main" val="893378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5A217-C479-F04C-94D5-0D015E028DE2}"/>
              </a:ext>
            </a:extLst>
          </p:cNvPr>
          <p:cNvSpPr>
            <a:spLocks noGrp="1"/>
          </p:cNvSpPr>
          <p:nvPr>
            <p:ph type="title"/>
          </p:nvPr>
        </p:nvSpPr>
        <p:spPr/>
        <p:txBody>
          <a:bodyPr/>
          <a:lstStyle/>
          <a:p>
            <a:r>
              <a:rPr lang="en-GB" dirty="0"/>
              <a:t>What about you?</a:t>
            </a:r>
          </a:p>
        </p:txBody>
      </p:sp>
      <p:sp>
        <p:nvSpPr>
          <p:cNvPr id="3" name="Content Placeholder 2">
            <a:extLst>
              <a:ext uri="{FF2B5EF4-FFF2-40B4-BE49-F238E27FC236}">
                <a16:creationId xmlns:a16="http://schemas.microsoft.com/office/drawing/2014/main" id="{D229469B-D82B-3F42-B540-D7FDD5470A57}"/>
              </a:ext>
            </a:extLst>
          </p:cNvPr>
          <p:cNvSpPr>
            <a:spLocks noGrp="1"/>
          </p:cNvSpPr>
          <p:nvPr>
            <p:ph idx="1"/>
          </p:nvPr>
        </p:nvSpPr>
        <p:spPr/>
        <p:txBody>
          <a:bodyPr>
            <a:normAutofit lnSpcReduction="10000"/>
          </a:bodyPr>
          <a:lstStyle/>
          <a:p>
            <a:r>
              <a:rPr lang="en-GB" dirty="0"/>
              <a:t>Have you used a SWOT analysis?</a:t>
            </a:r>
          </a:p>
          <a:p>
            <a:endParaRPr lang="en-GB" dirty="0"/>
          </a:p>
          <a:p>
            <a:r>
              <a:rPr lang="en-GB" dirty="0"/>
              <a:t>This simple diagram helps you recognise, analyse and position your ideas about your own skillset.</a:t>
            </a:r>
          </a:p>
          <a:p>
            <a:endParaRPr lang="en-GB" dirty="0"/>
          </a:p>
          <a:p>
            <a:r>
              <a:rPr lang="en-GB" dirty="0"/>
              <a:t>Complete a SWOT analysis on yourselves as creative practitioners on the template provided.</a:t>
            </a:r>
          </a:p>
        </p:txBody>
      </p:sp>
    </p:spTree>
    <p:extLst>
      <p:ext uri="{BB962C8B-B14F-4D97-AF65-F5344CB8AC3E}">
        <p14:creationId xmlns:p14="http://schemas.microsoft.com/office/powerpoint/2010/main" val="29143718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CFF27-B7A2-9C46-8445-6CB51A3792F1}"/>
              </a:ext>
            </a:extLst>
          </p:cNvPr>
          <p:cNvSpPr>
            <a:spLocks noGrp="1"/>
          </p:cNvSpPr>
          <p:nvPr>
            <p:ph type="title"/>
          </p:nvPr>
        </p:nvSpPr>
        <p:spPr/>
        <p:txBody>
          <a:bodyPr/>
          <a:lstStyle/>
          <a:p>
            <a:r>
              <a:rPr lang="en-GB" dirty="0"/>
              <a:t>Participatory Theatre</a:t>
            </a:r>
          </a:p>
        </p:txBody>
      </p:sp>
      <p:sp>
        <p:nvSpPr>
          <p:cNvPr id="3" name="Content Placeholder 2">
            <a:extLst>
              <a:ext uri="{FF2B5EF4-FFF2-40B4-BE49-F238E27FC236}">
                <a16:creationId xmlns:a16="http://schemas.microsoft.com/office/drawing/2014/main" id="{A76B29BC-7867-A14D-9554-6CF8E276B2CC}"/>
              </a:ext>
            </a:extLst>
          </p:cNvPr>
          <p:cNvSpPr>
            <a:spLocks noGrp="1"/>
          </p:cNvSpPr>
          <p:nvPr>
            <p:ph idx="1"/>
          </p:nvPr>
        </p:nvSpPr>
        <p:spPr/>
        <p:txBody>
          <a:bodyPr>
            <a:normAutofit fontScale="92500"/>
          </a:bodyPr>
          <a:lstStyle/>
          <a:p>
            <a:r>
              <a:rPr lang="en-GB" dirty="0"/>
              <a:t>‘In cultural invasion, the actors draw the thematic content of their action from their own values and ideology; their starting point is their own world, from which they enter the world of those they invade. In cultural synthesis, the actors who come from ‘another world’ to the world of the people do so not as invaders. They don’t come to teach or to transmit or to give anything, but rather to learn, with the people, about the people’s world’</a:t>
            </a:r>
          </a:p>
        </p:txBody>
      </p:sp>
    </p:spTree>
    <p:extLst>
      <p:ext uri="{BB962C8B-B14F-4D97-AF65-F5344CB8AC3E}">
        <p14:creationId xmlns:p14="http://schemas.microsoft.com/office/powerpoint/2010/main" val="38762592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CFF27-B7A2-9C46-8445-6CB51A3792F1}"/>
              </a:ext>
            </a:extLst>
          </p:cNvPr>
          <p:cNvSpPr>
            <a:spLocks noGrp="1"/>
          </p:cNvSpPr>
          <p:nvPr>
            <p:ph type="title"/>
          </p:nvPr>
        </p:nvSpPr>
        <p:spPr/>
        <p:txBody>
          <a:bodyPr/>
          <a:lstStyle/>
          <a:p>
            <a:r>
              <a:rPr lang="en-GB" dirty="0"/>
              <a:t>Participatory Theatre</a:t>
            </a:r>
          </a:p>
        </p:txBody>
      </p:sp>
      <p:sp>
        <p:nvSpPr>
          <p:cNvPr id="3" name="Content Placeholder 2">
            <a:extLst>
              <a:ext uri="{FF2B5EF4-FFF2-40B4-BE49-F238E27FC236}">
                <a16:creationId xmlns:a16="http://schemas.microsoft.com/office/drawing/2014/main" id="{A76B29BC-7867-A14D-9554-6CF8E276B2CC}"/>
              </a:ext>
            </a:extLst>
          </p:cNvPr>
          <p:cNvSpPr>
            <a:spLocks noGrp="1"/>
          </p:cNvSpPr>
          <p:nvPr>
            <p:ph idx="1"/>
          </p:nvPr>
        </p:nvSpPr>
        <p:spPr/>
        <p:txBody>
          <a:bodyPr/>
          <a:lstStyle/>
          <a:p>
            <a:r>
              <a:rPr lang="en-GB" dirty="0"/>
              <a:t>‘The possibilities of transformation are therefore understood as a material, cultural and social vision for change.’ </a:t>
            </a:r>
            <a:r>
              <a:rPr lang="en-GB" sz="2000" dirty="0"/>
              <a:t>(</a:t>
            </a:r>
            <a:r>
              <a:rPr lang="en-US" sz="2000" dirty="0" err="1"/>
              <a:t>Prentki</a:t>
            </a:r>
            <a:r>
              <a:rPr lang="en-US" sz="2000" dirty="0"/>
              <a:t> &amp; Preston, 2009:304)</a:t>
            </a:r>
          </a:p>
          <a:p>
            <a:endParaRPr lang="en-US" sz="2000" dirty="0"/>
          </a:p>
          <a:p>
            <a:endParaRPr lang="en-GB" sz="2000" dirty="0"/>
          </a:p>
        </p:txBody>
      </p:sp>
    </p:spTree>
    <p:extLst>
      <p:ext uri="{BB962C8B-B14F-4D97-AF65-F5344CB8AC3E}">
        <p14:creationId xmlns:p14="http://schemas.microsoft.com/office/powerpoint/2010/main" val="669915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CFF27-B7A2-9C46-8445-6CB51A3792F1}"/>
              </a:ext>
            </a:extLst>
          </p:cNvPr>
          <p:cNvSpPr>
            <a:spLocks noGrp="1"/>
          </p:cNvSpPr>
          <p:nvPr>
            <p:ph type="title"/>
          </p:nvPr>
        </p:nvSpPr>
        <p:spPr/>
        <p:txBody>
          <a:bodyPr/>
          <a:lstStyle/>
          <a:p>
            <a:r>
              <a:rPr lang="en-GB" dirty="0"/>
              <a:t>Participatory Theatre</a:t>
            </a:r>
          </a:p>
        </p:txBody>
      </p:sp>
      <p:sp>
        <p:nvSpPr>
          <p:cNvPr id="3" name="Content Placeholder 2">
            <a:extLst>
              <a:ext uri="{FF2B5EF4-FFF2-40B4-BE49-F238E27FC236}">
                <a16:creationId xmlns:a16="http://schemas.microsoft.com/office/drawing/2014/main" id="{A76B29BC-7867-A14D-9554-6CF8E276B2CC}"/>
              </a:ext>
            </a:extLst>
          </p:cNvPr>
          <p:cNvSpPr>
            <a:spLocks noGrp="1"/>
          </p:cNvSpPr>
          <p:nvPr>
            <p:ph idx="1"/>
          </p:nvPr>
        </p:nvSpPr>
        <p:spPr/>
        <p:txBody>
          <a:bodyPr/>
          <a:lstStyle/>
          <a:p>
            <a:r>
              <a:rPr lang="en-GB" dirty="0"/>
              <a:t>‘It is widely understood, now seen as ‘common sense’, that encouraging participation and involvement by people in their own developmental change, whether these be changes in knowledge, attitude, behaviour and health practices seems a pragmatic and effective pedagogic strategy whilst, seemingly, being an ethical one.’ </a:t>
            </a:r>
            <a:r>
              <a:rPr lang="en-GB" sz="2000" dirty="0"/>
              <a:t>(</a:t>
            </a:r>
            <a:r>
              <a:rPr lang="en-US" sz="2000" dirty="0" err="1"/>
              <a:t>Prentki</a:t>
            </a:r>
            <a:r>
              <a:rPr lang="en-US" sz="2000" dirty="0"/>
              <a:t> &amp; Preston, 2009:127)</a:t>
            </a:r>
            <a:endParaRPr lang="en-GB" sz="2000" dirty="0"/>
          </a:p>
        </p:txBody>
      </p:sp>
    </p:spTree>
    <p:extLst>
      <p:ext uri="{BB962C8B-B14F-4D97-AF65-F5344CB8AC3E}">
        <p14:creationId xmlns:p14="http://schemas.microsoft.com/office/powerpoint/2010/main" val="3203872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0E04B-7677-CA42-AF8B-A5077E63C8C4}"/>
              </a:ext>
            </a:extLst>
          </p:cNvPr>
          <p:cNvSpPr>
            <a:spLocks noGrp="1"/>
          </p:cNvSpPr>
          <p:nvPr>
            <p:ph type="title"/>
          </p:nvPr>
        </p:nvSpPr>
        <p:spPr/>
        <p:txBody>
          <a:bodyPr/>
          <a:lstStyle/>
          <a:p>
            <a:r>
              <a:rPr lang="en-GB" dirty="0"/>
              <a:t>What are your experiences?</a:t>
            </a:r>
          </a:p>
        </p:txBody>
      </p:sp>
      <p:sp>
        <p:nvSpPr>
          <p:cNvPr id="3" name="Content Placeholder 2">
            <a:extLst>
              <a:ext uri="{FF2B5EF4-FFF2-40B4-BE49-F238E27FC236}">
                <a16:creationId xmlns:a16="http://schemas.microsoft.com/office/drawing/2014/main" id="{AC46C1EF-7D0A-EF4E-8C5F-FC7F24029A99}"/>
              </a:ext>
            </a:extLst>
          </p:cNvPr>
          <p:cNvSpPr>
            <a:spLocks noGrp="1"/>
          </p:cNvSpPr>
          <p:nvPr>
            <p:ph idx="1"/>
          </p:nvPr>
        </p:nvSpPr>
        <p:spPr/>
        <p:txBody>
          <a:bodyPr/>
          <a:lstStyle/>
          <a:p>
            <a:r>
              <a:rPr lang="en-GB" dirty="0"/>
              <a:t>Have you taken part in participatory projects?</a:t>
            </a:r>
          </a:p>
          <a:p>
            <a:r>
              <a:rPr lang="en-GB" dirty="0"/>
              <a:t>Have you been a part of a community project that you now recognise as participatory?</a:t>
            </a:r>
          </a:p>
          <a:p>
            <a:r>
              <a:rPr lang="en-GB" dirty="0"/>
              <a:t>From our (previously read) definitions of participation – which might be more important to you as a practitioner (at the moment)?</a:t>
            </a:r>
          </a:p>
        </p:txBody>
      </p:sp>
    </p:spTree>
    <p:extLst>
      <p:ext uri="{BB962C8B-B14F-4D97-AF65-F5344CB8AC3E}">
        <p14:creationId xmlns:p14="http://schemas.microsoft.com/office/powerpoint/2010/main" val="39583903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Theatre &amp; Ethics </a:t>
            </a:r>
          </a:p>
        </p:txBody>
      </p:sp>
      <p:sp>
        <p:nvSpPr>
          <p:cNvPr id="3" name="Content Placeholder 2"/>
          <p:cNvSpPr>
            <a:spLocks noGrp="1"/>
          </p:cNvSpPr>
          <p:nvPr>
            <p:ph idx="1"/>
          </p:nvPr>
        </p:nvSpPr>
        <p:spPr/>
        <p:txBody>
          <a:bodyPr>
            <a:normAutofit fontScale="92500" lnSpcReduction="10000"/>
          </a:bodyPr>
          <a:lstStyle/>
          <a:p>
            <a:r>
              <a:rPr lang="en-US" dirty="0"/>
              <a:t>‘Ethics is about the kind of person you are’ </a:t>
            </a:r>
            <a:r>
              <a:rPr lang="en-US" sz="2200" dirty="0"/>
              <a:t>(</a:t>
            </a:r>
            <a:r>
              <a:rPr lang="en-US" sz="2200" dirty="0" err="1"/>
              <a:t>Ridout</a:t>
            </a:r>
            <a:r>
              <a:rPr lang="en-US" sz="2200" dirty="0"/>
              <a:t>; 2009:10)</a:t>
            </a:r>
          </a:p>
          <a:p>
            <a:endParaRPr lang="en-US" dirty="0"/>
          </a:p>
          <a:p>
            <a:r>
              <a:rPr lang="en-US" dirty="0"/>
              <a:t>‘Ethics is about acting in character. There are things we do and things we don’t do, and if we wish to think of ourselves in positive terms, from an ethical point of view, the things we do are good, and the things we don’t do are not. Ethics is about being good and staying good by acting well.’ </a:t>
            </a:r>
            <a:r>
              <a:rPr lang="en-US" sz="2200" dirty="0"/>
              <a:t>(</a:t>
            </a:r>
            <a:r>
              <a:rPr lang="en-US" sz="2200" dirty="0" err="1"/>
              <a:t>Ridout</a:t>
            </a:r>
            <a:r>
              <a:rPr lang="en-US" sz="2200" dirty="0"/>
              <a:t>; 2009:10-11)</a:t>
            </a:r>
          </a:p>
          <a:p>
            <a:endParaRPr lang="en-US" dirty="0"/>
          </a:p>
        </p:txBody>
      </p:sp>
    </p:spTree>
    <p:extLst>
      <p:ext uri="{BB962C8B-B14F-4D97-AF65-F5344CB8AC3E}">
        <p14:creationId xmlns:p14="http://schemas.microsoft.com/office/powerpoint/2010/main" val="40622862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Theatre &amp; Ethics </a:t>
            </a:r>
          </a:p>
        </p:txBody>
      </p:sp>
      <p:sp>
        <p:nvSpPr>
          <p:cNvPr id="3" name="Content Placeholder 2"/>
          <p:cNvSpPr>
            <a:spLocks noGrp="1"/>
          </p:cNvSpPr>
          <p:nvPr>
            <p:ph idx="1"/>
          </p:nvPr>
        </p:nvSpPr>
        <p:spPr/>
        <p:txBody>
          <a:bodyPr/>
          <a:lstStyle/>
          <a:p>
            <a:r>
              <a:rPr lang="en-US" dirty="0"/>
              <a:t>‘Our </a:t>
            </a:r>
            <a:r>
              <a:rPr lang="en-US" dirty="0" err="1"/>
              <a:t>behaviour</a:t>
            </a:r>
            <a:r>
              <a:rPr lang="en-US" dirty="0"/>
              <a:t> never takes place in a vacuum, and our actions always have consequences for people other than ourselves. One of the constant tasks of ethical thought is to assist us in making social and political arrangements that </a:t>
            </a:r>
            <a:r>
              <a:rPr lang="en-US" dirty="0" err="1"/>
              <a:t>minimise</a:t>
            </a:r>
            <a:r>
              <a:rPr lang="en-US" dirty="0"/>
              <a:t> the negative consequences of one individual’s actions for the rest of society and also, perhaps, </a:t>
            </a:r>
            <a:r>
              <a:rPr lang="en-US" dirty="0" err="1"/>
              <a:t>maximise</a:t>
            </a:r>
            <a:r>
              <a:rPr lang="en-US" dirty="0"/>
              <a:t> their positive impacts.’ </a:t>
            </a:r>
            <a:r>
              <a:rPr lang="en-US" sz="2000" dirty="0"/>
              <a:t>(</a:t>
            </a:r>
            <a:r>
              <a:rPr lang="en-US" sz="2000" dirty="0" err="1"/>
              <a:t>Ridout</a:t>
            </a:r>
            <a:r>
              <a:rPr lang="en-US" sz="2000" dirty="0"/>
              <a:t>; 2009:12)</a:t>
            </a:r>
          </a:p>
          <a:p>
            <a:endParaRPr lang="en-US" dirty="0"/>
          </a:p>
        </p:txBody>
      </p:sp>
    </p:spTree>
    <p:extLst>
      <p:ext uri="{BB962C8B-B14F-4D97-AF65-F5344CB8AC3E}">
        <p14:creationId xmlns:p14="http://schemas.microsoft.com/office/powerpoint/2010/main" val="24322161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Theatre &amp; Ethics </a:t>
            </a:r>
          </a:p>
        </p:txBody>
      </p:sp>
      <p:sp>
        <p:nvSpPr>
          <p:cNvPr id="3" name="Content Placeholder 2"/>
          <p:cNvSpPr>
            <a:spLocks noGrp="1"/>
          </p:cNvSpPr>
          <p:nvPr>
            <p:ph idx="1"/>
          </p:nvPr>
        </p:nvSpPr>
        <p:spPr/>
        <p:txBody>
          <a:bodyPr/>
          <a:lstStyle/>
          <a:p>
            <a:r>
              <a:rPr lang="en-US" dirty="0" err="1"/>
              <a:t>Ridout</a:t>
            </a:r>
            <a:r>
              <a:rPr lang="en-US" dirty="0"/>
              <a:t> (2009) suggests that Brecht* marked the end of the idea that ‘theatre might in any way be good for you’ (2009:44) adding that ‘a model of the big stage play with a historical or fabulous narrative in which the ethical dilemmas of a central bourgeois figure are deployed to resonate with the </a:t>
            </a:r>
            <a:r>
              <a:rPr lang="en-US" dirty="0" err="1"/>
              <a:t>ethico</a:t>
            </a:r>
            <a:r>
              <a:rPr lang="en-US" dirty="0"/>
              <a:t>-political concerns of a clearly defined modern public’ was closed. </a:t>
            </a:r>
            <a:r>
              <a:rPr lang="en-US" sz="2000" dirty="0"/>
              <a:t>(2009:42)</a:t>
            </a:r>
          </a:p>
          <a:p>
            <a:endParaRPr lang="en-US" dirty="0"/>
          </a:p>
        </p:txBody>
      </p:sp>
    </p:spTree>
    <p:extLst>
      <p:ext uri="{BB962C8B-B14F-4D97-AF65-F5344CB8AC3E}">
        <p14:creationId xmlns:p14="http://schemas.microsoft.com/office/powerpoint/2010/main" val="34697963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Theatre &amp; Ethics </a:t>
            </a:r>
          </a:p>
        </p:txBody>
      </p:sp>
      <p:sp>
        <p:nvSpPr>
          <p:cNvPr id="3" name="Content Placeholder 2"/>
          <p:cNvSpPr>
            <a:spLocks noGrp="1"/>
          </p:cNvSpPr>
          <p:nvPr>
            <p:ph idx="1"/>
          </p:nvPr>
        </p:nvSpPr>
        <p:spPr/>
        <p:txBody>
          <a:bodyPr/>
          <a:lstStyle/>
          <a:p>
            <a:r>
              <a:rPr lang="en-US" dirty="0"/>
              <a:t>Can work that is satisfying be ethical or are we agreeing with ourselves? </a:t>
            </a:r>
          </a:p>
          <a:p>
            <a:r>
              <a:rPr lang="en-US" dirty="0" err="1"/>
              <a:t>Ridout</a:t>
            </a:r>
            <a:r>
              <a:rPr lang="en-US" dirty="0"/>
              <a:t> considers whether new truly ethical theatre </a:t>
            </a:r>
            <a:r>
              <a:rPr lang="mr-IN" dirty="0"/>
              <a:t>–</a:t>
            </a:r>
            <a:r>
              <a:rPr lang="en-US" dirty="0"/>
              <a:t> theatre that ‘would confront its spectators with something radically other, something that could not be assimilated by their existing understanding of the ethical’ - would be inherently un-ethical. </a:t>
            </a:r>
            <a:r>
              <a:rPr lang="en-US" sz="2000" dirty="0"/>
              <a:t>(2009:67)</a:t>
            </a:r>
          </a:p>
        </p:txBody>
      </p:sp>
    </p:spTree>
    <p:extLst>
      <p:ext uri="{BB962C8B-B14F-4D97-AF65-F5344CB8AC3E}">
        <p14:creationId xmlns:p14="http://schemas.microsoft.com/office/powerpoint/2010/main" val="42444290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Theatre &amp; Ethics </a:t>
            </a:r>
          </a:p>
        </p:txBody>
      </p:sp>
      <p:sp>
        <p:nvSpPr>
          <p:cNvPr id="3" name="Content Placeholder 2"/>
          <p:cNvSpPr>
            <a:spLocks noGrp="1"/>
          </p:cNvSpPr>
          <p:nvPr>
            <p:ph idx="1"/>
          </p:nvPr>
        </p:nvSpPr>
        <p:spPr/>
        <p:txBody>
          <a:bodyPr>
            <a:normAutofit/>
          </a:bodyPr>
          <a:lstStyle/>
          <a:p>
            <a:endParaRPr lang="en-US" dirty="0"/>
          </a:p>
          <a:p>
            <a:r>
              <a:rPr lang="en-US" dirty="0"/>
              <a:t>Theatre needs to ‘justify itself in terms of its contribution to an ethical life’. </a:t>
            </a:r>
            <a:r>
              <a:rPr lang="en-US" sz="2000" dirty="0"/>
              <a:t>(2009:70)</a:t>
            </a:r>
            <a:endParaRPr lang="en-US" dirty="0"/>
          </a:p>
          <a:p>
            <a:r>
              <a:rPr lang="en-US" dirty="0"/>
              <a:t>But because theatre has the power to question relationships and norms, ‘Theatre’s greatest ethical potential may be found precisely at the moment when theatre abandons ethics.’ </a:t>
            </a:r>
            <a:r>
              <a:rPr lang="en-US" sz="2000" dirty="0"/>
              <a:t>(2009:70)</a:t>
            </a:r>
          </a:p>
          <a:p>
            <a:endParaRPr lang="en-US" dirty="0"/>
          </a:p>
          <a:p>
            <a:endParaRPr lang="en-US" dirty="0"/>
          </a:p>
        </p:txBody>
      </p:sp>
    </p:spTree>
    <p:extLst>
      <p:ext uri="{BB962C8B-B14F-4D97-AF65-F5344CB8AC3E}">
        <p14:creationId xmlns:p14="http://schemas.microsoft.com/office/powerpoint/2010/main" val="42027739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91F98-25B5-3948-88AE-1C65A28759E8}"/>
              </a:ext>
            </a:extLst>
          </p:cNvPr>
          <p:cNvSpPr>
            <a:spLocks noGrp="1"/>
          </p:cNvSpPr>
          <p:nvPr>
            <p:ph type="title"/>
          </p:nvPr>
        </p:nvSpPr>
        <p:spPr/>
        <p:txBody>
          <a:bodyPr/>
          <a:lstStyle/>
          <a:p>
            <a:r>
              <a:rPr lang="en-GB"/>
              <a:t>Participatory Ethics</a:t>
            </a:r>
          </a:p>
        </p:txBody>
      </p:sp>
      <p:sp>
        <p:nvSpPr>
          <p:cNvPr id="3" name="Content Placeholder 2">
            <a:extLst>
              <a:ext uri="{FF2B5EF4-FFF2-40B4-BE49-F238E27FC236}">
                <a16:creationId xmlns:a16="http://schemas.microsoft.com/office/drawing/2014/main" id="{DF0092C4-C333-424C-970C-C6F74A0503BB}"/>
              </a:ext>
            </a:extLst>
          </p:cNvPr>
          <p:cNvSpPr>
            <a:spLocks noGrp="1"/>
          </p:cNvSpPr>
          <p:nvPr>
            <p:ph idx="1"/>
          </p:nvPr>
        </p:nvSpPr>
        <p:spPr/>
        <p:txBody>
          <a:bodyPr/>
          <a:lstStyle/>
          <a:p>
            <a:r>
              <a:rPr lang="en-GB" dirty="0"/>
              <a:t>A Typology of participation was created by Pretty et al in 1995 and is cited by Preston in her ‘Introduction to Participation’ </a:t>
            </a:r>
            <a:r>
              <a:rPr lang="en-GB" sz="2000" dirty="0"/>
              <a:t>(2009:127)</a:t>
            </a:r>
          </a:p>
          <a:p>
            <a:endParaRPr lang="en-GB" dirty="0"/>
          </a:p>
          <a:p>
            <a:r>
              <a:rPr lang="en-GB" dirty="0"/>
              <a:t>…Also available on Moodle…</a:t>
            </a:r>
          </a:p>
        </p:txBody>
      </p:sp>
    </p:spTree>
    <p:extLst>
      <p:ext uri="{BB962C8B-B14F-4D97-AF65-F5344CB8AC3E}">
        <p14:creationId xmlns:p14="http://schemas.microsoft.com/office/powerpoint/2010/main" val="29604708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91F98-25B5-3948-88AE-1C65A28759E8}"/>
              </a:ext>
            </a:extLst>
          </p:cNvPr>
          <p:cNvSpPr>
            <a:spLocks noGrp="1"/>
          </p:cNvSpPr>
          <p:nvPr>
            <p:ph type="title"/>
          </p:nvPr>
        </p:nvSpPr>
        <p:spPr/>
        <p:txBody>
          <a:bodyPr/>
          <a:lstStyle/>
          <a:p>
            <a:r>
              <a:rPr lang="en-GB"/>
              <a:t>Participatory Ethics</a:t>
            </a:r>
          </a:p>
        </p:txBody>
      </p:sp>
      <p:sp>
        <p:nvSpPr>
          <p:cNvPr id="3" name="Content Placeholder 2">
            <a:extLst>
              <a:ext uri="{FF2B5EF4-FFF2-40B4-BE49-F238E27FC236}">
                <a16:creationId xmlns:a16="http://schemas.microsoft.com/office/drawing/2014/main" id="{DF0092C4-C333-424C-970C-C6F74A0503BB}"/>
              </a:ext>
            </a:extLst>
          </p:cNvPr>
          <p:cNvSpPr>
            <a:spLocks noGrp="1"/>
          </p:cNvSpPr>
          <p:nvPr>
            <p:ph idx="1"/>
          </p:nvPr>
        </p:nvSpPr>
        <p:spPr/>
        <p:txBody>
          <a:bodyPr/>
          <a:lstStyle/>
          <a:p>
            <a:r>
              <a:rPr lang="en-GB" dirty="0">
                <a:effectLst/>
                <a:latin typeface="Calibri" panose="020F0502020204030204" pitchFamily="34" charset="0"/>
                <a:ea typeface="Times New Roman" panose="02020603050405020304" pitchFamily="18" charset="0"/>
                <a:cs typeface="Calibri" panose="020F0502020204030204" pitchFamily="34" charset="0"/>
              </a:rPr>
              <a:t>It is useful to see the REF as a set of working ideas or contexts for the application of the Values or ‘ethical lenses’ which are set out below. Taken together they can assist in clarifying the ethical purpose and intentions of a project or work process.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680605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91F98-25B5-3948-88AE-1C65A28759E8}"/>
              </a:ext>
            </a:extLst>
          </p:cNvPr>
          <p:cNvSpPr>
            <a:spLocks noGrp="1"/>
          </p:cNvSpPr>
          <p:nvPr>
            <p:ph type="title"/>
          </p:nvPr>
        </p:nvSpPr>
        <p:spPr/>
        <p:txBody>
          <a:bodyPr/>
          <a:lstStyle/>
          <a:p>
            <a:r>
              <a:rPr lang="en-GB"/>
              <a:t>Participatory Ethics</a:t>
            </a:r>
          </a:p>
        </p:txBody>
      </p:sp>
      <p:sp>
        <p:nvSpPr>
          <p:cNvPr id="3" name="Content Placeholder 2">
            <a:extLst>
              <a:ext uri="{FF2B5EF4-FFF2-40B4-BE49-F238E27FC236}">
                <a16:creationId xmlns:a16="http://schemas.microsoft.com/office/drawing/2014/main" id="{DF0092C4-C333-424C-970C-C6F74A0503BB}"/>
              </a:ext>
            </a:extLst>
          </p:cNvPr>
          <p:cNvSpPr>
            <a:spLocks noGrp="1"/>
          </p:cNvSpPr>
          <p:nvPr>
            <p:ph idx="1"/>
          </p:nvPr>
        </p:nvSpPr>
        <p:spPr/>
        <p:txBody>
          <a:bodyPr>
            <a:normAutofit fontScale="92500" lnSpcReduction="10000"/>
          </a:bodyPr>
          <a:lstStyle/>
          <a:p>
            <a:r>
              <a:rPr lang="en-GB" sz="2800" dirty="0">
                <a:effectLst/>
                <a:latin typeface="Calibri" panose="020F0502020204030204" pitchFamily="34" charset="0"/>
                <a:ea typeface="Times New Roman" panose="02020603050405020304" pitchFamily="18" charset="0"/>
                <a:cs typeface="Calibri" panose="020F0502020204030204" pitchFamily="34" charset="0"/>
              </a:rPr>
              <a:t>The following core Ethical/Political objectives for PT have been derived from the practitioner interviews, student workshops and the literature review.</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800" dirty="0">
                <a:effectLst/>
                <a:latin typeface="Calibri" panose="020F0502020204030204" pitchFamily="34" charset="0"/>
                <a:ea typeface="Times New Roman" panose="02020603050405020304" pitchFamily="18" charset="0"/>
                <a:cs typeface="Calibri" panose="020F0502020204030204" pitchFamily="34" charset="0"/>
              </a:rPr>
              <a:t>To empower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800" dirty="0">
                <a:effectLst/>
                <a:latin typeface="Calibri" panose="020F0502020204030204" pitchFamily="34" charset="0"/>
                <a:ea typeface="Times New Roman" panose="02020603050405020304" pitchFamily="18" charset="0"/>
                <a:cs typeface="Calibri" panose="020F0502020204030204" pitchFamily="34" charset="0"/>
              </a:rPr>
              <a:t>To question, to reflect, to be reflexive, to learn from experience, to create ‘change in understanding, to reflect on the practice for its enhancement’</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800" dirty="0">
                <a:effectLst/>
                <a:latin typeface="Calibri" panose="020F0502020204030204" pitchFamily="34" charset="0"/>
                <a:ea typeface="Times New Roman" panose="02020603050405020304" pitchFamily="18" charset="0"/>
                <a:cs typeface="Calibri" panose="020F0502020204030204" pitchFamily="34" charset="0"/>
              </a:rPr>
              <a:t>To challenge accepted ideas, to question and challenge power relations, to transform, to transgress, to subvert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800" dirty="0">
                <a:effectLst/>
                <a:latin typeface="Calibri" panose="020F0502020204030204" pitchFamily="34" charset="0"/>
                <a:ea typeface="Times New Roman" panose="02020603050405020304" pitchFamily="18" charset="0"/>
                <a:cs typeface="Calibri" panose="020F0502020204030204" pitchFamily="34" charset="0"/>
              </a:rPr>
              <a:t>To become equal, to be democratic, to work with consent, to dialogue. </a:t>
            </a:r>
            <a:r>
              <a:rPr lang="en-GB" sz="1800" dirty="0">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3435591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91F98-25B5-3948-88AE-1C65A28759E8}"/>
              </a:ext>
            </a:extLst>
          </p:cNvPr>
          <p:cNvSpPr>
            <a:spLocks noGrp="1"/>
          </p:cNvSpPr>
          <p:nvPr>
            <p:ph type="title"/>
          </p:nvPr>
        </p:nvSpPr>
        <p:spPr/>
        <p:txBody>
          <a:bodyPr/>
          <a:lstStyle/>
          <a:p>
            <a:r>
              <a:rPr lang="en-GB"/>
              <a:t>Participatory Ethics</a:t>
            </a:r>
          </a:p>
        </p:txBody>
      </p:sp>
      <p:sp>
        <p:nvSpPr>
          <p:cNvPr id="3" name="Content Placeholder 2">
            <a:extLst>
              <a:ext uri="{FF2B5EF4-FFF2-40B4-BE49-F238E27FC236}">
                <a16:creationId xmlns:a16="http://schemas.microsoft.com/office/drawing/2014/main" id="{DF0092C4-C333-424C-970C-C6F74A0503BB}"/>
              </a:ext>
            </a:extLst>
          </p:cNvPr>
          <p:cNvSpPr>
            <a:spLocks noGrp="1"/>
          </p:cNvSpPr>
          <p:nvPr>
            <p:ph idx="1"/>
          </p:nvPr>
        </p:nvSpPr>
        <p:spPr/>
        <p:txBody>
          <a:bodyPr>
            <a:normAutofit/>
          </a:bodyPr>
          <a:lstStyle/>
          <a:p>
            <a:r>
              <a:rPr lang="en-GB" sz="2800" dirty="0">
                <a:effectLst/>
                <a:latin typeface="Calibri" panose="020F0502020204030204" pitchFamily="34" charset="0"/>
                <a:ea typeface="Times New Roman" panose="02020603050405020304" pitchFamily="18" charset="0"/>
                <a:cs typeface="Calibri" panose="020F0502020204030204" pitchFamily="34" charset="0"/>
              </a:rPr>
              <a:t>To take power, to effect change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800" dirty="0">
                <a:effectLst/>
                <a:latin typeface="Calibri" panose="020F0502020204030204" pitchFamily="34" charset="0"/>
                <a:ea typeface="Times New Roman" panose="02020603050405020304" pitchFamily="18" charset="0"/>
                <a:cs typeface="Calibri" panose="020F0502020204030204" pitchFamily="34" charset="0"/>
              </a:rPr>
              <a:t>To explore metaphor through theatre, to make theatre, to be creative, to be artists, to transform through beauty, to have fun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800" dirty="0">
                <a:effectLst/>
                <a:latin typeface="Calibri" panose="020F0502020204030204" pitchFamily="34" charset="0"/>
                <a:ea typeface="Times New Roman" panose="02020603050405020304" pitchFamily="18" charset="0"/>
                <a:cs typeface="Calibri" panose="020F0502020204030204" pitchFamily="34" charset="0"/>
              </a:rPr>
              <a:t>To enrich teaching and learning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800" dirty="0">
                <a:effectLst/>
                <a:latin typeface="Calibri" panose="020F0502020204030204" pitchFamily="34" charset="0"/>
                <a:ea typeface="Times New Roman" panose="02020603050405020304" pitchFamily="18" charset="0"/>
                <a:cs typeface="Calibri" panose="020F0502020204030204" pitchFamily="34" charset="0"/>
              </a:rPr>
              <a:t>To create vital communication between people, of thoughts, feelings and ideas, to create group working while supporting individual autonomy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800" dirty="0">
                <a:effectLst/>
                <a:latin typeface="Calibri" panose="020F0502020204030204" pitchFamily="34" charset="0"/>
                <a:ea typeface="Times New Roman" panose="02020603050405020304" pitchFamily="18" charset="0"/>
                <a:cs typeface="Calibri" panose="020F0502020204030204" pitchFamily="34" charset="0"/>
              </a:rPr>
              <a:t>To find effective actions in the world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800" dirty="0"/>
          </a:p>
        </p:txBody>
      </p:sp>
    </p:spTree>
    <p:extLst>
      <p:ext uri="{BB962C8B-B14F-4D97-AF65-F5344CB8AC3E}">
        <p14:creationId xmlns:p14="http://schemas.microsoft.com/office/powerpoint/2010/main" val="25866551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91F98-25B5-3948-88AE-1C65A28759E8}"/>
              </a:ext>
            </a:extLst>
          </p:cNvPr>
          <p:cNvSpPr>
            <a:spLocks noGrp="1"/>
          </p:cNvSpPr>
          <p:nvPr>
            <p:ph type="title"/>
          </p:nvPr>
        </p:nvSpPr>
        <p:spPr/>
        <p:txBody>
          <a:bodyPr/>
          <a:lstStyle/>
          <a:p>
            <a:r>
              <a:rPr lang="en-GB"/>
              <a:t>Participatory Ethics</a:t>
            </a:r>
          </a:p>
        </p:txBody>
      </p:sp>
      <p:sp>
        <p:nvSpPr>
          <p:cNvPr id="3" name="Content Placeholder 2">
            <a:extLst>
              <a:ext uri="{FF2B5EF4-FFF2-40B4-BE49-F238E27FC236}">
                <a16:creationId xmlns:a16="http://schemas.microsoft.com/office/drawing/2014/main" id="{DF0092C4-C333-424C-970C-C6F74A0503BB}"/>
              </a:ext>
            </a:extLst>
          </p:cNvPr>
          <p:cNvSpPr>
            <a:spLocks noGrp="1"/>
          </p:cNvSpPr>
          <p:nvPr>
            <p:ph idx="1"/>
          </p:nvPr>
        </p:nvSpPr>
        <p:spPr/>
        <p:txBody>
          <a:bodyPr/>
          <a:lstStyle/>
          <a:p>
            <a:pPr algn="l"/>
            <a:r>
              <a:rPr lang="en-GB" b="1" i="0" dirty="0">
                <a:solidFill>
                  <a:srgbClr val="000000"/>
                </a:solidFill>
                <a:effectLst/>
                <a:latin typeface="Montserrat" pitchFamily="2" charset="77"/>
              </a:rPr>
              <a:t>‘The “Who,” the “What,” and the “How”</a:t>
            </a:r>
          </a:p>
          <a:p>
            <a:pPr algn="l"/>
            <a:r>
              <a:rPr lang="en-GB" b="0" i="0" dirty="0">
                <a:solidFill>
                  <a:srgbClr val="000000"/>
                </a:solidFill>
                <a:effectLst/>
                <a:latin typeface="Montserrat" pitchFamily="2" charset="77"/>
              </a:rPr>
              <a:t>Participatory theatre goes beyond how shows are made—it’s also about who is in them, which has an effect on what they are about.’</a:t>
            </a:r>
          </a:p>
          <a:p>
            <a:endParaRPr lang="en-GB" dirty="0"/>
          </a:p>
        </p:txBody>
      </p:sp>
    </p:spTree>
    <p:extLst>
      <p:ext uri="{BB962C8B-B14F-4D97-AF65-F5344CB8AC3E}">
        <p14:creationId xmlns:p14="http://schemas.microsoft.com/office/powerpoint/2010/main" val="18602738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CEFC9-84E8-7A44-9FFD-8015441D0DFB}"/>
              </a:ext>
            </a:extLst>
          </p:cNvPr>
          <p:cNvSpPr>
            <a:spLocks noGrp="1"/>
          </p:cNvSpPr>
          <p:nvPr>
            <p:ph type="title"/>
          </p:nvPr>
        </p:nvSpPr>
        <p:spPr/>
        <p:txBody>
          <a:bodyPr/>
          <a:lstStyle/>
          <a:p>
            <a:r>
              <a:rPr lang="en-GB" dirty="0"/>
              <a:t>Homework</a:t>
            </a:r>
          </a:p>
        </p:txBody>
      </p:sp>
      <p:sp>
        <p:nvSpPr>
          <p:cNvPr id="3" name="Content Placeholder 2">
            <a:extLst>
              <a:ext uri="{FF2B5EF4-FFF2-40B4-BE49-F238E27FC236}">
                <a16:creationId xmlns:a16="http://schemas.microsoft.com/office/drawing/2014/main" id="{4CCD7FD9-9187-A34A-851B-DC493FB2BE7C}"/>
              </a:ext>
            </a:extLst>
          </p:cNvPr>
          <p:cNvSpPr>
            <a:spLocks noGrp="1"/>
          </p:cNvSpPr>
          <p:nvPr>
            <p:ph idx="1"/>
          </p:nvPr>
        </p:nvSpPr>
        <p:spPr/>
        <p:txBody>
          <a:bodyPr/>
          <a:lstStyle/>
          <a:p>
            <a:r>
              <a:rPr lang="en-GB" dirty="0"/>
              <a:t>Read Majid </a:t>
            </a:r>
            <a:r>
              <a:rPr lang="en-GB" dirty="0" err="1"/>
              <a:t>Rahnema’s</a:t>
            </a:r>
            <a:r>
              <a:rPr lang="en-GB" dirty="0"/>
              <a:t> chapter titled ‘Participation’ from ’The Applied Theatre Reader </a:t>
            </a:r>
            <a:r>
              <a:rPr lang="en-GB" sz="2000" dirty="0"/>
              <a:t>(eds </a:t>
            </a:r>
            <a:r>
              <a:rPr lang="en-GB" sz="2000" dirty="0" err="1"/>
              <a:t>Prentki</a:t>
            </a:r>
            <a:r>
              <a:rPr lang="en-GB" sz="2000" dirty="0"/>
              <a:t> &amp; Preston, 2009)</a:t>
            </a:r>
          </a:p>
          <a:p>
            <a:endParaRPr lang="en-GB" sz="2000" dirty="0"/>
          </a:p>
          <a:p>
            <a:r>
              <a:rPr lang="en-GB" dirty="0"/>
              <a:t>Use a SWOT analysis grid to note what she identifies as the main strengths, weaknesses, opportunities and threats of participatory practice.</a:t>
            </a:r>
          </a:p>
        </p:txBody>
      </p:sp>
    </p:spTree>
    <p:extLst>
      <p:ext uri="{BB962C8B-B14F-4D97-AF65-F5344CB8AC3E}">
        <p14:creationId xmlns:p14="http://schemas.microsoft.com/office/powerpoint/2010/main" val="24958263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601E8-EA21-6E44-8CEB-F0067DAE3526}"/>
              </a:ext>
            </a:extLst>
          </p:cNvPr>
          <p:cNvSpPr>
            <a:spLocks noGrp="1"/>
          </p:cNvSpPr>
          <p:nvPr>
            <p:ph type="title"/>
          </p:nvPr>
        </p:nvSpPr>
        <p:spPr/>
        <p:txBody>
          <a:bodyPr/>
          <a:lstStyle/>
          <a:p>
            <a:r>
              <a:rPr lang="en-US" dirty="0"/>
              <a:t>Bibliography </a:t>
            </a:r>
          </a:p>
        </p:txBody>
      </p:sp>
      <p:sp>
        <p:nvSpPr>
          <p:cNvPr id="3" name="Content Placeholder 2">
            <a:extLst>
              <a:ext uri="{FF2B5EF4-FFF2-40B4-BE49-F238E27FC236}">
                <a16:creationId xmlns:a16="http://schemas.microsoft.com/office/drawing/2014/main" id="{FA5B26F2-B36D-F349-ACAC-E1D4576DACCC}"/>
              </a:ext>
            </a:extLst>
          </p:cNvPr>
          <p:cNvSpPr>
            <a:spLocks noGrp="1"/>
          </p:cNvSpPr>
          <p:nvPr>
            <p:ph idx="1"/>
          </p:nvPr>
        </p:nvSpPr>
        <p:spPr/>
        <p:txBody>
          <a:bodyPr/>
          <a:lstStyle/>
          <a:p>
            <a:r>
              <a:rPr lang="en-US" dirty="0" err="1"/>
              <a:t>Ridout</a:t>
            </a:r>
            <a:r>
              <a:rPr lang="en-US" dirty="0"/>
              <a:t>, N. (2009) </a:t>
            </a:r>
            <a:r>
              <a:rPr lang="en-US" i="1" dirty="0"/>
              <a:t>Theatre &amp; Ethics</a:t>
            </a:r>
            <a:r>
              <a:rPr lang="en-US" dirty="0"/>
              <a:t>. Basingstoke:</a:t>
            </a:r>
            <a:r>
              <a:rPr lang="en-US" baseline="0" dirty="0"/>
              <a:t> Palgrave MacMillan</a:t>
            </a:r>
          </a:p>
          <a:p>
            <a:r>
              <a:rPr lang="en-US" dirty="0" err="1"/>
              <a:t>Prentki,T</a:t>
            </a:r>
            <a:r>
              <a:rPr lang="en-US" dirty="0"/>
              <a:t> &amp; Preston, S. (2009) </a:t>
            </a:r>
            <a:r>
              <a:rPr lang="en-GB" i="1" dirty="0"/>
              <a:t>The Applied Theatre Reader</a:t>
            </a:r>
            <a:r>
              <a:rPr lang="en-GB" dirty="0"/>
              <a:t>. Oxen: Routledge. </a:t>
            </a:r>
            <a:endParaRPr lang="en-US" dirty="0"/>
          </a:p>
        </p:txBody>
      </p:sp>
    </p:spTree>
    <p:extLst>
      <p:ext uri="{BB962C8B-B14F-4D97-AF65-F5344CB8AC3E}">
        <p14:creationId xmlns:p14="http://schemas.microsoft.com/office/powerpoint/2010/main" val="26878786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673</TotalTime>
  <Words>1542</Words>
  <Application>Microsoft Macintosh PowerPoint</Application>
  <PresentationFormat>On-screen Show (4:3)</PresentationFormat>
  <Paragraphs>108</Paragraphs>
  <Slides>22</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Montserrat</vt:lpstr>
      <vt:lpstr>Office Theme</vt:lpstr>
      <vt:lpstr>Applied theatre</vt:lpstr>
      <vt:lpstr>Applied Theatre</vt:lpstr>
      <vt:lpstr>Participatory Theatre</vt:lpstr>
      <vt:lpstr>Participatory Theatre</vt:lpstr>
      <vt:lpstr>Participatory Theatre</vt:lpstr>
      <vt:lpstr>What about you?</vt:lpstr>
      <vt:lpstr>Participatory Theatre</vt:lpstr>
      <vt:lpstr>Participatory Theatre</vt:lpstr>
      <vt:lpstr>Participatory Theatre</vt:lpstr>
      <vt:lpstr>What are your experiences?</vt:lpstr>
      <vt:lpstr>Theatre &amp; Ethics </vt:lpstr>
      <vt:lpstr>Theatre &amp; Ethics </vt:lpstr>
      <vt:lpstr>Theatre &amp; Ethics </vt:lpstr>
      <vt:lpstr>Theatre &amp; Ethics </vt:lpstr>
      <vt:lpstr>Theatre &amp; Ethics </vt:lpstr>
      <vt:lpstr>Participatory Ethics</vt:lpstr>
      <vt:lpstr>Participatory Ethics</vt:lpstr>
      <vt:lpstr>Participatory Ethics</vt:lpstr>
      <vt:lpstr>Participatory Ethics</vt:lpstr>
      <vt:lpstr>Participatory Ethics</vt:lpstr>
      <vt:lpstr>Homework</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dc:creator>
  <cp:lastModifiedBy>Jonathan Pugh</cp:lastModifiedBy>
  <cp:revision>30</cp:revision>
  <dcterms:created xsi:type="dcterms:W3CDTF">2021-03-02T18:18:18Z</dcterms:created>
  <dcterms:modified xsi:type="dcterms:W3CDTF">2022-11-30T13:07:02Z</dcterms:modified>
</cp:coreProperties>
</file>