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04" r:id="rId1"/>
  </p:sldMasterIdLst>
  <p:notesMasterIdLst>
    <p:notesMasterId r:id="rId20"/>
  </p:notesMasterIdLst>
  <p:sldIdLst>
    <p:sldId id="256" r:id="rId2"/>
    <p:sldId id="257" r:id="rId3"/>
    <p:sldId id="263" r:id="rId4"/>
    <p:sldId id="264" r:id="rId5"/>
    <p:sldId id="267" r:id="rId6"/>
    <p:sldId id="266" r:id="rId7"/>
    <p:sldId id="271" r:id="rId8"/>
    <p:sldId id="272" r:id="rId9"/>
    <p:sldId id="268" r:id="rId10"/>
    <p:sldId id="269" r:id="rId11"/>
    <p:sldId id="270" r:id="rId12"/>
    <p:sldId id="273" r:id="rId13"/>
    <p:sldId id="274" r:id="rId14"/>
    <p:sldId id="262" r:id="rId15"/>
    <p:sldId id="275" r:id="rId16"/>
    <p:sldId id="260" r:id="rId17"/>
    <p:sldId id="276" r:id="rId18"/>
    <p:sldId id="261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1" autoAdjust="0"/>
    <p:restoredTop sz="94660"/>
  </p:normalViewPr>
  <p:slideViewPr>
    <p:cSldViewPr snapToGrid="0">
      <p:cViewPr>
        <p:scale>
          <a:sx n="36" d="100"/>
          <a:sy n="36" d="100"/>
        </p:scale>
        <p:origin x="760" y="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3" d="100"/>
          <a:sy n="43" d="100"/>
        </p:scale>
        <p:origin x="866" y="4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D86974-4B1B-4B98-9F66-CDACC5D0B492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31DA9-9312-47A9-A5E3-CB4F86650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430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what-is-maslows-hierarchy-of-needs-4136760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tor2u.net/psychology/blog/maslows-hierarchy-of-needs-with-paper-cups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D31DA9-9312-47A9-A5E3-CB4F8665074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1743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rheolau</a:t>
            </a:r>
            <a:r>
              <a:rPr lang="en-GB" dirty="0" smtClean="0"/>
              <a:t> </a:t>
            </a:r>
            <a:r>
              <a:rPr lang="en-GB" dirty="0" err="1" smtClean="0"/>
              <a:t>sylfaenol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trafod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ac </a:t>
            </a:r>
            <a:r>
              <a:rPr lang="en-GB" dirty="0" err="1" smtClean="0"/>
              <a:t>yna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Gwirfoddolwyr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 </a:t>
            </a:r>
            <a:r>
              <a:rPr lang="en-GB" dirty="0" err="1" smtClean="0"/>
              <a:t>fodelu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gwrando</a:t>
            </a:r>
            <a:r>
              <a:rPr lang="en-GB" dirty="0" smtClean="0"/>
              <a:t>  (</a:t>
            </a:r>
            <a:r>
              <a:rPr lang="en-GB" dirty="0" err="1" smtClean="0"/>
              <a:t>cardiau</a:t>
            </a:r>
            <a:r>
              <a:rPr lang="en-GB" dirty="0"/>
              <a:t> </a:t>
            </a:r>
            <a:r>
              <a:rPr lang="en-GB" dirty="0" err="1" smtClean="0"/>
              <a:t>Gwrando</a:t>
            </a:r>
            <a:r>
              <a:rPr lang="en-GB" dirty="0" smtClean="0"/>
              <a:t>)</a:t>
            </a:r>
          </a:p>
          <a:p>
            <a:r>
              <a:rPr lang="en-GB" dirty="0" smtClean="0"/>
              <a:t>You could get some ideas about what</a:t>
            </a:r>
            <a:r>
              <a:rPr lang="en-GB" baseline="0" dirty="0" smtClean="0"/>
              <a:t> sort of ground rules you need for a Mental Health discussion and then look at the suggested points.</a:t>
            </a:r>
          </a:p>
          <a:p>
            <a:r>
              <a:rPr lang="en-GB" dirty="0" smtClean="0"/>
              <a:t>Volunteers to model listening skills (Listening cards)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4130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TASG</a:t>
            </a:r>
          </a:p>
          <a:p>
            <a:r>
              <a:rPr lang="en-GB" dirty="0" err="1" smtClean="0"/>
              <a:t>Chwilio</a:t>
            </a:r>
            <a:r>
              <a:rPr lang="en-GB" dirty="0" smtClean="0"/>
              <a:t> am </a:t>
            </a:r>
            <a:r>
              <a:rPr lang="en-GB" dirty="0" err="1" smtClean="0"/>
              <a:t>benawdau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cyfryngau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cynnwys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geiriau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</a:t>
            </a:r>
            <a:r>
              <a:rPr lang="en-GB" baseline="0" dirty="0" smtClean="0"/>
              <a:t>: </a:t>
            </a:r>
            <a:r>
              <a:rPr lang="en-GB" baseline="0" dirty="0" err="1" smtClean="0"/>
              <a:t>iechyd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meddwl</a:t>
            </a:r>
            <a:r>
              <a:rPr lang="en-GB" baseline="0" dirty="0" smtClean="0"/>
              <a:t>/</a:t>
            </a:r>
            <a:r>
              <a:rPr lang="en-GB" baseline="0" dirty="0" err="1" smtClean="0"/>
              <a:t>Cymru</a:t>
            </a:r>
            <a:r>
              <a:rPr lang="en-GB" baseline="0" dirty="0" smtClean="0"/>
              <a:t>/ </a:t>
            </a:r>
            <a:r>
              <a:rPr lang="en-GB" baseline="0" dirty="0" err="1" smtClean="0"/>
              <a:t>addysg</a:t>
            </a:r>
            <a:r>
              <a:rPr lang="en-GB" baseline="0" dirty="0" smtClean="0"/>
              <a:t>/plant</a:t>
            </a:r>
          </a:p>
          <a:p>
            <a:r>
              <a:rPr lang="en-GB" baseline="0" dirty="0" err="1" smtClean="0"/>
              <a:t>Trafod</a:t>
            </a:r>
            <a:r>
              <a:rPr lang="en-GB" baseline="0" dirty="0" smtClean="0"/>
              <a:t> &amp; </a:t>
            </a:r>
            <a:r>
              <a:rPr lang="en-GB" baseline="0" dirty="0" err="1" smtClean="0"/>
              <a:t>phwysleisio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afiechyd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meddwl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hytrach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iechyd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meddwl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ffocws</a:t>
            </a:r>
            <a:r>
              <a:rPr lang="en-GB" baseline="0" dirty="0" smtClean="0"/>
              <a:t>. </a:t>
            </a:r>
          </a:p>
          <a:p>
            <a:r>
              <a:rPr lang="en-GB" baseline="0" dirty="0" smtClean="0"/>
              <a:t>Beth </a:t>
            </a:r>
            <a:r>
              <a:rPr lang="en-GB" baseline="0" dirty="0" err="1" smtClean="0"/>
              <a:t>sy’n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achosi’r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afiechyd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meddwl</a:t>
            </a:r>
            <a:r>
              <a:rPr lang="en-GB" baseline="0" dirty="0" smtClean="0"/>
              <a:t>? </a:t>
            </a:r>
            <a:r>
              <a:rPr lang="en-GB" baseline="0" dirty="0" err="1" smtClean="0"/>
              <a:t>Straen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gor-bryder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e.e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profion</a:t>
            </a:r>
            <a:r>
              <a:rPr lang="en-GB" baseline="0" dirty="0" smtClean="0"/>
              <a:t>? </a:t>
            </a:r>
            <a:r>
              <a:rPr lang="en-GB" baseline="0" dirty="0" err="1" smtClean="0"/>
              <a:t>Amylcheddol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e.e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sefyllfa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cartref</a:t>
            </a:r>
            <a:r>
              <a:rPr lang="en-GB" baseline="0" dirty="0" smtClean="0"/>
              <a:t> – tor-</a:t>
            </a:r>
            <a:r>
              <a:rPr lang="en-GB" baseline="0" dirty="0" err="1" smtClean="0"/>
              <a:t>perthynas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afiechyd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profedigaeth</a:t>
            </a:r>
            <a:r>
              <a:rPr lang="en-GB" baseline="0" dirty="0" smtClean="0"/>
              <a:t>? </a:t>
            </a:r>
            <a:r>
              <a:rPr lang="en-GB" baseline="0" dirty="0" err="1" smtClean="0"/>
              <a:t>Trosglwyddo</a:t>
            </a:r>
            <a:r>
              <a:rPr lang="en-GB" baseline="0" dirty="0" smtClean="0"/>
              <a:t>?</a:t>
            </a:r>
          </a:p>
          <a:p>
            <a:r>
              <a:rPr lang="en-GB" baseline="0" dirty="0" smtClean="0"/>
              <a:t>TASK</a:t>
            </a:r>
          </a:p>
          <a:p>
            <a:r>
              <a:rPr lang="en-GB" baseline="0" dirty="0" smtClean="0"/>
              <a:t>Look for headlines in the media that include some of these words:</a:t>
            </a:r>
          </a:p>
          <a:p>
            <a:r>
              <a:rPr lang="en-GB" baseline="0" dirty="0" smtClean="0"/>
              <a:t>Mental health/Wales/education/children</a:t>
            </a:r>
          </a:p>
          <a:p>
            <a:r>
              <a:rPr lang="en-GB" baseline="0" dirty="0" smtClean="0"/>
              <a:t>Discuss &amp; emphasise that the focus here is mental ill-health rather than mental health</a:t>
            </a:r>
          </a:p>
          <a:p>
            <a:r>
              <a:rPr lang="en-GB" baseline="0" dirty="0" smtClean="0"/>
              <a:t>What are the causes of the increase in mental health issues? Stress &amp; anxiety e.g. tests? Environmental – issues at home e.g. relationship breakdown, ill health, bereavement? Transitions?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D31DA9-9312-47A9-A5E3-CB4F8665074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2781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D31DA9-9312-47A9-A5E3-CB4F8665074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692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Llunio</a:t>
            </a:r>
            <a:r>
              <a:rPr lang="en-GB" dirty="0" smtClean="0"/>
              <a:t> </a:t>
            </a:r>
            <a:r>
              <a:rPr lang="en-GB" dirty="0" err="1" smtClean="0"/>
              <a:t>diffiniad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lles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Cyfeirio</a:t>
            </a:r>
            <a:r>
              <a:rPr lang="en-GB" dirty="0" smtClean="0"/>
              <a:t> at y Good Childhood</a:t>
            </a:r>
            <a:r>
              <a:rPr lang="en-GB" baseline="0" dirty="0" smtClean="0"/>
              <a:t> Report 2019 – 67,000 o </a:t>
            </a:r>
            <a:r>
              <a:rPr lang="en-GB" baseline="0" dirty="0" err="1" smtClean="0"/>
              <a:t>blant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wedi’u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cyfweld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ond</a:t>
            </a:r>
            <a:r>
              <a:rPr lang="en-GB" baseline="0" dirty="0" smtClean="0"/>
              <a:t> 11-16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unig</a:t>
            </a:r>
            <a:r>
              <a:rPr lang="en-GB" baseline="0" dirty="0" smtClean="0"/>
              <a:t>.  Beth am </a:t>
            </a:r>
            <a:r>
              <a:rPr lang="en-GB" baseline="0" dirty="0" err="1" smtClean="0"/>
              <a:t>oed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cynradd</a:t>
            </a:r>
            <a:r>
              <a:rPr lang="en-GB" baseline="0" dirty="0" smtClean="0"/>
              <a:t>?</a:t>
            </a:r>
            <a:endParaRPr lang="en-US" sz="1200" b="1" cap="none" spc="0" dirty="0" smtClean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  <a:p>
            <a:endParaRPr lang="en-GB" dirty="0" smtClean="0"/>
          </a:p>
          <a:p>
            <a:r>
              <a:rPr lang="en-GB" baseline="0" dirty="0" smtClean="0"/>
              <a:t>Work </a:t>
            </a:r>
            <a:r>
              <a:rPr lang="en-GB" baseline="0" dirty="0" smtClean="0"/>
              <a:t>out a definition for </a:t>
            </a:r>
            <a:r>
              <a:rPr lang="en-GB" baseline="0" dirty="0" smtClean="0"/>
              <a:t>well-being</a:t>
            </a:r>
          </a:p>
          <a:p>
            <a:r>
              <a:rPr lang="en-GB" baseline="0" dirty="0" smtClean="0"/>
              <a:t>Good Childhood Report – 67,000 children interviewed but 11-16.  What about primary aged children?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39077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https://www.verywellmind.com/what-is-maslows-hierarchy-of-needs-4136760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0169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Paper cup activity - </a:t>
            </a:r>
            <a:r>
              <a:rPr lang="en-GB" dirty="0" smtClean="0">
                <a:hlinkClick r:id="rId3"/>
              </a:rPr>
              <a:t>https://www.tutor2u.net/psychology/blog/maslows-hierarchy-of-needs-with-paper-cups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2607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Dr.</a:t>
            </a:r>
            <a:r>
              <a:rPr lang="en-GB" dirty="0" smtClean="0"/>
              <a:t> Dan Siegel</a:t>
            </a:r>
          </a:p>
          <a:p>
            <a:r>
              <a:rPr lang="en-GB" dirty="0" smtClean="0"/>
              <a:t>· 15 February 2018 · </a:t>
            </a:r>
          </a:p>
          <a:p>
            <a:r>
              <a:rPr lang="en-GB" dirty="0" smtClean="0"/>
              <a:t> </a:t>
            </a:r>
          </a:p>
          <a:p>
            <a:r>
              <a:rPr lang="en-GB" dirty="0" smtClean="0"/>
              <a:t>Interpersonal neurobiology looks at how our mind, our brain, and our relationships interact to shape who we are. You can think of it as the “triangle of well-being.” IPNB studies connections within a person’s brain, as well as between the brains of different individuals that emerge in their relationships with one another.</a:t>
            </a:r>
          </a:p>
          <a:p>
            <a:endParaRPr lang="en-GB" dirty="0" smtClean="0"/>
          </a:p>
          <a:p>
            <a:r>
              <a:rPr lang="en-GB" dirty="0" smtClean="0"/>
              <a:t>More about IPNB in The Yes Brain, a book I recently co-wrote with Tina Payne Bryson, Ph.D.: http://www.drdansiegel.com/books/the_yes_brain/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1666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252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 Re-familiarize yourselves with these.</a:t>
            </a:r>
          </a:p>
          <a:p>
            <a:r>
              <a:rPr lang="en-US" dirty="0"/>
              <a:t>Voice of children and young people (Article 12) – involvement in own learning &amp; school life.  </a:t>
            </a:r>
          </a:p>
          <a:p>
            <a:r>
              <a:rPr lang="en-US" dirty="0"/>
              <a:t>Examples from PTE?</a:t>
            </a:r>
          </a:p>
          <a:p>
            <a:r>
              <a:rPr lang="en-US" dirty="0"/>
              <a:t>Healthy Schools – this should not be tokenistic but realistic &amp; meaningful in order for it to be empowering. </a:t>
            </a:r>
          </a:p>
          <a:p>
            <a:r>
              <a:rPr lang="en-US" dirty="0"/>
              <a:t>Research shows that where there is a rights respecting approach – reduction in bullying &amp; improved ability to deal with conflicts.  Also active participants in their own learning.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4F0E4-D5ED-EC45-A2E9-256DB1131B7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7359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cs typeface="Calibri"/>
              </a:rPr>
              <a:t>Inconsistent </a:t>
            </a:r>
            <a:r>
              <a:rPr lang="en-US" dirty="0">
                <a:cs typeface="Calibri"/>
              </a:rPr>
              <a:t>provision so need a more consistent approach</a:t>
            </a:r>
          </a:p>
          <a:p>
            <a:r>
              <a:rPr lang="en-US" dirty="0">
                <a:cs typeface="Calibri"/>
              </a:rPr>
              <a:t>Need to take a more developmental approach and a more holistic approach to supporting the body, the mind, emotions, social skills in developing 'healthy, confident individuals'. </a:t>
            </a:r>
          </a:p>
          <a:p>
            <a:r>
              <a:rPr lang="en-US" dirty="0">
                <a:cs typeface="Calibri"/>
              </a:rPr>
              <a:t>5 What Matters (</a:t>
            </a:r>
            <a:r>
              <a:rPr lang="en-US" dirty="0" err="1">
                <a:cs typeface="Calibri"/>
              </a:rPr>
              <a:t>Yr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Hyn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sy'n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Bwysig</a:t>
            </a:r>
            <a:r>
              <a:rPr lang="en-US" dirty="0">
                <a:cs typeface="Calibri"/>
              </a:rPr>
              <a:t>) for a well-rounded citizen of Wales at the age of </a:t>
            </a:r>
            <a:r>
              <a:rPr lang="en-US" dirty="0" smtClean="0">
                <a:cs typeface="Calibri"/>
              </a:rPr>
              <a:t>16</a:t>
            </a:r>
          </a:p>
          <a:p>
            <a:r>
              <a:rPr lang="en-US" dirty="0" smtClean="0">
                <a:cs typeface="Calibri"/>
              </a:rPr>
              <a:t>TASG</a:t>
            </a:r>
            <a:r>
              <a:rPr lang="en-US" baseline="0" dirty="0" smtClean="0">
                <a:cs typeface="Calibri"/>
              </a:rPr>
              <a:t> – </a:t>
            </a:r>
            <a:r>
              <a:rPr lang="en-US" baseline="0" dirty="0" err="1" smtClean="0">
                <a:cs typeface="Calibri"/>
              </a:rPr>
              <a:t>rhoi’r</a:t>
            </a:r>
            <a:r>
              <a:rPr lang="en-US" baseline="0" dirty="0" smtClean="0">
                <a:cs typeface="Calibri"/>
              </a:rPr>
              <a:t> </a:t>
            </a:r>
            <a:r>
              <a:rPr lang="en-US" baseline="0" dirty="0" err="1" smtClean="0">
                <a:cs typeface="Calibri"/>
              </a:rPr>
              <a:t>Camau</a:t>
            </a:r>
            <a:r>
              <a:rPr lang="en-US" baseline="0" dirty="0" smtClean="0">
                <a:cs typeface="Calibri"/>
              </a:rPr>
              <a:t> </a:t>
            </a:r>
            <a:r>
              <a:rPr lang="en-US" baseline="0" dirty="0" err="1" smtClean="0">
                <a:cs typeface="Calibri"/>
              </a:rPr>
              <a:t>Cynnydd</a:t>
            </a:r>
            <a:r>
              <a:rPr lang="en-US" baseline="0" dirty="0" smtClean="0">
                <a:cs typeface="Calibri"/>
              </a:rPr>
              <a:t> </a:t>
            </a:r>
            <a:r>
              <a:rPr lang="en-US" baseline="0" dirty="0" err="1" smtClean="0">
                <a:cs typeface="Calibri"/>
              </a:rPr>
              <a:t>mewn</a:t>
            </a:r>
            <a:r>
              <a:rPr lang="en-US" baseline="0" dirty="0" smtClean="0">
                <a:cs typeface="Calibri"/>
              </a:rPr>
              <a:t> </a:t>
            </a:r>
            <a:r>
              <a:rPr lang="en-US" baseline="0" dirty="0" err="1" smtClean="0">
                <a:cs typeface="Calibri"/>
              </a:rPr>
              <a:t>trefn</a:t>
            </a:r>
            <a:r>
              <a:rPr lang="en-US" baseline="0" dirty="0" smtClean="0">
                <a:cs typeface="Calibri"/>
              </a:rPr>
              <a:t>/TASK – place the Progression Steps in the right </a:t>
            </a:r>
            <a:r>
              <a:rPr lang="en-US" baseline="0" dirty="0" smtClean="0">
                <a:cs typeface="Calibri"/>
              </a:rPr>
              <a:t>order</a:t>
            </a:r>
          </a:p>
          <a:p>
            <a:r>
              <a:rPr lang="en-US" baseline="0" dirty="0" err="1" smtClean="0">
                <a:cs typeface="Calibri"/>
              </a:rPr>
              <a:t>Trafodaeth</a:t>
            </a:r>
            <a:r>
              <a:rPr lang="en-US" baseline="0" dirty="0" smtClean="0">
                <a:cs typeface="Calibri"/>
              </a:rPr>
              <a:t>/Discussion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445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 flip="none" rotWithShape="1">
          <a:gsLst>
            <a:gs pos="0">
              <a:srgbClr val="B1DDFF"/>
            </a:gs>
            <a:gs pos="100000">
              <a:srgbClr val="B1DDFF">
                <a:lumMod val="64000"/>
                <a:lumOff val="36000"/>
              </a:srgb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12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368300" ty="203200" sx="64000" sy="64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2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bg2"/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438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1121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gradFill flip="none" rotWithShape="1">
          <a:gsLst>
            <a:gs pos="0">
              <a:schemeClr val="bg2">
                <a:tint val="80000"/>
                <a:shade val="100000"/>
                <a:satMod val="300000"/>
              </a:schemeClr>
            </a:gs>
            <a:gs pos="100000">
              <a:srgbClr val="B1DDFF">
                <a:lumMod val="64000"/>
                <a:lumOff val="36000"/>
              </a:srgb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12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68300" ty="203200" sx="64000" sy="64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2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bg2"/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bg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4378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494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473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289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366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1423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rgbClr val="969696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effectLst>
                  <a:outerShdw blurRad="12700" dist="381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 lang="en-US" sz="1000" kern="12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12700" dist="381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723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870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1420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">
          <a:xfrm>
            <a:off x="688624" y="594360"/>
            <a:ext cx="10893775" cy="1962150"/>
          </a:xfrm>
          <a:noFill/>
          <a:ln w="38100">
            <a:solidFill>
              <a:schemeClr val="bg1"/>
            </a:solidFill>
          </a:ln>
        </p:spPr>
        <p:txBody>
          <a:bodyPr lIns="72000" tIns="72000" rIns="72000" bIns="72000" anchor="t" anchorCtr="0">
            <a:normAutofit/>
          </a:bodyPr>
          <a:lstStyle>
            <a:lvl1pPr algn="l">
              <a:defRPr sz="4000" cap="none" spc="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99108" y="2084071"/>
            <a:ext cx="10883292" cy="3501154"/>
          </a:xfrm>
        </p:spPr>
        <p:txBody>
          <a:bodyPr numCol="2" spcCol="108000">
            <a:normAutofit/>
          </a:bodyPr>
          <a:lstStyle>
            <a:lvl1pPr marL="2286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2pPr>
            <a:lvl3pPr marL="6858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3pPr>
            <a:lvl4pPr marL="9144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4pPr>
            <a:lvl5pPr marL="11430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256090" y="6234888"/>
            <a:ext cx="2025832" cy="323968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11/5/2019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895599" y="6238816"/>
            <a:ext cx="4229101" cy="32004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916161" y="5804577"/>
            <a:ext cx="365760" cy="36576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5B8FA8-6A22-40E7-B3E9-A963C93B51FA}"/>
              </a:ext>
            </a:extLst>
          </p:cNvPr>
          <p:cNvSpPr/>
          <p:nvPr userDrawn="1"/>
        </p:nvSpPr>
        <p:spPr>
          <a:xfrm>
            <a:off x="-15240" y="2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462011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6810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980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smtClean="0"/>
              <a:t>11/5/2019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14667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762244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.Jenning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n.ryder@uw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3EQ2tzHl3Ks" TargetMode="Externa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comwales.org.uk/uncrc-childrens-rights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1.jpeg"/><Relationship Id="rId4" Type="http://schemas.openxmlformats.org/officeDocument/2006/relationships/hyperlink" Target="http://gov.wales/docs/dsjlg/publications/160401-wfg-easy-read-en.pdf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nafreud.org/what-we-do/schools-in-mind/resources-for-schools/talking-mental-health-animation-teacher-toolkit/" TargetMode="External"/><Relationship Id="rId2" Type="http://schemas.openxmlformats.org/officeDocument/2006/relationships/hyperlink" Target="http://www.wales.nhs.uk/sitesplus/888/tudalen/82258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hwb.gov.wales/search?query=SEAL&amp;strict=true&amp;popupUri=%2FResource%2F8da29064-8aaf-47b9-9937-8d9610f2a744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thinking-positively-emotional-health-and-well-being-in-schools-and-early-years-settings.pdf" TargetMode="External"/><Relationship Id="rId2" Type="http://schemas.openxmlformats.org/officeDocument/2006/relationships/hyperlink" Target="https://llyw.cymru/sites/default/files/publications/2018-03/meddwl-yn-gadarnhaol-iechyd-a-lles-emosiynol-mewn-ysgolion-a-lleoliadau-blynyddoedd-cynnar-y-ddogfen-gyfan.pdf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0730" y="1478704"/>
            <a:ext cx="9452218" cy="2590800"/>
          </a:xfrm>
        </p:spPr>
        <p:txBody>
          <a:bodyPr/>
          <a:lstStyle/>
          <a:p>
            <a:r>
              <a:rPr lang="en-GB" sz="4400" dirty="0" err="1" smtClean="0"/>
              <a:t>Golwg</a:t>
            </a:r>
            <a:r>
              <a:rPr lang="en-GB" sz="4400" dirty="0" smtClean="0"/>
              <a:t> </a:t>
            </a:r>
            <a:r>
              <a:rPr lang="en-GB" sz="4400" dirty="0" err="1" smtClean="0"/>
              <a:t>bellach</a:t>
            </a:r>
            <a:r>
              <a:rPr lang="en-GB" sz="4400" dirty="0" smtClean="0"/>
              <a:t> </a:t>
            </a:r>
            <a:r>
              <a:rPr lang="en-GB" sz="4400" dirty="0" err="1" smtClean="0"/>
              <a:t>ar</a:t>
            </a:r>
            <a:r>
              <a:rPr lang="en-GB" sz="4400" dirty="0" smtClean="0"/>
              <a:t> les</a:t>
            </a:r>
            <a:br>
              <a:rPr lang="en-GB" sz="4400" dirty="0" smtClean="0"/>
            </a:br>
            <a:r>
              <a:rPr lang="en-GB" sz="4400" dirty="0" smtClean="0"/>
              <a:t>looking again at Well-being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415" y="3840903"/>
            <a:ext cx="9070848" cy="457201"/>
          </a:xfrm>
        </p:spPr>
        <p:txBody>
          <a:bodyPr>
            <a:noAutofit/>
          </a:bodyPr>
          <a:lstStyle/>
          <a:p>
            <a:r>
              <a:rPr lang="en-GB" sz="1800" dirty="0" smtClean="0"/>
              <a:t>ECAD6001/C</a:t>
            </a:r>
          </a:p>
          <a:p>
            <a:r>
              <a:rPr lang="en-GB" sz="1800" dirty="0" smtClean="0"/>
              <a:t>Carys Jennings</a:t>
            </a:r>
          </a:p>
          <a:p>
            <a:r>
              <a:rPr lang="en-GB" sz="1800" dirty="0" smtClean="0">
                <a:hlinkClick r:id="rId3"/>
              </a:rPr>
              <a:t>c.jennings@uwtsd.ac.uk</a:t>
            </a:r>
            <a:endParaRPr lang="en-GB" sz="1800" dirty="0" smtClean="0"/>
          </a:p>
          <a:p>
            <a:r>
              <a:rPr lang="en-GB" sz="1800" dirty="0" smtClean="0"/>
              <a:t>Nanna Ryder</a:t>
            </a:r>
          </a:p>
          <a:p>
            <a:r>
              <a:rPr lang="en-GB" sz="1800" dirty="0" smtClean="0">
                <a:hlinkClick r:id="rId4"/>
              </a:rPr>
              <a:t>n.ryder@uwtsd.ac.uk</a:t>
            </a:r>
            <a:r>
              <a:rPr lang="en-GB" sz="1800" dirty="0" smtClean="0"/>
              <a:t>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2280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Nod</a:t>
            </a:r>
            <a:br>
              <a:rPr lang="en-GB" dirty="0" smtClean="0"/>
            </a:br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200" dirty="0" err="1" smtClean="0"/>
              <a:t>Archwilio’r</a:t>
            </a:r>
            <a:r>
              <a:rPr lang="en-GB" sz="2200" dirty="0" smtClean="0"/>
              <a:t> </a:t>
            </a:r>
            <a:r>
              <a:rPr lang="en-GB" sz="2200" dirty="0" err="1" smtClean="0"/>
              <a:t>sefyllfa</a:t>
            </a:r>
            <a:r>
              <a:rPr lang="en-GB" sz="2200" dirty="0" smtClean="0"/>
              <a:t> </a:t>
            </a:r>
            <a:r>
              <a:rPr lang="en-GB" sz="2200" dirty="0" err="1" smtClean="0"/>
              <a:t>gyfredol</a:t>
            </a:r>
            <a:r>
              <a:rPr lang="en-GB" sz="2200" dirty="0" smtClean="0"/>
              <a:t> </a:t>
            </a:r>
            <a:r>
              <a:rPr lang="en-GB" sz="2200" dirty="0" err="1" smtClean="0"/>
              <a:t>yngl</a:t>
            </a:r>
            <a:r>
              <a:rPr lang="cy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ŷn</a:t>
            </a:r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â lles emosiynol  a seicolegol yng nghyd-destun addysg yng Nghymru</a:t>
            </a:r>
          </a:p>
          <a:p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Ystyried sut gall y materion hyn effeithio ar ddysgu a chynnydd a throsglwyddiadau</a:t>
            </a:r>
          </a:p>
          <a:p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Trafod </a:t>
            </a:r>
            <a:r>
              <a:rPr lang="cy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datbygiadau</a:t>
            </a:r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allweddol o ran y Maes Dysgu a Phrofiad Iechyd a Lles (Cwricwlwm Drafft 2022)</a:t>
            </a:r>
          </a:p>
          <a:p>
            <a:pPr marL="0" indent="0">
              <a:buNone/>
            </a:pPr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DD1 &amp; DD3</a:t>
            </a:r>
            <a:endParaRPr lang="en-GB" sz="2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4373880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Explore the current situation regarding emotional and psychological well-being in the context of education in Wales</a:t>
            </a:r>
          </a:p>
          <a:p>
            <a:r>
              <a:rPr lang="en-GB" sz="2400" dirty="0"/>
              <a:t>C</a:t>
            </a:r>
            <a:r>
              <a:rPr lang="en-GB" sz="2400" dirty="0" smtClean="0"/>
              <a:t>onsider </a:t>
            </a:r>
            <a:r>
              <a:rPr lang="en-GB" sz="2400" dirty="0"/>
              <a:t>how </a:t>
            </a:r>
            <a:r>
              <a:rPr lang="en-GB" sz="2400" dirty="0" smtClean="0"/>
              <a:t>these issues may </a:t>
            </a:r>
            <a:r>
              <a:rPr lang="en-GB" sz="2400" dirty="0"/>
              <a:t>impact on learning and </a:t>
            </a:r>
            <a:r>
              <a:rPr lang="en-GB" sz="2400" dirty="0" smtClean="0"/>
              <a:t>progress and transitions </a:t>
            </a:r>
          </a:p>
          <a:p>
            <a:r>
              <a:rPr lang="en-GB" sz="2400" dirty="0" smtClean="0"/>
              <a:t>Discuss key developments in relation to the Health and Well-Being Area of Learning and Experience (Draft Curriculum 2022)</a:t>
            </a: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LO1 &amp; LO3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86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826298" y="673022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31767" y="6331888"/>
            <a:ext cx="2920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PSHE Association, 2014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60466" y="378342"/>
            <a:ext cx="107163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Rheolau</a:t>
            </a:r>
            <a:r>
              <a:rPr lang="en-US" sz="5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sylfaenol</a:t>
            </a:r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/</a:t>
            </a:r>
            <a:r>
              <a:rPr lang="en-US" sz="5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Ground</a:t>
            </a:r>
            <a:r>
              <a:rPr lang="en-US" sz="54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rules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6506936"/>
              </p:ext>
            </p:extLst>
          </p:nvPr>
        </p:nvGraphicFramePr>
        <p:xfrm>
          <a:off x="688475" y="1301672"/>
          <a:ext cx="11035692" cy="4964448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3465311">
                  <a:extLst>
                    <a:ext uri="{9D8B030D-6E8A-4147-A177-3AD203B41FA5}">
                      <a16:colId xmlns:a16="http://schemas.microsoft.com/office/drawing/2014/main" val="2162826217"/>
                    </a:ext>
                  </a:extLst>
                </a:gridCol>
                <a:gridCol w="3891817">
                  <a:extLst>
                    <a:ext uri="{9D8B030D-6E8A-4147-A177-3AD203B41FA5}">
                      <a16:colId xmlns:a16="http://schemas.microsoft.com/office/drawing/2014/main" val="3383311872"/>
                    </a:ext>
                  </a:extLst>
                </a:gridCol>
                <a:gridCol w="3678564">
                  <a:extLst>
                    <a:ext uri="{9D8B030D-6E8A-4147-A177-3AD203B41FA5}">
                      <a16:colId xmlns:a16="http://schemas.microsoft.com/office/drawing/2014/main" val="1120380575"/>
                    </a:ext>
                  </a:extLst>
                </a:gridCol>
              </a:tblGrid>
              <a:tr h="1655857">
                <a:tc>
                  <a:txBody>
                    <a:bodyPr/>
                    <a:lstStyle/>
                    <a:p>
                      <a:r>
                        <a:rPr lang="en-GB" sz="2400" b="1" dirty="0" smtClean="0"/>
                        <a:t>bod </a:t>
                      </a:r>
                      <a:r>
                        <a:rPr lang="en-GB" sz="2400" b="1" dirty="0" err="1" smtClean="0"/>
                        <a:t>yn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agored</a:t>
                      </a:r>
                      <a:endParaRPr lang="en-GB" sz="2400" b="1" dirty="0" smtClean="0"/>
                    </a:p>
                    <a:p>
                      <a:r>
                        <a:rPr lang="en-GB" sz="2400" b="1" dirty="0" smtClean="0">
                          <a:solidFill>
                            <a:srgbClr val="FFC000"/>
                          </a:solidFill>
                        </a:rPr>
                        <a:t>openness</a:t>
                      </a:r>
                    </a:p>
                    <a:p>
                      <a:endParaRPr lang="en-GB" sz="2400" b="1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 smtClean="0"/>
                        <a:t>cadw'r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sgwrs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yn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yr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ystafell</a:t>
                      </a:r>
                      <a:r>
                        <a:rPr lang="en-GB" sz="2400" b="1" dirty="0" smtClean="0"/>
                        <a:t> </a:t>
                      </a:r>
                    </a:p>
                    <a:p>
                      <a:r>
                        <a:rPr lang="en-GB" sz="2400" b="1" dirty="0" smtClean="0">
                          <a:solidFill>
                            <a:srgbClr val="FFC000"/>
                          </a:solidFill>
                        </a:rPr>
                        <a:t>keep the conversation</a:t>
                      </a:r>
                      <a:r>
                        <a:rPr lang="en-GB" sz="2400" b="1" baseline="0" dirty="0" smtClean="0">
                          <a:solidFill>
                            <a:srgbClr val="FFC000"/>
                          </a:solidFill>
                        </a:rPr>
                        <a:t> in the room</a:t>
                      </a:r>
                      <a:endParaRPr lang="en-GB" sz="24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/>
                        <a:t>dull </a:t>
                      </a:r>
                      <a:r>
                        <a:rPr lang="en-GB" sz="2400" b="1" dirty="0" err="1" smtClean="0"/>
                        <a:t>anfeirniadol</a:t>
                      </a:r>
                      <a:endParaRPr lang="en-GB" sz="2400" b="1" dirty="0" smtClean="0"/>
                    </a:p>
                    <a:p>
                      <a:r>
                        <a:rPr lang="en-GB" sz="2400" b="1" dirty="0" smtClean="0">
                          <a:solidFill>
                            <a:srgbClr val="FFC000"/>
                          </a:solidFill>
                        </a:rPr>
                        <a:t>non-judgemental</a:t>
                      </a:r>
                      <a:r>
                        <a:rPr lang="en-GB" sz="2400" b="1" baseline="0" dirty="0" smtClean="0">
                          <a:solidFill>
                            <a:srgbClr val="FFC000"/>
                          </a:solidFill>
                        </a:rPr>
                        <a:t> approach</a:t>
                      </a:r>
                      <a:endParaRPr lang="en-GB" sz="24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1426449"/>
                  </a:ext>
                </a:extLst>
              </a:tr>
              <a:tr h="1263121">
                <a:tc>
                  <a:txBody>
                    <a:bodyPr/>
                    <a:lstStyle/>
                    <a:p>
                      <a:r>
                        <a:rPr lang="en-GB" sz="2400" b="1" dirty="0" err="1" smtClean="0"/>
                        <a:t>yr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hawl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i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basio</a:t>
                      </a:r>
                      <a:r>
                        <a:rPr lang="en-GB" sz="2400" b="1" dirty="0" smtClean="0"/>
                        <a:t> </a:t>
                      </a:r>
                    </a:p>
                    <a:p>
                      <a:r>
                        <a:rPr lang="en-GB" sz="2400" b="1" dirty="0" smtClean="0">
                          <a:solidFill>
                            <a:srgbClr val="FFC000"/>
                          </a:solidFill>
                        </a:rPr>
                        <a:t>right to pass</a:t>
                      </a:r>
                      <a:endParaRPr lang="en-GB" sz="24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 err="1" smtClean="0"/>
                        <a:t>peidio</a:t>
                      </a:r>
                      <a:r>
                        <a:rPr lang="en-GB" sz="2400" b="1" dirty="0" smtClean="0"/>
                        <a:t> â </a:t>
                      </a:r>
                      <a:r>
                        <a:rPr lang="en-GB" sz="2400" b="1" dirty="0" err="1" smtClean="0"/>
                        <a:t>rhagdybio</a:t>
                      </a:r>
                      <a:endParaRPr lang="en-GB" sz="2400" b="1" dirty="0" smtClean="0"/>
                    </a:p>
                    <a:p>
                      <a:r>
                        <a:rPr lang="en-GB" sz="2400" b="1" dirty="0" smtClean="0">
                          <a:solidFill>
                            <a:srgbClr val="FFC000"/>
                          </a:solidFill>
                        </a:rPr>
                        <a:t>make no assumptions</a:t>
                      </a:r>
                    </a:p>
                    <a:p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 err="1" smtClean="0"/>
                        <a:t>gwrando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ar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eraill</a:t>
                      </a:r>
                      <a:endParaRPr lang="en-GB" sz="2400" b="1" dirty="0" smtClean="0"/>
                    </a:p>
                    <a:p>
                      <a:r>
                        <a:rPr lang="en-GB" sz="2400" b="1" dirty="0" smtClean="0">
                          <a:solidFill>
                            <a:srgbClr val="FFC000"/>
                          </a:solidFill>
                        </a:rPr>
                        <a:t>listen to others</a:t>
                      </a:r>
                      <a:endParaRPr lang="en-GB" sz="24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9198648"/>
                  </a:ext>
                </a:extLst>
              </a:tr>
              <a:tr h="2045470">
                <a:tc>
                  <a:txBody>
                    <a:bodyPr/>
                    <a:lstStyle/>
                    <a:p>
                      <a:r>
                        <a:rPr lang="en-GB" sz="2400" b="1" dirty="0" err="1" smtClean="0"/>
                        <a:t>defnydd</a:t>
                      </a:r>
                      <a:r>
                        <a:rPr lang="en-GB" sz="2400" b="1" baseline="0" dirty="0" smtClean="0"/>
                        <a:t> o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iaith</a:t>
                      </a:r>
                      <a:r>
                        <a:rPr lang="en-GB" sz="2400" b="1" dirty="0" smtClean="0"/>
                        <a:t> </a:t>
                      </a:r>
                    </a:p>
                    <a:p>
                      <a:r>
                        <a:rPr lang="en-GB" sz="2400" b="1" dirty="0" smtClean="0">
                          <a:solidFill>
                            <a:srgbClr val="FFC000"/>
                          </a:solidFill>
                        </a:rPr>
                        <a:t>use of language</a:t>
                      </a:r>
                      <a:endParaRPr lang="en-GB" sz="24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 err="1" smtClean="0"/>
                        <a:t>gofyn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cwestiynau</a:t>
                      </a:r>
                      <a:r>
                        <a:rPr lang="en-GB" sz="2400" b="1" dirty="0" smtClean="0"/>
                        <a:t> </a:t>
                      </a:r>
                    </a:p>
                    <a:p>
                      <a:r>
                        <a:rPr lang="en-GB" sz="2400" b="1" dirty="0" smtClean="0">
                          <a:solidFill>
                            <a:srgbClr val="FFC000"/>
                          </a:solidFill>
                        </a:rPr>
                        <a:t>ask questions</a:t>
                      </a:r>
                      <a:endParaRPr lang="en-GB" sz="24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 err="1" smtClean="0"/>
                        <a:t>ceisio</a:t>
                      </a:r>
                      <a:r>
                        <a:rPr lang="en-GB" sz="2400" b="1" dirty="0" smtClean="0"/>
                        <a:t> </a:t>
                      </a:r>
                      <a:r>
                        <a:rPr lang="en-GB" sz="2400" b="1" dirty="0" err="1" smtClean="0"/>
                        <a:t>cymorth</a:t>
                      </a:r>
                      <a:r>
                        <a:rPr lang="en-GB" sz="2400" b="1" dirty="0" smtClean="0"/>
                        <a:t> a </a:t>
                      </a:r>
                      <a:r>
                        <a:rPr lang="en-GB" sz="2400" b="1" dirty="0" err="1" smtClean="0"/>
                        <a:t>chyngor</a:t>
                      </a:r>
                      <a:endParaRPr lang="en-GB" sz="2400" b="1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 smtClean="0">
                          <a:solidFill>
                            <a:srgbClr val="FFC000"/>
                          </a:solidFill>
                        </a:rPr>
                        <a:t>seeking help and advice</a:t>
                      </a:r>
                    </a:p>
                    <a:p>
                      <a:endParaRPr lang="en-GB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76025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5340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Cymru</a:t>
            </a:r>
            <a:r>
              <a:rPr lang="en-GB" dirty="0" smtClean="0"/>
              <a:t> – y </a:t>
            </a:r>
            <a:r>
              <a:rPr lang="en-GB" dirty="0" err="1" smtClean="0"/>
              <a:t>sefyllfa</a:t>
            </a:r>
            <a:r>
              <a:rPr lang="en-GB" dirty="0" smtClean="0"/>
              <a:t> </a:t>
            </a:r>
            <a:r>
              <a:rPr lang="en-GB" dirty="0" err="1" smtClean="0"/>
              <a:t>gyfredol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Wales – the current situation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744440" y="2105271"/>
            <a:ext cx="5204297" cy="1477328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en-GB" b="1" dirty="0" smtClean="0"/>
              <a:t>‘</a:t>
            </a:r>
            <a:r>
              <a:rPr lang="en-GB" b="1" dirty="0" err="1" smtClean="0"/>
              <a:t>Amcangyfrifir</a:t>
            </a:r>
            <a:r>
              <a:rPr lang="en-GB" b="1" dirty="0" smtClean="0"/>
              <a:t> </a:t>
            </a:r>
            <a:r>
              <a:rPr lang="en-GB" b="1" dirty="0"/>
              <a:t>y </a:t>
            </a:r>
            <a:r>
              <a:rPr lang="en-GB" b="1" dirty="0" err="1"/>
              <a:t>bydd</a:t>
            </a:r>
            <a:r>
              <a:rPr lang="en-GB" b="1" dirty="0"/>
              <a:t> </a:t>
            </a:r>
            <a:r>
              <a:rPr lang="en-GB" b="1" dirty="0" err="1"/>
              <a:t>gan</a:t>
            </a:r>
            <a:r>
              <a:rPr lang="en-GB" b="1" dirty="0"/>
              <a:t> </a:t>
            </a:r>
            <a:r>
              <a:rPr lang="en-GB" b="1" dirty="0" err="1"/>
              <a:t>dri</a:t>
            </a:r>
            <a:r>
              <a:rPr lang="en-GB" b="1" dirty="0"/>
              <a:t> </a:t>
            </a:r>
            <a:r>
              <a:rPr lang="en-GB" b="1" dirty="0" err="1"/>
              <a:t>phlentyn</a:t>
            </a:r>
            <a:r>
              <a:rPr lang="en-GB" b="1" dirty="0"/>
              <a:t> </a:t>
            </a:r>
            <a:r>
              <a:rPr lang="en-GB" b="1" dirty="0" err="1"/>
              <a:t>ym</a:t>
            </a:r>
            <a:r>
              <a:rPr lang="en-GB" b="1" dirty="0"/>
              <a:t> </a:t>
            </a:r>
            <a:r>
              <a:rPr lang="en-GB" b="1" dirty="0" err="1"/>
              <a:t>mhob</a:t>
            </a:r>
            <a:r>
              <a:rPr lang="en-GB" b="1" dirty="0"/>
              <a:t> </a:t>
            </a:r>
            <a:r>
              <a:rPr lang="en-GB" b="1" dirty="0" err="1"/>
              <a:t>ystafell</a:t>
            </a:r>
            <a:r>
              <a:rPr lang="en-GB" b="1" dirty="0"/>
              <a:t> </a:t>
            </a:r>
            <a:r>
              <a:rPr lang="en-GB" b="1" dirty="0" err="1"/>
              <a:t>ddosbarth</a:t>
            </a:r>
            <a:r>
              <a:rPr lang="en-GB" b="1" dirty="0"/>
              <a:t> </a:t>
            </a:r>
            <a:r>
              <a:rPr lang="en-GB" b="1" dirty="0" err="1"/>
              <a:t>gyffredin</a:t>
            </a:r>
            <a:r>
              <a:rPr lang="en-GB" b="1" dirty="0"/>
              <a:t> </a:t>
            </a:r>
            <a:r>
              <a:rPr lang="en-GB" b="1" dirty="0" err="1"/>
              <a:t>broblem</a:t>
            </a:r>
            <a:r>
              <a:rPr lang="en-GB" b="1" dirty="0"/>
              <a:t> </a:t>
            </a:r>
            <a:r>
              <a:rPr lang="en-GB" b="1" dirty="0" err="1"/>
              <a:t>iechyd</a:t>
            </a:r>
            <a:r>
              <a:rPr lang="en-GB" b="1" dirty="0"/>
              <a:t> </a:t>
            </a:r>
            <a:r>
              <a:rPr lang="en-GB" b="1" dirty="0" err="1"/>
              <a:t>meddwl</a:t>
            </a:r>
            <a:r>
              <a:rPr lang="en-GB" b="1" dirty="0"/>
              <a:t>. </a:t>
            </a:r>
            <a:r>
              <a:rPr lang="en-GB" b="1" dirty="0" err="1"/>
              <a:t>Erbyn</a:t>
            </a:r>
            <a:r>
              <a:rPr lang="en-GB" b="1" dirty="0"/>
              <a:t> y </a:t>
            </a:r>
            <a:r>
              <a:rPr lang="en-GB" b="1" dirty="0" err="1"/>
              <a:t>bydd</a:t>
            </a:r>
            <a:r>
              <a:rPr lang="en-GB" b="1" dirty="0"/>
              <a:t> </a:t>
            </a:r>
            <a:r>
              <a:rPr lang="en-GB" b="1" dirty="0" err="1"/>
              <a:t>plentyn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14 </a:t>
            </a:r>
            <a:r>
              <a:rPr lang="en-GB" b="1" dirty="0" err="1"/>
              <a:t>oed</a:t>
            </a:r>
            <a:r>
              <a:rPr lang="en-GB" b="1" dirty="0"/>
              <a:t>, </a:t>
            </a:r>
            <a:r>
              <a:rPr lang="en-GB" b="1" dirty="0" err="1"/>
              <a:t>bydd</a:t>
            </a:r>
            <a:r>
              <a:rPr lang="en-GB" b="1" dirty="0"/>
              <a:t> </a:t>
            </a:r>
            <a:r>
              <a:rPr lang="en-GB" b="1" dirty="0" err="1"/>
              <a:t>hanner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holl</a:t>
            </a:r>
            <a:r>
              <a:rPr lang="en-GB" b="1" dirty="0"/>
              <a:t> </a:t>
            </a:r>
            <a:r>
              <a:rPr lang="en-GB" b="1" dirty="0" err="1"/>
              <a:t>broblemau</a:t>
            </a:r>
            <a:r>
              <a:rPr lang="en-GB" b="1" dirty="0"/>
              <a:t> </a:t>
            </a:r>
            <a:r>
              <a:rPr lang="en-GB" b="1" dirty="0" err="1"/>
              <a:t>iechyd</a:t>
            </a:r>
            <a:r>
              <a:rPr lang="en-GB" b="1" dirty="0"/>
              <a:t> </a:t>
            </a:r>
            <a:r>
              <a:rPr lang="en-GB" b="1" dirty="0" err="1"/>
              <a:t>meddwl</a:t>
            </a:r>
            <a:r>
              <a:rPr lang="en-GB" b="1" dirty="0"/>
              <a:t> </a:t>
            </a:r>
            <a:r>
              <a:rPr lang="en-GB" b="1" dirty="0" err="1"/>
              <a:t>wedi</a:t>
            </a:r>
            <a:r>
              <a:rPr lang="en-GB" b="1" dirty="0"/>
              <a:t> </a:t>
            </a:r>
            <a:r>
              <a:rPr lang="en-GB" b="1" dirty="0" err="1" smtClean="0"/>
              <a:t>dechrau</a:t>
            </a:r>
            <a:r>
              <a:rPr lang="en-GB" b="1" dirty="0" smtClean="0"/>
              <a:t>’. </a:t>
            </a:r>
            <a:endParaRPr lang="en-GB" b="1" dirty="0"/>
          </a:p>
        </p:txBody>
      </p:sp>
      <p:sp>
        <p:nvSpPr>
          <p:cNvPr id="4" name="Rectangle 3"/>
          <p:cNvSpPr/>
          <p:nvPr/>
        </p:nvSpPr>
        <p:spPr>
          <a:xfrm>
            <a:off x="1241789" y="3821254"/>
            <a:ext cx="5407585" cy="1477328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en-GB" b="1" dirty="0" smtClean="0"/>
              <a:t>‘</a:t>
            </a:r>
            <a:r>
              <a:rPr lang="en-GB" b="1" dirty="0" err="1" smtClean="0"/>
              <a:t>Amcangyfrifir</a:t>
            </a:r>
            <a:r>
              <a:rPr lang="en-GB" b="1" dirty="0" smtClean="0"/>
              <a:t> </a:t>
            </a:r>
            <a:r>
              <a:rPr lang="en-GB" b="1" dirty="0"/>
              <a:t>y </a:t>
            </a:r>
            <a:r>
              <a:rPr lang="en-GB" b="1" dirty="0" err="1"/>
              <a:t>bydd</a:t>
            </a:r>
            <a:r>
              <a:rPr lang="en-GB" b="1" dirty="0"/>
              <a:t> </a:t>
            </a:r>
            <a:r>
              <a:rPr lang="en-GB" b="1" dirty="0" err="1"/>
              <a:t>gan</a:t>
            </a:r>
            <a:r>
              <a:rPr lang="en-GB" b="1" dirty="0"/>
              <a:t> </a:t>
            </a:r>
            <a:r>
              <a:rPr lang="en-GB" b="1" dirty="0" err="1"/>
              <a:t>dri</a:t>
            </a:r>
            <a:r>
              <a:rPr lang="en-GB" b="1" dirty="0"/>
              <a:t> </a:t>
            </a:r>
            <a:r>
              <a:rPr lang="en-GB" b="1" dirty="0" err="1"/>
              <a:t>phlentyn</a:t>
            </a:r>
            <a:r>
              <a:rPr lang="en-GB" b="1" dirty="0"/>
              <a:t> </a:t>
            </a:r>
            <a:r>
              <a:rPr lang="en-GB" b="1" dirty="0" err="1"/>
              <a:t>ym</a:t>
            </a:r>
            <a:r>
              <a:rPr lang="en-GB" b="1" dirty="0"/>
              <a:t> </a:t>
            </a:r>
            <a:r>
              <a:rPr lang="en-GB" b="1" dirty="0" err="1"/>
              <a:t>mhob</a:t>
            </a:r>
            <a:r>
              <a:rPr lang="en-GB" b="1" dirty="0"/>
              <a:t> </a:t>
            </a:r>
            <a:r>
              <a:rPr lang="en-GB" b="1" dirty="0" err="1"/>
              <a:t>ystafell</a:t>
            </a:r>
            <a:r>
              <a:rPr lang="en-GB" b="1" dirty="0"/>
              <a:t> </a:t>
            </a:r>
            <a:r>
              <a:rPr lang="en-GB" b="1" dirty="0" err="1"/>
              <a:t>ddosbarth</a:t>
            </a:r>
            <a:r>
              <a:rPr lang="en-GB" b="1" dirty="0"/>
              <a:t> </a:t>
            </a:r>
            <a:r>
              <a:rPr lang="en-GB" b="1" dirty="0" err="1"/>
              <a:t>gyffredin</a:t>
            </a:r>
            <a:r>
              <a:rPr lang="en-GB" b="1" dirty="0"/>
              <a:t> </a:t>
            </a:r>
            <a:r>
              <a:rPr lang="en-GB" b="1" dirty="0" err="1"/>
              <a:t>broblem</a:t>
            </a:r>
            <a:r>
              <a:rPr lang="en-GB" b="1" dirty="0"/>
              <a:t> </a:t>
            </a:r>
            <a:r>
              <a:rPr lang="en-GB" b="1" dirty="0" err="1"/>
              <a:t>iechyd</a:t>
            </a:r>
            <a:r>
              <a:rPr lang="en-GB" b="1" dirty="0"/>
              <a:t> </a:t>
            </a:r>
            <a:r>
              <a:rPr lang="en-GB" b="1" dirty="0" err="1"/>
              <a:t>meddwl</a:t>
            </a:r>
            <a:r>
              <a:rPr lang="en-GB" b="1" dirty="0"/>
              <a:t>. </a:t>
            </a:r>
            <a:r>
              <a:rPr lang="en-GB" b="1" dirty="0" err="1"/>
              <a:t>Erbyn</a:t>
            </a:r>
            <a:r>
              <a:rPr lang="en-GB" b="1" dirty="0"/>
              <a:t> y </a:t>
            </a:r>
            <a:r>
              <a:rPr lang="en-GB" b="1" dirty="0" err="1"/>
              <a:t>bydd</a:t>
            </a:r>
            <a:r>
              <a:rPr lang="en-GB" b="1" dirty="0"/>
              <a:t> </a:t>
            </a:r>
            <a:r>
              <a:rPr lang="en-GB" b="1" dirty="0" err="1"/>
              <a:t>plentyn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14 </a:t>
            </a:r>
            <a:r>
              <a:rPr lang="en-GB" b="1" dirty="0" err="1"/>
              <a:t>oed</a:t>
            </a:r>
            <a:r>
              <a:rPr lang="en-GB" b="1" dirty="0"/>
              <a:t>, </a:t>
            </a:r>
            <a:r>
              <a:rPr lang="en-GB" b="1" dirty="0" err="1"/>
              <a:t>bydd</a:t>
            </a:r>
            <a:r>
              <a:rPr lang="en-GB" b="1" dirty="0"/>
              <a:t> </a:t>
            </a:r>
            <a:r>
              <a:rPr lang="en-GB" b="1" dirty="0" err="1"/>
              <a:t>hanner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holl</a:t>
            </a:r>
            <a:r>
              <a:rPr lang="en-GB" b="1" dirty="0"/>
              <a:t> </a:t>
            </a:r>
            <a:r>
              <a:rPr lang="en-GB" b="1" dirty="0" err="1"/>
              <a:t>broblemau</a:t>
            </a:r>
            <a:r>
              <a:rPr lang="en-GB" b="1" dirty="0"/>
              <a:t> </a:t>
            </a:r>
            <a:r>
              <a:rPr lang="en-GB" b="1" dirty="0" err="1"/>
              <a:t>iechyd</a:t>
            </a:r>
            <a:r>
              <a:rPr lang="en-GB" b="1" dirty="0"/>
              <a:t> </a:t>
            </a:r>
            <a:r>
              <a:rPr lang="en-GB" b="1" dirty="0" err="1"/>
              <a:t>meddwl</a:t>
            </a:r>
            <a:r>
              <a:rPr lang="en-GB" b="1" dirty="0"/>
              <a:t> </a:t>
            </a:r>
            <a:r>
              <a:rPr lang="en-GB" b="1" dirty="0" err="1"/>
              <a:t>wedi</a:t>
            </a:r>
            <a:r>
              <a:rPr lang="en-GB" b="1" dirty="0"/>
              <a:t> </a:t>
            </a:r>
            <a:r>
              <a:rPr lang="en-GB" b="1" dirty="0" err="1" smtClean="0"/>
              <a:t>dechrau</a:t>
            </a:r>
            <a:r>
              <a:rPr lang="en-GB" b="1" dirty="0" smtClean="0"/>
              <a:t>’. </a:t>
            </a:r>
            <a:endParaRPr lang="en-GB" b="1" dirty="0"/>
          </a:p>
        </p:txBody>
      </p:sp>
      <p:sp>
        <p:nvSpPr>
          <p:cNvPr id="5" name="Rectangle 4"/>
          <p:cNvSpPr/>
          <p:nvPr/>
        </p:nvSpPr>
        <p:spPr>
          <a:xfrm>
            <a:off x="629031" y="5537237"/>
            <a:ext cx="5061556" cy="646331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en-GB" b="1" dirty="0" smtClean="0"/>
              <a:t>‘ </a:t>
            </a:r>
            <a:r>
              <a:rPr lang="en-GB" b="1" dirty="0" err="1"/>
              <a:t>lefelau</a:t>
            </a:r>
            <a:r>
              <a:rPr lang="en-GB" b="1" dirty="0"/>
              <a:t> </a:t>
            </a:r>
            <a:r>
              <a:rPr lang="en-GB" b="1" dirty="0" err="1"/>
              <a:t>straen</a:t>
            </a:r>
            <a:r>
              <a:rPr lang="en-GB" b="1" dirty="0"/>
              <a:t> a </a:t>
            </a:r>
            <a:r>
              <a:rPr lang="en-GB" b="1" dirty="0" err="1"/>
              <a:t>phryder</a:t>
            </a:r>
            <a:r>
              <a:rPr lang="en-GB" b="1" dirty="0"/>
              <a:t> </a:t>
            </a:r>
            <a:r>
              <a:rPr lang="en-GB" b="1" dirty="0" err="1"/>
              <a:t>ymhlith</a:t>
            </a:r>
            <a:r>
              <a:rPr lang="en-GB" b="1" dirty="0"/>
              <a:t> </a:t>
            </a:r>
            <a:r>
              <a:rPr lang="en-GB" b="1" dirty="0" err="1"/>
              <a:t>disgyblion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 smtClean="0"/>
              <a:t>codi</a:t>
            </a:r>
            <a:r>
              <a:rPr lang="en-GB" b="1" dirty="0" smtClean="0"/>
              <a:t>’</a:t>
            </a: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6548761" y="2242934"/>
            <a:ext cx="5029200" cy="1200329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b="1" dirty="0" smtClean="0"/>
              <a:t>‘It </a:t>
            </a:r>
            <a:r>
              <a:rPr lang="en-GB" b="1" dirty="0"/>
              <a:t>is estimated that three children in every average size classroom will have a mental health issue. By the age of 14, half of all mental health problems will have </a:t>
            </a:r>
            <a:r>
              <a:rPr lang="en-GB" b="1" dirty="0" smtClean="0"/>
              <a:t>begun’. </a:t>
            </a:r>
            <a:endParaRPr lang="en-GB" b="1" dirty="0"/>
          </a:p>
        </p:txBody>
      </p:sp>
      <p:sp>
        <p:nvSpPr>
          <p:cNvPr id="8" name="Rectangle 7"/>
          <p:cNvSpPr/>
          <p:nvPr/>
        </p:nvSpPr>
        <p:spPr>
          <a:xfrm>
            <a:off x="7146524" y="3842865"/>
            <a:ext cx="4181383" cy="1477328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‘school-based </a:t>
            </a:r>
            <a:r>
              <a:rPr lang="en-GB" b="1" dirty="0">
                <a:solidFill>
                  <a:schemeClr val="bg1"/>
                </a:solidFill>
              </a:rPr>
              <a:t>staff, </a:t>
            </a:r>
            <a:r>
              <a:rPr lang="en-GB" b="1" dirty="0" smtClean="0">
                <a:solidFill>
                  <a:schemeClr val="bg1"/>
                </a:solidFill>
              </a:rPr>
              <a:t>including</a:t>
            </a:r>
          </a:p>
          <a:p>
            <a:r>
              <a:rPr lang="en-GB" b="1" dirty="0" smtClean="0">
                <a:solidFill>
                  <a:schemeClr val="bg1"/>
                </a:solidFill>
              </a:rPr>
              <a:t>teachers</a:t>
            </a:r>
            <a:r>
              <a:rPr lang="en-GB" b="1" dirty="0">
                <a:solidFill>
                  <a:schemeClr val="bg1"/>
                </a:solidFill>
              </a:rPr>
              <a:t>, often lack the </a:t>
            </a:r>
            <a:r>
              <a:rPr lang="en-GB" b="1" dirty="0" smtClean="0">
                <a:solidFill>
                  <a:schemeClr val="bg1"/>
                </a:solidFill>
              </a:rPr>
              <a:t>confidence</a:t>
            </a:r>
          </a:p>
          <a:p>
            <a:r>
              <a:rPr lang="en-GB" b="1" dirty="0" smtClean="0">
                <a:solidFill>
                  <a:schemeClr val="bg1"/>
                </a:solidFill>
              </a:rPr>
              <a:t>and </a:t>
            </a:r>
            <a:r>
              <a:rPr lang="en-GB" b="1" dirty="0">
                <a:solidFill>
                  <a:schemeClr val="bg1"/>
                </a:solidFill>
              </a:rPr>
              <a:t>capacity to help pupils </a:t>
            </a:r>
            <a:endParaRPr lang="en-GB" b="1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with </a:t>
            </a:r>
            <a:r>
              <a:rPr lang="en-GB" b="1" dirty="0">
                <a:solidFill>
                  <a:schemeClr val="bg1"/>
                </a:solidFill>
              </a:rPr>
              <a:t>their emotional and mental </a:t>
            </a:r>
            <a:r>
              <a:rPr lang="en-GB" b="1" dirty="0" smtClean="0">
                <a:solidFill>
                  <a:schemeClr val="bg1"/>
                </a:solidFill>
              </a:rPr>
              <a:t>health’.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315015" y="5537236"/>
            <a:ext cx="5183047" cy="646331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b="1" dirty="0" smtClean="0"/>
              <a:t>‘levels </a:t>
            </a:r>
            <a:r>
              <a:rPr lang="en-GB" b="1" dirty="0"/>
              <a:t>of stress and anxiety among pupils are </a:t>
            </a:r>
            <a:r>
              <a:rPr lang="en-GB" b="1" dirty="0" smtClean="0"/>
              <a:t>rising’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5122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TASG GR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ŴP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GROUP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Darllenwch</a:t>
            </a:r>
            <a:r>
              <a:rPr lang="en-GB" sz="2400" dirty="0" smtClean="0"/>
              <a:t> y </a:t>
            </a:r>
            <a:r>
              <a:rPr lang="en-GB" sz="2400" dirty="0" err="1" smtClean="0"/>
              <a:t>dyfyniad</a:t>
            </a:r>
            <a:r>
              <a:rPr lang="en-GB" sz="2400" dirty="0" smtClean="0"/>
              <a:t> a </a:t>
            </a:r>
            <a:r>
              <a:rPr lang="en-GB" sz="2400" dirty="0" err="1" smtClean="0"/>
              <a:t>rannwyd</a:t>
            </a:r>
            <a:r>
              <a:rPr lang="en-GB" sz="2400" dirty="0" smtClean="0"/>
              <a:t> </a:t>
            </a:r>
            <a:r>
              <a:rPr lang="en-GB" sz="2400" dirty="0" err="1" smtClean="0"/>
              <a:t>gyda</a:t>
            </a:r>
            <a:r>
              <a:rPr lang="en-GB" sz="2400" dirty="0" smtClean="0"/>
              <a:t> chi</a:t>
            </a:r>
          </a:p>
          <a:p>
            <a:r>
              <a:rPr lang="en-GB" sz="2400" dirty="0" err="1" smtClean="0"/>
              <a:t>Nodwch</a:t>
            </a:r>
            <a:r>
              <a:rPr lang="en-GB" sz="2400" dirty="0" smtClean="0"/>
              <a:t> y </a:t>
            </a:r>
            <a:r>
              <a:rPr lang="en-GB" sz="2400" dirty="0" err="1" smtClean="0"/>
              <a:t>geiriau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endParaRPr lang="en-GB" sz="2400" dirty="0" smtClean="0"/>
          </a:p>
          <a:p>
            <a:r>
              <a:rPr lang="en-GB" sz="2400" dirty="0" smtClean="0"/>
              <a:t>A </a:t>
            </a:r>
            <a:r>
              <a:rPr lang="en-GB" sz="2400" dirty="0" err="1" smtClean="0"/>
              <a:t>oes</a:t>
            </a:r>
            <a:r>
              <a:rPr lang="en-GB" sz="2400" dirty="0" smtClean="0"/>
              <a:t> </a:t>
            </a:r>
            <a:r>
              <a:rPr lang="en-GB" sz="2400" dirty="0" err="1" smtClean="0"/>
              <a:t>unrhyw</a:t>
            </a:r>
            <a:r>
              <a:rPr lang="en-GB" sz="2400" dirty="0" smtClean="0"/>
              <a:t> </a:t>
            </a:r>
            <a:r>
              <a:rPr lang="en-GB" sz="2400" dirty="0" err="1" smtClean="0"/>
              <a:t>ymyrraeth</a:t>
            </a:r>
            <a:r>
              <a:rPr lang="en-GB" sz="2400" dirty="0" smtClean="0"/>
              <a:t> y </a:t>
            </a:r>
            <a:r>
              <a:rPr lang="en-GB" sz="2400" dirty="0" err="1" smtClean="0"/>
              <a:t>gallech</a:t>
            </a:r>
            <a:r>
              <a:rPr lang="en-GB" sz="2400" dirty="0" smtClean="0"/>
              <a:t> chi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gyflwyno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y </a:t>
            </a:r>
            <a:r>
              <a:rPr lang="en-GB" sz="2400" dirty="0" err="1" smtClean="0"/>
              <a:t>sefyllfa</a:t>
            </a:r>
            <a:r>
              <a:rPr lang="en-GB" sz="2400" dirty="0" smtClean="0"/>
              <a:t> </a:t>
            </a:r>
            <a:r>
              <a:rPr lang="en-GB" sz="2400" dirty="0" err="1" smtClean="0"/>
              <a:t>yma</a:t>
            </a:r>
            <a:r>
              <a:rPr lang="en-GB" sz="2400" dirty="0" smtClean="0"/>
              <a:t>? </a:t>
            </a:r>
            <a:r>
              <a:rPr lang="en-GB" sz="2400" dirty="0" err="1" smtClean="0"/>
              <a:t>Os</a:t>
            </a:r>
            <a:r>
              <a:rPr lang="en-GB" sz="2400" dirty="0" smtClean="0"/>
              <a:t> felly, </a:t>
            </a:r>
            <a:r>
              <a:rPr lang="en-GB" sz="2400" dirty="0" err="1" smtClean="0"/>
              <a:t>beth</a:t>
            </a:r>
            <a:r>
              <a:rPr lang="en-GB" sz="2400" dirty="0" smtClean="0"/>
              <a:t>?</a:t>
            </a:r>
          </a:p>
          <a:p>
            <a:r>
              <a:rPr lang="en-GB" sz="2400" dirty="0" smtClean="0"/>
              <a:t>Pa </a:t>
            </a:r>
            <a:r>
              <a:rPr lang="en-GB" sz="2400" dirty="0" err="1" smtClean="0"/>
              <a:t>asiantaethau</a:t>
            </a:r>
            <a:r>
              <a:rPr lang="en-GB" sz="2400" dirty="0" smtClean="0"/>
              <a:t> </a:t>
            </a:r>
            <a:r>
              <a:rPr lang="en-GB" sz="2400" dirty="0" err="1" smtClean="0"/>
              <a:t>allanol</a:t>
            </a:r>
            <a:r>
              <a:rPr lang="en-GB" sz="2400" dirty="0" smtClean="0"/>
              <a:t> y </a:t>
            </a:r>
            <a:r>
              <a:rPr lang="en-GB" sz="2400" dirty="0" err="1" smtClean="0"/>
              <a:t>gellid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cynnwys</a:t>
            </a:r>
            <a:r>
              <a:rPr lang="en-GB" sz="2400" dirty="0" smtClean="0"/>
              <a:t>?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Read the given quotation</a:t>
            </a:r>
          </a:p>
          <a:p>
            <a:r>
              <a:rPr lang="en-GB" sz="2400" dirty="0" smtClean="0"/>
              <a:t>Make a note of key words</a:t>
            </a:r>
          </a:p>
          <a:p>
            <a:r>
              <a:rPr lang="en-GB" sz="2400" dirty="0" smtClean="0"/>
              <a:t>Is there an intervention you could introduce in this situation?  If so, what?</a:t>
            </a:r>
          </a:p>
          <a:p>
            <a:r>
              <a:rPr lang="en-GB" sz="2400" dirty="0" smtClean="0"/>
              <a:t>What external agencies could be involved here?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50143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932" y="722214"/>
            <a:ext cx="5427432" cy="520977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 rot="684526">
            <a:off x="6711014" y="945351"/>
            <a:ext cx="49904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Beth </a:t>
            </a:r>
            <a:r>
              <a:rPr lang="en-US" sz="5400" b="1" dirty="0" err="1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yw</a:t>
            </a:r>
            <a:r>
              <a:rPr lang="en-US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en-US" sz="5400" b="1" dirty="0" err="1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Lles</a:t>
            </a:r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?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7" name="Picture 2" descr="Good Childhood Report 20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8694">
            <a:off x="7976800" y="2390114"/>
            <a:ext cx="2458893" cy="324574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839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maslow's hierarchy of needs five stage pyrami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251" y="981488"/>
            <a:ext cx="8713305" cy="5317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96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/>
              <a:t>Beth </a:t>
            </a:r>
            <a:r>
              <a:rPr lang="en-GB" sz="3600" b="1" dirty="0" err="1" smtClean="0"/>
              <a:t>sydd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angen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arnom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ni</a:t>
            </a:r>
            <a:r>
              <a:rPr lang="en-GB" sz="3600" b="1" dirty="0" smtClean="0"/>
              <a:t> </a:t>
            </a:r>
            <a:br>
              <a:rPr lang="en-GB" sz="3600" b="1" dirty="0" smtClean="0"/>
            </a:br>
            <a:r>
              <a:rPr lang="en-GB" sz="3600" b="1" dirty="0" err="1" smtClean="0"/>
              <a:t>er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mwyn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ffynnu</a:t>
            </a:r>
            <a:r>
              <a:rPr lang="en-GB" sz="3600" b="1" dirty="0" smtClean="0"/>
              <a:t>?</a:t>
            </a:r>
            <a:br>
              <a:rPr lang="en-GB" sz="3600" b="1" dirty="0" smtClean="0"/>
            </a:br>
            <a:r>
              <a:rPr lang="en-GB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What do we need in order to</a:t>
            </a:r>
            <a:br>
              <a:rPr lang="en-GB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</a:br>
            <a:r>
              <a:rPr lang="en-GB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thrive?</a:t>
            </a:r>
            <a:endParaRPr lang="en-GB" sz="3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 descr="https://s3-eu-west-1.amazonaws.com/tutor2u-media/subjects/psychology/blogimages/07-Maslow-Paper-Cups.png?mtime=2016100307125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3787" y="2238115"/>
            <a:ext cx="2020685" cy="2372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116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8737" y="422598"/>
            <a:ext cx="7321694" cy="620298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559636" y="6109855"/>
            <a:ext cx="251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Siegel, 2018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589755" y="790113"/>
            <a:ext cx="3133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>
                <a:solidFill>
                  <a:srgbClr val="7030A0"/>
                </a:solidFill>
              </a:rPr>
              <a:t>Triongl</a:t>
            </a:r>
            <a:r>
              <a:rPr lang="en-GB" sz="2000" b="1" dirty="0" smtClean="0">
                <a:solidFill>
                  <a:srgbClr val="7030A0"/>
                </a:solidFill>
              </a:rPr>
              <a:t> </a:t>
            </a:r>
            <a:r>
              <a:rPr lang="en-GB" sz="2000" b="1" dirty="0" err="1" smtClean="0">
                <a:solidFill>
                  <a:srgbClr val="7030A0"/>
                </a:solidFill>
              </a:rPr>
              <a:t>Llesiant</a:t>
            </a:r>
            <a:endParaRPr lang="en-GB" sz="2000" b="1" dirty="0">
              <a:solidFill>
                <a:srgbClr val="7030A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813612" y="1278384"/>
            <a:ext cx="1819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solidFill>
                  <a:srgbClr val="7030A0"/>
                </a:solidFill>
              </a:rPr>
              <a:t>Perthnasau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250097" y="4387048"/>
            <a:ext cx="1819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solidFill>
                  <a:srgbClr val="7030A0"/>
                </a:solidFill>
              </a:rPr>
              <a:t>Yr</a:t>
            </a:r>
            <a:r>
              <a:rPr lang="en-GB" b="1" dirty="0" smtClean="0">
                <a:solidFill>
                  <a:srgbClr val="7030A0"/>
                </a:solidFill>
              </a:rPr>
              <a:t> </a:t>
            </a:r>
            <a:r>
              <a:rPr lang="en-GB" b="1" dirty="0" err="1" smtClean="0">
                <a:solidFill>
                  <a:srgbClr val="7030A0"/>
                </a:solidFill>
              </a:rPr>
              <a:t>Ymennydd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44932" y="4754614"/>
            <a:ext cx="1819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7030A0"/>
                </a:solidFill>
              </a:rPr>
              <a:t>Y </a:t>
            </a:r>
            <a:r>
              <a:rPr lang="en-GB" b="1" dirty="0" err="1" smtClean="0">
                <a:solidFill>
                  <a:srgbClr val="7030A0"/>
                </a:solidFill>
              </a:rPr>
              <a:t>Meddwl</a:t>
            </a:r>
            <a:endParaRPr lang="en-GB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647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F4E4F-4238-504D-A423-AEFE66896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67" y="642594"/>
            <a:ext cx="10857297" cy="137160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Addysgu’r</a:t>
            </a:r>
            <a:r>
              <a:rPr lang="en-US" dirty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/Educating the mind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(S</a:t>
            </a:r>
            <a:r>
              <a:rPr lang="en-US" dirty="0" smtClean="0"/>
              <a:t>iegel</a:t>
            </a:r>
            <a:r>
              <a:rPr lang="en-US" dirty="0"/>
              <a:t>, 2011)</a:t>
            </a:r>
          </a:p>
        </p:txBody>
      </p:sp>
      <p:pic>
        <p:nvPicPr>
          <p:cNvPr id="3074" name="Picture 2" descr="Image result for Siegel Healthy Mind Platter">
            <a:extLst>
              <a:ext uri="{FF2B5EF4-FFF2-40B4-BE49-F238E27FC236}">
                <a16:creationId xmlns:a16="http://schemas.microsoft.com/office/drawing/2014/main" id="{28ABCACF-1982-8341-9308-7F3B2EBF2584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235" y="2169958"/>
            <a:ext cx="5361271" cy="357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938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3EQ2tzHl3Ks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25379" y="535452"/>
            <a:ext cx="10214707" cy="5745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923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9043" y="782146"/>
            <a:ext cx="10364451" cy="1596177"/>
          </a:xfrm>
        </p:spPr>
        <p:txBody>
          <a:bodyPr>
            <a:normAutofit fontScale="90000"/>
          </a:bodyPr>
          <a:lstStyle/>
          <a:p>
            <a:r>
              <a:rPr lang="en-GB" sz="4400" dirty="0" err="1" smtClean="0"/>
              <a:t>Lles</a:t>
            </a:r>
            <a:r>
              <a:rPr lang="en-GB" sz="4400" dirty="0" smtClean="0"/>
              <a:t> - </a:t>
            </a:r>
            <a:r>
              <a:rPr lang="en-GB" sz="4400" dirty="0" err="1"/>
              <a:t>y</a:t>
            </a:r>
            <a:r>
              <a:rPr lang="en-GB" sz="4400" dirty="0" err="1" smtClean="0"/>
              <a:t>magwedd</a:t>
            </a:r>
            <a:r>
              <a:rPr lang="en-GB" sz="4400" dirty="0" smtClean="0"/>
              <a:t> </a:t>
            </a:r>
            <a:r>
              <a:rPr lang="en-GB" sz="4400" dirty="0" err="1"/>
              <a:t>ysgol</a:t>
            </a:r>
            <a:r>
              <a:rPr lang="en-GB" sz="4400" dirty="0"/>
              <a:t> </a:t>
            </a:r>
            <a:r>
              <a:rPr lang="en-GB" sz="4400" dirty="0" err="1" smtClean="0"/>
              <a:t>gyfan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/>
              <a:t>W</a:t>
            </a:r>
            <a:r>
              <a:rPr lang="en-GB" sz="4400" dirty="0" smtClean="0"/>
              <a:t>ell-being – a whole school approach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700" i="1" dirty="0" smtClean="0"/>
              <a:t>(</a:t>
            </a:r>
            <a:r>
              <a:rPr lang="en-GB" sz="2700" i="1" cap="none" dirty="0" smtClean="0"/>
              <a:t>Howard </a:t>
            </a:r>
            <a:r>
              <a:rPr lang="en-GB" sz="2700" i="1" cap="none" dirty="0"/>
              <a:t>et </a:t>
            </a:r>
            <a:r>
              <a:rPr lang="en-GB" sz="2700" i="1" cap="none" dirty="0" smtClean="0"/>
              <a:t>al</a:t>
            </a:r>
            <a:r>
              <a:rPr lang="en-GB" sz="2700" i="1" cap="none" dirty="0"/>
              <a:t>. 2017:29)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92393" y="2809854"/>
            <a:ext cx="5106026" cy="3424107"/>
          </a:xfrm>
        </p:spPr>
        <p:txBody>
          <a:bodyPr>
            <a:normAutofit/>
          </a:bodyPr>
          <a:lstStyle/>
          <a:p>
            <a:r>
              <a:rPr lang="en-GB" cap="none" dirty="0" err="1"/>
              <a:t>Llais</a:t>
            </a:r>
            <a:r>
              <a:rPr lang="en-GB" cap="none" dirty="0"/>
              <a:t> y </a:t>
            </a:r>
            <a:r>
              <a:rPr lang="en-GB" cap="none" dirty="0" err="1"/>
              <a:t>plentyn</a:t>
            </a:r>
            <a:endParaRPr lang="en-GB" cap="none" dirty="0"/>
          </a:p>
          <a:p>
            <a:r>
              <a:rPr lang="en-GB" cap="none" dirty="0" err="1"/>
              <a:t>Partneriaeth</a:t>
            </a:r>
            <a:r>
              <a:rPr lang="en-GB" cap="none" dirty="0"/>
              <a:t> </a:t>
            </a:r>
            <a:r>
              <a:rPr lang="en-GB" cap="none" dirty="0" err="1"/>
              <a:t>gyda</a:t>
            </a:r>
            <a:r>
              <a:rPr lang="en-GB" cap="none" dirty="0"/>
              <a:t> </a:t>
            </a:r>
            <a:r>
              <a:rPr lang="en-GB" cap="none" dirty="0" err="1"/>
              <a:t>rhieni</a:t>
            </a:r>
            <a:r>
              <a:rPr lang="en-GB" cap="none" dirty="0"/>
              <a:t>/</a:t>
            </a:r>
            <a:r>
              <a:rPr lang="en-GB" cap="none" dirty="0" err="1"/>
              <a:t>gwarchodwyr</a:t>
            </a:r>
            <a:r>
              <a:rPr lang="en-GB" cap="none" dirty="0"/>
              <a:t> ac </a:t>
            </a:r>
            <a:r>
              <a:rPr lang="en-GB" cap="none" dirty="0" err="1"/>
              <a:t>asiantaethau</a:t>
            </a:r>
            <a:r>
              <a:rPr lang="en-GB" cap="none" dirty="0"/>
              <a:t> </a:t>
            </a:r>
            <a:r>
              <a:rPr lang="en-GB" cap="none" dirty="0" err="1"/>
              <a:t>allanol</a:t>
            </a:r>
            <a:endParaRPr lang="en-GB" cap="none" dirty="0"/>
          </a:p>
          <a:p>
            <a:r>
              <a:rPr lang="en-GB" cap="none" dirty="0" err="1"/>
              <a:t>Datblygiad</a:t>
            </a:r>
            <a:r>
              <a:rPr lang="en-GB" cap="none" dirty="0"/>
              <a:t> </a:t>
            </a:r>
            <a:r>
              <a:rPr lang="en-GB" cap="none" dirty="0" err="1"/>
              <a:t>proffesiynol</a:t>
            </a:r>
            <a:r>
              <a:rPr lang="en-GB" cap="none" dirty="0"/>
              <a:t> </a:t>
            </a:r>
            <a:r>
              <a:rPr lang="en-GB" cap="none" dirty="0" err="1"/>
              <a:t>parhaus</a:t>
            </a:r>
            <a:r>
              <a:rPr lang="en-GB" cap="none" dirty="0"/>
              <a:t> staff</a:t>
            </a:r>
          </a:p>
          <a:p>
            <a:r>
              <a:rPr lang="en-GB" cap="none" dirty="0" err="1"/>
              <a:t>Cynllunio</a:t>
            </a:r>
            <a:r>
              <a:rPr lang="en-GB" cap="none" dirty="0"/>
              <a:t> </a:t>
            </a:r>
            <a:r>
              <a:rPr lang="en-GB" cap="none" dirty="0" err="1"/>
              <a:t>cwricwlwm</a:t>
            </a:r>
            <a:r>
              <a:rPr lang="en-GB" cap="none" dirty="0"/>
              <a:t> ac </a:t>
            </a:r>
            <a:r>
              <a:rPr lang="en-GB" cap="none" dirty="0" err="1"/>
              <a:t>ymarfer</a:t>
            </a:r>
            <a:r>
              <a:rPr lang="en-GB" cap="none" dirty="0"/>
              <a:t> </a:t>
            </a:r>
            <a:r>
              <a:rPr lang="en-GB" cap="none" dirty="0" err="1"/>
              <a:t>i</a:t>
            </a:r>
            <a:r>
              <a:rPr lang="en-GB" cap="none" dirty="0"/>
              <a:t> </a:t>
            </a:r>
            <a:r>
              <a:rPr lang="en-GB" cap="none" dirty="0" err="1"/>
              <a:t>hybu</a:t>
            </a:r>
            <a:r>
              <a:rPr lang="en-GB" cap="none" dirty="0"/>
              <a:t> </a:t>
            </a:r>
            <a:r>
              <a:rPr lang="en-GB" cap="none" dirty="0" err="1"/>
              <a:t>lles</a:t>
            </a:r>
            <a:r>
              <a:rPr lang="en-GB" cap="none" dirty="0"/>
              <a:t> a </a:t>
            </a:r>
            <a:r>
              <a:rPr lang="en-GB" cap="none" dirty="0" err="1"/>
              <a:t>iechyd</a:t>
            </a:r>
            <a:r>
              <a:rPr lang="en-GB" cap="none" dirty="0"/>
              <a:t> </a:t>
            </a:r>
            <a:r>
              <a:rPr lang="en-GB" cap="none" dirty="0" err="1"/>
              <a:t>meddyliol</a:t>
            </a:r>
            <a:endParaRPr lang="en-GB" cap="none" dirty="0"/>
          </a:p>
          <a:p>
            <a:r>
              <a:rPr lang="en-GB" cap="none" dirty="0"/>
              <a:t>Ethos, </a:t>
            </a:r>
            <a:r>
              <a:rPr lang="en-GB" cap="none" dirty="0" err="1"/>
              <a:t>diwylliant</a:t>
            </a:r>
            <a:r>
              <a:rPr lang="en-GB" cap="none" dirty="0"/>
              <a:t> ac </a:t>
            </a:r>
            <a:r>
              <a:rPr lang="en-GB" cap="none" dirty="0" err="1"/>
              <a:t>amgylchedd</a:t>
            </a:r>
            <a:endParaRPr lang="en-GB" cap="none" dirty="0"/>
          </a:p>
          <a:p>
            <a:r>
              <a:rPr lang="en-GB" cap="none" dirty="0" err="1"/>
              <a:t>Arweinyddiaeth</a:t>
            </a:r>
            <a:r>
              <a:rPr lang="en-GB" cap="none" dirty="0"/>
              <a:t> a </a:t>
            </a:r>
            <a:r>
              <a:rPr lang="en-GB" cap="none" dirty="0" err="1"/>
              <a:t>rheolaeth</a:t>
            </a:r>
            <a:r>
              <a:rPr lang="en-GB" cap="none" dirty="0"/>
              <a:t> </a:t>
            </a:r>
            <a:r>
              <a:rPr lang="en-GB" cap="none" dirty="0" err="1"/>
              <a:t>sy’n</a:t>
            </a:r>
            <a:r>
              <a:rPr lang="en-GB" cap="none" dirty="0"/>
              <a:t> </a:t>
            </a:r>
            <a:r>
              <a:rPr lang="en-GB" cap="none" dirty="0" err="1"/>
              <a:t>barod</a:t>
            </a:r>
            <a:r>
              <a:rPr lang="en-GB" cap="none" dirty="0"/>
              <a:t> </a:t>
            </a:r>
            <a:r>
              <a:rPr lang="en-GB" cap="none" dirty="0" err="1"/>
              <a:t>i</a:t>
            </a:r>
            <a:r>
              <a:rPr lang="en-GB" cap="none" dirty="0"/>
              <a:t> </a:t>
            </a:r>
            <a:r>
              <a:rPr lang="en-GB" cap="none" dirty="0" err="1"/>
              <a:t>newid</a:t>
            </a:r>
            <a:r>
              <a:rPr lang="en-GB" cap="none" dirty="0"/>
              <a:t> a </a:t>
            </a:r>
            <a:r>
              <a:rPr lang="en-GB" cap="none" dirty="0" err="1"/>
              <a:t>gweithredu</a:t>
            </a:r>
            <a:r>
              <a:rPr lang="en-GB" cap="none" dirty="0"/>
              <a:t> </a:t>
            </a:r>
            <a:r>
              <a:rPr lang="en-GB" cap="none" dirty="0" err="1"/>
              <a:t>polisiau</a:t>
            </a:r>
            <a:endParaRPr lang="en-GB" cap="none" dirty="0"/>
          </a:p>
          <a:p>
            <a:endParaRPr lang="en-GB" cap="none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72826" y="2636600"/>
            <a:ext cx="5105400" cy="3424107"/>
          </a:xfrm>
        </p:spPr>
        <p:txBody>
          <a:bodyPr>
            <a:normAutofit/>
          </a:bodyPr>
          <a:lstStyle/>
          <a:p>
            <a:r>
              <a:rPr lang="en-GB" cap="none" dirty="0"/>
              <a:t>The voice of the child</a:t>
            </a:r>
          </a:p>
          <a:p>
            <a:r>
              <a:rPr lang="en-GB" cap="none" dirty="0"/>
              <a:t>Partnership with parents/carers and outside agencies</a:t>
            </a:r>
          </a:p>
          <a:p>
            <a:r>
              <a:rPr lang="en-GB" cap="none" dirty="0"/>
              <a:t>Continued professional development for staff</a:t>
            </a:r>
          </a:p>
          <a:p>
            <a:r>
              <a:rPr lang="en-GB" cap="none" dirty="0"/>
              <a:t>Curriculum planning and practice to promote well-being and mental health</a:t>
            </a:r>
          </a:p>
          <a:p>
            <a:r>
              <a:rPr lang="en-GB" cap="none" dirty="0"/>
              <a:t>Ethos, culture and environment</a:t>
            </a:r>
          </a:p>
          <a:p>
            <a:r>
              <a:rPr lang="en-GB" cap="none" dirty="0"/>
              <a:t>Leadership and management committed to change and implementing policy</a:t>
            </a:r>
          </a:p>
        </p:txBody>
      </p:sp>
    </p:spTree>
    <p:extLst>
      <p:ext uri="{BB962C8B-B14F-4D97-AF65-F5344CB8AC3E}">
        <p14:creationId xmlns:p14="http://schemas.microsoft.com/office/powerpoint/2010/main" val="239259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/>
              <a:t>s</a:t>
            </a:r>
            <a:r>
              <a:rPr lang="en-GB" dirty="0" err="1" smtClean="0"/>
              <a:t>tatudol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Statutory obligations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1145771" y="2616473"/>
            <a:ext cx="5105400" cy="3424107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Confensiwn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Cenhedloedd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Unedig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Hawliau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Plant / United </a:t>
            </a:r>
            <a:r>
              <a:rPr lang="en-GB" sz="2200" cap="none" dirty="0">
                <a:solidFill>
                  <a:schemeClr val="accent1">
                    <a:lumMod val="75000"/>
                  </a:schemeClr>
                </a:solidFill>
              </a:rPr>
              <a:t>Nations Convention On The Rights Of The Child (1989) -  </a:t>
            </a:r>
            <a:r>
              <a:rPr lang="en-GB" cap="none" dirty="0">
                <a:hlinkClick r:id="rId3"/>
              </a:rPr>
              <a:t>https://www.childcomwales.org.uk/uncrc-childrens-rights/</a:t>
            </a:r>
            <a:r>
              <a:rPr lang="en-GB" cap="none" dirty="0"/>
              <a:t> </a:t>
            </a:r>
          </a:p>
          <a:p>
            <a:pPr marL="457200" indent="-457200">
              <a:buAutoNum type="arabicPeriod"/>
            </a:pP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Defdd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Llesiant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gyfer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Cenhedloedd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2200" dirty="0" err="1" smtClean="0">
                <a:solidFill>
                  <a:schemeClr val="accent1">
                    <a:lumMod val="75000"/>
                  </a:schemeClr>
                </a:solidFill>
              </a:rPr>
              <a:t>Dy</a:t>
            </a:r>
            <a:r>
              <a:rPr lang="en-GB" sz="2200" cap="none" dirty="0" err="1" smtClean="0">
                <a:solidFill>
                  <a:schemeClr val="accent1">
                    <a:lumMod val="75000"/>
                  </a:schemeClr>
                </a:solidFill>
              </a:rPr>
              <a:t>fodol</a:t>
            </a:r>
            <a:r>
              <a:rPr lang="en-GB" sz="2200" cap="none" dirty="0" smtClean="0">
                <a:solidFill>
                  <a:schemeClr val="accent1">
                    <a:lumMod val="75000"/>
                  </a:schemeClr>
                </a:solidFill>
              </a:rPr>
              <a:t> / Wellbeing </a:t>
            </a:r>
            <a:r>
              <a:rPr lang="en-GB" sz="2200" cap="none" dirty="0">
                <a:solidFill>
                  <a:schemeClr val="accent1">
                    <a:lumMod val="75000"/>
                  </a:schemeClr>
                </a:solidFill>
              </a:rPr>
              <a:t>of Future Generations Act (2015) - </a:t>
            </a:r>
            <a:r>
              <a:rPr lang="en-GB" cap="none" dirty="0">
                <a:hlinkClick r:id="rId4"/>
              </a:rPr>
              <a:t>http://gov.wales/docs/dsjlg/publications/160401-wfg-easy-read-en.pdf</a:t>
            </a:r>
            <a:r>
              <a:rPr lang="en-GB" cap="none" dirty="0"/>
              <a:t> </a:t>
            </a:r>
          </a:p>
          <a:p>
            <a:endParaRPr lang="en-GB" dirty="0"/>
          </a:p>
        </p:txBody>
      </p:sp>
      <p:pic>
        <p:nvPicPr>
          <p:cNvPr id="1026" name="Picture 2" descr="Image result for un rights of chil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404" y="2452021"/>
            <a:ext cx="2521301" cy="2521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07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340" y="500062"/>
            <a:ext cx="8547459" cy="1325563"/>
          </a:xfrm>
        </p:spPr>
        <p:txBody>
          <a:bodyPr>
            <a:normAutofit/>
          </a:bodyPr>
          <a:lstStyle/>
          <a:p>
            <a:r>
              <a:rPr lang="en-GB" sz="4000" b="1" dirty="0" err="1"/>
              <a:t>Cwricwlwm</a:t>
            </a:r>
            <a:r>
              <a:rPr lang="en-GB" sz="4000" b="1" dirty="0"/>
              <a:t> </a:t>
            </a:r>
            <a:r>
              <a:rPr lang="en-GB" sz="4000" b="1" u="sng" dirty="0" err="1"/>
              <a:t>Drafft</a:t>
            </a:r>
            <a:r>
              <a:rPr lang="en-GB" sz="4000" b="1" dirty="0"/>
              <a:t> 2022 </a:t>
            </a:r>
            <a:br>
              <a:rPr lang="en-GB" sz="4000" b="1" dirty="0"/>
            </a:br>
            <a:r>
              <a:rPr lang="en-GB" sz="4000" b="1" i="1" u="sng" dirty="0"/>
              <a:t>Draft</a:t>
            </a:r>
            <a:r>
              <a:rPr lang="en-GB" sz="4000" b="1" i="1" dirty="0"/>
              <a:t> 2022 Curriculum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95141" y="1825625"/>
            <a:ext cx="38862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000" dirty="0">
              <a:cs typeface="Calibri"/>
            </a:endParaRPr>
          </a:p>
          <a:p>
            <a:pPr>
              <a:buNone/>
            </a:pPr>
            <a:endParaRPr lang="en-US" dirty="0">
              <a:cs typeface="Calibri"/>
            </a:endParaRPr>
          </a:p>
          <a:p>
            <a:pPr>
              <a:buNone/>
            </a:pPr>
            <a:endParaRPr lang="en-US" dirty="0">
              <a:cs typeface="Calibri"/>
            </a:endParaRPr>
          </a:p>
          <a:p>
            <a:pPr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4473CB-7203-4EE6-B349-6BB82EE987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19541" y="1825625"/>
            <a:ext cx="3886200" cy="42342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b="1" dirty="0">
                <a:cs typeface="Calibri"/>
              </a:rPr>
              <a:t>5 ‘What Matters’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1. </a:t>
            </a:r>
            <a:r>
              <a:rPr lang="en-US" sz="2400" i="1" dirty="0">
                <a:cs typeface="Calibri"/>
              </a:rPr>
              <a:t>physical health and well-being</a:t>
            </a:r>
          </a:p>
          <a:p>
            <a:pPr marL="0" indent="0">
              <a:buNone/>
            </a:pPr>
            <a:r>
              <a:rPr lang="en-US" sz="2400" i="1" dirty="0">
                <a:cs typeface="Calibri"/>
              </a:rPr>
              <a:t>2.  mental health and emotional well-being.</a:t>
            </a:r>
          </a:p>
          <a:p>
            <a:pPr marL="0" indent="0">
              <a:buNone/>
            </a:pPr>
            <a:r>
              <a:rPr lang="en-US" sz="2400" i="1" dirty="0">
                <a:cs typeface="Calibri"/>
              </a:rPr>
              <a:t>3. decision-making </a:t>
            </a:r>
          </a:p>
          <a:p>
            <a:pPr marL="0" indent="0">
              <a:buNone/>
            </a:pPr>
            <a:r>
              <a:rPr lang="en-US" sz="2400" i="1" dirty="0">
                <a:cs typeface="Calibri"/>
              </a:rPr>
              <a:t>4.  social influences </a:t>
            </a:r>
          </a:p>
          <a:p>
            <a:pPr marL="0" indent="0">
              <a:buNone/>
            </a:pPr>
            <a:r>
              <a:rPr lang="en-US" sz="2400" i="1" dirty="0">
                <a:cs typeface="Calibri"/>
              </a:rPr>
              <a:t>5. healthy relationships</a:t>
            </a:r>
            <a:r>
              <a:rPr lang="en-US" sz="2400" dirty="0">
                <a:cs typeface="Calibri"/>
              </a:rPr>
              <a:t> </a:t>
            </a:r>
          </a:p>
          <a:p>
            <a:pPr marL="0" indent="0">
              <a:buNone/>
            </a:pPr>
            <a:endParaRPr lang="en-US" sz="2400" dirty="0">
              <a:cs typeface="Calibri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b="1" dirty="0">
                <a:cs typeface="Calibri"/>
              </a:rPr>
              <a:t>5 Progression Steps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05EA0F-410A-41F5-AC94-A22B31677CFD}"/>
              </a:ext>
            </a:extLst>
          </p:cNvPr>
          <p:cNvSpPr txBox="1"/>
          <p:nvPr/>
        </p:nvSpPr>
        <p:spPr>
          <a:xfrm>
            <a:off x="939441" y="1825625"/>
            <a:ext cx="3886200" cy="452431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1" dirty="0"/>
              <a:t>5 ‘</a:t>
            </a:r>
            <a:r>
              <a:rPr lang="en-US" sz="2400" b="1" dirty="0" err="1"/>
              <a:t>Yr</a:t>
            </a:r>
            <a:r>
              <a:rPr lang="en-US" sz="2400" b="1" dirty="0"/>
              <a:t>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Bwysig</a:t>
            </a:r>
            <a:r>
              <a:rPr lang="en-US" sz="2400" b="1" dirty="0"/>
              <a:t>’</a:t>
            </a:r>
          </a:p>
          <a:p>
            <a:r>
              <a:rPr lang="en-US" sz="2400" dirty="0"/>
              <a:t>1. </a:t>
            </a:r>
            <a:r>
              <a:rPr lang="en-US" sz="2400" dirty="0" err="1"/>
              <a:t>iechyd</a:t>
            </a:r>
            <a:r>
              <a:rPr lang="en-US" sz="2400" dirty="0"/>
              <a:t> a </a:t>
            </a:r>
            <a:r>
              <a:rPr lang="en-US" sz="2400" dirty="0" err="1"/>
              <a:t>lles</a:t>
            </a:r>
            <a:r>
              <a:rPr lang="en-US" sz="2400" dirty="0"/>
              <a:t> </a:t>
            </a:r>
            <a:r>
              <a:rPr lang="en-US" sz="2400" dirty="0" err="1"/>
              <a:t>corfforol</a:t>
            </a:r>
            <a:endParaRPr lang="en-US" sz="2400" dirty="0">
              <a:cs typeface="Calibri"/>
            </a:endParaRPr>
          </a:p>
          <a:p>
            <a:r>
              <a:rPr lang="en-US" sz="2400" dirty="0"/>
              <a:t>2. </a:t>
            </a:r>
            <a:r>
              <a:rPr lang="en-US" sz="2400" dirty="0" err="1"/>
              <a:t>lles</a:t>
            </a:r>
            <a:r>
              <a:rPr lang="en-US" sz="2400" dirty="0"/>
              <a:t> </a:t>
            </a:r>
            <a:r>
              <a:rPr lang="en-US" sz="2400" dirty="0" err="1"/>
              <a:t>meddyliol</a:t>
            </a:r>
            <a:r>
              <a:rPr lang="en-US" sz="2400" dirty="0"/>
              <a:t> ac </a:t>
            </a:r>
            <a:r>
              <a:rPr lang="en-US" sz="2400" dirty="0" err="1"/>
              <a:t>emosiynol</a:t>
            </a:r>
            <a:r>
              <a:rPr lang="en-US" sz="2400" dirty="0"/>
              <a:t> </a:t>
            </a:r>
            <a:endParaRPr lang="en-US" sz="2400" dirty="0">
              <a:cs typeface="Calibri"/>
            </a:endParaRPr>
          </a:p>
          <a:p>
            <a:r>
              <a:rPr lang="en-US" sz="2400" dirty="0"/>
              <a:t>3. </a:t>
            </a:r>
            <a:r>
              <a:rPr lang="en-US" sz="2400" dirty="0" err="1"/>
              <a:t>gwneud</a:t>
            </a:r>
            <a:r>
              <a:rPr lang="en-US" sz="2400" dirty="0"/>
              <a:t> </a:t>
            </a:r>
            <a:r>
              <a:rPr lang="en-US" sz="2400" dirty="0" err="1"/>
              <a:t>penderfyniadau</a:t>
            </a:r>
            <a:r>
              <a:rPr lang="en-US" sz="2400" dirty="0"/>
              <a:t> ​</a:t>
            </a:r>
            <a:endParaRPr lang="en-US" sz="2400" dirty="0">
              <a:cs typeface="Calibri"/>
            </a:endParaRPr>
          </a:p>
          <a:p>
            <a:r>
              <a:rPr lang="en-US" sz="2400" dirty="0"/>
              <a:t>4.  </a:t>
            </a:r>
            <a:r>
              <a:rPr lang="en-US" sz="2400" dirty="0" err="1"/>
              <a:t>dylanwadau</a:t>
            </a:r>
            <a:r>
              <a:rPr lang="en-US" sz="2400" dirty="0"/>
              <a:t> </a:t>
            </a:r>
            <a:r>
              <a:rPr lang="en-US" sz="2400" dirty="0" err="1"/>
              <a:t>cymdeithasol</a:t>
            </a:r>
            <a:endParaRPr lang="en-US" sz="2400" dirty="0">
              <a:cs typeface="Calibri"/>
            </a:endParaRPr>
          </a:p>
          <a:p>
            <a:r>
              <a:rPr lang="en-US" sz="2400" dirty="0"/>
              <a:t>5. </a:t>
            </a:r>
            <a:r>
              <a:rPr lang="en-US" sz="2400" dirty="0" err="1"/>
              <a:t>cydberthnasau</a:t>
            </a:r>
            <a:r>
              <a:rPr lang="en-US" sz="2400" dirty="0"/>
              <a:t> </a:t>
            </a:r>
            <a:r>
              <a:rPr lang="en-US" sz="2400" dirty="0" err="1"/>
              <a:t>iach</a:t>
            </a:r>
            <a:endParaRPr lang="en-US" sz="2400" dirty="0"/>
          </a:p>
          <a:p>
            <a:endParaRPr lang="en-US" sz="2400" dirty="0">
              <a:cs typeface="Calibri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1" dirty="0">
                <a:cs typeface="Calibri"/>
              </a:rPr>
              <a:t>5 Cam </a:t>
            </a:r>
            <a:r>
              <a:rPr lang="en-US" sz="2400" b="1" dirty="0" err="1">
                <a:cs typeface="Calibri"/>
              </a:rPr>
              <a:t>Cynnydd</a:t>
            </a:r>
            <a:endParaRPr lang="en-US" sz="2400" b="1" dirty="0">
              <a:cs typeface="Calibri"/>
            </a:endParaRPr>
          </a:p>
          <a:p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47001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Adfyfyriwch</a:t>
            </a:r>
            <a:r>
              <a:rPr lang="en-GB" dirty="0" smtClean="0"/>
              <a:t> a </a:t>
            </a:r>
            <a:r>
              <a:rPr lang="en-GB" dirty="0" err="1" smtClean="0"/>
              <a:t>thrafodwch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 and discuss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tx2">
              <a:lumMod val="9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A </a:t>
            </a:r>
            <a:r>
              <a:rPr lang="en-GB" sz="2800" dirty="0" err="1" smtClean="0"/>
              <a:t>fydd</a:t>
            </a:r>
            <a:r>
              <a:rPr lang="en-GB" sz="2800" dirty="0" smtClean="0"/>
              <a:t> </a:t>
            </a:r>
            <a:r>
              <a:rPr lang="en-GB" sz="2800" dirty="0" err="1"/>
              <a:t>C</a:t>
            </a:r>
            <a:r>
              <a:rPr lang="en-GB" sz="2800" dirty="0" err="1" smtClean="0"/>
              <a:t>wricwlwm</a:t>
            </a:r>
            <a:r>
              <a:rPr lang="en-GB" sz="2800" dirty="0" smtClean="0"/>
              <a:t> 2022 </a:t>
            </a:r>
            <a:r>
              <a:rPr lang="en-GB" sz="2800" dirty="0" err="1" smtClean="0"/>
              <a:t>sydd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cael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ddisgrifiio</a:t>
            </a:r>
            <a:r>
              <a:rPr lang="en-GB" sz="2800" dirty="0" smtClean="0"/>
              <a:t> </a:t>
            </a:r>
            <a:r>
              <a:rPr lang="en-GB" sz="2800" dirty="0" err="1" smtClean="0"/>
              <a:t>gan</a:t>
            </a:r>
            <a:r>
              <a:rPr lang="en-GB" sz="2800" dirty="0" smtClean="0"/>
              <a:t> Donaldson (2015) </a:t>
            </a:r>
            <a:r>
              <a:rPr lang="en-GB" sz="2800" dirty="0" err="1" smtClean="0"/>
              <a:t>fel</a:t>
            </a:r>
            <a:r>
              <a:rPr lang="en-GB" sz="2800" dirty="0" smtClean="0"/>
              <a:t> ‘</a:t>
            </a:r>
            <a:r>
              <a:rPr lang="en-GB" sz="2800" dirty="0" err="1" smtClean="0"/>
              <a:t>cyfle</a:t>
            </a:r>
            <a:r>
              <a:rPr lang="en-GB" sz="2800" dirty="0" smtClean="0"/>
              <a:t> </a:t>
            </a:r>
            <a:r>
              <a:rPr lang="en-GB" sz="2800" dirty="0" err="1" smtClean="0"/>
              <a:t>unwaith-mewn-cenhedlaeth</a:t>
            </a:r>
            <a:r>
              <a:rPr lang="en-GB" sz="2800" dirty="0" smtClean="0"/>
              <a:t>’ </a:t>
            </a:r>
            <a:r>
              <a:rPr lang="en-GB" sz="2800" dirty="0" err="1" smtClean="0"/>
              <a:t>wir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ateb</a:t>
            </a:r>
            <a:r>
              <a:rPr lang="en-GB" sz="2800" dirty="0" smtClean="0"/>
              <a:t> </a:t>
            </a:r>
            <a:r>
              <a:rPr lang="en-GB" sz="2800" dirty="0" err="1"/>
              <a:t>i</a:t>
            </a:r>
            <a:r>
              <a:rPr lang="en-GB" sz="2800" dirty="0" err="1" smtClean="0"/>
              <a:t>’r</a:t>
            </a:r>
            <a:r>
              <a:rPr lang="en-GB" sz="2800" dirty="0" smtClean="0"/>
              <a:t> </a:t>
            </a:r>
            <a:r>
              <a:rPr lang="en-GB" sz="2800" dirty="0" err="1" smtClean="0"/>
              <a:t>sefyllfa</a:t>
            </a:r>
            <a:r>
              <a:rPr lang="en-GB" sz="2800" dirty="0" smtClean="0"/>
              <a:t> </a:t>
            </a:r>
            <a:r>
              <a:rPr lang="en-GB" sz="2800" dirty="0" err="1" smtClean="0"/>
              <a:t>gyfredol</a:t>
            </a:r>
            <a:r>
              <a:rPr lang="en-GB" sz="2800" dirty="0" smtClean="0"/>
              <a:t> o ran </a:t>
            </a:r>
            <a:r>
              <a:rPr lang="en-GB" sz="2800" dirty="0" err="1" smtClean="0"/>
              <a:t>lles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ein</a:t>
            </a:r>
            <a:r>
              <a:rPr lang="en-GB" sz="2800" dirty="0" smtClean="0"/>
              <a:t> </a:t>
            </a:r>
            <a:r>
              <a:rPr lang="en-GB" sz="2800" dirty="0" err="1" smtClean="0"/>
              <a:t>hysgolion</a:t>
            </a:r>
            <a:r>
              <a:rPr lang="en-GB" sz="2800" dirty="0" smtClean="0"/>
              <a:t>?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bg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Will the the 2022 Curriculum described by Donaldson (2015) as a ‘once-in-a-generation opportunity’ really be the answer to the current situation regarding well-being in our schools?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5896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/>
              <a:t>Adnoddau</a:t>
            </a:r>
            <a:r>
              <a:rPr lang="en-GB" b="1" dirty="0" smtClean="0"/>
              <a:t> </a:t>
            </a:r>
            <a:r>
              <a:rPr lang="en-GB" b="1" dirty="0" err="1" smtClean="0"/>
              <a:t>defnyddiol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i="1" dirty="0" smtClean="0"/>
              <a:t>Useful Resources</a:t>
            </a:r>
            <a:endParaRPr lang="en-GB" b="1" i="1" dirty="0"/>
          </a:p>
        </p:txBody>
      </p:sp>
      <p:sp>
        <p:nvSpPr>
          <p:cNvPr id="6" name="TextBox 5"/>
          <p:cNvSpPr txBox="1"/>
          <p:nvPr/>
        </p:nvSpPr>
        <p:spPr>
          <a:xfrm>
            <a:off x="2216727" y="1898073"/>
            <a:ext cx="7550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216727" y="1898074"/>
            <a:ext cx="75507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Iach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/Healthy Schools Wales: </a:t>
            </a:r>
            <a:r>
              <a:rPr lang="en-GB" dirty="0">
                <a:hlinkClick r:id="rId2"/>
              </a:rPr>
              <a:t>http://www.wales.nhs.uk/sitesplus/888/tudalen/82258</a:t>
            </a:r>
            <a:r>
              <a:rPr lang="en-GB" dirty="0"/>
              <a:t> </a:t>
            </a:r>
          </a:p>
          <a:p>
            <a:endParaRPr lang="en-GB" dirty="0" smtClean="0"/>
          </a:p>
          <a:p>
            <a:r>
              <a:rPr lang="en-GB" dirty="0" smtClean="0"/>
              <a:t>Mental health teacher resource pack (English only)</a:t>
            </a:r>
            <a:endParaRPr lang="en-GB" dirty="0"/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://www.annafreud.org/what-we-do/schools-in-mind/resources-for-schools/talking-mental-health-animation-teacher-toolkit/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SEAL (</a:t>
            </a:r>
            <a:r>
              <a:rPr lang="en-GB" dirty="0" err="1"/>
              <a:t>Cynradd</a:t>
            </a:r>
            <a:r>
              <a:rPr lang="en-GB" dirty="0"/>
              <a:t>) /SEAL (Primary) Resources </a:t>
            </a:r>
            <a:r>
              <a:rPr lang="en-GB" dirty="0">
                <a:hlinkClick r:id="rId4"/>
              </a:rPr>
              <a:t>https://hwb.gov.wales/search?query=SEAL&amp;strict=true&amp;popupUri=%2FResource%2F8da29064-8aaf-47b9-9937-8d9610f2a744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2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299" y="572047"/>
            <a:ext cx="9932897" cy="5562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55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/>
              <a:t>Darllen</a:t>
            </a:r>
            <a:r>
              <a:rPr lang="en-GB" b="1" dirty="0" smtClean="0"/>
              <a:t> </a:t>
            </a:r>
            <a:r>
              <a:rPr lang="en-GB" b="1" dirty="0" err="1" smtClean="0"/>
              <a:t>pellach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i="1" dirty="0" smtClean="0"/>
              <a:t>Further reading</a:t>
            </a:r>
            <a:endParaRPr lang="en-GB" b="1" i="1" dirty="0"/>
          </a:p>
        </p:txBody>
      </p:sp>
      <p:sp>
        <p:nvSpPr>
          <p:cNvPr id="4" name="TextBox 3"/>
          <p:cNvSpPr txBox="1"/>
          <p:nvPr/>
        </p:nvSpPr>
        <p:spPr>
          <a:xfrm>
            <a:off x="2194922" y="1888317"/>
            <a:ext cx="767771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Howard C. et al. (2017) </a:t>
            </a:r>
            <a:r>
              <a:rPr lang="en-GB" i="1" dirty="0"/>
              <a:t>Children’s Mental Health and Emotional Well-being in Primary Schools. </a:t>
            </a:r>
            <a:r>
              <a:rPr lang="en-GB" dirty="0" err="1"/>
              <a:t>London:Sage</a:t>
            </a:r>
            <a:r>
              <a:rPr lang="en-GB" dirty="0"/>
              <a:t>.</a:t>
            </a:r>
          </a:p>
          <a:p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(2010) ‘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: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a </a:t>
            </a:r>
            <a:r>
              <a:rPr lang="en-GB" dirty="0" err="1"/>
              <a:t>Lleoliadau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.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o: </a:t>
            </a:r>
            <a:r>
              <a:rPr lang="en-GB" dirty="0">
                <a:hlinkClick r:id="rId2"/>
              </a:rPr>
              <a:t>https://llyw.cymru/sites/default/files/publications/2018-03/meddwl-yn-gadarnhaol-iechyd-a-lles-emosiynol-mewn-ysgolion-a-lleoliadau-blynyddoedd-cynnar-y-ddogfen-gyfan.pdf</a:t>
            </a:r>
            <a:r>
              <a:rPr lang="en-GB" dirty="0"/>
              <a:t> </a:t>
            </a:r>
          </a:p>
          <a:p>
            <a:r>
              <a:rPr lang="en-GB" dirty="0"/>
              <a:t>Rose, J., Gilbert, L., &amp; Richards, V., (2016) </a:t>
            </a:r>
            <a:r>
              <a:rPr lang="en-GB" i="1" dirty="0"/>
              <a:t>Health and Well-being in Early Childhood. </a:t>
            </a:r>
            <a:r>
              <a:rPr lang="en-GB" dirty="0"/>
              <a:t>London: Sage. </a:t>
            </a:r>
          </a:p>
          <a:p>
            <a:r>
              <a:rPr lang="en-GB" dirty="0"/>
              <a:t>Welsh Government (2010) ‘Thinking Positively: Emotional Health and Well-being in Schools and Early Years Settings. Available at: </a:t>
            </a:r>
            <a:r>
              <a:rPr lang="en-GB" dirty="0">
                <a:hlinkClick r:id="rId3"/>
              </a:rPr>
              <a:t>https://gov.wales/sites/default/files/publications/2018-03/thinking-positively-emotional-health-and-well-being-in-schools-and-early-years-settings.pdf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06324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373545"/>
      </a:dk2>
      <a:lt2>
        <a:srgbClr val="BCD0E0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6793CD"/>
      </a:accent6>
      <a:hlink>
        <a:srgbClr val="6B9F25"/>
      </a:hlink>
      <a:folHlink>
        <a:srgbClr val="9F6715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913DB040-6816-4415-960D-8178C78575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123</TotalTime>
  <Words>1269</Words>
  <Application>Microsoft Office PowerPoint</Application>
  <PresentationFormat>Widescreen</PresentationFormat>
  <Paragraphs>159</Paragraphs>
  <Slides>18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Century Gothic</vt:lpstr>
      <vt:lpstr>Wingdings</vt:lpstr>
      <vt:lpstr>Savon</vt:lpstr>
      <vt:lpstr>Golwg bellach ar les looking again at Well-being</vt:lpstr>
      <vt:lpstr>Nod Aims</vt:lpstr>
      <vt:lpstr>PowerPoint Presentation</vt:lpstr>
      <vt:lpstr>Cymru – y sefyllfa gyfredol Wales – the current situation</vt:lpstr>
      <vt:lpstr>TASG GRŴP GROUP TASK</vt:lpstr>
      <vt:lpstr>PowerPoint Presentation</vt:lpstr>
      <vt:lpstr>PowerPoint Presentation</vt:lpstr>
      <vt:lpstr>Beth sydd angen arnom ni  er mwyn ffynnu? What do we need in order to thrive?</vt:lpstr>
      <vt:lpstr>PowerPoint Presentation</vt:lpstr>
      <vt:lpstr>Addysgu’r meddwl/Educating the mind (Siegel, 2011)</vt:lpstr>
      <vt:lpstr>PowerPoint Presentation</vt:lpstr>
      <vt:lpstr>Lles - ymagwedd ysgol gyfan Well-being – a whole school approach (Howard et al. 2017:29)</vt:lpstr>
      <vt:lpstr> Gofynion statudol Statutory obligations </vt:lpstr>
      <vt:lpstr>Cwricwlwm Drafft 2022  Draft 2022 Curriculum</vt:lpstr>
      <vt:lpstr>Adfyfyriwch a thrafodwch Reflect and discuss</vt:lpstr>
      <vt:lpstr>Adnoddau defnyddiol Useful Resources</vt:lpstr>
      <vt:lpstr>PowerPoint Presentation</vt:lpstr>
      <vt:lpstr>Darllen pellach 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Golwg bellach ar les exploring Well-being further</dc:title>
  <dc:creator>Nanna Ryder</dc:creator>
  <cp:lastModifiedBy>Nanna Ryder</cp:lastModifiedBy>
  <cp:revision>17</cp:revision>
  <dcterms:created xsi:type="dcterms:W3CDTF">2019-11-05T11:22:51Z</dcterms:created>
  <dcterms:modified xsi:type="dcterms:W3CDTF">2019-11-05T13:28:16Z</dcterms:modified>
</cp:coreProperties>
</file>