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920FF"/>
    <a:srgbClr val="EEFF00"/>
    <a:srgbClr val="00EF69"/>
    <a:srgbClr val="FF09B6"/>
    <a:srgbClr val="00EFFF"/>
    <a:srgbClr val="00AFB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756"/>
    <p:restoredTop sz="94676"/>
  </p:normalViewPr>
  <p:slideViewPr>
    <p:cSldViewPr snapToGrid="0" snapToObjects="1">
      <p:cViewPr varScale="1">
        <p:scale>
          <a:sx n="106" d="100"/>
          <a:sy n="106" d="100"/>
        </p:scale>
        <p:origin x="552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C1D13C-F27E-114F-AD95-95E947A103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A23E08-ED5F-6841-A376-BEDE863D02B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C9FFFE-57DA-B449-8491-ECA7096C16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BAA77A-EF61-3C46-B87C-E6C30236F88C}" type="datetimeFigureOut">
              <a:rPr lang="en-US" smtClean="0"/>
              <a:t>11/4/21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855616-5557-BE40-9AF1-C05FB67AEC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F247F9-6156-784D-A53C-1BD0CA6C30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119AF-769E-1847-8C01-97D6DC8A03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56308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C162BB-3F00-CF47-B3B7-A6062CEC72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60FAAF-AD04-E544-835B-9B15B1B8B5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4FFF41-EA70-534A-A3F9-DBED93C5A5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BAA77A-EF61-3C46-B87C-E6C30236F88C}" type="datetimeFigureOut">
              <a:rPr lang="en-US" smtClean="0"/>
              <a:t>11/4/21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C754F4-E9AC-B34A-BCCC-B35AB51BC9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07FCF5-6616-0D4A-9E0F-082B33C211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119AF-769E-1847-8C01-97D6DC8A03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67957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75ED49-5508-7B49-8C09-BD25E98DCE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F5D986-23F0-EE44-A5CA-BC71BF99F2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DD7AB5-7D96-BB48-9E00-150DFBE89C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BAA77A-EF61-3C46-B87C-E6C30236F88C}" type="datetimeFigureOut">
              <a:rPr lang="en-US" smtClean="0"/>
              <a:t>11/4/21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1D8277-24C7-6A4A-8584-4D63FEF21B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BFCAB1-0284-9B40-8FCF-870C159B0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119AF-769E-1847-8C01-97D6DC8A03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66064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C796-88E4-274E-B2A1-EB1CD6837A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71E0E1-D31A-224E-8724-1A02D19D836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EF32A1D-DD3C-0F42-925B-9F30EB20E6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BCE406-77B7-0C4C-9DE0-E65FF38B13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BAA77A-EF61-3C46-B87C-E6C30236F88C}" type="datetimeFigureOut">
              <a:rPr lang="en-US" smtClean="0"/>
              <a:t>11/4/21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BCE5226-552E-8F42-8D98-0E4F50014E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38584A-8C39-5B43-85CC-7A987B16C8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119AF-769E-1847-8C01-97D6DC8A03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43769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8FFB03-F1FE-3443-B0C0-4995C31B7A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1B1437-906E-1049-9974-6FF5182FF8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68DE0EB-DAD3-2546-B80C-691FAF3A9D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DDB7EE7-1B8A-6541-A93E-DF7F19185F1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722239F-6CDE-1C41-B562-E225A14DB29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0A0F42E-0079-0D49-B2B9-9ACE5B7075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BAA77A-EF61-3C46-B87C-E6C30236F88C}" type="datetimeFigureOut">
              <a:rPr lang="en-US" smtClean="0"/>
              <a:t>11/4/21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6962DDF-FFD0-8942-A0EF-400F311DAC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2585B0C-1B65-704E-BCCC-AC06FCA4A9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119AF-769E-1847-8C01-97D6DC8A03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11007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53B634-552A-5641-BDF3-5402160AF8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3413B15-9CEE-5A4A-B06D-E2E630169E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BAA77A-EF61-3C46-B87C-E6C30236F88C}" type="datetimeFigureOut">
              <a:rPr lang="en-US" smtClean="0"/>
              <a:t>11/4/21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3233722-EBFA-C644-AC06-43085DC7FA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70A0B46-C7DF-DB4C-9FFA-AC3342AB2E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119AF-769E-1847-8C01-97D6DC8A03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97727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027A43-9E36-3542-A999-6B72A37AD6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BAA77A-EF61-3C46-B87C-E6C30236F88C}" type="datetimeFigureOut">
              <a:rPr lang="en-US" smtClean="0"/>
              <a:t>11/4/21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2EC61BE-20C7-1246-B6FA-BC8502E110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1A49F17-A9C7-344D-941A-CEA6E46E42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119AF-769E-1847-8C01-97D6DC8A03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18995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83A010-5DDB-9648-AEDE-13D65A5C7E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080D8D-525E-3948-A782-35DF8BD48E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29CD8E-87E2-5844-B353-90B28936A8A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0C29CE-365D-FF43-951B-EB5B019245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BAA77A-EF61-3C46-B87C-E6C30236F88C}" type="datetimeFigureOut">
              <a:rPr lang="en-US" smtClean="0"/>
              <a:t>11/4/21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8C6151-C1A3-2F41-B8F4-A71A9928D5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A615AB-C657-854F-8856-438DA301A3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119AF-769E-1847-8C01-97D6DC8A03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48531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C5BBCB-3886-CC4E-92BD-BE8F291DC3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1E701C7-4430-E845-90AC-CC241B8B970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197FC1-FA63-1447-86BC-565AFC149F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B64736-FA43-4048-ABF6-D0AE0DCD48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BAA77A-EF61-3C46-B87C-E6C30236F88C}" type="datetimeFigureOut">
              <a:rPr lang="en-US" smtClean="0"/>
              <a:t>11/4/21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F40067-FDA0-5141-9EB4-BBE57ABD7A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F3ED46-1CD1-9B43-B1B8-BB5D454228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119AF-769E-1847-8C01-97D6DC8A03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32998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43A1BE-8608-F845-BE3C-C05C235C3B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EC51F61-FAAA-4F40-8115-46C2695C0C8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7F5AF9-AAAC-6449-B9FF-5AEC22683E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BAA77A-EF61-3C46-B87C-E6C30236F88C}" type="datetimeFigureOut">
              <a:rPr lang="en-US" smtClean="0"/>
              <a:t>11/4/21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819A8F-2571-F245-A2E7-0F7CE6A2F2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366BA9-642B-7A4F-A39C-EC59AD194E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119AF-769E-1847-8C01-97D6DC8A03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44906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F92548-4F7A-AA40-BD8A-11969EC424E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1CF7ADE-0690-0A4D-A325-934CB13C77E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60BC46-51F8-FA45-A48D-050DB7F1D4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BAA77A-EF61-3C46-B87C-E6C30236F88C}" type="datetimeFigureOut">
              <a:rPr lang="en-US" smtClean="0"/>
              <a:t>11/4/21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A98842-C491-644E-9E90-ED2B7D59A4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83C421-8070-EC44-991D-A42BED51B1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119AF-769E-1847-8C01-97D6DC8A03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49723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807E886-7BA7-E444-8DA2-5677A96490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46AE38-CB26-7944-BD6A-1417F4F573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7A3BE4-9D54-8C4A-B905-E5197E43E5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BAA77A-EF61-3C46-B87C-E6C30236F88C}" type="datetimeFigureOut">
              <a:rPr lang="en-US" smtClean="0"/>
              <a:t>11/4/21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532D34-DE00-A547-8B69-DB2DC5586A8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B47146-DCBE-024E-89CF-51372D3DD0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6119AF-769E-1847-8C01-97D6DC8A03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98835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jpg"/><Relationship Id="rId7" Type="http://schemas.openxmlformats.org/officeDocument/2006/relationships/image" Target="../media/image6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A room with tables and chairs&#10;&#10;Description automatically generated with medium confidence">
            <a:extLst>
              <a:ext uri="{FF2B5EF4-FFF2-40B4-BE49-F238E27FC236}">
                <a16:creationId xmlns:a16="http://schemas.microsoft.com/office/drawing/2014/main" id="{972B6CCD-3031-6D4F-8247-B6E100D754C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tretch>
            <a:fillRect/>
          </a:stretch>
        </p:blipFill>
        <p:spPr>
          <a:xfrm>
            <a:off x="-37825" y="28915"/>
            <a:ext cx="12191999" cy="6857999"/>
          </a:xfrm>
          <a:prstGeom prst="rect">
            <a:avLst/>
          </a:prstGeom>
        </p:spPr>
      </p:pic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83FA766D-3260-4E0A-9E7F-A2C93DFF1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46518"/>
            <a:ext cx="4100079" cy="6194580"/>
          </a:xfrm>
          <a:custGeom>
            <a:avLst/>
            <a:gdLst>
              <a:gd name="connsiteX0" fmla="*/ 1002789 w 4100079"/>
              <a:gd name="connsiteY0" fmla="*/ 0 h 6194580"/>
              <a:gd name="connsiteX1" fmla="*/ 4100079 w 4100079"/>
              <a:gd name="connsiteY1" fmla="*/ 3097290 h 6194580"/>
              <a:gd name="connsiteX2" fmla="*/ 1002789 w 4100079"/>
              <a:gd name="connsiteY2" fmla="*/ 6194580 h 6194580"/>
              <a:gd name="connsiteX3" fmla="*/ 81750 w 4100079"/>
              <a:gd name="connsiteY3" fmla="*/ 6055332 h 6194580"/>
              <a:gd name="connsiteX4" fmla="*/ 0 w 4100079"/>
              <a:gd name="connsiteY4" fmla="*/ 6025411 h 6194580"/>
              <a:gd name="connsiteX5" fmla="*/ 0 w 4100079"/>
              <a:gd name="connsiteY5" fmla="*/ 169169 h 6194580"/>
              <a:gd name="connsiteX6" fmla="*/ 81750 w 4100079"/>
              <a:gd name="connsiteY6" fmla="*/ 139248 h 6194580"/>
              <a:gd name="connsiteX7" fmla="*/ 1002789 w 4100079"/>
              <a:gd name="connsiteY7" fmla="*/ 0 h 61945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100079" h="6194580">
                <a:moveTo>
                  <a:pt x="1002789" y="0"/>
                </a:moveTo>
                <a:cubicBezTo>
                  <a:pt x="2713375" y="0"/>
                  <a:pt x="4100079" y="1386704"/>
                  <a:pt x="4100079" y="3097290"/>
                </a:cubicBezTo>
                <a:cubicBezTo>
                  <a:pt x="4100079" y="4807876"/>
                  <a:pt x="2713375" y="6194580"/>
                  <a:pt x="1002789" y="6194580"/>
                </a:cubicBezTo>
                <a:cubicBezTo>
                  <a:pt x="682054" y="6194580"/>
                  <a:pt x="372706" y="6145829"/>
                  <a:pt x="81750" y="6055332"/>
                </a:cubicBezTo>
                <a:lnTo>
                  <a:pt x="0" y="6025411"/>
                </a:lnTo>
                <a:lnTo>
                  <a:pt x="0" y="169169"/>
                </a:lnTo>
                <a:lnTo>
                  <a:pt x="81750" y="139248"/>
                </a:lnTo>
                <a:cubicBezTo>
                  <a:pt x="372706" y="48751"/>
                  <a:pt x="682054" y="0"/>
                  <a:pt x="1002789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 table is filled with food&#10;&#10;Description automatically generated with low confidence">
            <a:extLst>
              <a:ext uri="{FF2B5EF4-FFF2-40B4-BE49-F238E27FC236}">
                <a16:creationId xmlns:a16="http://schemas.microsoft.com/office/drawing/2014/main" id="{6F64EBFE-2650-6446-B5B5-357B5904186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9267" r="35937" b="-2"/>
          <a:stretch/>
        </p:blipFill>
        <p:spPr>
          <a:xfrm>
            <a:off x="19229" y="505714"/>
            <a:ext cx="3933420" cy="5835082"/>
          </a:xfrm>
          <a:custGeom>
            <a:avLst/>
            <a:gdLst/>
            <a:ahLst/>
            <a:cxnLst/>
            <a:rect l="l" t="t" r="r" b="b"/>
            <a:pathLst>
              <a:path w="3933440" h="5861304">
                <a:moveTo>
                  <a:pt x="1002788" y="0"/>
                </a:moveTo>
                <a:cubicBezTo>
                  <a:pt x="2621342" y="0"/>
                  <a:pt x="3933440" y="1312098"/>
                  <a:pt x="3933440" y="2930652"/>
                </a:cubicBezTo>
                <a:cubicBezTo>
                  <a:pt x="3933440" y="4549206"/>
                  <a:pt x="2621342" y="5861304"/>
                  <a:pt x="1002788" y="5861304"/>
                </a:cubicBezTo>
                <a:cubicBezTo>
                  <a:pt x="699309" y="5861304"/>
                  <a:pt x="406604" y="5815176"/>
                  <a:pt x="131302" y="5729548"/>
                </a:cubicBezTo>
                <a:lnTo>
                  <a:pt x="0" y="5681491"/>
                </a:lnTo>
                <a:lnTo>
                  <a:pt x="0" y="179814"/>
                </a:lnTo>
                <a:lnTo>
                  <a:pt x="131302" y="131756"/>
                </a:lnTo>
                <a:cubicBezTo>
                  <a:pt x="406604" y="46129"/>
                  <a:pt x="699309" y="0"/>
                  <a:pt x="1002788" y="0"/>
                </a:cubicBezTo>
                <a:close/>
              </a:path>
            </a:pathLst>
          </a:custGeom>
        </p:spPr>
      </p:pic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CB435A06-5FFD-4CF8-BE06-3796EC4200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53543" y="0"/>
            <a:ext cx="3566160" cy="3159748"/>
          </a:xfrm>
          <a:custGeom>
            <a:avLst/>
            <a:gdLst>
              <a:gd name="connsiteX0" fmla="*/ 649888 w 3566160"/>
              <a:gd name="connsiteY0" fmla="*/ 0 h 3159748"/>
              <a:gd name="connsiteX1" fmla="*/ 2916273 w 3566160"/>
              <a:gd name="connsiteY1" fmla="*/ 0 h 3159748"/>
              <a:gd name="connsiteX2" fmla="*/ 2917285 w 3566160"/>
              <a:gd name="connsiteY2" fmla="*/ 757 h 3159748"/>
              <a:gd name="connsiteX3" fmla="*/ 3566160 w 3566160"/>
              <a:gd name="connsiteY3" fmla="*/ 1376668 h 3159748"/>
              <a:gd name="connsiteX4" fmla="*/ 1783080 w 3566160"/>
              <a:gd name="connsiteY4" fmla="*/ 3159748 h 3159748"/>
              <a:gd name="connsiteX5" fmla="*/ 0 w 3566160"/>
              <a:gd name="connsiteY5" fmla="*/ 1376668 h 3159748"/>
              <a:gd name="connsiteX6" fmla="*/ 648876 w 3566160"/>
              <a:gd name="connsiteY6" fmla="*/ 757 h 3159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66160" h="3159748">
                <a:moveTo>
                  <a:pt x="649888" y="0"/>
                </a:moveTo>
                <a:lnTo>
                  <a:pt x="2916273" y="0"/>
                </a:lnTo>
                <a:lnTo>
                  <a:pt x="2917285" y="757"/>
                </a:lnTo>
                <a:cubicBezTo>
                  <a:pt x="3313569" y="327800"/>
                  <a:pt x="3566160" y="822736"/>
                  <a:pt x="3566160" y="1376668"/>
                </a:cubicBezTo>
                <a:cubicBezTo>
                  <a:pt x="3566160" y="2361436"/>
                  <a:pt x="2767848" y="3159748"/>
                  <a:pt x="1783080" y="3159748"/>
                </a:cubicBezTo>
                <a:cubicBezTo>
                  <a:pt x="798312" y="3159748"/>
                  <a:pt x="0" y="2361436"/>
                  <a:pt x="0" y="1376668"/>
                </a:cubicBezTo>
                <a:cubicBezTo>
                  <a:pt x="0" y="822736"/>
                  <a:pt x="252591" y="327800"/>
                  <a:pt x="648876" y="757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9" name="Picture 8" descr="A picture containing sandwich, food, fries, snack food&#10;&#10;Description automatically generated">
            <a:extLst>
              <a:ext uri="{FF2B5EF4-FFF2-40B4-BE49-F238E27FC236}">
                <a16:creationId xmlns:a16="http://schemas.microsoft.com/office/drawing/2014/main" id="{719F33F2-27E5-9A4E-A01A-3F12333C538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3070" r="4" b="15169"/>
          <a:stretch/>
        </p:blipFill>
        <p:spPr>
          <a:xfrm>
            <a:off x="4508283" y="108070"/>
            <a:ext cx="3236976" cy="3043228"/>
          </a:xfrm>
          <a:custGeom>
            <a:avLst/>
            <a:gdLst/>
            <a:ahLst/>
            <a:cxnLst/>
            <a:rect l="l" t="t" r="r" b="b"/>
            <a:pathLst>
              <a:path w="3236976" h="2995156">
                <a:moveTo>
                  <a:pt x="770517" y="0"/>
                </a:moveTo>
                <a:lnTo>
                  <a:pt x="2466460" y="0"/>
                </a:lnTo>
                <a:lnTo>
                  <a:pt x="2523400" y="34592"/>
                </a:lnTo>
                <a:cubicBezTo>
                  <a:pt x="2953921" y="325446"/>
                  <a:pt x="3236976" y="818002"/>
                  <a:pt x="3236976" y="1376668"/>
                </a:cubicBezTo>
                <a:cubicBezTo>
                  <a:pt x="3236976" y="2270534"/>
                  <a:pt x="2512354" y="2995156"/>
                  <a:pt x="1618488" y="2995156"/>
                </a:cubicBezTo>
                <a:cubicBezTo>
                  <a:pt x="724622" y="2995156"/>
                  <a:pt x="0" y="2270534"/>
                  <a:pt x="0" y="1376668"/>
                </a:cubicBezTo>
                <a:cubicBezTo>
                  <a:pt x="0" y="818002"/>
                  <a:pt x="283056" y="325446"/>
                  <a:pt x="713576" y="34592"/>
                </a:cubicBezTo>
                <a:close/>
              </a:path>
            </a:pathLst>
          </a:custGeom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5E10DA6E-C3FF-4539-BF84-4775BB7EC4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04396" y="2042"/>
            <a:ext cx="3387604" cy="4183848"/>
          </a:xfrm>
          <a:custGeom>
            <a:avLst/>
            <a:gdLst>
              <a:gd name="connsiteX0" fmla="*/ 420128 w 3387604"/>
              <a:gd name="connsiteY0" fmla="*/ 0 h 4183848"/>
              <a:gd name="connsiteX1" fmla="*/ 3387604 w 3387604"/>
              <a:gd name="connsiteY1" fmla="*/ 0 h 4183848"/>
              <a:gd name="connsiteX2" fmla="*/ 3387604 w 3387604"/>
              <a:gd name="connsiteY2" fmla="*/ 4101530 h 4183848"/>
              <a:gd name="connsiteX3" fmla="*/ 3283372 w 3387604"/>
              <a:gd name="connsiteY3" fmla="*/ 4128330 h 4183848"/>
              <a:gd name="connsiteX4" fmla="*/ 2732648 w 3387604"/>
              <a:gd name="connsiteY4" fmla="*/ 4183848 h 4183848"/>
              <a:gd name="connsiteX5" fmla="*/ 0 w 3387604"/>
              <a:gd name="connsiteY5" fmla="*/ 1451200 h 4183848"/>
              <a:gd name="connsiteX6" fmla="*/ 329816 w 3387604"/>
              <a:gd name="connsiteY6" fmla="*/ 148658 h 41838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387604" h="4183848">
                <a:moveTo>
                  <a:pt x="420128" y="0"/>
                </a:moveTo>
                <a:lnTo>
                  <a:pt x="3387604" y="0"/>
                </a:lnTo>
                <a:lnTo>
                  <a:pt x="3387604" y="4101530"/>
                </a:lnTo>
                <a:lnTo>
                  <a:pt x="3283372" y="4128330"/>
                </a:lnTo>
                <a:cubicBezTo>
                  <a:pt x="3105483" y="4164732"/>
                  <a:pt x="2921298" y="4183848"/>
                  <a:pt x="2732648" y="4183848"/>
                </a:cubicBezTo>
                <a:cubicBezTo>
                  <a:pt x="1223448" y="4183848"/>
                  <a:pt x="0" y="2960400"/>
                  <a:pt x="0" y="1451200"/>
                </a:cubicBezTo>
                <a:cubicBezTo>
                  <a:pt x="0" y="979575"/>
                  <a:pt x="119477" y="535856"/>
                  <a:pt x="329816" y="148658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 descr="A picture containing pizza, slice, dish, sliced&#10;&#10;Description automatically generated">
            <a:extLst>
              <a:ext uri="{FF2B5EF4-FFF2-40B4-BE49-F238E27FC236}">
                <a16:creationId xmlns:a16="http://schemas.microsoft.com/office/drawing/2014/main" id="{AAAA9DC1-234E-234D-B91E-CAAB62C7345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868" r="15137" b="1"/>
          <a:stretch/>
        </p:blipFill>
        <p:spPr>
          <a:xfrm>
            <a:off x="8961440" y="175224"/>
            <a:ext cx="3211796" cy="4004921"/>
          </a:xfrm>
          <a:custGeom>
            <a:avLst/>
            <a:gdLst/>
            <a:ahLst/>
            <a:cxnLst/>
            <a:rect l="l" t="t" r="r" b="b"/>
            <a:pathLst>
              <a:path w="3224421" h="4020664">
                <a:moveTo>
                  <a:pt x="449733" y="0"/>
                </a:moveTo>
                <a:lnTo>
                  <a:pt x="3224421" y="0"/>
                </a:lnTo>
                <a:lnTo>
                  <a:pt x="3224421" y="3933205"/>
                </a:lnTo>
                <a:lnTo>
                  <a:pt x="3087301" y="3968462"/>
                </a:lnTo>
                <a:cubicBezTo>
                  <a:pt x="2920035" y="4002689"/>
                  <a:pt x="2746849" y="4020664"/>
                  <a:pt x="2569464" y="4020664"/>
                </a:cubicBezTo>
                <a:cubicBezTo>
                  <a:pt x="1150388" y="4020664"/>
                  <a:pt x="0" y="2870276"/>
                  <a:pt x="0" y="1451200"/>
                </a:cubicBezTo>
                <a:cubicBezTo>
                  <a:pt x="0" y="919047"/>
                  <a:pt x="161773" y="424677"/>
                  <a:pt x="438824" y="14588"/>
                </a:cubicBezTo>
                <a:close/>
              </a:path>
            </a:pathLst>
          </a:cu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5E0EE4C-90FE-F649-9AA2-88146E8943C9}"/>
              </a:ext>
            </a:extLst>
          </p:cNvPr>
          <p:cNvSpPr txBox="1"/>
          <p:nvPr/>
        </p:nvSpPr>
        <p:spPr>
          <a:xfrm>
            <a:off x="37826" y="1022629"/>
            <a:ext cx="316230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bg1"/>
                </a:solidFill>
                <a:highlight>
                  <a:srgbClr val="00AFB5"/>
                </a:highlight>
              </a:rPr>
              <a:t>Lobster Roll   22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bg1"/>
                </a:solidFill>
                <a:highlight>
                  <a:srgbClr val="00AFB5"/>
                </a:highlight>
              </a:rPr>
              <a:t>Lobster Stew  28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bg1"/>
                </a:solidFill>
                <a:highlight>
                  <a:srgbClr val="00AFB5"/>
                </a:highlight>
              </a:rPr>
              <a:t>Fried Calamari  12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bg1"/>
                </a:solidFill>
                <a:highlight>
                  <a:srgbClr val="00AFB5"/>
                </a:highlight>
              </a:rPr>
              <a:t>Crispy Fish Fillets  10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bg1"/>
                </a:solidFill>
                <a:highlight>
                  <a:srgbClr val="00AFB5"/>
                </a:highlight>
              </a:rPr>
              <a:t>Baked Cod  9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bg1"/>
                </a:solidFill>
                <a:highlight>
                  <a:srgbClr val="00AFB5"/>
                </a:highlight>
              </a:rPr>
              <a:t>Marinated Tuna Steak  18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bg1"/>
                </a:solidFill>
                <a:highlight>
                  <a:srgbClr val="00AFB5"/>
                </a:highlight>
              </a:rPr>
              <a:t>Grilled Salmon  12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bg1"/>
                </a:solidFill>
                <a:highlight>
                  <a:srgbClr val="00AFB5"/>
                </a:highlight>
              </a:rPr>
              <a:t>Fried Catfish  13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b="1" dirty="0">
              <a:solidFill>
                <a:schemeClr val="bg1"/>
              </a:solidFill>
              <a:highlight>
                <a:srgbClr val="00AFB5"/>
              </a:highlight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b="1" dirty="0">
              <a:solidFill>
                <a:schemeClr val="bg1"/>
              </a:solidFill>
              <a:highlight>
                <a:srgbClr val="00AFB5"/>
              </a:highlight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629E691-71F6-E749-BD53-8564629367AA}"/>
              </a:ext>
            </a:extLst>
          </p:cNvPr>
          <p:cNvSpPr txBox="1"/>
          <p:nvPr/>
        </p:nvSpPr>
        <p:spPr>
          <a:xfrm>
            <a:off x="4600524" y="1648155"/>
            <a:ext cx="331917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bg1"/>
                </a:solidFill>
                <a:highlight>
                  <a:srgbClr val="008000"/>
                </a:highlight>
              </a:rPr>
              <a:t>Original Angus Beef Burger  9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bg1"/>
                </a:solidFill>
                <a:highlight>
                  <a:srgbClr val="008000"/>
                </a:highlight>
              </a:rPr>
              <a:t>Cheeseburger  10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bg1"/>
                </a:solidFill>
                <a:highlight>
                  <a:srgbClr val="008000"/>
                </a:highlight>
              </a:rPr>
              <a:t>Double Cheeseburger  12</a:t>
            </a:r>
          </a:p>
          <a:p>
            <a:r>
              <a:rPr lang="en-US" b="1" dirty="0">
                <a:solidFill>
                  <a:srgbClr val="FF0000"/>
                </a:solidFill>
                <a:highlight>
                  <a:srgbClr val="008000"/>
                </a:highlight>
              </a:rPr>
              <a:t>All the burgers contain 300 grams of angus beef and are served with chips.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90AD84A-8405-AE4C-A298-FAF650913E81}"/>
              </a:ext>
            </a:extLst>
          </p:cNvPr>
          <p:cNvSpPr txBox="1"/>
          <p:nvPr/>
        </p:nvSpPr>
        <p:spPr>
          <a:xfrm>
            <a:off x="8821190" y="700356"/>
            <a:ext cx="307804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bg1"/>
                </a:solidFill>
                <a:highlight>
                  <a:srgbClr val="FF0000"/>
                </a:highlight>
              </a:rPr>
              <a:t>Pizza </a:t>
            </a:r>
            <a:r>
              <a:rPr lang="en-US" b="1" dirty="0" err="1">
                <a:solidFill>
                  <a:schemeClr val="bg1"/>
                </a:solidFill>
                <a:highlight>
                  <a:srgbClr val="FF0000"/>
                </a:highlight>
              </a:rPr>
              <a:t>Marguerita</a:t>
            </a:r>
            <a:r>
              <a:rPr lang="en-US" b="1" dirty="0">
                <a:solidFill>
                  <a:schemeClr val="bg1"/>
                </a:solidFill>
                <a:highlight>
                  <a:srgbClr val="FF0000"/>
                </a:highlight>
              </a:rPr>
              <a:t>  8/10/12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bg1"/>
                </a:solidFill>
                <a:highlight>
                  <a:srgbClr val="FF0000"/>
                </a:highlight>
              </a:rPr>
              <a:t>Pizza </a:t>
            </a:r>
            <a:r>
              <a:rPr lang="en-US" b="1" dirty="0" err="1">
                <a:solidFill>
                  <a:schemeClr val="bg1"/>
                </a:solidFill>
                <a:highlight>
                  <a:srgbClr val="FF0000"/>
                </a:highlight>
              </a:rPr>
              <a:t>Capriciosa</a:t>
            </a:r>
            <a:r>
              <a:rPr lang="en-US" b="1" dirty="0">
                <a:solidFill>
                  <a:schemeClr val="bg1"/>
                </a:solidFill>
                <a:highlight>
                  <a:srgbClr val="FF0000"/>
                </a:highlight>
              </a:rPr>
              <a:t>  10/12/14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bg1"/>
                </a:solidFill>
                <a:highlight>
                  <a:srgbClr val="FF0000"/>
                </a:highlight>
              </a:rPr>
              <a:t>Pizza Quatro </a:t>
            </a:r>
            <a:r>
              <a:rPr lang="en-US" b="1" dirty="0" err="1">
                <a:solidFill>
                  <a:schemeClr val="bg1"/>
                </a:solidFill>
                <a:highlight>
                  <a:srgbClr val="FF0000"/>
                </a:highlight>
              </a:rPr>
              <a:t>Formaggi</a:t>
            </a:r>
            <a:r>
              <a:rPr lang="en-US" b="1" dirty="0">
                <a:solidFill>
                  <a:schemeClr val="bg1"/>
                </a:solidFill>
                <a:highlight>
                  <a:srgbClr val="FF0000"/>
                </a:highlight>
              </a:rPr>
              <a:t> 10/12/14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bg1"/>
                </a:solidFill>
                <a:highlight>
                  <a:srgbClr val="FF0000"/>
                </a:highlight>
              </a:rPr>
              <a:t>Pizza Quatro </a:t>
            </a:r>
            <a:r>
              <a:rPr lang="en-US" b="1" dirty="0" err="1">
                <a:solidFill>
                  <a:schemeClr val="bg1"/>
                </a:solidFill>
                <a:highlight>
                  <a:srgbClr val="FF0000"/>
                </a:highlight>
              </a:rPr>
              <a:t>Staggioni</a:t>
            </a:r>
            <a:r>
              <a:rPr lang="en-US" b="1" dirty="0">
                <a:solidFill>
                  <a:schemeClr val="bg1"/>
                </a:solidFill>
                <a:highlight>
                  <a:srgbClr val="FF0000"/>
                </a:highlight>
              </a:rPr>
              <a:t> 10/12/14</a:t>
            </a:r>
          </a:p>
          <a:p>
            <a:r>
              <a:rPr lang="en-US" b="1" dirty="0">
                <a:solidFill>
                  <a:srgbClr val="FFFF00"/>
                </a:solidFill>
                <a:highlight>
                  <a:srgbClr val="FF0000"/>
                </a:highlight>
              </a:rPr>
              <a:t>Pizza Sizes : 12’’/15</a:t>
            </a:r>
            <a:r>
              <a:rPr lang="en-US" b="1" i="1" dirty="0">
                <a:solidFill>
                  <a:srgbClr val="FFFF00"/>
                </a:solidFill>
                <a:highlight>
                  <a:srgbClr val="FF0000"/>
                </a:highlight>
              </a:rPr>
              <a:t>’’/20’’.</a:t>
            </a:r>
            <a:endParaRPr lang="en-US" b="1" dirty="0">
              <a:solidFill>
                <a:srgbClr val="FFFF00"/>
              </a:solidFill>
              <a:highlight>
                <a:srgbClr val="FF0000"/>
              </a:highlight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27F6A04-57B7-1343-B1B8-F1EB8FE33CD3}"/>
              </a:ext>
            </a:extLst>
          </p:cNvPr>
          <p:cNvSpPr txBox="1"/>
          <p:nvPr/>
        </p:nvSpPr>
        <p:spPr>
          <a:xfrm>
            <a:off x="4145857" y="3497633"/>
            <a:ext cx="4815583" cy="3323987"/>
          </a:xfrm>
          <a:prstGeom prst="rect">
            <a:avLst/>
          </a:prstGeom>
          <a:noFill/>
          <a:effectLst>
            <a:outerShdw blurRad="50800" dist="50800" dir="5400000" algn="ctr" rotWithShape="0">
              <a:srgbClr val="000000">
                <a:alpha val="92000"/>
              </a:srgbClr>
            </a:outerShdw>
          </a:effectLst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  <a:highlight>
                  <a:srgbClr val="FFFF00"/>
                </a:highlight>
              </a:rPr>
              <a:t>WINE AND DRINKS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  <a:highlight>
                  <a:srgbClr val="FFFF00"/>
                </a:highlight>
              </a:rPr>
              <a:t>2019 La </a:t>
            </a:r>
            <a:r>
              <a:rPr lang="en-GB" b="1" dirty="0" err="1">
                <a:solidFill>
                  <a:schemeClr val="bg1"/>
                </a:solidFill>
                <a:highlight>
                  <a:srgbClr val="FFFF00"/>
                </a:highlight>
              </a:rPr>
              <a:t>Carraia</a:t>
            </a:r>
            <a:r>
              <a:rPr lang="en-GB" b="1" dirty="0">
                <a:solidFill>
                  <a:schemeClr val="bg1"/>
                </a:solidFill>
                <a:highlight>
                  <a:srgbClr val="FFFF00"/>
                </a:highlight>
              </a:rPr>
              <a:t> Orvieto Classico 0.75L   22</a:t>
            </a:r>
          </a:p>
          <a:p>
            <a:r>
              <a:rPr lang="en-GB" sz="1200" b="1" dirty="0">
                <a:solidFill>
                  <a:schemeClr val="bg1"/>
                </a:solidFill>
                <a:highlight>
                  <a:srgbClr val="FFFF00"/>
                </a:highlight>
              </a:rPr>
              <a:t>(Lovely flowery scents and tingling citrus and melon tastes make this Umbrian-grown Italian white ideal for seafood </a:t>
            </a:r>
            <a:r>
              <a:rPr lang="en-GB" sz="1200" b="1" dirty="0" err="1">
                <a:solidFill>
                  <a:schemeClr val="bg1"/>
                </a:solidFill>
                <a:highlight>
                  <a:srgbClr val="FFFF00"/>
                </a:highlight>
              </a:rPr>
              <a:t>crudo</a:t>
            </a:r>
            <a:r>
              <a:rPr lang="en-GB" sz="1200" b="1" dirty="0">
                <a:solidFill>
                  <a:schemeClr val="bg1"/>
                </a:solidFill>
                <a:highlight>
                  <a:srgbClr val="FFFF00"/>
                </a:highlight>
              </a:rPr>
              <a:t> or a salad of grilled fish or shellfish.)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  <a:highlight>
                  <a:srgbClr val="FFFF00"/>
                </a:highlight>
              </a:rPr>
              <a:t>2014 </a:t>
            </a:r>
            <a:r>
              <a:rPr lang="en-GB" b="1" dirty="0" err="1">
                <a:solidFill>
                  <a:schemeClr val="bg1"/>
                </a:solidFill>
                <a:highlight>
                  <a:srgbClr val="FFFF00"/>
                </a:highlight>
              </a:rPr>
              <a:t>Larner</a:t>
            </a:r>
            <a:r>
              <a:rPr lang="en-GB" b="1" dirty="0">
                <a:solidFill>
                  <a:schemeClr val="bg1"/>
                </a:solidFill>
                <a:highlight>
                  <a:srgbClr val="FFFF00"/>
                </a:highlight>
              </a:rPr>
              <a:t> Elemental GSM 0.75L 27 </a:t>
            </a:r>
          </a:p>
          <a:p>
            <a:r>
              <a:rPr lang="en-GB" sz="1200" b="1" dirty="0">
                <a:solidFill>
                  <a:schemeClr val="bg1"/>
                </a:solidFill>
                <a:highlight>
                  <a:srgbClr val="FFFF00"/>
                </a:highlight>
              </a:rPr>
              <a:t>(With cheese pizza, this red wine mix (also known as </a:t>
            </a:r>
            <a:r>
              <a:rPr lang="en-GB" sz="1200" b="1" dirty="0" err="1">
                <a:solidFill>
                  <a:schemeClr val="bg1"/>
                </a:solidFill>
                <a:highlight>
                  <a:srgbClr val="FFFF00"/>
                </a:highlight>
              </a:rPr>
              <a:t>Côtes</a:t>
            </a:r>
            <a:r>
              <a:rPr lang="en-GB" sz="1200" b="1" dirty="0">
                <a:solidFill>
                  <a:schemeClr val="bg1"/>
                </a:solidFill>
                <a:highlight>
                  <a:srgbClr val="FFFF00"/>
                </a:highlight>
              </a:rPr>
              <a:t> du Rhône blend) is an excellent choice. As a result, it has enough acidity to stand up to the tomato sauce while yet offering just the proper amount of tannin to cleanse the palate and frame your mouthfeel.)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  <a:highlight>
                  <a:srgbClr val="FFFF00"/>
                </a:highlight>
              </a:rPr>
              <a:t>Lambrusco Amabile 0.75L 17</a:t>
            </a:r>
            <a:endParaRPr lang="en-GB" i="1" dirty="0">
              <a:solidFill>
                <a:schemeClr val="bg1"/>
              </a:solidFill>
              <a:highlight>
                <a:srgbClr val="FFFF00"/>
              </a:highligh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  <a:highlight>
                  <a:srgbClr val="FFFF00"/>
                </a:highlight>
              </a:rPr>
              <a:t>Simple Sangria 1L 15</a:t>
            </a:r>
            <a:endParaRPr lang="en-GB" dirty="0">
              <a:solidFill>
                <a:schemeClr val="bg1"/>
              </a:solidFill>
              <a:highlight>
                <a:srgbClr val="FFFF00"/>
              </a:highligh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  <a:highlight>
                  <a:srgbClr val="FFFF00"/>
                </a:highlight>
              </a:rPr>
              <a:t>Coca-Cola, Fanta, Sprite 0.33L  4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  <a:highlight>
                  <a:srgbClr val="FFFF00"/>
                </a:highlight>
              </a:rPr>
              <a:t>San </a:t>
            </a:r>
            <a:r>
              <a:rPr lang="en-GB" b="1" dirty="0" err="1">
                <a:solidFill>
                  <a:schemeClr val="bg1"/>
                </a:solidFill>
                <a:highlight>
                  <a:srgbClr val="FFFF00"/>
                </a:highlight>
              </a:rPr>
              <a:t>Pelegrino</a:t>
            </a:r>
            <a:r>
              <a:rPr lang="en-GB" b="1" dirty="0">
                <a:solidFill>
                  <a:schemeClr val="bg1"/>
                </a:solidFill>
                <a:highlight>
                  <a:srgbClr val="FFFF00"/>
                </a:highlight>
              </a:rPr>
              <a:t> Still/Sparkling Water 0.75L  4/5</a:t>
            </a:r>
          </a:p>
        </p:txBody>
      </p:sp>
      <p:pic>
        <p:nvPicPr>
          <p:cNvPr id="24" name="Picture 23" descr="Logo, icon&#10;&#10;Description automatically generated">
            <a:extLst>
              <a:ext uri="{FF2B5EF4-FFF2-40B4-BE49-F238E27FC236}">
                <a16:creationId xmlns:a16="http://schemas.microsoft.com/office/drawing/2014/main" id="{CC61CC20-4E15-E741-9784-E3C66991D409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85000"/>
          </a:blip>
          <a:stretch>
            <a:fillRect/>
          </a:stretch>
        </p:blipFill>
        <p:spPr>
          <a:xfrm>
            <a:off x="5242735" y="-5744"/>
            <a:ext cx="1672300" cy="132500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BEBF4C7-A631-0C4C-A6C8-A14BC5223EB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30561" y="1022629"/>
            <a:ext cx="6197241" cy="557245"/>
          </a:xfrm>
          <a:scene3d>
            <a:camera prst="orthographicFront"/>
            <a:lightRig rig="threePt" dir="t"/>
          </a:scene3d>
          <a:sp3d>
            <a:bevelT prst="angle"/>
            <a:bevelB prst="angle"/>
          </a:sp3d>
        </p:spPr>
        <p:txBody>
          <a:bodyPr anchor="t">
            <a:noAutofit/>
          </a:bodyPr>
          <a:lstStyle/>
          <a:p>
            <a:pPr algn="l"/>
            <a:r>
              <a:rPr lang="en-US" sz="32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  <a:highlight>
                  <a:srgbClr val="00AFB5"/>
                </a:highlight>
                <a:latin typeface="Algerian" pitchFamily="82" charset="77"/>
                <a:cs typeface="Blackadder ITC" panose="020F0502020204030204" pitchFamily="34" charset="0"/>
              </a:rPr>
              <a:t>Trinity Hotel Restaurant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41220DCE-492D-6D4E-915E-01E71BE067C3}"/>
              </a:ext>
            </a:extLst>
          </p:cNvPr>
          <p:cNvSpPr/>
          <p:nvPr/>
        </p:nvSpPr>
        <p:spPr>
          <a:xfrm>
            <a:off x="8821190" y="4162040"/>
            <a:ext cx="3387604" cy="255454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0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bg1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Swansea, South Wales. </a:t>
            </a:r>
          </a:p>
          <a:p>
            <a:pPr algn="ctr"/>
            <a:r>
              <a:rPr lang="en-US" sz="20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00E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Available for takeaways, from 09 AM-07 PM.</a:t>
            </a:r>
          </a:p>
          <a:p>
            <a:pPr algn="ctr"/>
            <a:r>
              <a:rPr lang="en-US" sz="20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00EF69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Collection is an option from hotel restaurant. Please wear face mask. </a:t>
            </a:r>
            <a:r>
              <a:rPr lang="en-US" sz="20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A920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NO CASH</a:t>
            </a:r>
          </a:p>
          <a:p>
            <a:pPr algn="ctr"/>
            <a:endParaRPr lang="en-US" sz="2000" b="1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  <a:p>
            <a:pPr algn="ctr"/>
            <a:r>
              <a:rPr lang="en-US" sz="20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EEFF00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Contact Details: 07312962255</a:t>
            </a:r>
          </a:p>
        </p:txBody>
      </p:sp>
      <p:pic>
        <p:nvPicPr>
          <p:cNvPr id="28" name="Picture 27" descr="Logo, company name&#10;&#10;Description automatically generated">
            <a:extLst>
              <a:ext uri="{FF2B5EF4-FFF2-40B4-BE49-F238E27FC236}">
                <a16:creationId xmlns:a16="http://schemas.microsoft.com/office/drawing/2014/main" id="{97C4C323-3312-CA4B-94D0-939BCCBF0F9B}"/>
              </a:ext>
            </a:extLst>
          </p:cNvPr>
          <p:cNvPicPr>
            <a:picLocks noChangeAspect="1"/>
          </p:cNvPicPr>
          <p:nvPr/>
        </p:nvPicPr>
        <p:blipFill>
          <a:blip r:embed="rId7">
            <a:alphaModFix amt="85000"/>
          </a:blip>
          <a:stretch>
            <a:fillRect/>
          </a:stretch>
        </p:blipFill>
        <p:spPr>
          <a:xfrm>
            <a:off x="-3581" y="4723937"/>
            <a:ext cx="2261005" cy="2128317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5C499AD5-AD85-CA40-A6A8-901DE66166BA}"/>
              </a:ext>
            </a:extLst>
          </p:cNvPr>
          <p:cNvSpPr txBox="1"/>
          <p:nvPr/>
        </p:nvSpPr>
        <p:spPr>
          <a:xfrm>
            <a:off x="-57289" y="4129035"/>
            <a:ext cx="3953326" cy="646331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r>
              <a:rPr lang="en-US" b="1" dirty="0">
                <a:ln/>
                <a:solidFill>
                  <a:schemeClr val="bg1"/>
                </a:solidFill>
                <a:highlight>
                  <a:srgbClr val="A920FF"/>
                </a:highlight>
              </a:rPr>
              <a:t>Please be aware that food cooked here </a:t>
            </a:r>
          </a:p>
          <a:p>
            <a:r>
              <a:rPr lang="en-US" b="1" dirty="0">
                <a:ln/>
                <a:solidFill>
                  <a:schemeClr val="bg1"/>
                </a:solidFill>
                <a:highlight>
                  <a:srgbClr val="A920FF"/>
                </a:highlight>
              </a:rPr>
              <a:t>contains allergens</a:t>
            </a:r>
          </a:p>
        </p:txBody>
      </p:sp>
      <p:pic>
        <p:nvPicPr>
          <p:cNvPr id="31" name="Picture 30" descr="Text, shape&#10;&#10;Description automatically generated with medium confidence">
            <a:extLst>
              <a:ext uri="{FF2B5EF4-FFF2-40B4-BE49-F238E27FC236}">
                <a16:creationId xmlns:a16="http://schemas.microsoft.com/office/drawing/2014/main" id="{885CEF2F-C1F1-7840-BF53-ABFCD4A74C1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28915"/>
            <a:ext cx="1765991" cy="703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03664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352</TotalTime>
  <Words>242</Words>
  <Application>Microsoft Macintosh PowerPoint</Application>
  <PresentationFormat>Widescreen</PresentationFormat>
  <Paragraphs>34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Algerian</vt:lpstr>
      <vt:lpstr>Arial</vt:lpstr>
      <vt:lpstr>Calibri</vt:lpstr>
      <vt:lpstr>Calibri Light</vt:lpstr>
      <vt:lpstr>Office Theme</vt:lpstr>
      <vt:lpstr>Trinity Hotel Restaurant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Trinity Hotel Restaurant</dc:title>
  <dc:creator>Constantin Petrut Udeanu (2021647)</dc:creator>
  <cp:lastModifiedBy>Constantin Petrut Udeanu (2021647)</cp:lastModifiedBy>
  <cp:revision>5</cp:revision>
  <dcterms:created xsi:type="dcterms:W3CDTF">2021-11-04T09:30:03Z</dcterms:created>
  <dcterms:modified xsi:type="dcterms:W3CDTF">2021-11-04T15:23:04Z</dcterms:modified>
</cp:coreProperties>
</file>