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963" autoAdjust="0"/>
  </p:normalViewPr>
  <p:slideViewPr>
    <p:cSldViewPr snapToGrid="0">
      <p:cViewPr varScale="1">
        <p:scale>
          <a:sx n="66" d="100"/>
          <a:sy n="66" d="100"/>
        </p:scale>
        <p:origin x="9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C0E756-AA15-4B1E-89DA-2483A18ABB6D}"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BD382-BB6F-43BA-909A-F05499B7C491}" type="slidenum">
              <a:rPr lang="en-US" smtClean="0"/>
              <a:t>‹#›</a:t>
            </a:fld>
            <a:endParaRPr lang="en-US"/>
          </a:p>
        </p:txBody>
      </p:sp>
    </p:spTree>
    <p:extLst>
      <p:ext uri="{BB962C8B-B14F-4D97-AF65-F5344CB8AC3E}">
        <p14:creationId xmlns:p14="http://schemas.microsoft.com/office/powerpoint/2010/main" val="4035381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1BD382-BB6F-43BA-909A-F05499B7C491}" type="slidenum">
              <a:rPr lang="en-US" smtClean="0"/>
              <a:t>1</a:t>
            </a:fld>
            <a:endParaRPr lang="en-US"/>
          </a:p>
        </p:txBody>
      </p:sp>
    </p:spTree>
    <p:extLst>
      <p:ext uri="{BB962C8B-B14F-4D97-AF65-F5344CB8AC3E}">
        <p14:creationId xmlns:p14="http://schemas.microsoft.com/office/powerpoint/2010/main" val="3330334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to cooperate with others to accomplish shared goals is referred to as teamwork. A single professional cannot handle the complex physical, psychological, and social demands of service consumers in health and social care settings. As a result, in order to coordinate care, doctors, nurses, social workers, occupational therapists, and healthcare assistants must collaborate. While inefficient cooperation can lead to fragmented services, miscommunications, and clinical errors, successful teamwork can increase efficiency and care quality. For safe and efficient practice, collaboration is therefore not only desirable but also necessary.</a:t>
            </a:r>
          </a:p>
        </p:txBody>
      </p:sp>
      <p:sp>
        <p:nvSpPr>
          <p:cNvPr id="4" name="Slide Number Placeholder 3"/>
          <p:cNvSpPr>
            <a:spLocks noGrp="1"/>
          </p:cNvSpPr>
          <p:nvPr>
            <p:ph type="sldNum" sz="quarter" idx="5"/>
          </p:nvPr>
        </p:nvSpPr>
        <p:spPr/>
        <p:txBody>
          <a:bodyPr/>
          <a:lstStyle/>
          <a:p>
            <a:fld id="{501BD382-BB6F-43BA-909A-F05499B7C491}" type="slidenum">
              <a:rPr lang="en-US" smtClean="0"/>
              <a:t>2</a:t>
            </a:fld>
            <a:endParaRPr lang="en-US"/>
          </a:p>
        </p:txBody>
      </p:sp>
    </p:spTree>
    <p:extLst>
      <p:ext uri="{BB962C8B-B14F-4D97-AF65-F5344CB8AC3E}">
        <p14:creationId xmlns:p14="http://schemas.microsoft.com/office/powerpoint/2010/main" val="1039129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is essential since health and social care workers typically rely on one another's knowledge to make sound judgements. Research shows that collaborative teams lead to better patient outcomes and fewer safety events (Care Quality Commission, 2024). Furthermore, collaboration allows experts to share </a:t>
            </a:r>
            <a:r>
              <a:rPr lang="en-US" dirty="0" err="1"/>
              <a:t>specialised</a:t>
            </a:r>
            <a:r>
              <a:rPr lang="en-US" dirty="0"/>
              <a:t> expertise, resulting in comprehensive care. However, collaboration is not without its problems. Differences in professional ideals, communication styles, and </a:t>
            </a:r>
            <a:r>
              <a:rPr lang="en-US" dirty="0" err="1"/>
              <a:t>organisational</a:t>
            </a:r>
            <a:r>
              <a:rPr lang="en-US" dirty="0"/>
              <a:t> priorities can lead to conflict. Thus, effective teamwork necessitates ongoing communication, mutual respect, and well-defined roles.</a:t>
            </a:r>
          </a:p>
        </p:txBody>
      </p:sp>
      <p:sp>
        <p:nvSpPr>
          <p:cNvPr id="4" name="Slide Number Placeholder 3"/>
          <p:cNvSpPr>
            <a:spLocks noGrp="1"/>
          </p:cNvSpPr>
          <p:nvPr>
            <p:ph type="sldNum" sz="quarter" idx="5"/>
          </p:nvPr>
        </p:nvSpPr>
        <p:spPr/>
        <p:txBody>
          <a:bodyPr/>
          <a:lstStyle/>
          <a:p>
            <a:fld id="{501BD382-BB6F-43BA-909A-F05499B7C491}" type="slidenum">
              <a:rPr lang="en-US" smtClean="0"/>
              <a:t>3</a:t>
            </a:fld>
            <a:endParaRPr lang="en-US"/>
          </a:p>
        </p:txBody>
      </p:sp>
    </p:spTree>
    <p:extLst>
      <p:ext uri="{BB962C8B-B14F-4D97-AF65-F5344CB8AC3E}">
        <p14:creationId xmlns:p14="http://schemas.microsoft.com/office/powerpoint/2010/main" val="4067114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Tuckman's Model is a good framework for </a:t>
            </a:r>
            <a:r>
              <a:rPr lang="en-US" dirty="0" err="1"/>
              <a:t>analysing</a:t>
            </a:r>
            <a:r>
              <a:rPr lang="en-US" dirty="0"/>
              <a:t> team development. During the Forming stage, people are frequently unsure about their expectations and responsibilities. Disagreements may emerge during the Storming stage, making it tough. Although conflict is frequently perceived negatively, if managed properly, it can foster critical thinking and better decision-making. As teams go through the Norming and Performing stages, their relationships deepen and productivity rises. This approach </a:t>
            </a:r>
            <a:r>
              <a:rPr lang="en-US" dirty="0" err="1"/>
              <a:t>emphasises</a:t>
            </a:r>
            <a:r>
              <a:rPr lang="en-US" dirty="0"/>
              <a:t> that successful teamwork necessitates time, leadership, and dedication from all participants.</a:t>
            </a:r>
          </a:p>
        </p:txBody>
      </p:sp>
      <p:sp>
        <p:nvSpPr>
          <p:cNvPr id="4" name="Slide Number Placeholder 3"/>
          <p:cNvSpPr>
            <a:spLocks noGrp="1"/>
          </p:cNvSpPr>
          <p:nvPr>
            <p:ph type="sldNum" sz="quarter" idx="5"/>
          </p:nvPr>
        </p:nvSpPr>
        <p:spPr/>
        <p:txBody>
          <a:bodyPr/>
          <a:lstStyle/>
          <a:p>
            <a:fld id="{501BD382-BB6F-43BA-909A-F05499B7C491}" type="slidenum">
              <a:rPr lang="en-US" smtClean="0"/>
              <a:t>4</a:t>
            </a:fld>
            <a:endParaRPr lang="en-US"/>
          </a:p>
        </p:txBody>
      </p:sp>
    </p:spTree>
    <p:extLst>
      <p:ext uri="{BB962C8B-B14F-4D97-AF65-F5344CB8AC3E}">
        <p14:creationId xmlns:p14="http://schemas.microsoft.com/office/powerpoint/2010/main" val="129142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Care Support Assistant, teamwork is essential for providing safe and effective care. For example, when assisting an older stroke patient, I may notice changes in mobility, eating, or emotional well-being. These observations must be shared with nurses and therapists to ensure that care plans remain suitable. Collaboration allows experts to respond rapidly to patient demands while also reducing hazards. However, if information is not successfully disseminated, critical changes in the patient's health may be overlooked, </a:t>
            </a:r>
            <a:r>
              <a:rPr lang="en-US" dirty="0" err="1"/>
              <a:t>jeopardising</a:t>
            </a:r>
            <a:r>
              <a:rPr lang="en-US" dirty="0"/>
              <a:t> recovery and well-being.</a:t>
            </a:r>
          </a:p>
        </p:txBody>
      </p:sp>
      <p:sp>
        <p:nvSpPr>
          <p:cNvPr id="4" name="Slide Number Placeholder 3"/>
          <p:cNvSpPr>
            <a:spLocks noGrp="1"/>
          </p:cNvSpPr>
          <p:nvPr>
            <p:ph type="sldNum" sz="quarter" idx="5"/>
          </p:nvPr>
        </p:nvSpPr>
        <p:spPr/>
        <p:txBody>
          <a:bodyPr/>
          <a:lstStyle/>
          <a:p>
            <a:fld id="{501BD382-BB6F-43BA-909A-F05499B7C491}" type="slidenum">
              <a:rPr lang="en-US" smtClean="0"/>
              <a:t>5</a:t>
            </a:fld>
            <a:endParaRPr lang="en-US"/>
          </a:p>
        </p:txBody>
      </p:sp>
    </p:spTree>
    <p:extLst>
      <p:ext uri="{BB962C8B-B14F-4D97-AF65-F5344CB8AC3E}">
        <p14:creationId xmlns:p14="http://schemas.microsoft.com/office/powerpoint/2010/main" val="3329685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Self-awareness is crucial because it allows people to see both their strengths and places for improvement. I believe my skills are paying close attention, respecting different points of view, and constructively contributing to team goals. However, I understand that confidence is crucial when discussing ideas with multidisciplinary teams. Building confidence and conflict resolution abilities will allow me to contribute more effectively to professional discussions and improve my future practice.</a:t>
            </a:r>
          </a:p>
        </p:txBody>
      </p:sp>
      <p:sp>
        <p:nvSpPr>
          <p:cNvPr id="4" name="Slide Number Placeholder 3"/>
          <p:cNvSpPr>
            <a:spLocks noGrp="1"/>
          </p:cNvSpPr>
          <p:nvPr>
            <p:ph type="sldNum" sz="quarter" idx="5"/>
          </p:nvPr>
        </p:nvSpPr>
        <p:spPr/>
        <p:txBody>
          <a:bodyPr/>
          <a:lstStyle/>
          <a:p>
            <a:fld id="{501BD382-BB6F-43BA-909A-F05499B7C491}" type="slidenum">
              <a:rPr lang="en-US" smtClean="0"/>
              <a:t>6</a:t>
            </a:fld>
            <a:endParaRPr lang="en-US"/>
          </a:p>
        </p:txBody>
      </p:sp>
    </p:spTree>
    <p:extLst>
      <p:ext uri="{BB962C8B-B14F-4D97-AF65-F5344CB8AC3E}">
        <p14:creationId xmlns:p14="http://schemas.microsoft.com/office/powerpoint/2010/main" val="279365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1BD382-BB6F-43BA-909A-F05499B7C491}" type="slidenum">
              <a:rPr lang="en-US" smtClean="0"/>
              <a:t>7</a:t>
            </a:fld>
            <a:endParaRPr lang="en-US"/>
          </a:p>
        </p:txBody>
      </p:sp>
    </p:spTree>
    <p:extLst>
      <p:ext uri="{BB962C8B-B14F-4D97-AF65-F5344CB8AC3E}">
        <p14:creationId xmlns:p14="http://schemas.microsoft.com/office/powerpoint/2010/main" val="2696059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2C32-8989-3744-04C5-9F829A7984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CD1D1A-A206-5401-DD70-A5EE94322F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1507F5-1424-7C9E-6999-AC9B9185E2B1}"/>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D35E0A39-7FB2-B30D-D425-F0A706C18B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FCB71D-9565-F13E-BFAE-CBFBAFB00DF0}"/>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500348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93F86-2C7A-3681-FB5B-0C3DE9B6F3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6EFCA88-6AAF-0CBB-5680-B8B3A98A1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5ED7A6-325B-F3BF-B1BB-684FF7BD8732}"/>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76E19E4C-FE12-EAF3-5529-CAF00C0216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2AB5F6-1E41-928D-B8E7-B97EB5AF6FB3}"/>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388841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6DF54-D70C-3DCE-3566-BC224F3A65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32A5CB6-4491-C91A-CA68-51B9C4C308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082C1E-C1F0-5E6F-CF92-3BDDBE127346}"/>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A01ABFE3-7864-75F0-19A3-0A2233BFA5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B3EF0-B4A7-4B1D-0FBA-579736AA43D6}"/>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2806138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7950-3698-7A56-0919-42A385FA37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75D8C6A-AEB6-163A-7B96-4DD2E7A41E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26DBBF-9D44-F2AF-763F-C290E125F5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99D6FE9-1169-326A-6806-2051D901C568}"/>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6" name="Footer Placeholder 5">
            <a:extLst>
              <a:ext uri="{FF2B5EF4-FFF2-40B4-BE49-F238E27FC236}">
                <a16:creationId xmlns:a16="http://schemas.microsoft.com/office/drawing/2014/main" id="{B8FB9022-C2A1-6CC8-19E9-19DCFB4A79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A00592-B624-85AD-E9FC-966E0DE2AEA6}"/>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3187837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488D9-404D-573F-B4C0-22D6688B138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7F7773-2F85-214D-46EB-90D8BEBF21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F9DA80-1EE1-79EA-31CB-C64A134B84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09FD8DE-E3B3-DDC9-3420-82BCB2CAEF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2D441B-A27E-B549-8C67-1079AA416D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197759-9DA1-3B32-DAC9-FAA3012CFE12}"/>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8" name="Footer Placeholder 7">
            <a:extLst>
              <a:ext uri="{FF2B5EF4-FFF2-40B4-BE49-F238E27FC236}">
                <a16:creationId xmlns:a16="http://schemas.microsoft.com/office/drawing/2014/main" id="{9962A825-89ED-93E7-0F9B-A92ECBE786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05FCDA-76C3-7BE3-4979-3166C799A881}"/>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575811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4298C-654C-F78E-2731-68EA787CEFA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04C631A-27FC-54B3-8FD8-CED9EFE8338C}"/>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4" name="Footer Placeholder 3">
            <a:extLst>
              <a:ext uri="{FF2B5EF4-FFF2-40B4-BE49-F238E27FC236}">
                <a16:creationId xmlns:a16="http://schemas.microsoft.com/office/drawing/2014/main" id="{71C9B4C8-A95B-F326-4399-8D4A6AA16F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9E3253-CBD3-642E-2EC9-EB701E10FCA2}"/>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2451885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9BC389-975C-7479-B5DC-80297498BAD9}"/>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3" name="Footer Placeholder 2">
            <a:extLst>
              <a:ext uri="{FF2B5EF4-FFF2-40B4-BE49-F238E27FC236}">
                <a16:creationId xmlns:a16="http://schemas.microsoft.com/office/drawing/2014/main" id="{0D62E047-1998-5CD1-4D54-4734D07C45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10805A6-66C5-396E-1FE4-50D1B7EC07EA}"/>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3585463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9C6C0-DADF-3B3F-DFA9-A855E83B13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A2DA0F3-9201-FD66-3151-052D55503E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2876057-292C-E889-5FC8-CCDBC7459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1BC07A-6EE2-BDD3-F8C7-A3437634F472}"/>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6" name="Footer Placeholder 5">
            <a:extLst>
              <a:ext uri="{FF2B5EF4-FFF2-40B4-BE49-F238E27FC236}">
                <a16:creationId xmlns:a16="http://schemas.microsoft.com/office/drawing/2014/main" id="{DC92662A-666A-8758-B652-2C2B6651BB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B4DB0-FD71-29BA-6F5D-448D7A3D90AF}"/>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1553113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631F-9746-AFB7-DCD1-C990688362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81A6F9-34BC-533E-F6F3-F28FDCADC4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9D5BC6-2AF6-46AF-2E51-3A1E1AD4E5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22A313-B782-47A9-0CD8-BED3A579A7F7}"/>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6" name="Footer Placeholder 5">
            <a:extLst>
              <a:ext uri="{FF2B5EF4-FFF2-40B4-BE49-F238E27FC236}">
                <a16:creationId xmlns:a16="http://schemas.microsoft.com/office/drawing/2014/main" id="{773B11F0-FF96-1CFC-138F-623FC7A37C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C72CF1-F0B2-F938-02B7-DA46E04315D3}"/>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1933975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76BE2-60F4-4CBD-4A05-9C240D94EB0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E9FEF3-BF14-FA7F-5154-C6B47E0D1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D472F1-A37D-1B23-C17C-C20D70FD5928}"/>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6E2B12BC-2899-3871-ADD6-D1633125F1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CBD74B-A13C-A50C-101A-C8E94D254BB8}"/>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36318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067915-82E9-57BD-44C8-71C2D9296F5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DC5AD67-74F0-760B-CE97-F071529245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395088-DC0F-2E73-E9D5-6A8F4E139524}"/>
              </a:ext>
            </a:extLst>
          </p:cNvPr>
          <p:cNvSpPr>
            <a:spLocks noGrp="1"/>
          </p:cNvSpPr>
          <p:nvPr>
            <p:ph type="dt" sz="half" idx="10"/>
          </p:nvPr>
        </p:nvSpPr>
        <p:spPr/>
        <p:txBody>
          <a:body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CF6A1419-0431-BB99-48C5-D7619A6138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914251-524C-2EAA-2344-AB1BFC94151B}"/>
              </a:ext>
            </a:extLst>
          </p:cNvPr>
          <p:cNvSpPr>
            <a:spLocks noGrp="1"/>
          </p:cNvSpPr>
          <p:nvPr>
            <p:ph type="sldNum" sz="quarter" idx="12"/>
          </p:nvPr>
        </p:nvSpPr>
        <p:spPr/>
        <p:txBody>
          <a:bodyPr/>
          <a:lstStyle/>
          <a:p>
            <a:fld id="{4FC9971D-CD5C-4B2C-A69E-AA645034EE5D}" type="slidenum">
              <a:rPr lang="en-US" smtClean="0"/>
              <a:t>‹#›</a:t>
            </a:fld>
            <a:endParaRPr lang="en-US"/>
          </a:p>
        </p:txBody>
      </p:sp>
    </p:spTree>
    <p:extLst>
      <p:ext uri="{BB962C8B-B14F-4D97-AF65-F5344CB8AC3E}">
        <p14:creationId xmlns:p14="http://schemas.microsoft.com/office/powerpoint/2010/main" val="2740036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BB008E-F31E-412B-DEF0-10A97F8258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C5B562-9627-609C-0A0D-EFAEFF9810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600D97-AA89-1368-964C-9839B88F4B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F5A9C3-D92F-45AF-B686-686E8569460F}" type="datetimeFigureOut">
              <a:rPr lang="en-US" smtClean="0"/>
              <a:t>7/13/2026</a:t>
            </a:fld>
            <a:endParaRPr lang="en-US"/>
          </a:p>
        </p:txBody>
      </p:sp>
      <p:sp>
        <p:nvSpPr>
          <p:cNvPr id="5" name="Footer Placeholder 4">
            <a:extLst>
              <a:ext uri="{FF2B5EF4-FFF2-40B4-BE49-F238E27FC236}">
                <a16:creationId xmlns:a16="http://schemas.microsoft.com/office/drawing/2014/main" id="{E3925CAE-3C53-C68A-2C3A-107A59AD62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F6A06AC-7FB4-F86C-55F6-C0C45B4447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C9971D-CD5C-4B2C-A69E-AA645034EE5D}" type="slidenum">
              <a:rPr lang="en-US" smtClean="0"/>
              <a:t>‹#›</a:t>
            </a:fld>
            <a:endParaRPr lang="en-US"/>
          </a:p>
        </p:txBody>
      </p:sp>
    </p:spTree>
    <p:extLst>
      <p:ext uri="{BB962C8B-B14F-4D97-AF65-F5344CB8AC3E}">
        <p14:creationId xmlns:p14="http://schemas.microsoft.com/office/powerpoint/2010/main" val="490943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5.svg"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www.england.nhs.uk" TargetMode="Externa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hyperlink" Target="https://www.kingsfund.org.uk" TargetMode="External" /><Relationship Id="rId5" Type="http://schemas.openxmlformats.org/officeDocument/2006/relationships/hyperlink" Target="https://www.skillsforcare.org.uk" TargetMode="External" /><Relationship Id="rId4" Type="http://schemas.openxmlformats.org/officeDocument/2006/relationships/hyperlink" Target="https://www.nice.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0" descr="preencoded.png">
            <a:extLst>
              <a:ext uri="{FF2B5EF4-FFF2-40B4-BE49-F238E27FC236}">
                <a16:creationId xmlns:a16="http://schemas.microsoft.com/office/drawing/2014/main" id="{8A01903A-6BAD-91C8-1DEC-B1AB88888D00}"/>
              </a:ext>
            </a:extLst>
          </p:cNvPr>
          <p:cNvPicPr>
            <a:picLocks noChangeAspect="1"/>
          </p:cNvPicPr>
          <p:nvPr/>
        </p:nvPicPr>
        <p:blipFill>
          <a:blip r:embed="rId3"/>
          <a:stretch>
            <a:fillRect/>
          </a:stretch>
        </p:blipFill>
        <p:spPr>
          <a:xfrm>
            <a:off x="5957888" y="-1"/>
            <a:ext cx="6234112" cy="6858001"/>
          </a:xfrm>
          <a:prstGeom prst="rect">
            <a:avLst/>
          </a:prstGeom>
        </p:spPr>
      </p:pic>
      <p:sp>
        <p:nvSpPr>
          <p:cNvPr id="11" name="Rectangle: Rounded Corners 10">
            <a:extLst>
              <a:ext uri="{FF2B5EF4-FFF2-40B4-BE49-F238E27FC236}">
                <a16:creationId xmlns:a16="http://schemas.microsoft.com/office/drawing/2014/main" id="{A459F6E9-D2F9-4AFE-22E3-A484D570A7D3}"/>
              </a:ext>
            </a:extLst>
          </p:cNvPr>
          <p:cNvSpPr/>
          <p:nvPr/>
        </p:nvSpPr>
        <p:spPr>
          <a:xfrm>
            <a:off x="0" y="0"/>
            <a:ext cx="5957888" cy="1743075"/>
          </a:xfrm>
          <a:prstGeom prst="roundRect">
            <a:avLst/>
          </a:prstGeom>
          <a:ln>
            <a:solidFill>
              <a:schemeClr val="bg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086AE05-BAF1-7822-267A-0476856D7F65}"/>
              </a:ext>
            </a:extLst>
          </p:cNvPr>
          <p:cNvSpPr txBox="1"/>
          <p:nvPr/>
        </p:nvSpPr>
        <p:spPr>
          <a:xfrm>
            <a:off x="200025" y="185738"/>
            <a:ext cx="5643563" cy="1569660"/>
          </a:xfrm>
          <a:prstGeom prst="rect">
            <a:avLst/>
          </a:prstGeom>
          <a:noFill/>
        </p:spPr>
        <p:txBody>
          <a:bodyPr wrap="square" rtlCol="0">
            <a:spAutoFit/>
          </a:bodyPr>
          <a:lstStyle/>
          <a:p>
            <a:pPr algn="ctr"/>
            <a:r>
              <a:rPr lang="en-US" sz="2400" dirty="0">
                <a:solidFill>
                  <a:srgbClr val="1F1E1E"/>
                </a:solidFill>
                <a:latin typeface="Arial Black" panose="020B0A04020102020204" pitchFamily="34" charset="0"/>
                <a:ea typeface="Sora SemiBold" pitchFamily="34" charset="-122"/>
                <a:cs typeface="Sora SemiBold" pitchFamily="34" charset="-120"/>
              </a:rPr>
              <a:t>Working in Teams: A Key Skill for Specialized Practice in Health and Social Care</a:t>
            </a:r>
            <a:endParaRPr lang="en-US" sz="2400" dirty="0">
              <a:latin typeface="Arial Black" panose="020B0A04020102020204" pitchFamily="34" charset="0"/>
            </a:endParaRPr>
          </a:p>
          <a:p>
            <a:pPr algn="ctr"/>
            <a:endParaRPr lang="en-US" sz="2400" dirty="0">
              <a:latin typeface="Arial Black" panose="020B0A04020102020204" pitchFamily="34" charset="0"/>
            </a:endParaRPr>
          </a:p>
        </p:txBody>
      </p:sp>
      <p:sp>
        <p:nvSpPr>
          <p:cNvPr id="13" name="TextBox 12">
            <a:extLst>
              <a:ext uri="{FF2B5EF4-FFF2-40B4-BE49-F238E27FC236}">
                <a16:creationId xmlns:a16="http://schemas.microsoft.com/office/drawing/2014/main" id="{588F37B4-CA6E-D92B-435B-002F9CCB69B7}"/>
              </a:ext>
            </a:extLst>
          </p:cNvPr>
          <p:cNvSpPr txBox="1"/>
          <p:nvPr/>
        </p:nvSpPr>
        <p:spPr>
          <a:xfrm>
            <a:off x="200025" y="1985963"/>
            <a:ext cx="5643563" cy="4524315"/>
          </a:xfrm>
          <a:prstGeom prst="rect">
            <a:avLst/>
          </a:prstGeom>
          <a:noFill/>
        </p:spPr>
        <p:txBody>
          <a:bodyPr wrap="square" rtlCol="0">
            <a:spAutoFit/>
          </a:bodyPr>
          <a:lstStyle/>
          <a:p>
            <a:pPr algn="just">
              <a:lnSpc>
                <a:spcPct val="150000"/>
              </a:lnSpc>
            </a:pPr>
            <a:r>
              <a:rPr lang="en-US" b="1" dirty="0">
                <a:latin typeface="Arial" panose="020B0604020202020204" pitchFamily="34" charset="0"/>
                <a:cs typeface="Arial" panose="020B0604020202020204" pitchFamily="34" charset="0"/>
              </a:rPr>
              <a:t>Component 1: Self-Awareness Presentation</a:t>
            </a:r>
            <a:endParaRPr lang="en-US"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Working in Teams in Health and Social Care</a:t>
            </a:r>
            <a:endParaRPr lang="en-US"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Slide 1: Title Slide</a:t>
            </a:r>
            <a:endParaRPr lang="en-US"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Working in Teams: A Key Skill for Professional Practice in Health and Social Care</a:t>
            </a:r>
            <a:endParaRPr lang="en-US" dirty="0">
              <a:latin typeface="Arial" panose="020B0604020202020204" pitchFamily="34" charset="0"/>
              <a:cs typeface="Arial" panose="020B0604020202020204" pitchFamily="34" charset="0"/>
            </a:endParaRPr>
          </a:p>
          <a:p>
            <a:pPr lvl="0" algn="just">
              <a:lnSpc>
                <a:spcPct val="150000"/>
              </a:lnSpc>
            </a:pPr>
            <a:r>
              <a:rPr lang="en-US" dirty="0">
                <a:latin typeface="Arial" panose="020B0604020202020204" pitchFamily="34" charset="0"/>
                <a:cs typeface="Arial" panose="020B0604020202020204" pitchFamily="34" charset="0"/>
              </a:rPr>
              <a:t>Student Name:	</a:t>
            </a:r>
            <a:r>
              <a:rPr lang="en-GB" b="1" dirty="0"/>
              <a:t>Fatoumata Malika Dosso</a:t>
            </a:r>
            <a:endParaRPr lang="en-US" dirty="0">
              <a:latin typeface="Arial" panose="020B0604020202020204" pitchFamily="34" charset="0"/>
              <a:cs typeface="Arial" panose="020B0604020202020204" pitchFamily="34" charset="0"/>
            </a:endParaRPr>
          </a:p>
          <a:p>
            <a:pPr lvl="0" algn="just">
              <a:lnSpc>
                <a:spcPct val="150000"/>
              </a:lnSpc>
            </a:pPr>
            <a:r>
              <a:rPr lang="en-US" dirty="0">
                <a:latin typeface="Arial" panose="020B0604020202020204" pitchFamily="34" charset="0"/>
                <a:cs typeface="Arial" panose="020B0604020202020204" pitchFamily="34" charset="0"/>
              </a:rPr>
              <a:t>Student ID:	</a:t>
            </a:r>
            <a:r>
              <a:rPr lang="en-GB" b="1" dirty="0"/>
              <a:t>2514002</a:t>
            </a:r>
            <a:endParaRPr lang="en-US" dirty="0">
              <a:latin typeface="Arial" panose="020B0604020202020204" pitchFamily="34" charset="0"/>
              <a:cs typeface="Arial" panose="020B0604020202020204" pitchFamily="34" charset="0"/>
            </a:endParaRPr>
          </a:p>
          <a:p>
            <a:pPr lvl="0" algn="just">
              <a:lnSpc>
                <a:spcPct val="150000"/>
              </a:lnSpc>
            </a:pPr>
            <a:r>
              <a:rPr lang="en-US" dirty="0">
                <a:latin typeface="Arial" panose="020B0604020202020204" pitchFamily="34" charset="0"/>
                <a:cs typeface="Arial" panose="020B0604020202020204" pitchFamily="34" charset="0"/>
              </a:rPr>
              <a:t>Module: LCHS4009 Professional Development within Health and Social Care</a:t>
            </a:r>
          </a:p>
          <a:p>
            <a:pPr lvl="0" algn="just">
              <a:lnSpc>
                <a:spcPct val="150000"/>
              </a:lnSpc>
            </a:pPr>
            <a:r>
              <a:rPr lang="en-US" dirty="0">
                <a:latin typeface="Arial" panose="020B0604020202020204" pitchFamily="34" charset="0"/>
                <a:cs typeface="Arial" panose="020B0604020202020204" pitchFamily="34" charset="0"/>
              </a:rPr>
              <a:t>Lecturer: Odette Jack</a:t>
            </a:r>
          </a:p>
          <a:p>
            <a:endParaRPr lang="en-US" dirty="0"/>
          </a:p>
        </p:txBody>
      </p:sp>
    </p:spTree>
    <p:extLst>
      <p:ext uri="{BB962C8B-B14F-4D97-AF65-F5344CB8AC3E}">
        <p14:creationId xmlns:p14="http://schemas.microsoft.com/office/powerpoint/2010/main" val="1193223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0" descr="preencoded.png">
            <a:extLst>
              <a:ext uri="{FF2B5EF4-FFF2-40B4-BE49-F238E27FC236}">
                <a16:creationId xmlns:a16="http://schemas.microsoft.com/office/drawing/2014/main" id="{5B683F97-9B7D-73D4-86E9-4525ECB879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7867" y="2107709"/>
            <a:ext cx="2618408" cy="1636301"/>
          </a:xfrm>
          <a:prstGeom prst="rect">
            <a:avLst/>
          </a:prstGeom>
        </p:spPr>
      </p:pic>
      <p:sp>
        <p:nvSpPr>
          <p:cNvPr id="14" name="Text 3">
            <a:extLst>
              <a:ext uri="{FF2B5EF4-FFF2-40B4-BE49-F238E27FC236}">
                <a16:creationId xmlns:a16="http://schemas.microsoft.com/office/drawing/2014/main" id="{888DE195-957A-8843-E123-C078BEDBE994}"/>
              </a:ext>
            </a:extLst>
          </p:cNvPr>
          <p:cNvSpPr/>
          <p:nvPr/>
        </p:nvSpPr>
        <p:spPr>
          <a:xfrm>
            <a:off x="929288" y="2231982"/>
            <a:ext cx="2312715" cy="361801"/>
          </a:xfrm>
          <a:prstGeom prst="rect">
            <a:avLst/>
          </a:prstGeom>
          <a:noFill/>
          <a:ln/>
        </p:spPr>
        <p:txBody>
          <a:bodyPr wrap="square" lIns="0" tIns="0" rIns="0" bIns="0" rtlCol="0" anchor="t">
            <a:noAutofit/>
          </a:bodyPr>
          <a:lstStyle/>
          <a:p>
            <a:pPr marL="0" indent="0" algn="l">
              <a:lnSpc>
                <a:spcPct val="104000"/>
              </a:lnSpc>
              <a:buNone/>
            </a:pPr>
            <a:r>
              <a:rPr lang="en-US" sz="1400" dirty="0">
                <a:solidFill>
                  <a:srgbClr val="EE0000"/>
                </a:solidFill>
                <a:latin typeface="Arial" panose="020B0604020202020204" pitchFamily="34" charset="0"/>
                <a:ea typeface="Sora SemiBold" pitchFamily="34" charset="-122"/>
                <a:cs typeface="Arial" panose="020B0604020202020204" pitchFamily="34" charset="0"/>
              </a:rPr>
              <a:t>Partnership Towards Shared Goals</a:t>
            </a:r>
            <a:endParaRPr lang="en-US" sz="1400" dirty="0">
              <a:solidFill>
                <a:srgbClr val="EE0000"/>
              </a:solidFill>
              <a:latin typeface="Arial" panose="020B0604020202020204" pitchFamily="34" charset="0"/>
              <a:cs typeface="Arial" panose="020B0604020202020204" pitchFamily="34" charset="0"/>
            </a:endParaRPr>
          </a:p>
        </p:txBody>
      </p:sp>
      <p:sp>
        <p:nvSpPr>
          <p:cNvPr id="16" name="Text 4">
            <a:extLst>
              <a:ext uri="{FF2B5EF4-FFF2-40B4-BE49-F238E27FC236}">
                <a16:creationId xmlns:a16="http://schemas.microsoft.com/office/drawing/2014/main" id="{D148C35C-964E-C3FA-35F9-063EB3D0B155}"/>
              </a:ext>
            </a:extLst>
          </p:cNvPr>
          <p:cNvSpPr/>
          <p:nvPr/>
        </p:nvSpPr>
        <p:spPr>
          <a:xfrm>
            <a:off x="929288" y="2647361"/>
            <a:ext cx="2312715" cy="478631"/>
          </a:xfrm>
          <a:prstGeom prst="rect">
            <a:avLst/>
          </a:prstGeom>
          <a:noFill/>
          <a:ln/>
        </p:spPr>
        <p:txBody>
          <a:bodyPr wrap="square" lIns="0" tIns="0" rIns="0" bIns="0" rtlCol="0" anchor="t">
            <a:noAutofit/>
          </a:bodyPr>
          <a:lstStyle/>
          <a:p>
            <a:pPr marL="0" indent="0" algn="l">
              <a:lnSpc>
                <a:spcPct val="121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Teamwork involves individuals collaborating to accomplish shared goals and responsibilities.</a:t>
            </a:r>
            <a:endParaRPr lang="en-US" sz="1400" dirty="0">
              <a:latin typeface="Arial" panose="020B0604020202020204" pitchFamily="34" charset="0"/>
              <a:cs typeface="Arial" panose="020B0604020202020204" pitchFamily="34" charset="0"/>
            </a:endParaRPr>
          </a:p>
        </p:txBody>
      </p:sp>
      <p:pic>
        <p:nvPicPr>
          <p:cNvPr id="18" name="Image 1" descr="preencoded.png">
            <a:extLst>
              <a:ext uri="{FF2B5EF4-FFF2-40B4-BE49-F238E27FC236}">
                <a16:creationId xmlns:a16="http://schemas.microsoft.com/office/drawing/2014/main" id="{D956B542-1C79-AD61-563D-01180C9487F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70104" y="2107709"/>
            <a:ext cx="2618408" cy="1476757"/>
          </a:xfrm>
          <a:prstGeom prst="rect">
            <a:avLst/>
          </a:prstGeom>
        </p:spPr>
      </p:pic>
      <p:sp>
        <p:nvSpPr>
          <p:cNvPr id="20" name="Text 5">
            <a:extLst>
              <a:ext uri="{FF2B5EF4-FFF2-40B4-BE49-F238E27FC236}">
                <a16:creationId xmlns:a16="http://schemas.microsoft.com/office/drawing/2014/main" id="{2B53BBEB-B798-4332-FF36-3288F907523E}"/>
              </a:ext>
            </a:extLst>
          </p:cNvPr>
          <p:cNvSpPr/>
          <p:nvPr/>
        </p:nvSpPr>
        <p:spPr>
          <a:xfrm>
            <a:off x="4951526" y="2231982"/>
            <a:ext cx="2019821" cy="233815"/>
          </a:xfrm>
          <a:prstGeom prst="rect">
            <a:avLst/>
          </a:prstGeom>
          <a:noFill/>
          <a:ln/>
        </p:spPr>
        <p:txBody>
          <a:bodyPr wrap="none" lIns="0" tIns="0" rIns="0" bIns="0" rtlCol="0" anchor="t"/>
          <a:lstStyle/>
          <a:p>
            <a:pPr marL="0" indent="0" algn="l">
              <a:lnSpc>
                <a:spcPct val="104000"/>
              </a:lnSpc>
              <a:buNone/>
            </a:pPr>
            <a:r>
              <a:rPr lang="en-US" sz="1400" dirty="0">
                <a:solidFill>
                  <a:srgbClr val="EE0000"/>
                </a:solidFill>
                <a:latin typeface="Arial" panose="020B0604020202020204" pitchFamily="34" charset="0"/>
                <a:ea typeface="Sora SemiBold" pitchFamily="34" charset="-122"/>
                <a:cs typeface="Arial" panose="020B0604020202020204" pitchFamily="34" charset="0"/>
              </a:rPr>
              <a:t>Multidisciplinary by Nature</a:t>
            </a:r>
            <a:endParaRPr lang="en-US" sz="1400" dirty="0">
              <a:solidFill>
                <a:srgbClr val="EE0000"/>
              </a:solidFill>
              <a:latin typeface="Arial" panose="020B0604020202020204" pitchFamily="34" charset="0"/>
              <a:cs typeface="Arial" panose="020B0604020202020204" pitchFamily="34" charset="0"/>
            </a:endParaRPr>
          </a:p>
        </p:txBody>
      </p:sp>
      <p:sp>
        <p:nvSpPr>
          <p:cNvPr id="22" name="Text 6">
            <a:extLst>
              <a:ext uri="{FF2B5EF4-FFF2-40B4-BE49-F238E27FC236}">
                <a16:creationId xmlns:a16="http://schemas.microsoft.com/office/drawing/2014/main" id="{092538B1-7A8A-B71D-08CA-BA8C157FCEC0}"/>
              </a:ext>
            </a:extLst>
          </p:cNvPr>
          <p:cNvSpPr/>
          <p:nvPr/>
        </p:nvSpPr>
        <p:spPr>
          <a:xfrm>
            <a:off x="4951526" y="2466461"/>
            <a:ext cx="2312715" cy="1118005"/>
          </a:xfrm>
          <a:prstGeom prst="rect">
            <a:avLst/>
          </a:prstGeom>
          <a:noFill/>
          <a:ln/>
        </p:spPr>
        <p:txBody>
          <a:bodyPr wrap="square" lIns="0" tIns="0" rIns="0" bIns="0" rtlCol="0" anchor="t">
            <a:noAutofit/>
          </a:bodyPr>
          <a:lstStyle/>
          <a:p>
            <a:pPr marL="0" indent="0" algn="l">
              <a:lnSpc>
                <a:spcPct val="121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Health and social care services rely on multidisciplinary teamwork to offer person-centred care.</a:t>
            </a:r>
            <a:endParaRPr lang="en-US" sz="1400" dirty="0">
              <a:latin typeface="Arial" panose="020B0604020202020204" pitchFamily="34" charset="0"/>
              <a:cs typeface="Arial" panose="020B0604020202020204" pitchFamily="34" charset="0"/>
            </a:endParaRPr>
          </a:p>
        </p:txBody>
      </p:sp>
      <p:pic>
        <p:nvPicPr>
          <p:cNvPr id="24" name="Image 2" descr="preencoded.png">
            <a:extLst>
              <a:ext uri="{FF2B5EF4-FFF2-40B4-BE49-F238E27FC236}">
                <a16:creationId xmlns:a16="http://schemas.microsoft.com/office/drawing/2014/main" id="{BC6357BF-1515-771B-B3E6-42D63443A1B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49464" y="2121998"/>
            <a:ext cx="2618408" cy="1142554"/>
          </a:xfrm>
          <a:prstGeom prst="rect">
            <a:avLst/>
          </a:prstGeom>
        </p:spPr>
      </p:pic>
      <p:sp>
        <p:nvSpPr>
          <p:cNvPr id="26" name="Text 7">
            <a:extLst>
              <a:ext uri="{FF2B5EF4-FFF2-40B4-BE49-F238E27FC236}">
                <a16:creationId xmlns:a16="http://schemas.microsoft.com/office/drawing/2014/main" id="{2B2FE6C5-0EC1-838E-673E-22A1884E569B}"/>
              </a:ext>
            </a:extLst>
          </p:cNvPr>
          <p:cNvSpPr/>
          <p:nvPr/>
        </p:nvSpPr>
        <p:spPr>
          <a:xfrm>
            <a:off x="8830885" y="2246270"/>
            <a:ext cx="2056190" cy="219527"/>
          </a:xfrm>
          <a:prstGeom prst="rect">
            <a:avLst/>
          </a:prstGeom>
          <a:noFill/>
          <a:ln/>
        </p:spPr>
        <p:txBody>
          <a:bodyPr wrap="none" lIns="0" tIns="0" rIns="0" bIns="0" rtlCol="0" anchor="t"/>
          <a:lstStyle/>
          <a:p>
            <a:pPr marL="0" indent="0" algn="l">
              <a:lnSpc>
                <a:spcPct val="104000"/>
              </a:lnSpc>
              <a:buNone/>
            </a:pPr>
            <a:r>
              <a:rPr lang="en-US" sz="1400" dirty="0">
                <a:solidFill>
                  <a:srgbClr val="EE0000"/>
                </a:solidFill>
                <a:latin typeface="Sora SemiBold" pitchFamily="34" charset="0"/>
                <a:ea typeface="Sora SemiBold" pitchFamily="34" charset="-122"/>
                <a:cs typeface="Sora SemiBold" pitchFamily="34" charset="-120"/>
              </a:rPr>
              <a:t>Core Standards Required</a:t>
            </a:r>
            <a:endParaRPr lang="en-US" sz="1400" dirty="0">
              <a:solidFill>
                <a:srgbClr val="EE0000"/>
              </a:solidFill>
            </a:endParaRPr>
          </a:p>
        </p:txBody>
      </p:sp>
      <p:sp>
        <p:nvSpPr>
          <p:cNvPr id="28" name="Text 8">
            <a:extLst>
              <a:ext uri="{FF2B5EF4-FFF2-40B4-BE49-F238E27FC236}">
                <a16:creationId xmlns:a16="http://schemas.microsoft.com/office/drawing/2014/main" id="{61074375-0E0A-0450-5F75-65F21EB775C4}"/>
              </a:ext>
            </a:extLst>
          </p:cNvPr>
          <p:cNvSpPr/>
          <p:nvPr/>
        </p:nvSpPr>
        <p:spPr>
          <a:xfrm>
            <a:off x="8830885" y="2480749"/>
            <a:ext cx="2312715" cy="478631"/>
          </a:xfrm>
          <a:prstGeom prst="rect">
            <a:avLst/>
          </a:prstGeom>
          <a:noFill/>
          <a:ln/>
        </p:spPr>
        <p:txBody>
          <a:bodyPr wrap="square" lIns="0" tIns="0" rIns="0" bIns="0" rtlCol="0" anchor="t">
            <a:noAutofit/>
          </a:bodyPr>
          <a:lstStyle/>
          <a:p>
            <a:pPr marL="0" indent="0" algn="l">
              <a:lnSpc>
                <a:spcPct val="121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Efficient teamwork requires communication, trust, respect, and responsibility.</a:t>
            </a:r>
            <a:endParaRPr lang="en-US" sz="1400" dirty="0">
              <a:latin typeface="Arial" panose="020B0604020202020204" pitchFamily="34" charset="0"/>
              <a:cs typeface="Arial" panose="020B0604020202020204" pitchFamily="34" charset="0"/>
            </a:endParaRPr>
          </a:p>
        </p:txBody>
      </p:sp>
      <p:pic>
        <p:nvPicPr>
          <p:cNvPr id="30" name="Image 3" descr="preencoded.png">
            <a:extLst>
              <a:ext uri="{FF2B5EF4-FFF2-40B4-BE49-F238E27FC236}">
                <a16:creationId xmlns:a16="http://schemas.microsoft.com/office/drawing/2014/main" id="{37774FB1-71E3-DAED-954C-9A4CD973352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7867" y="4039739"/>
            <a:ext cx="2618408" cy="1636301"/>
          </a:xfrm>
          <a:prstGeom prst="rect">
            <a:avLst/>
          </a:prstGeom>
        </p:spPr>
      </p:pic>
      <p:sp>
        <p:nvSpPr>
          <p:cNvPr id="32" name="Text 9">
            <a:extLst>
              <a:ext uri="{FF2B5EF4-FFF2-40B4-BE49-F238E27FC236}">
                <a16:creationId xmlns:a16="http://schemas.microsoft.com/office/drawing/2014/main" id="{1A6B6042-5908-B8AC-DE12-5FEC2B9BE1E7}"/>
              </a:ext>
            </a:extLst>
          </p:cNvPr>
          <p:cNvSpPr/>
          <p:nvPr/>
        </p:nvSpPr>
        <p:spPr>
          <a:xfrm>
            <a:off x="929287" y="4106859"/>
            <a:ext cx="1842487" cy="234478"/>
          </a:xfrm>
          <a:prstGeom prst="rect">
            <a:avLst/>
          </a:prstGeom>
          <a:noFill/>
          <a:ln/>
        </p:spPr>
        <p:txBody>
          <a:bodyPr wrap="none" lIns="0" tIns="0" rIns="0" bIns="0" rtlCol="0" anchor="t"/>
          <a:lstStyle/>
          <a:p>
            <a:pPr marL="0" indent="0" algn="l">
              <a:lnSpc>
                <a:spcPct val="104000"/>
              </a:lnSpc>
              <a:buNone/>
            </a:pPr>
            <a:r>
              <a:rPr lang="en-US" sz="1400" dirty="0">
                <a:solidFill>
                  <a:srgbClr val="EE0000"/>
                </a:solidFill>
                <a:latin typeface="Arial" panose="020B0604020202020204" pitchFamily="34" charset="0"/>
                <a:ea typeface="Sora SemiBold" pitchFamily="34" charset="-122"/>
                <a:cs typeface="Arial" panose="020B0604020202020204" pitchFamily="34" charset="0"/>
              </a:rPr>
              <a:t>Patient Care at Stake</a:t>
            </a:r>
            <a:endParaRPr lang="en-US" sz="1400" dirty="0">
              <a:solidFill>
                <a:srgbClr val="EE0000"/>
              </a:solidFill>
              <a:latin typeface="Arial" panose="020B0604020202020204" pitchFamily="34" charset="0"/>
              <a:cs typeface="Arial" panose="020B0604020202020204" pitchFamily="34" charset="0"/>
            </a:endParaRPr>
          </a:p>
        </p:txBody>
      </p:sp>
      <p:sp>
        <p:nvSpPr>
          <p:cNvPr id="34" name="Text 10">
            <a:extLst>
              <a:ext uri="{FF2B5EF4-FFF2-40B4-BE49-F238E27FC236}">
                <a16:creationId xmlns:a16="http://schemas.microsoft.com/office/drawing/2014/main" id="{D1FD0A41-6438-A188-5A9A-1E72BD6D900E}"/>
              </a:ext>
            </a:extLst>
          </p:cNvPr>
          <p:cNvSpPr/>
          <p:nvPr/>
        </p:nvSpPr>
        <p:spPr>
          <a:xfrm>
            <a:off x="929288" y="4341337"/>
            <a:ext cx="2312715" cy="1334703"/>
          </a:xfrm>
          <a:prstGeom prst="rect">
            <a:avLst/>
          </a:prstGeom>
          <a:noFill/>
          <a:ln/>
        </p:spPr>
        <p:txBody>
          <a:bodyPr wrap="square" lIns="0" tIns="0" rIns="0" bIns="0" rtlCol="0" anchor="t">
            <a:noAutofit/>
          </a:bodyPr>
          <a:lstStyle/>
          <a:p>
            <a:pPr marL="0" indent="0" algn="l">
              <a:lnSpc>
                <a:spcPct val="121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Poor teamwork can contribute to communication failures and compromised patient safety (NHS England, 2024).</a:t>
            </a:r>
            <a:endParaRPr lang="en-US" sz="1400" dirty="0">
              <a:latin typeface="Arial" panose="020B0604020202020204" pitchFamily="34" charset="0"/>
              <a:cs typeface="Arial" panose="020B0604020202020204" pitchFamily="34" charset="0"/>
            </a:endParaRPr>
          </a:p>
        </p:txBody>
      </p:sp>
      <p:pic>
        <p:nvPicPr>
          <p:cNvPr id="36" name="Image 4" descr="preencoded.png">
            <a:extLst>
              <a:ext uri="{FF2B5EF4-FFF2-40B4-BE49-F238E27FC236}">
                <a16:creationId xmlns:a16="http://schemas.microsoft.com/office/drawing/2014/main" id="{48DCFA44-3538-C802-4AF1-BB857BA5E21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41543" y="3868283"/>
            <a:ext cx="2618408" cy="1636301"/>
          </a:xfrm>
          <a:prstGeom prst="rect">
            <a:avLst/>
          </a:prstGeom>
        </p:spPr>
      </p:pic>
      <p:sp>
        <p:nvSpPr>
          <p:cNvPr id="38" name="Text 11">
            <a:extLst>
              <a:ext uri="{FF2B5EF4-FFF2-40B4-BE49-F238E27FC236}">
                <a16:creationId xmlns:a16="http://schemas.microsoft.com/office/drawing/2014/main" id="{61DD7C9A-3AC6-3A83-0DA9-482CA62C068C}"/>
              </a:ext>
            </a:extLst>
          </p:cNvPr>
          <p:cNvSpPr/>
          <p:nvPr/>
        </p:nvSpPr>
        <p:spPr>
          <a:xfrm>
            <a:off x="5022965" y="3992555"/>
            <a:ext cx="2049348" cy="295205"/>
          </a:xfrm>
          <a:prstGeom prst="rect">
            <a:avLst/>
          </a:prstGeom>
          <a:noFill/>
          <a:ln/>
        </p:spPr>
        <p:txBody>
          <a:bodyPr wrap="none" lIns="0" tIns="0" rIns="0" bIns="0" rtlCol="0" anchor="t"/>
          <a:lstStyle/>
          <a:p>
            <a:pPr marL="0" indent="0" algn="l">
              <a:lnSpc>
                <a:spcPct val="104000"/>
              </a:lnSpc>
              <a:buNone/>
            </a:pPr>
            <a:r>
              <a:rPr lang="en-US" sz="1400" dirty="0">
                <a:solidFill>
                  <a:srgbClr val="EE0000"/>
                </a:solidFill>
                <a:latin typeface="Arial" panose="020B0604020202020204" pitchFamily="34" charset="0"/>
                <a:ea typeface="Sora SemiBold" pitchFamily="34" charset="-122"/>
                <a:cs typeface="Arial" panose="020B0604020202020204" pitchFamily="34" charset="0"/>
              </a:rPr>
              <a:t>Core Employability Skill</a:t>
            </a:r>
            <a:endParaRPr lang="en-US" sz="1400" dirty="0">
              <a:solidFill>
                <a:srgbClr val="EE0000"/>
              </a:solidFill>
              <a:latin typeface="Arial" panose="020B0604020202020204" pitchFamily="34" charset="0"/>
              <a:cs typeface="Arial" panose="020B0604020202020204" pitchFamily="34" charset="0"/>
            </a:endParaRPr>
          </a:p>
        </p:txBody>
      </p:sp>
      <p:sp>
        <p:nvSpPr>
          <p:cNvPr id="40" name="Text 12">
            <a:extLst>
              <a:ext uri="{FF2B5EF4-FFF2-40B4-BE49-F238E27FC236}">
                <a16:creationId xmlns:a16="http://schemas.microsoft.com/office/drawing/2014/main" id="{77C6F362-7442-9651-B62E-BD25925BD9F1}"/>
              </a:ext>
            </a:extLst>
          </p:cNvPr>
          <p:cNvSpPr/>
          <p:nvPr/>
        </p:nvSpPr>
        <p:spPr>
          <a:xfrm>
            <a:off x="5022965" y="4227033"/>
            <a:ext cx="2312715" cy="698525"/>
          </a:xfrm>
          <a:prstGeom prst="rect">
            <a:avLst/>
          </a:prstGeom>
          <a:noFill/>
          <a:ln/>
        </p:spPr>
        <p:txBody>
          <a:bodyPr wrap="square" lIns="0" tIns="0" rIns="0" bIns="0" rtlCol="0" anchor="t">
            <a:noAutofit/>
          </a:bodyPr>
          <a:lstStyle/>
          <a:p>
            <a:pPr marL="0" indent="0" algn="l">
              <a:lnSpc>
                <a:spcPct val="121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Teamworking is recognised as a core employability skill within health and social care occupations (Skills for Care, 2024).</a:t>
            </a:r>
            <a:endParaRPr lang="en-US" sz="1400" dirty="0">
              <a:latin typeface="Arial" panose="020B0604020202020204" pitchFamily="34" charset="0"/>
              <a:cs typeface="Arial" panose="020B0604020202020204" pitchFamily="34" charset="0"/>
            </a:endParaRPr>
          </a:p>
        </p:txBody>
      </p:sp>
      <p:sp>
        <p:nvSpPr>
          <p:cNvPr id="41" name="Rectangle: Rounded Corners 40">
            <a:extLst>
              <a:ext uri="{FF2B5EF4-FFF2-40B4-BE49-F238E27FC236}">
                <a16:creationId xmlns:a16="http://schemas.microsoft.com/office/drawing/2014/main" id="{FF49E04D-92DB-536E-91A1-610BE37E5998}"/>
              </a:ext>
            </a:extLst>
          </p:cNvPr>
          <p:cNvSpPr/>
          <p:nvPr/>
        </p:nvSpPr>
        <p:spPr>
          <a:xfrm>
            <a:off x="0" y="0"/>
            <a:ext cx="12192000" cy="1926810"/>
          </a:xfrm>
          <a:prstGeom prst="roundRect">
            <a:avLst/>
          </a:prstGeom>
          <a:ln>
            <a:solidFill>
              <a:schemeClr val="bg1"/>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46" name="Text 1">
            <a:extLst>
              <a:ext uri="{FF2B5EF4-FFF2-40B4-BE49-F238E27FC236}">
                <a16:creationId xmlns:a16="http://schemas.microsoft.com/office/drawing/2014/main" id="{5FDA4922-ABD5-4E87-B9D9-18ADFD94E03B}"/>
              </a:ext>
            </a:extLst>
          </p:cNvPr>
          <p:cNvSpPr/>
          <p:nvPr/>
        </p:nvSpPr>
        <p:spPr>
          <a:xfrm>
            <a:off x="3485624" y="458241"/>
            <a:ext cx="5501214" cy="401171"/>
          </a:xfrm>
          <a:prstGeom prst="rect">
            <a:avLst/>
          </a:prstGeom>
          <a:noFill/>
          <a:ln/>
        </p:spPr>
        <p:txBody>
          <a:bodyPr wrap="none" lIns="0" tIns="0" rIns="0" bIns="0" rtlCol="0" anchor="t"/>
          <a:lstStyle/>
          <a:p>
            <a:pPr marL="0" indent="0" algn="l">
              <a:lnSpc>
                <a:spcPct val="121000"/>
              </a:lnSpc>
              <a:buNone/>
            </a:pPr>
            <a:r>
              <a:rPr lang="en-US" sz="2400" dirty="0">
                <a:solidFill>
                  <a:srgbClr val="3B3535"/>
                </a:solidFill>
                <a:latin typeface="Arial Black" panose="020B0A04020102020204" pitchFamily="34" charset="0"/>
                <a:ea typeface="Sora Light" pitchFamily="34" charset="-122"/>
                <a:cs typeface="Arial" panose="020B0604020202020204" pitchFamily="34" charset="0"/>
              </a:rPr>
              <a:t>UNDERSTANDING TEAMWORK</a:t>
            </a:r>
            <a:endParaRPr lang="en-US" sz="2400" dirty="0">
              <a:latin typeface="Arial Black" panose="020B0A04020102020204" pitchFamily="34" charset="0"/>
              <a:cs typeface="Arial" panose="020B0604020202020204" pitchFamily="34" charset="0"/>
            </a:endParaRPr>
          </a:p>
        </p:txBody>
      </p:sp>
      <p:sp>
        <p:nvSpPr>
          <p:cNvPr id="48" name="Text 2">
            <a:extLst>
              <a:ext uri="{FF2B5EF4-FFF2-40B4-BE49-F238E27FC236}">
                <a16:creationId xmlns:a16="http://schemas.microsoft.com/office/drawing/2014/main" id="{282CEB18-E997-2E33-5885-8E4256550906}"/>
              </a:ext>
            </a:extLst>
          </p:cNvPr>
          <p:cNvSpPr/>
          <p:nvPr/>
        </p:nvSpPr>
        <p:spPr>
          <a:xfrm>
            <a:off x="3419631" y="1040312"/>
            <a:ext cx="5796260" cy="361876"/>
          </a:xfrm>
          <a:prstGeom prst="rect">
            <a:avLst/>
          </a:prstGeom>
          <a:noFill/>
          <a:ln/>
        </p:spPr>
        <p:txBody>
          <a:bodyPr wrap="none" lIns="0" tIns="0" rIns="0" bIns="0" rtlCol="0" anchor="t"/>
          <a:lstStyle/>
          <a:p>
            <a:pPr marL="0" indent="0" algn="l">
              <a:lnSpc>
                <a:spcPct val="104000"/>
              </a:lnSpc>
              <a:buNone/>
            </a:pPr>
            <a:r>
              <a:rPr lang="en-US" sz="2000" dirty="0">
                <a:solidFill>
                  <a:srgbClr val="1F1E1E"/>
                </a:solidFill>
                <a:latin typeface="Arial Black" panose="020B0A04020102020204" pitchFamily="34" charset="0"/>
                <a:ea typeface="Sora SemiBold" pitchFamily="34" charset="-122"/>
                <a:cs typeface="Sora SemiBold" pitchFamily="34" charset="-120"/>
              </a:rPr>
              <a:t>What Does Working in Teams Mean?</a:t>
            </a:r>
            <a:endParaRPr lang="en-US" sz="2000" dirty="0">
              <a:latin typeface="Arial Black" panose="020B0A04020102020204" pitchFamily="34" charset="0"/>
            </a:endParaRPr>
          </a:p>
        </p:txBody>
      </p:sp>
      <p:sp>
        <p:nvSpPr>
          <p:cNvPr id="49" name="Rectangle: Rounded Corners 48">
            <a:extLst>
              <a:ext uri="{FF2B5EF4-FFF2-40B4-BE49-F238E27FC236}">
                <a16:creationId xmlns:a16="http://schemas.microsoft.com/office/drawing/2014/main" id="{EBD124DF-2975-B3AB-3A5A-11C3B09B6885}"/>
              </a:ext>
            </a:extLst>
          </p:cNvPr>
          <p:cNvSpPr/>
          <p:nvPr/>
        </p:nvSpPr>
        <p:spPr>
          <a:xfrm>
            <a:off x="0" y="6248098"/>
            <a:ext cx="12192000" cy="609902"/>
          </a:xfrm>
          <a:prstGeom prst="roundRect">
            <a:avLst/>
          </a:prstGeom>
          <a:ln>
            <a:solidFill>
              <a:schemeClr val="bg1"/>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884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E8DE68-7E9C-0445-41D2-6BA3370159D6}"/>
              </a:ext>
            </a:extLst>
          </p:cNvPr>
          <p:cNvSpPr/>
          <p:nvPr/>
        </p:nvSpPr>
        <p:spPr>
          <a:xfrm>
            <a:off x="0" y="0"/>
            <a:ext cx="12192000" cy="1457325"/>
          </a:xfrm>
          <a:prstGeom prst="rect">
            <a:avLst/>
          </a:prstGeom>
          <a:ln>
            <a:solidFill>
              <a:schemeClr val="bg1"/>
            </a:solid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a:latin typeface="Arial Black" panose="020B0A04020102020204" pitchFamily="34" charset="0"/>
            </a:endParaRPr>
          </a:p>
        </p:txBody>
      </p:sp>
      <p:sp>
        <p:nvSpPr>
          <p:cNvPr id="11" name="Text 2">
            <a:extLst>
              <a:ext uri="{FF2B5EF4-FFF2-40B4-BE49-F238E27FC236}">
                <a16:creationId xmlns:a16="http://schemas.microsoft.com/office/drawing/2014/main" id="{659F8811-6585-39BD-B538-5ECE52D048C7}"/>
              </a:ext>
            </a:extLst>
          </p:cNvPr>
          <p:cNvSpPr/>
          <p:nvPr/>
        </p:nvSpPr>
        <p:spPr>
          <a:xfrm>
            <a:off x="1729011" y="339697"/>
            <a:ext cx="8872314" cy="974750"/>
          </a:xfrm>
          <a:prstGeom prst="rect">
            <a:avLst/>
          </a:prstGeom>
          <a:noFill/>
          <a:ln/>
        </p:spPr>
        <p:txBody>
          <a:bodyPr wrap="none" lIns="0" tIns="0" rIns="0" bIns="0" rtlCol="0" anchor="t"/>
          <a:lstStyle/>
          <a:p>
            <a:pPr marL="0" indent="0" algn="ctr">
              <a:lnSpc>
                <a:spcPct val="104000"/>
              </a:lnSpc>
              <a:buNone/>
            </a:pPr>
            <a:r>
              <a:rPr lang="en-US" sz="2400" dirty="0">
                <a:solidFill>
                  <a:srgbClr val="1F1E1E"/>
                </a:solidFill>
                <a:latin typeface="Arial Black" panose="020B0A04020102020204" pitchFamily="34" charset="0"/>
                <a:ea typeface="Sora SemiBold" pitchFamily="34" charset="-122"/>
                <a:cs typeface="Sora SemiBold" pitchFamily="34" charset="-120"/>
              </a:rPr>
              <a:t>Importance:</a:t>
            </a:r>
          </a:p>
          <a:p>
            <a:pPr marL="0" indent="0" algn="ctr">
              <a:lnSpc>
                <a:spcPct val="104000"/>
              </a:lnSpc>
              <a:buNone/>
            </a:pPr>
            <a:r>
              <a:rPr lang="en-US" sz="2400" dirty="0">
                <a:solidFill>
                  <a:srgbClr val="1F1E1E"/>
                </a:solidFill>
                <a:latin typeface="Arial Black" panose="020B0A04020102020204" pitchFamily="34" charset="0"/>
                <a:ea typeface="Sora SemiBold" pitchFamily="34" charset="-122"/>
                <a:cs typeface="Sora SemiBold" pitchFamily="34" charset="-120"/>
              </a:rPr>
              <a:t>Why Teamwork is Critical in Health and Social Care</a:t>
            </a:r>
            <a:endParaRPr lang="en-US" sz="2400" dirty="0">
              <a:latin typeface="Arial Black" panose="020B0A04020102020204" pitchFamily="34" charset="0"/>
            </a:endParaRPr>
          </a:p>
        </p:txBody>
      </p:sp>
      <p:sp>
        <p:nvSpPr>
          <p:cNvPr id="12" name="Rectangle 11">
            <a:extLst>
              <a:ext uri="{FF2B5EF4-FFF2-40B4-BE49-F238E27FC236}">
                <a16:creationId xmlns:a16="http://schemas.microsoft.com/office/drawing/2014/main" id="{3B51B430-A80F-792E-9B5B-D2F820926819}"/>
              </a:ext>
            </a:extLst>
          </p:cNvPr>
          <p:cNvSpPr/>
          <p:nvPr/>
        </p:nvSpPr>
        <p:spPr>
          <a:xfrm>
            <a:off x="0" y="6743700"/>
            <a:ext cx="12192000" cy="238125"/>
          </a:xfrm>
          <a:prstGeom prst="rect">
            <a:avLst/>
          </a:prstGeom>
          <a:ln>
            <a:solidFill>
              <a:schemeClr val="bg1"/>
            </a:solid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a:latin typeface="Arial Black" panose="020B0A04020102020204" pitchFamily="34" charset="0"/>
            </a:endParaRPr>
          </a:p>
        </p:txBody>
      </p:sp>
      <p:pic>
        <p:nvPicPr>
          <p:cNvPr id="14" name="Image 0" descr="preencoded.png">
            <a:extLst>
              <a:ext uri="{FF2B5EF4-FFF2-40B4-BE49-F238E27FC236}">
                <a16:creationId xmlns:a16="http://schemas.microsoft.com/office/drawing/2014/main" id="{68989E97-FD20-2F90-1A7A-BEA7B7F9B39E}"/>
              </a:ext>
            </a:extLst>
          </p:cNvPr>
          <p:cNvPicPr>
            <a:picLocks noChangeAspect="1"/>
          </p:cNvPicPr>
          <p:nvPr/>
        </p:nvPicPr>
        <p:blipFill>
          <a:blip r:embed="rId3"/>
          <a:stretch>
            <a:fillRect/>
          </a:stretch>
        </p:blipFill>
        <p:spPr>
          <a:xfrm>
            <a:off x="0" y="1457325"/>
            <a:ext cx="6243638" cy="5400675"/>
          </a:xfrm>
          <a:prstGeom prst="rect">
            <a:avLst/>
          </a:prstGeom>
        </p:spPr>
      </p:pic>
      <p:pic>
        <p:nvPicPr>
          <p:cNvPr id="17" name="Image 1" descr="preencoded.png">
            <a:extLst>
              <a:ext uri="{FF2B5EF4-FFF2-40B4-BE49-F238E27FC236}">
                <a16:creationId xmlns:a16="http://schemas.microsoft.com/office/drawing/2014/main" id="{C57CCD51-7207-D9A7-0BD2-FD9FCB666D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297572" y="1918514"/>
            <a:ext cx="217566" cy="178673"/>
          </a:xfrm>
          <a:prstGeom prst="rect">
            <a:avLst/>
          </a:prstGeom>
        </p:spPr>
      </p:pic>
      <p:sp>
        <p:nvSpPr>
          <p:cNvPr id="19" name="Text 3">
            <a:extLst>
              <a:ext uri="{FF2B5EF4-FFF2-40B4-BE49-F238E27FC236}">
                <a16:creationId xmlns:a16="http://schemas.microsoft.com/office/drawing/2014/main" id="{EF644DE5-2280-1404-4DAA-0F994348901D}"/>
              </a:ext>
            </a:extLst>
          </p:cNvPr>
          <p:cNvSpPr/>
          <p:nvPr/>
        </p:nvSpPr>
        <p:spPr>
          <a:xfrm>
            <a:off x="7522673" y="1916170"/>
            <a:ext cx="2292247" cy="195884"/>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Arial" panose="020B0604020202020204" pitchFamily="34" charset="0"/>
                <a:ea typeface="Sora SemiBold" pitchFamily="34" charset="-122"/>
                <a:cs typeface="Arial" panose="020B0604020202020204" pitchFamily="34" charset="0"/>
              </a:rPr>
              <a:t>Safer, Higher-Quality Care</a:t>
            </a:r>
            <a:endParaRPr lang="en-US" sz="1200" dirty="0">
              <a:latin typeface="Arial" panose="020B0604020202020204" pitchFamily="34" charset="0"/>
              <a:cs typeface="Arial" panose="020B0604020202020204" pitchFamily="34" charset="0"/>
            </a:endParaRPr>
          </a:p>
        </p:txBody>
      </p:sp>
      <p:sp>
        <p:nvSpPr>
          <p:cNvPr id="21" name="Text 4">
            <a:extLst>
              <a:ext uri="{FF2B5EF4-FFF2-40B4-BE49-F238E27FC236}">
                <a16:creationId xmlns:a16="http://schemas.microsoft.com/office/drawing/2014/main" id="{0A3D45C4-4896-6556-2A71-922B1F24B1A9}"/>
              </a:ext>
            </a:extLst>
          </p:cNvPr>
          <p:cNvSpPr/>
          <p:nvPr/>
        </p:nvSpPr>
        <p:spPr>
          <a:xfrm>
            <a:off x="7522673" y="2090149"/>
            <a:ext cx="2670157" cy="532870"/>
          </a:xfrm>
          <a:prstGeom prst="rect">
            <a:avLst/>
          </a:prstGeom>
          <a:noFill/>
          <a:ln/>
        </p:spPr>
        <p:txBody>
          <a:bodyPr wrap="square" lIns="0" tIns="0" rIns="0" bIns="0" rtlCol="0" anchor="t">
            <a:noAutofit/>
          </a:bodyPr>
          <a:lstStyle/>
          <a:p>
            <a:pPr marL="0" indent="0" algn="l">
              <a:lnSpc>
                <a:spcPct val="105000"/>
              </a:lnSpc>
              <a:buNone/>
            </a:pPr>
            <a:r>
              <a:rPr lang="en-US" sz="1200" dirty="0">
                <a:solidFill>
                  <a:srgbClr val="3B3535"/>
                </a:solidFill>
                <a:latin typeface="Arial" panose="020B0604020202020204" pitchFamily="34" charset="0"/>
                <a:ea typeface="Sora Light" pitchFamily="34" charset="-122"/>
                <a:cs typeface="Arial" panose="020B0604020202020204" pitchFamily="34" charset="0"/>
              </a:rPr>
              <a:t>Endorses safer &amp; higher-quality patient care (Care Quality Commission, 2024).</a:t>
            </a:r>
            <a:endParaRPr lang="en-US" sz="1200" dirty="0">
              <a:latin typeface="Arial" panose="020B0604020202020204" pitchFamily="34" charset="0"/>
              <a:cs typeface="Arial" panose="020B0604020202020204" pitchFamily="34" charset="0"/>
            </a:endParaRPr>
          </a:p>
        </p:txBody>
      </p:sp>
      <p:pic>
        <p:nvPicPr>
          <p:cNvPr id="23" name="Image 2" descr="preencoded.png">
            <a:extLst>
              <a:ext uri="{FF2B5EF4-FFF2-40B4-BE49-F238E27FC236}">
                <a16:creationId xmlns:a16="http://schemas.microsoft.com/office/drawing/2014/main" id="{A62AE8FA-8F00-0EB7-49AB-9A848EC710A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268996" y="2793775"/>
            <a:ext cx="217566" cy="178673"/>
          </a:xfrm>
          <a:prstGeom prst="rect">
            <a:avLst/>
          </a:prstGeom>
        </p:spPr>
      </p:pic>
      <p:sp>
        <p:nvSpPr>
          <p:cNvPr id="25" name="Text 5">
            <a:extLst>
              <a:ext uri="{FF2B5EF4-FFF2-40B4-BE49-F238E27FC236}">
                <a16:creationId xmlns:a16="http://schemas.microsoft.com/office/drawing/2014/main" id="{1768E961-DEF0-3892-9ED7-13ED961757C1}"/>
              </a:ext>
            </a:extLst>
          </p:cNvPr>
          <p:cNvSpPr/>
          <p:nvPr/>
        </p:nvSpPr>
        <p:spPr>
          <a:xfrm>
            <a:off x="7522674" y="2805719"/>
            <a:ext cx="2711976" cy="216220"/>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Knowledge Sharing</a:t>
            </a:r>
            <a:endParaRPr lang="en-US" sz="1400" dirty="0">
              <a:latin typeface="Arial" panose="020B0604020202020204" pitchFamily="34" charset="0"/>
              <a:cs typeface="Arial" panose="020B0604020202020204" pitchFamily="34" charset="0"/>
            </a:endParaRPr>
          </a:p>
        </p:txBody>
      </p:sp>
      <p:sp>
        <p:nvSpPr>
          <p:cNvPr id="27" name="Text 6">
            <a:extLst>
              <a:ext uri="{FF2B5EF4-FFF2-40B4-BE49-F238E27FC236}">
                <a16:creationId xmlns:a16="http://schemas.microsoft.com/office/drawing/2014/main" id="{5A638125-AE1F-6CDD-572D-8DBFEDED9D6A}"/>
              </a:ext>
            </a:extLst>
          </p:cNvPr>
          <p:cNvSpPr/>
          <p:nvPr/>
        </p:nvSpPr>
        <p:spPr>
          <a:xfrm>
            <a:off x="7522674" y="2979699"/>
            <a:ext cx="4218541" cy="396152"/>
          </a:xfrm>
          <a:prstGeom prst="rect">
            <a:avLst/>
          </a:prstGeom>
          <a:noFill/>
          <a:ln/>
        </p:spPr>
        <p:txBody>
          <a:bodyPr wrap="square" lIns="0" tIns="0" rIns="0" bIns="0" rtlCol="0" anchor="t">
            <a:noAutofit/>
          </a:bodyPr>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Reassures knowledge sharing and well-versed decision-making.</a:t>
            </a:r>
            <a:endParaRPr lang="en-US" sz="1400" dirty="0">
              <a:latin typeface="Arial" panose="020B0604020202020204" pitchFamily="34" charset="0"/>
              <a:cs typeface="Arial" panose="020B0604020202020204" pitchFamily="34" charset="0"/>
            </a:endParaRPr>
          </a:p>
        </p:txBody>
      </p:sp>
      <p:pic>
        <p:nvPicPr>
          <p:cNvPr id="29" name="Image 3" descr="preencoded.png">
            <a:extLst>
              <a:ext uri="{FF2B5EF4-FFF2-40B4-BE49-F238E27FC236}">
                <a16:creationId xmlns:a16="http://schemas.microsoft.com/office/drawing/2014/main" id="{7E0DB547-C271-79EF-EC1E-EDFB6B4A60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11829" y="3441630"/>
            <a:ext cx="404845" cy="332473"/>
          </a:xfrm>
          <a:prstGeom prst="rect">
            <a:avLst/>
          </a:prstGeom>
        </p:spPr>
      </p:pic>
      <p:sp>
        <p:nvSpPr>
          <p:cNvPr id="31" name="Text 7">
            <a:extLst>
              <a:ext uri="{FF2B5EF4-FFF2-40B4-BE49-F238E27FC236}">
                <a16:creationId xmlns:a16="http://schemas.microsoft.com/office/drawing/2014/main" id="{369AFCC9-D758-7C25-9C8B-CAA3A63CC4F7}"/>
              </a:ext>
            </a:extLst>
          </p:cNvPr>
          <p:cNvSpPr/>
          <p:nvPr/>
        </p:nvSpPr>
        <p:spPr>
          <a:xfrm>
            <a:off x="7522674" y="3482149"/>
            <a:ext cx="2707510" cy="364499"/>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Continuity of Care</a:t>
            </a:r>
            <a:endParaRPr lang="en-US" sz="1400" dirty="0">
              <a:latin typeface="Arial" panose="020B0604020202020204" pitchFamily="34" charset="0"/>
              <a:cs typeface="Arial" panose="020B0604020202020204" pitchFamily="34" charset="0"/>
            </a:endParaRPr>
          </a:p>
        </p:txBody>
      </p:sp>
      <p:sp>
        <p:nvSpPr>
          <p:cNvPr id="33" name="Text 8">
            <a:extLst>
              <a:ext uri="{FF2B5EF4-FFF2-40B4-BE49-F238E27FC236}">
                <a16:creationId xmlns:a16="http://schemas.microsoft.com/office/drawing/2014/main" id="{3735112B-21A1-78D9-FDEF-F66087C9DFB6}"/>
              </a:ext>
            </a:extLst>
          </p:cNvPr>
          <p:cNvSpPr/>
          <p:nvPr/>
        </p:nvSpPr>
        <p:spPr>
          <a:xfrm>
            <a:off x="7522674" y="3656129"/>
            <a:ext cx="4235939" cy="559603"/>
          </a:xfrm>
          <a:prstGeom prst="rect">
            <a:avLst/>
          </a:prstGeom>
          <a:noFill/>
          <a:ln/>
        </p:spPr>
        <p:txBody>
          <a:bodyPr wrap="square" lIns="0" tIns="0" rIns="0" bIns="0" rtlCol="0" anchor="t">
            <a:noAutofit/>
          </a:bodyPr>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Supports steadiness and coordination of care.</a:t>
            </a:r>
            <a:endParaRPr lang="en-US" sz="1400" dirty="0">
              <a:latin typeface="Arial" panose="020B0604020202020204" pitchFamily="34" charset="0"/>
              <a:cs typeface="Arial" panose="020B0604020202020204" pitchFamily="34" charset="0"/>
            </a:endParaRPr>
          </a:p>
        </p:txBody>
      </p:sp>
      <p:pic>
        <p:nvPicPr>
          <p:cNvPr id="35" name="Image 4" descr="preencoded.png">
            <a:extLst>
              <a:ext uri="{FF2B5EF4-FFF2-40B4-BE49-F238E27FC236}">
                <a16:creationId xmlns:a16="http://schemas.microsoft.com/office/drawing/2014/main" id="{C0E5FFA6-FE10-7496-43FC-77ECEE0B77A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211845" y="4218070"/>
            <a:ext cx="353782" cy="290538"/>
          </a:xfrm>
          <a:prstGeom prst="rect">
            <a:avLst/>
          </a:prstGeom>
        </p:spPr>
      </p:pic>
      <p:sp>
        <p:nvSpPr>
          <p:cNvPr id="37" name="Text 9">
            <a:extLst>
              <a:ext uri="{FF2B5EF4-FFF2-40B4-BE49-F238E27FC236}">
                <a16:creationId xmlns:a16="http://schemas.microsoft.com/office/drawing/2014/main" id="{386E50C8-09E5-1D53-6BE0-680D7BFBD04D}"/>
              </a:ext>
            </a:extLst>
          </p:cNvPr>
          <p:cNvSpPr/>
          <p:nvPr/>
        </p:nvSpPr>
        <p:spPr>
          <a:xfrm>
            <a:off x="7522673" y="4244301"/>
            <a:ext cx="2881839" cy="318524"/>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Reduces Duplication</a:t>
            </a:r>
            <a:endParaRPr lang="en-US" sz="1400" dirty="0">
              <a:latin typeface="Arial" panose="020B0604020202020204" pitchFamily="34" charset="0"/>
              <a:cs typeface="Arial" panose="020B0604020202020204" pitchFamily="34" charset="0"/>
            </a:endParaRPr>
          </a:p>
        </p:txBody>
      </p:sp>
      <p:sp>
        <p:nvSpPr>
          <p:cNvPr id="39" name="Text 10">
            <a:extLst>
              <a:ext uri="{FF2B5EF4-FFF2-40B4-BE49-F238E27FC236}">
                <a16:creationId xmlns:a16="http://schemas.microsoft.com/office/drawing/2014/main" id="{4D8127A3-4E16-EB47-D371-2317C3727384}"/>
              </a:ext>
            </a:extLst>
          </p:cNvPr>
          <p:cNvSpPr/>
          <p:nvPr/>
        </p:nvSpPr>
        <p:spPr>
          <a:xfrm>
            <a:off x="7522674" y="4418281"/>
            <a:ext cx="4218541" cy="489019"/>
          </a:xfrm>
          <a:prstGeom prst="rect">
            <a:avLst/>
          </a:prstGeom>
          <a:noFill/>
          <a:ln/>
        </p:spPr>
        <p:txBody>
          <a:bodyPr wrap="square" lIns="0" tIns="0" rIns="0" bIns="0" rtlCol="0" anchor="t">
            <a:noAutofit/>
          </a:bodyPr>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Decreases duplication of services and professional conflicts.</a:t>
            </a:r>
            <a:endParaRPr lang="en-US" sz="1400" dirty="0">
              <a:latin typeface="Arial" panose="020B0604020202020204" pitchFamily="34" charset="0"/>
              <a:cs typeface="Arial" panose="020B0604020202020204" pitchFamily="34" charset="0"/>
            </a:endParaRPr>
          </a:p>
        </p:txBody>
      </p:sp>
      <p:pic>
        <p:nvPicPr>
          <p:cNvPr id="41" name="Image 5" descr="preencoded.png">
            <a:extLst>
              <a:ext uri="{FF2B5EF4-FFF2-40B4-BE49-F238E27FC236}">
                <a16:creationId xmlns:a16="http://schemas.microsoft.com/office/drawing/2014/main" id="{9ABDDBFD-F9E8-7047-DD1F-D89BC964506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7556" y="5008799"/>
            <a:ext cx="273162" cy="400394"/>
          </a:xfrm>
          <a:prstGeom prst="rect">
            <a:avLst/>
          </a:prstGeom>
        </p:spPr>
      </p:pic>
      <p:sp>
        <p:nvSpPr>
          <p:cNvPr id="43" name="Text 11">
            <a:extLst>
              <a:ext uri="{FF2B5EF4-FFF2-40B4-BE49-F238E27FC236}">
                <a16:creationId xmlns:a16="http://schemas.microsoft.com/office/drawing/2014/main" id="{E84CA7EC-7C02-F625-723F-ECAA2DF1573B}"/>
              </a:ext>
            </a:extLst>
          </p:cNvPr>
          <p:cNvSpPr/>
          <p:nvPr/>
        </p:nvSpPr>
        <p:spPr>
          <a:xfrm>
            <a:off x="7522674" y="5049319"/>
            <a:ext cx="2396148" cy="341326"/>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Staff Wellbeing</a:t>
            </a:r>
            <a:endParaRPr lang="en-US" sz="1400" dirty="0">
              <a:latin typeface="Arial" panose="020B0604020202020204" pitchFamily="34" charset="0"/>
              <a:cs typeface="Arial" panose="020B0604020202020204" pitchFamily="34" charset="0"/>
            </a:endParaRPr>
          </a:p>
        </p:txBody>
      </p:sp>
      <p:sp>
        <p:nvSpPr>
          <p:cNvPr id="45" name="Text 12">
            <a:extLst>
              <a:ext uri="{FF2B5EF4-FFF2-40B4-BE49-F238E27FC236}">
                <a16:creationId xmlns:a16="http://schemas.microsoft.com/office/drawing/2014/main" id="{B1CA9EB4-6A94-6265-8417-DA333F653B9A}"/>
              </a:ext>
            </a:extLst>
          </p:cNvPr>
          <p:cNvSpPr/>
          <p:nvPr/>
        </p:nvSpPr>
        <p:spPr>
          <a:xfrm>
            <a:off x="7522674" y="5223299"/>
            <a:ext cx="3748807" cy="524026"/>
          </a:xfrm>
          <a:prstGeom prst="rect">
            <a:avLst/>
          </a:prstGeom>
          <a:noFill/>
          <a:ln/>
        </p:spPr>
        <p:txBody>
          <a:bodyPr wrap="square" lIns="0" tIns="0" rIns="0" bIns="0" rtlCol="0" anchor="t">
            <a:noAutofit/>
          </a:bodyPr>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Advances staff wellbeing and job satisfaction (The King's Fund, 2023).</a:t>
            </a:r>
            <a:endParaRPr lang="en-US" sz="1400" dirty="0">
              <a:latin typeface="Arial" panose="020B0604020202020204" pitchFamily="34" charset="0"/>
              <a:cs typeface="Arial" panose="020B0604020202020204" pitchFamily="34" charset="0"/>
            </a:endParaRPr>
          </a:p>
        </p:txBody>
      </p:sp>
      <p:pic>
        <p:nvPicPr>
          <p:cNvPr id="47" name="Image 6" descr="preencoded.png">
            <a:extLst>
              <a:ext uri="{FF2B5EF4-FFF2-40B4-BE49-F238E27FC236}">
                <a16:creationId xmlns:a16="http://schemas.microsoft.com/office/drawing/2014/main" id="{BC13F800-8529-B578-C364-C82F783FC8A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7556" y="5770950"/>
            <a:ext cx="307390" cy="361397"/>
          </a:xfrm>
          <a:prstGeom prst="rect">
            <a:avLst/>
          </a:prstGeom>
        </p:spPr>
      </p:pic>
      <p:sp>
        <p:nvSpPr>
          <p:cNvPr id="49" name="Text 13">
            <a:extLst>
              <a:ext uri="{FF2B5EF4-FFF2-40B4-BE49-F238E27FC236}">
                <a16:creationId xmlns:a16="http://schemas.microsoft.com/office/drawing/2014/main" id="{034A8385-ED62-CEB0-917F-6DD4429E76F6}"/>
              </a:ext>
            </a:extLst>
          </p:cNvPr>
          <p:cNvSpPr/>
          <p:nvPr/>
        </p:nvSpPr>
        <p:spPr>
          <a:xfrm>
            <a:off x="7536961" y="5811469"/>
            <a:ext cx="3287601" cy="329259"/>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Risks of Poor Teamwork</a:t>
            </a:r>
            <a:endParaRPr lang="en-US" sz="1400" dirty="0">
              <a:latin typeface="Arial" panose="020B0604020202020204" pitchFamily="34" charset="0"/>
              <a:cs typeface="Arial" panose="020B0604020202020204" pitchFamily="34" charset="0"/>
            </a:endParaRPr>
          </a:p>
        </p:txBody>
      </p:sp>
      <p:sp>
        <p:nvSpPr>
          <p:cNvPr id="51" name="Text 14">
            <a:extLst>
              <a:ext uri="{FF2B5EF4-FFF2-40B4-BE49-F238E27FC236}">
                <a16:creationId xmlns:a16="http://schemas.microsoft.com/office/drawing/2014/main" id="{9A7D4590-F513-8D2B-EC10-E0397F5C3A10}"/>
              </a:ext>
            </a:extLst>
          </p:cNvPr>
          <p:cNvSpPr/>
          <p:nvPr/>
        </p:nvSpPr>
        <p:spPr>
          <a:xfrm>
            <a:off x="7536962" y="5985450"/>
            <a:ext cx="4218541" cy="758250"/>
          </a:xfrm>
          <a:prstGeom prst="rect">
            <a:avLst/>
          </a:prstGeom>
          <a:noFill/>
          <a:ln/>
        </p:spPr>
        <p:txBody>
          <a:bodyPr wrap="square" lIns="0" tIns="0" rIns="0" bIns="0" rtlCol="0" anchor="t">
            <a:noAutofit/>
          </a:bodyPr>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However, unsuccessful teamwork may lead to role confusion and communication breakdowns.</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379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1393FA3-E7E5-5266-97B2-6F159E1EDEDD}"/>
              </a:ext>
            </a:extLst>
          </p:cNvPr>
          <p:cNvSpPr/>
          <p:nvPr/>
        </p:nvSpPr>
        <p:spPr>
          <a:xfrm>
            <a:off x="0" y="0"/>
            <a:ext cx="12192000" cy="1443038"/>
          </a:xfrm>
          <a:prstGeom prst="roundRect">
            <a:avLst/>
          </a:prstGeom>
          <a:ln>
            <a:solidFill>
              <a:schemeClr val="bg1"/>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31A78D5-82A2-10EE-8794-8F930BC586DE}"/>
              </a:ext>
            </a:extLst>
          </p:cNvPr>
          <p:cNvSpPr txBox="1"/>
          <p:nvPr/>
        </p:nvSpPr>
        <p:spPr>
          <a:xfrm>
            <a:off x="771525" y="228592"/>
            <a:ext cx="11215688" cy="1200329"/>
          </a:xfrm>
          <a:prstGeom prst="rect">
            <a:avLst/>
          </a:prstGeom>
          <a:noFill/>
        </p:spPr>
        <p:txBody>
          <a:bodyPr wrap="square" rtlCol="0">
            <a:spAutoFit/>
          </a:bodyPr>
          <a:lstStyle/>
          <a:p>
            <a:pPr algn="ctr"/>
            <a:r>
              <a:rPr lang="en-US" sz="2400" dirty="0">
                <a:solidFill>
                  <a:srgbClr val="1F1E1E"/>
                </a:solidFill>
                <a:latin typeface="Arial Black" panose="020B0A04020102020204" pitchFamily="34" charset="0"/>
                <a:ea typeface="Sora SemiBold" pitchFamily="34" charset="-122"/>
                <a:cs typeface="Sora SemiBold" pitchFamily="34" charset="-120"/>
              </a:rPr>
              <a:t>Team Development Model</a:t>
            </a:r>
          </a:p>
          <a:p>
            <a:pPr algn="ctr"/>
            <a:r>
              <a:rPr lang="en-US" sz="2400" dirty="0">
                <a:solidFill>
                  <a:srgbClr val="1F1E1E"/>
                </a:solidFill>
                <a:latin typeface="Arial Black" panose="020B0A04020102020204" pitchFamily="34" charset="0"/>
                <a:ea typeface="Sora SemiBold" pitchFamily="34" charset="-122"/>
                <a:cs typeface="Sora SemiBold" pitchFamily="34" charset="-120"/>
              </a:rPr>
              <a:t>Tuckman's Stages of Team Development (1965)</a:t>
            </a:r>
            <a:endParaRPr lang="en-US" sz="2400" dirty="0">
              <a:latin typeface="Arial Black" panose="020B0A04020102020204" pitchFamily="34" charset="0"/>
            </a:endParaRPr>
          </a:p>
          <a:p>
            <a:pPr algn="ctr"/>
            <a:endParaRPr lang="en-US" sz="2400" dirty="0">
              <a:latin typeface="Arial Black" panose="020B0A04020102020204" pitchFamily="34" charset="0"/>
            </a:endParaRPr>
          </a:p>
        </p:txBody>
      </p:sp>
      <p:pic>
        <p:nvPicPr>
          <p:cNvPr id="7" name="Image 0" descr="preencoded.png">
            <a:extLst>
              <a:ext uri="{FF2B5EF4-FFF2-40B4-BE49-F238E27FC236}">
                <a16:creationId xmlns:a16="http://schemas.microsoft.com/office/drawing/2014/main" id="{529D6409-FC14-FC98-D88B-359344875E68}"/>
              </a:ext>
            </a:extLst>
          </p:cNvPr>
          <p:cNvPicPr>
            <a:picLocks noChangeAspect="1"/>
          </p:cNvPicPr>
          <p:nvPr/>
        </p:nvPicPr>
        <p:blipFill>
          <a:blip r:embed="rId3"/>
          <a:stretch>
            <a:fillRect/>
          </a:stretch>
        </p:blipFill>
        <p:spPr>
          <a:xfrm>
            <a:off x="1150590" y="1676549"/>
            <a:ext cx="10450860" cy="3921601"/>
          </a:xfrm>
          <a:prstGeom prst="rect">
            <a:avLst/>
          </a:prstGeom>
        </p:spPr>
      </p:pic>
      <p:sp>
        <p:nvSpPr>
          <p:cNvPr id="10" name="Text 3">
            <a:extLst>
              <a:ext uri="{FF2B5EF4-FFF2-40B4-BE49-F238E27FC236}">
                <a16:creationId xmlns:a16="http://schemas.microsoft.com/office/drawing/2014/main" id="{A4CBD788-8C86-F70C-2284-B4183F1BBA6E}"/>
              </a:ext>
            </a:extLst>
          </p:cNvPr>
          <p:cNvSpPr/>
          <p:nvPr/>
        </p:nvSpPr>
        <p:spPr>
          <a:xfrm>
            <a:off x="9851217" y="4287102"/>
            <a:ext cx="1032068" cy="209308"/>
          </a:xfrm>
          <a:prstGeom prst="rect">
            <a:avLst/>
          </a:prstGeom>
          <a:noFill/>
          <a:ln/>
        </p:spPr>
        <p:txBody>
          <a:bodyPr wrap="none" lIns="0" tIns="0" rIns="0" bIns="0" rtlCol="0" anchor="t"/>
          <a:lstStyle/>
          <a:p>
            <a:pPr marL="0" indent="0" algn="ctr">
              <a:lnSpc>
                <a:spcPct val="104000"/>
              </a:lnSpc>
              <a:buNone/>
            </a:pPr>
            <a:r>
              <a:rPr lang="en-US" sz="1600" dirty="0">
                <a:solidFill>
                  <a:srgbClr val="3B3535"/>
                </a:solidFill>
                <a:latin typeface="Arial Black" panose="020B0A04020102020204" pitchFamily="34" charset="0"/>
                <a:ea typeface="Sora SemiBold" pitchFamily="34" charset="-122"/>
                <a:cs typeface="Sora SemiBold" pitchFamily="34" charset="-120"/>
              </a:rPr>
              <a:t>Adjourning</a:t>
            </a:r>
            <a:endParaRPr lang="en-US" sz="1600" dirty="0">
              <a:latin typeface="Arial Black" panose="020B0A04020102020204" pitchFamily="34" charset="0"/>
            </a:endParaRPr>
          </a:p>
        </p:txBody>
      </p:sp>
      <p:sp>
        <p:nvSpPr>
          <p:cNvPr id="12" name="Text 4">
            <a:extLst>
              <a:ext uri="{FF2B5EF4-FFF2-40B4-BE49-F238E27FC236}">
                <a16:creationId xmlns:a16="http://schemas.microsoft.com/office/drawing/2014/main" id="{64076230-F0A7-15A1-B417-FC29F92DB03D}"/>
              </a:ext>
            </a:extLst>
          </p:cNvPr>
          <p:cNvSpPr/>
          <p:nvPr/>
        </p:nvSpPr>
        <p:spPr>
          <a:xfrm>
            <a:off x="7921881" y="4287102"/>
            <a:ext cx="1032068" cy="209308"/>
          </a:xfrm>
          <a:prstGeom prst="rect">
            <a:avLst/>
          </a:prstGeom>
          <a:noFill/>
          <a:ln/>
        </p:spPr>
        <p:txBody>
          <a:bodyPr wrap="none" lIns="0" tIns="0" rIns="0" bIns="0" rtlCol="0" anchor="t"/>
          <a:lstStyle/>
          <a:p>
            <a:pPr marL="0" indent="0" algn="ctr">
              <a:lnSpc>
                <a:spcPct val="104000"/>
              </a:lnSpc>
              <a:buNone/>
            </a:pPr>
            <a:r>
              <a:rPr lang="en-US" sz="1600" dirty="0">
                <a:solidFill>
                  <a:srgbClr val="3B3535"/>
                </a:solidFill>
                <a:latin typeface="Arial Black" panose="020B0A04020102020204" pitchFamily="34" charset="0"/>
                <a:ea typeface="Sora SemiBold" pitchFamily="34" charset="-122"/>
                <a:cs typeface="Sora SemiBold" pitchFamily="34" charset="-120"/>
              </a:rPr>
              <a:t>Performing</a:t>
            </a:r>
            <a:endParaRPr lang="en-US" sz="1600" dirty="0">
              <a:latin typeface="Arial Black" panose="020B0A04020102020204" pitchFamily="34" charset="0"/>
            </a:endParaRPr>
          </a:p>
        </p:txBody>
      </p:sp>
      <p:sp>
        <p:nvSpPr>
          <p:cNvPr id="14" name="Text 5">
            <a:extLst>
              <a:ext uri="{FF2B5EF4-FFF2-40B4-BE49-F238E27FC236}">
                <a16:creationId xmlns:a16="http://schemas.microsoft.com/office/drawing/2014/main" id="{0056417A-84BE-1676-304F-19667CB07744}"/>
              </a:ext>
            </a:extLst>
          </p:cNvPr>
          <p:cNvSpPr/>
          <p:nvPr/>
        </p:nvSpPr>
        <p:spPr>
          <a:xfrm>
            <a:off x="5813869" y="4287102"/>
            <a:ext cx="1032068" cy="209308"/>
          </a:xfrm>
          <a:prstGeom prst="rect">
            <a:avLst/>
          </a:prstGeom>
          <a:noFill/>
          <a:ln/>
        </p:spPr>
        <p:txBody>
          <a:bodyPr wrap="none" lIns="0" tIns="0" rIns="0" bIns="0" rtlCol="0" anchor="t"/>
          <a:lstStyle/>
          <a:p>
            <a:pPr marL="0" indent="0" algn="ctr">
              <a:lnSpc>
                <a:spcPct val="104000"/>
              </a:lnSpc>
              <a:buNone/>
            </a:pPr>
            <a:r>
              <a:rPr lang="en-US" sz="1600" dirty="0">
                <a:solidFill>
                  <a:srgbClr val="3B3535"/>
                </a:solidFill>
                <a:latin typeface="Arial Black" panose="020B0A04020102020204" pitchFamily="34" charset="0"/>
                <a:ea typeface="Sora SemiBold" pitchFamily="34" charset="-122"/>
                <a:cs typeface="Sora SemiBold" pitchFamily="34" charset="-120"/>
              </a:rPr>
              <a:t>Norming</a:t>
            </a:r>
            <a:endParaRPr lang="en-US" sz="1600" dirty="0">
              <a:latin typeface="Arial Black" panose="020B0A04020102020204" pitchFamily="34" charset="0"/>
            </a:endParaRPr>
          </a:p>
        </p:txBody>
      </p:sp>
      <p:sp>
        <p:nvSpPr>
          <p:cNvPr id="16" name="Text 6">
            <a:extLst>
              <a:ext uri="{FF2B5EF4-FFF2-40B4-BE49-F238E27FC236}">
                <a16:creationId xmlns:a16="http://schemas.microsoft.com/office/drawing/2014/main" id="{C1E4FC2D-2B36-A863-FBA3-0CD11D73C95D}"/>
              </a:ext>
            </a:extLst>
          </p:cNvPr>
          <p:cNvSpPr/>
          <p:nvPr/>
        </p:nvSpPr>
        <p:spPr>
          <a:xfrm>
            <a:off x="4005896" y="4287102"/>
            <a:ext cx="1032068" cy="209308"/>
          </a:xfrm>
          <a:prstGeom prst="rect">
            <a:avLst/>
          </a:prstGeom>
          <a:noFill/>
          <a:ln/>
        </p:spPr>
        <p:txBody>
          <a:bodyPr wrap="none" lIns="0" tIns="0" rIns="0" bIns="0" rtlCol="0" anchor="t"/>
          <a:lstStyle/>
          <a:p>
            <a:pPr marL="0" indent="0" algn="ctr">
              <a:lnSpc>
                <a:spcPct val="104000"/>
              </a:lnSpc>
              <a:buNone/>
            </a:pPr>
            <a:r>
              <a:rPr lang="en-US" sz="1600" dirty="0">
                <a:solidFill>
                  <a:srgbClr val="3B3535"/>
                </a:solidFill>
                <a:latin typeface="Arial Black" panose="020B0A04020102020204" pitchFamily="34" charset="0"/>
                <a:ea typeface="Sora SemiBold" pitchFamily="34" charset="-122"/>
                <a:cs typeface="Sora SemiBold" pitchFamily="34" charset="-120"/>
              </a:rPr>
              <a:t>Storming</a:t>
            </a:r>
            <a:endParaRPr lang="en-US" sz="1600" dirty="0">
              <a:latin typeface="Arial Black" panose="020B0A04020102020204" pitchFamily="34" charset="0"/>
            </a:endParaRPr>
          </a:p>
        </p:txBody>
      </p:sp>
      <p:sp>
        <p:nvSpPr>
          <p:cNvPr id="18" name="Text 7">
            <a:extLst>
              <a:ext uri="{FF2B5EF4-FFF2-40B4-BE49-F238E27FC236}">
                <a16:creationId xmlns:a16="http://schemas.microsoft.com/office/drawing/2014/main" id="{35E3F4AA-2E16-BCFD-1483-86EE59D7A1E1}"/>
              </a:ext>
            </a:extLst>
          </p:cNvPr>
          <p:cNvSpPr/>
          <p:nvPr/>
        </p:nvSpPr>
        <p:spPr>
          <a:xfrm>
            <a:off x="1798173" y="4287102"/>
            <a:ext cx="1032068" cy="209308"/>
          </a:xfrm>
          <a:prstGeom prst="rect">
            <a:avLst/>
          </a:prstGeom>
          <a:noFill/>
          <a:ln/>
        </p:spPr>
        <p:txBody>
          <a:bodyPr wrap="none" lIns="0" tIns="0" rIns="0" bIns="0" rtlCol="0" anchor="t"/>
          <a:lstStyle/>
          <a:p>
            <a:pPr marL="0" indent="0" algn="ctr">
              <a:lnSpc>
                <a:spcPct val="104000"/>
              </a:lnSpc>
              <a:buNone/>
            </a:pPr>
            <a:r>
              <a:rPr lang="en-US" sz="1600" dirty="0">
                <a:solidFill>
                  <a:srgbClr val="3B3535"/>
                </a:solidFill>
                <a:latin typeface="Arial Black" panose="020B0A04020102020204" pitchFamily="34" charset="0"/>
                <a:ea typeface="Sora SemiBold" pitchFamily="34" charset="-122"/>
                <a:cs typeface="Sora SemiBold" pitchFamily="34" charset="-120"/>
              </a:rPr>
              <a:t>Forming</a:t>
            </a:r>
            <a:endParaRPr lang="en-US" sz="1600" dirty="0">
              <a:latin typeface="Arial Black" panose="020B0A04020102020204" pitchFamily="34" charset="0"/>
            </a:endParaRPr>
          </a:p>
        </p:txBody>
      </p:sp>
      <p:sp>
        <p:nvSpPr>
          <p:cNvPr id="19" name="TextBox 18">
            <a:extLst>
              <a:ext uri="{FF2B5EF4-FFF2-40B4-BE49-F238E27FC236}">
                <a16:creationId xmlns:a16="http://schemas.microsoft.com/office/drawing/2014/main" id="{F21CD946-1A44-B1AD-8AF7-D5EC8FF6A954}"/>
              </a:ext>
            </a:extLst>
          </p:cNvPr>
          <p:cNvSpPr txBox="1"/>
          <p:nvPr/>
        </p:nvSpPr>
        <p:spPr>
          <a:xfrm>
            <a:off x="485775" y="4843463"/>
            <a:ext cx="11501438" cy="584775"/>
          </a:xfrm>
          <a:prstGeom prst="rect">
            <a:avLst/>
          </a:prstGeom>
          <a:noFill/>
        </p:spPr>
        <p:txBody>
          <a:bodyPr wrap="square" rtlCol="0">
            <a:spAutoFit/>
          </a:bodyPr>
          <a:lstStyle/>
          <a:p>
            <a:r>
              <a:rPr lang="en-US" sz="1600" dirty="0">
                <a:latin typeface="Arial" panose="020B0604020202020204" pitchFamily="34" charset="0"/>
                <a:ea typeface="Sora Light" pitchFamily="34" charset="-122"/>
                <a:cs typeface="Arial" panose="020B0604020202020204" pitchFamily="34" charset="0"/>
              </a:rPr>
              <a:t>The model establishes that effective teamwork progresses gradually rather than occurring automatically (Tuckman, 1965).</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42A74D28-B686-8D34-D70F-434E2EC6F24B}"/>
              </a:ext>
            </a:extLst>
          </p:cNvPr>
          <p:cNvSpPr/>
          <p:nvPr/>
        </p:nvSpPr>
        <p:spPr>
          <a:xfrm>
            <a:off x="23812" y="5775290"/>
            <a:ext cx="12192000" cy="1082709"/>
          </a:xfrm>
          <a:prstGeom prst="roundRect">
            <a:avLst/>
          </a:prstGeom>
          <a:ln>
            <a:solidFill>
              <a:schemeClr val="bg1"/>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31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7D6B66E-251C-B83C-8966-1780CC0062F4}"/>
              </a:ext>
            </a:extLst>
          </p:cNvPr>
          <p:cNvSpPr/>
          <p:nvPr/>
        </p:nvSpPr>
        <p:spPr>
          <a:xfrm>
            <a:off x="0" y="0"/>
            <a:ext cx="12192000" cy="1271587"/>
          </a:xfrm>
          <a:prstGeom prst="roundRect">
            <a:avLst/>
          </a:prstGeom>
          <a:ln>
            <a:solidFill>
              <a:schemeClr val="bg1"/>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CAAD61B2-4618-B563-62F5-3E296F4E37A4}"/>
              </a:ext>
            </a:extLst>
          </p:cNvPr>
          <p:cNvSpPr txBox="1"/>
          <p:nvPr/>
        </p:nvSpPr>
        <p:spPr>
          <a:xfrm>
            <a:off x="171450" y="114299"/>
            <a:ext cx="11844338" cy="1200329"/>
          </a:xfrm>
          <a:prstGeom prst="rect">
            <a:avLst/>
          </a:prstGeom>
          <a:noFill/>
        </p:spPr>
        <p:txBody>
          <a:bodyPr wrap="square" rtlCol="0">
            <a:spAutoFit/>
          </a:bodyPr>
          <a:lstStyle/>
          <a:p>
            <a:pPr algn="ctr"/>
            <a:endParaRPr lang="en-US" sz="2400" dirty="0">
              <a:solidFill>
                <a:srgbClr val="1F1E1E"/>
              </a:solidFill>
              <a:latin typeface="Arial Black" panose="020B0A04020102020204" pitchFamily="34" charset="0"/>
              <a:ea typeface="Sora SemiBold" pitchFamily="34" charset="-122"/>
              <a:cs typeface="Sora SemiBold" pitchFamily="34" charset="-120"/>
            </a:endParaRPr>
          </a:p>
          <a:p>
            <a:pPr algn="ctr"/>
            <a:r>
              <a:rPr lang="en-US" sz="2400" dirty="0">
                <a:solidFill>
                  <a:srgbClr val="1F1E1E"/>
                </a:solidFill>
                <a:latin typeface="Arial Black" panose="020B0A04020102020204" pitchFamily="34" charset="0"/>
                <a:ea typeface="Sora SemiBold" pitchFamily="34" charset="-122"/>
                <a:cs typeface="Sora SemiBold" pitchFamily="34" charset="-120"/>
              </a:rPr>
              <a:t>TEAMWORK IN PRACTICE: THE CARE SUPPORT ASSISTANT ROLE</a:t>
            </a:r>
            <a:endParaRPr lang="en-US" sz="2400" dirty="0">
              <a:latin typeface="Arial Black" panose="020B0A04020102020204" pitchFamily="34" charset="0"/>
            </a:endParaRPr>
          </a:p>
          <a:p>
            <a:pPr algn="ctr"/>
            <a:endParaRPr lang="en-US" sz="2400" dirty="0">
              <a:latin typeface="Arial Black" panose="020B0A04020102020204" pitchFamily="34" charset="0"/>
            </a:endParaRPr>
          </a:p>
        </p:txBody>
      </p:sp>
      <p:sp>
        <p:nvSpPr>
          <p:cNvPr id="8" name="Shape 3">
            <a:extLst>
              <a:ext uri="{FF2B5EF4-FFF2-40B4-BE49-F238E27FC236}">
                <a16:creationId xmlns:a16="http://schemas.microsoft.com/office/drawing/2014/main" id="{B69DBB75-EFBE-E62E-2440-4C4AB1F4BD63}"/>
              </a:ext>
            </a:extLst>
          </p:cNvPr>
          <p:cNvSpPr/>
          <p:nvPr/>
        </p:nvSpPr>
        <p:spPr>
          <a:xfrm>
            <a:off x="1367586" y="1579366"/>
            <a:ext cx="5033214" cy="1038085"/>
          </a:xfrm>
          <a:prstGeom prst="roundRect">
            <a:avLst>
              <a:gd name="adj" fmla="val 7436"/>
            </a:avLst>
          </a:prstGeom>
          <a:solidFill>
            <a:srgbClr val="F9D2D6"/>
          </a:solidFill>
          <a:ln w="4763">
            <a:solidFill>
              <a:srgbClr val="DFB8BC"/>
            </a:solidFill>
            <a:prstDash val="solid"/>
          </a:ln>
        </p:spPr>
      </p:sp>
      <p:sp>
        <p:nvSpPr>
          <p:cNvPr id="10" name="Text 4">
            <a:extLst>
              <a:ext uri="{FF2B5EF4-FFF2-40B4-BE49-F238E27FC236}">
                <a16:creationId xmlns:a16="http://schemas.microsoft.com/office/drawing/2014/main" id="{05E55437-709D-C810-254A-773BFD281EDE}"/>
              </a:ext>
            </a:extLst>
          </p:cNvPr>
          <p:cNvSpPr/>
          <p:nvPr/>
        </p:nvSpPr>
        <p:spPr>
          <a:xfrm>
            <a:off x="1480249" y="1692029"/>
            <a:ext cx="2105914" cy="229044"/>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Subsidiary Recovery</a:t>
            </a:r>
            <a:endParaRPr lang="en-US" sz="1600" dirty="0">
              <a:latin typeface="Arial Black" panose="020B0A04020102020204" pitchFamily="34" charset="0"/>
              <a:cs typeface="Arial" panose="020B0604020202020204" pitchFamily="34" charset="0"/>
            </a:endParaRPr>
          </a:p>
        </p:txBody>
      </p:sp>
      <p:sp>
        <p:nvSpPr>
          <p:cNvPr id="12" name="Text 5">
            <a:extLst>
              <a:ext uri="{FF2B5EF4-FFF2-40B4-BE49-F238E27FC236}">
                <a16:creationId xmlns:a16="http://schemas.microsoft.com/office/drawing/2014/main" id="{5272A76E-8A50-3B8A-5BE1-FB6C39B78285}"/>
              </a:ext>
            </a:extLst>
          </p:cNvPr>
          <p:cNvSpPr/>
          <p:nvPr/>
        </p:nvSpPr>
        <p:spPr>
          <a:xfrm>
            <a:off x="1480248" y="1921074"/>
            <a:ext cx="4920551" cy="436363"/>
          </a:xfrm>
          <a:prstGeom prst="rect">
            <a:avLst/>
          </a:prstGeom>
          <a:noFill/>
          <a:ln/>
        </p:spPr>
        <p:txBody>
          <a:bodyPr wrap="none" lIns="0" tIns="0" rIns="0" bIns="0" rtlCol="0" anchor="t"/>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Supporting an elderly patient improving from a stroke.</a:t>
            </a:r>
            <a:endParaRPr lang="en-US" sz="1600" dirty="0">
              <a:latin typeface="Arial" panose="020B0604020202020204" pitchFamily="34" charset="0"/>
              <a:cs typeface="Arial" panose="020B0604020202020204" pitchFamily="34" charset="0"/>
            </a:endParaRPr>
          </a:p>
        </p:txBody>
      </p:sp>
      <p:sp>
        <p:nvSpPr>
          <p:cNvPr id="14" name="Shape 6">
            <a:extLst>
              <a:ext uri="{FF2B5EF4-FFF2-40B4-BE49-F238E27FC236}">
                <a16:creationId xmlns:a16="http://schemas.microsoft.com/office/drawing/2014/main" id="{47AAC122-7F34-9064-52D9-BDB914B9C9B1}"/>
              </a:ext>
            </a:extLst>
          </p:cNvPr>
          <p:cNvSpPr/>
          <p:nvPr/>
        </p:nvSpPr>
        <p:spPr>
          <a:xfrm>
            <a:off x="6729414" y="1579366"/>
            <a:ext cx="4733126" cy="1019733"/>
          </a:xfrm>
          <a:prstGeom prst="roundRect">
            <a:avLst>
              <a:gd name="adj" fmla="val 7436"/>
            </a:avLst>
          </a:prstGeom>
          <a:solidFill>
            <a:srgbClr val="F9D2D6"/>
          </a:solidFill>
          <a:ln w="4763">
            <a:solidFill>
              <a:srgbClr val="DFB8BC"/>
            </a:solidFill>
            <a:prstDash val="solid"/>
          </a:ln>
        </p:spPr>
      </p:sp>
      <p:sp>
        <p:nvSpPr>
          <p:cNvPr id="16" name="Text 7">
            <a:extLst>
              <a:ext uri="{FF2B5EF4-FFF2-40B4-BE49-F238E27FC236}">
                <a16:creationId xmlns:a16="http://schemas.microsoft.com/office/drawing/2014/main" id="{4A76735F-47E1-7496-6619-DE9A87241B77}"/>
              </a:ext>
            </a:extLst>
          </p:cNvPr>
          <p:cNvSpPr/>
          <p:nvPr/>
        </p:nvSpPr>
        <p:spPr>
          <a:xfrm>
            <a:off x="6842164" y="1692029"/>
            <a:ext cx="2244686" cy="229044"/>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Multidisciplinary Working</a:t>
            </a:r>
            <a:endParaRPr lang="en-US" sz="1600" dirty="0">
              <a:latin typeface="Arial Black" panose="020B0A04020102020204" pitchFamily="34" charset="0"/>
              <a:cs typeface="Arial" panose="020B0604020202020204" pitchFamily="34" charset="0"/>
            </a:endParaRPr>
          </a:p>
        </p:txBody>
      </p:sp>
      <p:sp>
        <p:nvSpPr>
          <p:cNvPr id="18" name="Text 8">
            <a:extLst>
              <a:ext uri="{FF2B5EF4-FFF2-40B4-BE49-F238E27FC236}">
                <a16:creationId xmlns:a16="http://schemas.microsoft.com/office/drawing/2014/main" id="{511D474B-3C7F-A72E-6253-A3DA5A5C482A}"/>
              </a:ext>
            </a:extLst>
          </p:cNvPr>
          <p:cNvSpPr/>
          <p:nvPr/>
        </p:nvSpPr>
        <p:spPr>
          <a:xfrm>
            <a:off x="6842164" y="1921075"/>
            <a:ext cx="3650456" cy="155079"/>
          </a:xfrm>
          <a:prstGeom prst="rect">
            <a:avLst/>
          </a:prstGeom>
          <a:noFill/>
          <a:ln/>
        </p:spPr>
        <p:txBody>
          <a:bodyPr wrap="none" lIns="0" tIns="0" rIns="0" bIns="0" rtlCol="0" anchor="t"/>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Working alongside nurses, physiotherapists, and</a:t>
            </a:r>
          </a:p>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 social workers.</a:t>
            </a:r>
            <a:endParaRPr lang="en-US" sz="1600" dirty="0">
              <a:latin typeface="Arial" panose="020B0604020202020204" pitchFamily="34" charset="0"/>
              <a:cs typeface="Arial" panose="020B0604020202020204" pitchFamily="34" charset="0"/>
            </a:endParaRPr>
          </a:p>
        </p:txBody>
      </p:sp>
      <p:sp>
        <p:nvSpPr>
          <p:cNvPr id="20" name="Shape 9">
            <a:extLst>
              <a:ext uri="{FF2B5EF4-FFF2-40B4-BE49-F238E27FC236}">
                <a16:creationId xmlns:a16="http://schemas.microsoft.com/office/drawing/2014/main" id="{18A3C362-FD2F-25A5-5FDE-7A27118D50EC}"/>
              </a:ext>
            </a:extLst>
          </p:cNvPr>
          <p:cNvSpPr/>
          <p:nvPr/>
        </p:nvSpPr>
        <p:spPr>
          <a:xfrm>
            <a:off x="1396162" y="3360625"/>
            <a:ext cx="5033214" cy="1038085"/>
          </a:xfrm>
          <a:prstGeom prst="roundRect">
            <a:avLst>
              <a:gd name="adj" fmla="val 7436"/>
            </a:avLst>
          </a:prstGeom>
          <a:solidFill>
            <a:srgbClr val="F9D2D6"/>
          </a:solidFill>
          <a:ln w="4763">
            <a:solidFill>
              <a:srgbClr val="DFB8BC"/>
            </a:solidFill>
            <a:prstDash val="solid"/>
          </a:ln>
        </p:spPr>
      </p:sp>
      <p:sp>
        <p:nvSpPr>
          <p:cNvPr id="22" name="Text 10">
            <a:extLst>
              <a:ext uri="{FF2B5EF4-FFF2-40B4-BE49-F238E27FC236}">
                <a16:creationId xmlns:a16="http://schemas.microsoft.com/office/drawing/2014/main" id="{EA8F7367-582A-8A39-2C46-00EE20B9C689}"/>
              </a:ext>
            </a:extLst>
          </p:cNvPr>
          <p:cNvSpPr/>
          <p:nvPr/>
        </p:nvSpPr>
        <p:spPr>
          <a:xfrm>
            <a:off x="1508825" y="3473287"/>
            <a:ext cx="2002198" cy="229047"/>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Sharing Observations</a:t>
            </a:r>
            <a:endParaRPr lang="en-US" sz="1600" dirty="0">
              <a:latin typeface="Arial Black" panose="020B0A04020102020204" pitchFamily="34" charset="0"/>
              <a:cs typeface="Arial" panose="020B0604020202020204" pitchFamily="34" charset="0"/>
            </a:endParaRPr>
          </a:p>
        </p:txBody>
      </p:sp>
      <p:sp>
        <p:nvSpPr>
          <p:cNvPr id="24" name="Text 11">
            <a:extLst>
              <a:ext uri="{FF2B5EF4-FFF2-40B4-BE49-F238E27FC236}">
                <a16:creationId xmlns:a16="http://schemas.microsoft.com/office/drawing/2014/main" id="{CF9AA58E-6D2E-99A7-55C6-285EA446A37E}"/>
              </a:ext>
            </a:extLst>
          </p:cNvPr>
          <p:cNvSpPr/>
          <p:nvPr/>
        </p:nvSpPr>
        <p:spPr>
          <a:xfrm>
            <a:off x="1508825" y="3702335"/>
            <a:ext cx="4249038" cy="678023"/>
          </a:xfrm>
          <a:prstGeom prst="rect">
            <a:avLst/>
          </a:prstGeom>
          <a:noFill/>
          <a:ln/>
        </p:spPr>
        <p:txBody>
          <a:bodyPr wrap="none" lIns="0" tIns="0" rIns="0" bIns="0" rtlCol="0" anchor="t"/>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Sharing precise observations regarding patient </a:t>
            </a:r>
          </a:p>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development.</a:t>
            </a:r>
            <a:endParaRPr lang="en-US" sz="1600" dirty="0">
              <a:latin typeface="Arial" panose="020B0604020202020204" pitchFamily="34" charset="0"/>
              <a:cs typeface="Arial" panose="020B0604020202020204" pitchFamily="34" charset="0"/>
            </a:endParaRPr>
          </a:p>
        </p:txBody>
      </p:sp>
      <p:sp>
        <p:nvSpPr>
          <p:cNvPr id="26" name="Shape 12">
            <a:extLst>
              <a:ext uri="{FF2B5EF4-FFF2-40B4-BE49-F238E27FC236}">
                <a16:creationId xmlns:a16="http://schemas.microsoft.com/office/drawing/2014/main" id="{F979BE94-4880-CC4E-9F45-B177ABF62CEC}"/>
              </a:ext>
            </a:extLst>
          </p:cNvPr>
          <p:cNvSpPr/>
          <p:nvPr/>
        </p:nvSpPr>
        <p:spPr>
          <a:xfrm>
            <a:off x="6729414" y="3360625"/>
            <a:ext cx="4943474" cy="1019733"/>
          </a:xfrm>
          <a:prstGeom prst="roundRect">
            <a:avLst>
              <a:gd name="adj" fmla="val 7436"/>
            </a:avLst>
          </a:prstGeom>
          <a:solidFill>
            <a:srgbClr val="F9D2D6"/>
          </a:solidFill>
          <a:ln w="4763">
            <a:solidFill>
              <a:srgbClr val="DFB8BC"/>
            </a:solidFill>
            <a:prstDash val="solid"/>
          </a:ln>
        </p:spPr>
      </p:sp>
      <p:sp>
        <p:nvSpPr>
          <p:cNvPr id="28" name="Text 13">
            <a:extLst>
              <a:ext uri="{FF2B5EF4-FFF2-40B4-BE49-F238E27FC236}">
                <a16:creationId xmlns:a16="http://schemas.microsoft.com/office/drawing/2014/main" id="{432E7DF7-01BA-4C85-A65C-632E3A5CA169}"/>
              </a:ext>
            </a:extLst>
          </p:cNvPr>
          <p:cNvSpPr/>
          <p:nvPr/>
        </p:nvSpPr>
        <p:spPr>
          <a:xfrm>
            <a:off x="6942180" y="3473287"/>
            <a:ext cx="1987508" cy="229045"/>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Following Care Plans</a:t>
            </a:r>
            <a:endParaRPr lang="en-US" sz="1600" dirty="0">
              <a:latin typeface="Arial Black" panose="020B0A04020102020204" pitchFamily="34" charset="0"/>
              <a:cs typeface="Arial" panose="020B0604020202020204" pitchFamily="34" charset="0"/>
            </a:endParaRPr>
          </a:p>
        </p:txBody>
      </p:sp>
      <p:sp>
        <p:nvSpPr>
          <p:cNvPr id="30" name="Text 14">
            <a:extLst>
              <a:ext uri="{FF2B5EF4-FFF2-40B4-BE49-F238E27FC236}">
                <a16:creationId xmlns:a16="http://schemas.microsoft.com/office/drawing/2014/main" id="{21C97267-4E57-735B-26CA-943E5D685917}"/>
              </a:ext>
            </a:extLst>
          </p:cNvPr>
          <p:cNvSpPr/>
          <p:nvPr/>
        </p:nvSpPr>
        <p:spPr>
          <a:xfrm>
            <a:off x="6942180" y="3702335"/>
            <a:ext cx="3650456" cy="155079"/>
          </a:xfrm>
          <a:prstGeom prst="rect">
            <a:avLst/>
          </a:prstGeom>
          <a:noFill/>
          <a:ln/>
        </p:spPr>
        <p:txBody>
          <a:bodyPr wrap="none" lIns="0" tIns="0" rIns="0" bIns="0" rtlCol="0" anchor="t"/>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Following agreed care plans and reporting concerns </a:t>
            </a:r>
          </a:p>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promptly.</a:t>
            </a:r>
            <a:endParaRPr lang="en-US" sz="1600" dirty="0">
              <a:latin typeface="Arial" panose="020B0604020202020204" pitchFamily="34" charset="0"/>
              <a:cs typeface="Arial" panose="020B0604020202020204" pitchFamily="34" charset="0"/>
            </a:endParaRPr>
          </a:p>
        </p:txBody>
      </p:sp>
      <p:sp>
        <p:nvSpPr>
          <p:cNvPr id="32" name="Shape 15">
            <a:extLst>
              <a:ext uri="{FF2B5EF4-FFF2-40B4-BE49-F238E27FC236}">
                <a16:creationId xmlns:a16="http://schemas.microsoft.com/office/drawing/2014/main" id="{78309F85-CFD1-BFBC-3FAC-C9E92ACA619F}"/>
              </a:ext>
            </a:extLst>
          </p:cNvPr>
          <p:cNvSpPr/>
          <p:nvPr/>
        </p:nvSpPr>
        <p:spPr>
          <a:xfrm>
            <a:off x="1381870" y="4713249"/>
            <a:ext cx="5033213" cy="1019731"/>
          </a:xfrm>
          <a:prstGeom prst="roundRect">
            <a:avLst>
              <a:gd name="adj" fmla="val 5928"/>
            </a:avLst>
          </a:prstGeom>
          <a:solidFill>
            <a:srgbClr val="F9D2D6"/>
          </a:solidFill>
          <a:ln w="4763">
            <a:solidFill>
              <a:srgbClr val="DFB8BC"/>
            </a:solidFill>
            <a:prstDash val="solid"/>
          </a:ln>
        </p:spPr>
      </p:sp>
      <p:sp>
        <p:nvSpPr>
          <p:cNvPr id="34" name="Text 16">
            <a:extLst>
              <a:ext uri="{FF2B5EF4-FFF2-40B4-BE49-F238E27FC236}">
                <a16:creationId xmlns:a16="http://schemas.microsoft.com/office/drawing/2014/main" id="{5D38E3E5-1F94-4FDC-F0B5-DF575FFE0243}"/>
              </a:ext>
            </a:extLst>
          </p:cNvPr>
          <p:cNvSpPr/>
          <p:nvPr/>
        </p:nvSpPr>
        <p:spPr>
          <a:xfrm>
            <a:off x="1494533" y="4825913"/>
            <a:ext cx="2016489" cy="229046"/>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Person-Centred Care</a:t>
            </a:r>
            <a:endParaRPr lang="en-US" sz="1600" dirty="0">
              <a:latin typeface="Arial Black" panose="020B0A04020102020204" pitchFamily="34" charset="0"/>
              <a:cs typeface="Arial" panose="020B0604020202020204" pitchFamily="34" charset="0"/>
            </a:endParaRPr>
          </a:p>
        </p:txBody>
      </p:sp>
      <p:sp>
        <p:nvSpPr>
          <p:cNvPr id="36" name="Text 17">
            <a:extLst>
              <a:ext uri="{FF2B5EF4-FFF2-40B4-BE49-F238E27FC236}">
                <a16:creationId xmlns:a16="http://schemas.microsoft.com/office/drawing/2014/main" id="{26E41EC6-DCA8-60C5-93ED-01CE50DF2AC3}"/>
              </a:ext>
            </a:extLst>
          </p:cNvPr>
          <p:cNvSpPr/>
          <p:nvPr/>
        </p:nvSpPr>
        <p:spPr>
          <a:xfrm>
            <a:off x="1494533" y="5054959"/>
            <a:ext cx="4763391" cy="493159"/>
          </a:xfrm>
          <a:prstGeom prst="rect">
            <a:avLst/>
          </a:prstGeom>
          <a:noFill/>
          <a:ln/>
        </p:spPr>
        <p:txBody>
          <a:bodyPr wrap="none" lIns="0" tIns="0" rIns="0" bIns="0" rtlCol="0" anchor="t"/>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Contributing to organized and person-centred care.</a:t>
            </a:r>
            <a:endParaRPr lang="en-US" sz="1600" dirty="0">
              <a:latin typeface="Arial" panose="020B0604020202020204" pitchFamily="34" charset="0"/>
              <a:cs typeface="Arial" panose="020B0604020202020204" pitchFamily="34" charset="0"/>
            </a:endParaRPr>
          </a:p>
        </p:txBody>
      </p:sp>
      <p:sp>
        <p:nvSpPr>
          <p:cNvPr id="38" name="Shape 18">
            <a:extLst>
              <a:ext uri="{FF2B5EF4-FFF2-40B4-BE49-F238E27FC236}">
                <a16:creationId xmlns:a16="http://schemas.microsoft.com/office/drawing/2014/main" id="{6E64E264-B21D-B859-4D25-A9F59BF2CF08}"/>
              </a:ext>
            </a:extLst>
          </p:cNvPr>
          <p:cNvSpPr/>
          <p:nvPr/>
        </p:nvSpPr>
        <p:spPr>
          <a:xfrm>
            <a:off x="6729414" y="4713250"/>
            <a:ext cx="4943474" cy="1019732"/>
          </a:xfrm>
          <a:prstGeom prst="roundRect">
            <a:avLst>
              <a:gd name="adj" fmla="val 5928"/>
            </a:avLst>
          </a:prstGeom>
          <a:solidFill>
            <a:srgbClr val="F9D2D6"/>
          </a:solidFill>
          <a:ln w="4763">
            <a:solidFill>
              <a:srgbClr val="DFB8BC"/>
            </a:solidFill>
            <a:prstDash val="solid"/>
          </a:ln>
        </p:spPr>
      </p:sp>
      <p:sp>
        <p:nvSpPr>
          <p:cNvPr id="40" name="Text 19">
            <a:extLst>
              <a:ext uri="{FF2B5EF4-FFF2-40B4-BE49-F238E27FC236}">
                <a16:creationId xmlns:a16="http://schemas.microsoft.com/office/drawing/2014/main" id="{07063F97-E5CB-D171-011E-42F552D58414}"/>
              </a:ext>
            </a:extLst>
          </p:cNvPr>
          <p:cNvSpPr/>
          <p:nvPr/>
        </p:nvSpPr>
        <p:spPr>
          <a:xfrm>
            <a:off x="7042181" y="4825913"/>
            <a:ext cx="2101814" cy="300482"/>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Arial" panose="020B0604020202020204" pitchFamily="34" charset="0"/>
              </a:rPr>
              <a:t>Developed Outcomes</a:t>
            </a:r>
            <a:endParaRPr lang="en-US" sz="1600" dirty="0">
              <a:latin typeface="Arial Black" panose="020B0A04020102020204" pitchFamily="34" charset="0"/>
              <a:cs typeface="Arial" panose="020B0604020202020204" pitchFamily="34" charset="0"/>
            </a:endParaRPr>
          </a:p>
        </p:txBody>
      </p:sp>
      <p:sp>
        <p:nvSpPr>
          <p:cNvPr id="42" name="Text 20">
            <a:extLst>
              <a:ext uri="{FF2B5EF4-FFF2-40B4-BE49-F238E27FC236}">
                <a16:creationId xmlns:a16="http://schemas.microsoft.com/office/drawing/2014/main" id="{AB2CA49B-DC28-3598-EDFE-EC4018F409A2}"/>
              </a:ext>
            </a:extLst>
          </p:cNvPr>
          <p:cNvSpPr/>
          <p:nvPr/>
        </p:nvSpPr>
        <p:spPr>
          <a:xfrm>
            <a:off x="7013607" y="5126395"/>
            <a:ext cx="4459251" cy="606585"/>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Effective teamwork can improve recovery results and patient experiences (NICE, 2023).</a:t>
            </a:r>
            <a:endParaRPr lang="en-US" sz="1600" dirty="0">
              <a:latin typeface="Arial" panose="020B0604020202020204" pitchFamily="34" charset="0"/>
              <a:cs typeface="Arial" panose="020B0604020202020204" pitchFamily="34" charset="0"/>
            </a:endParaRPr>
          </a:p>
        </p:txBody>
      </p:sp>
      <p:sp>
        <p:nvSpPr>
          <p:cNvPr id="43" name="Rectangle: Rounded Corners 42">
            <a:extLst>
              <a:ext uri="{FF2B5EF4-FFF2-40B4-BE49-F238E27FC236}">
                <a16:creationId xmlns:a16="http://schemas.microsoft.com/office/drawing/2014/main" id="{31E7C953-9984-A3F3-FDD3-43C3A044D037}"/>
              </a:ext>
            </a:extLst>
          </p:cNvPr>
          <p:cNvSpPr/>
          <p:nvPr/>
        </p:nvSpPr>
        <p:spPr>
          <a:xfrm>
            <a:off x="0" y="6033462"/>
            <a:ext cx="12192000" cy="895975"/>
          </a:xfrm>
          <a:prstGeom prst="roundRect">
            <a:avLst/>
          </a:prstGeom>
          <a:ln>
            <a:solidFill>
              <a:schemeClr val="bg1"/>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07935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573BBFA1-568D-01D6-DA69-45349B93B828}"/>
              </a:ext>
            </a:extLst>
          </p:cNvPr>
          <p:cNvSpPr/>
          <p:nvPr/>
        </p:nvSpPr>
        <p:spPr>
          <a:xfrm>
            <a:off x="0" y="0"/>
            <a:ext cx="12192000" cy="1743075"/>
          </a:xfrm>
          <a:prstGeom prst="snip2Diag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7818C98-9780-14FE-3025-72011A2DE861}"/>
              </a:ext>
            </a:extLst>
          </p:cNvPr>
          <p:cNvSpPr txBox="1"/>
          <p:nvPr/>
        </p:nvSpPr>
        <p:spPr>
          <a:xfrm>
            <a:off x="114300" y="128588"/>
            <a:ext cx="12077700" cy="1569660"/>
          </a:xfrm>
          <a:prstGeom prst="rect">
            <a:avLst/>
          </a:prstGeom>
          <a:noFill/>
        </p:spPr>
        <p:txBody>
          <a:bodyPr wrap="square" rtlCol="0">
            <a:spAutoFit/>
          </a:bodyPr>
          <a:lstStyle/>
          <a:p>
            <a:pPr algn="ctr"/>
            <a:endParaRPr lang="en-US" sz="2400" dirty="0">
              <a:solidFill>
                <a:schemeClr val="bg1"/>
              </a:solidFill>
              <a:latin typeface="Arial Black" panose="020B0A04020102020204" pitchFamily="34" charset="0"/>
              <a:ea typeface="Sora SemiBold" pitchFamily="34" charset="-122"/>
              <a:cs typeface="Sora SemiBold" pitchFamily="34" charset="-120"/>
            </a:endParaRPr>
          </a:p>
          <a:p>
            <a:pPr algn="ctr"/>
            <a:r>
              <a:rPr lang="en-US" sz="2400" dirty="0">
                <a:solidFill>
                  <a:schemeClr val="bg1"/>
                </a:solidFill>
                <a:latin typeface="Arial Black" panose="020B0A04020102020204" pitchFamily="34" charset="0"/>
                <a:ea typeface="Sora SemiBold" pitchFamily="34" charset="-122"/>
                <a:cs typeface="Sora SemiBold" pitchFamily="34" charset="-120"/>
              </a:rPr>
              <a:t>SELF-AWARENESS</a:t>
            </a:r>
          </a:p>
          <a:p>
            <a:pPr algn="ctr"/>
            <a:r>
              <a:rPr lang="en-US" sz="2400" dirty="0">
                <a:solidFill>
                  <a:schemeClr val="bg1"/>
                </a:solidFill>
                <a:latin typeface="Arial Black" panose="020B0A04020102020204" pitchFamily="34" charset="0"/>
                <a:ea typeface="Sora SemiBold" pitchFamily="34" charset="-122"/>
                <a:cs typeface="Sora SemiBold" pitchFamily="34" charset="-120"/>
              </a:rPr>
              <a:t>MY TEAMWORK STRENGTHS AND AREAS FOR DEVELOPMENT</a:t>
            </a:r>
            <a:endParaRPr lang="en-US" sz="2400" dirty="0">
              <a:solidFill>
                <a:schemeClr val="bg1"/>
              </a:solidFill>
              <a:latin typeface="Arial Black" panose="020B0A04020102020204" pitchFamily="34" charset="0"/>
            </a:endParaRPr>
          </a:p>
          <a:p>
            <a:pPr algn="ctr"/>
            <a:endParaRPr lang="en-US" sz="2400" dirty="0">
              <a:solidFill>
                <a:schemeClr val="bg1"/>
              </a:solidFill>
              <a:latin typeface="Arial Black" panose="020B0A04020102020204" pitchFamily="34" charset="0"/>
            </a:endParaRPr>
          </a:p>
        </p:txBody>
      </p:sp>
      <p:sp>
        <p:nvSpPr>
          <p:cNvPr id="8" name="Shape 3">
            <a:extLst>
              <a:ext uri="{FF2B5EF4-FFF2-40B4-BE49-F238E27FC236}">
                <a16:creationId xmlns:a16="http://schemas.microsoft.com/office/drawing/2014/main" id="{F24AD5AF-FFB5-0451-4202-FAE064EA8BB8}"/>
              </a:ext>
            </a:extLst>
          </p:cNvPr>
          <p:cNvSpPr/>
          <p:nvPr/>
        </p:nvSpPr>
        <p:spPr>
          <a:xfrm>
            <a:off x="379512" y="2853273"/>
            <a:ext cx="4635401" cy="2147352"/>
          </a:xfrm>
          <a:prstGeom prst="roundRect">
            <a:avLst>
              <a:gd name="adj" fmla="val 6608"/>
            </a:avLst>
          </a:prstGeom>
          <a:solidFill>
            <a:srgbClr val="DA1B2E"/>
          </a:solidFill>
          <a:ln/>
        </p:spPr>
      </p:sp>
      <p:sp>
        <p:nvSpPr>
          <p:cNvPr id="10" name="Text 4">
            <a:extLst>
              <a:ext uri="{FF2B5EF4-FFF2-40B4-BE49-F238E27FC236}">
                <a16:creationId xmlns:a16="http://schemas.microsoft.com/office/drawing/2014/main" id="{44AE915B-3EA1-6A37-C621-38554965F5BC}"/>
              </a:ext>
            </a:extLst>
          </p:cNvPr>
          <p:cNvSpPr/>
          <p:nvPr/>
        </p:nvSpPr>
        <p:spPr>
          <a:xfrm>
            <a:off x="510629" y="2980298"/>
            <a:ext cx="2183234" cy="215801"/>
          </a:xfrm>
          <a:prstGeom prst="rect">
            <a:avLst/>
          </a:prstGeom>
          <a:noFill/>
          <a:ln/>
        </p:spPr>
        <p:txBody>
          <a:bodyPr wrap="none" lIns="0" tIns="0" rIns="0" bIns="0" rtlCol="0" anchor="t"/>
          <a:lstStyle/>
          <a:p>
            <a:pPr marL="0" indent="0" algn="l">
              <a:lnSpc>
                <a:spcPct val="104000"/>
              </a:lnSpc>
              <a:buNone/>
            </a:pPr>
            <a:r>
              <a:rPr lang="en-US" sz="1600" dirty="0">
                <a:solidFill>
                  <a:srgbClr val="FFFFFF"/>
                </a:solidFill>
                <a:latin typeface="Arial Black" panose="020B0A04020102020204" pitchFamily="34" charset="0"/>
                <a:ea typeface="Sora SemiBold" pitchFamily="34" charset="-122"/>
                <a:cs typeface="Arial" panose="020B0604020202020204" pitchFamily="34" charset="0"/>
              </a:rPr>
              <a:t>MY STRENGTHS</a:t>
            </a:r>
            <a:endParaRPr lang="en-US" sz="1600" dirty="0">
              <a:latin typeface="Arial Black" panose="020B0A04020102020204" pitchFamily="34" charset="0"/>
              <a:cs typeface="Arial" panose="020B0604020202020204" pitchFamily="34" charset="0"/>
            </a:endParaRPr>
          </a:p>
        </p:txBody>
      </p:sp>
      <p:sp>
        <p:nvSpPr>
          <p:cNvPr id="12" name="Text 5">
            <a:extLst>
              <a:ext uri="{FF2B5EF4-FFF2-40B4-BE49-F238E27FC236}">
                <a16:creationId xmlns:a16="http://schemas.microsoft.com/office/drawing/2014/main" id="{820EA7C5-4A67-561D-902B-6B024144FBBA}"/>
              </a:ext>
            </a:extLst>
          </p:cNvPr>
          <p:cNvSpPr/>
          <p:nvPr/>
        </p:nvSpPr>
        <p:spPr>
          <a:xfrm>
            <a:off x="510629" y="3323123"/>
            <a:ext cx="3864694" cy="1548915"/>
          </a:xfrm>
          <a:prstGeom prst="rect">
            <a:avLst/>
          </a:prstGeom>
          <a:noFill/>
          <a:ln/>
        </p:spPr>
        <p:txBody>
          <a:bodyPr wrap="square" lIns="0" tIns="0" rIns="0" bIns="0" rtlCol="0" anchor="t">
            <a:noAutofit/>
          </a:bodyPr>
          <a:lstStyle/>
          <a:p>
            <a:pPr marL="342900" indent="-342900" algn="l">
              <a:lnSpc>
                <a:spcPct val="131000"/>
              </a:lnSpc>
              <a:buSzPct val="100000"/>
              <a:buFont typeface="Wingdings" panose="05000000000000000000" pitchFamily="2" charset="2"/>
              <a:buChar char="v"/>
            </a:pPr>
            <a:r>
              <a:rPr lang="en-US" sz="1600" dirty="0">
                <a:solidFill>
                  <a:srgbClr val="FFFFFF"/>
                </a:solidFill>
                <a:latin typeface="Arial" panose="020B0604020202020204" pitchFamily="34" charset="0"/>
                <a:ea typeface="Sora Light" pitchFamily="34" charset="-122"/>
                <a:cs typeface="Arial" panose="020B0604020202020204" pitchFamily="34" charset="0"/>
              </a:rPr>
              <a:t>Respectful and supportive towards colleagues</a:t>
            </a:r>
            <a:endParaRPr lang="en-US" sz="1600" dirty="0">
              <a:latin typeface="Arial" panose="020B0604020202020204" pitchFamily="34" charset="0"/>
              <a:cs typeface="Arial" panose="020B0604020202020204" pitchFamily="34" charset="0"/>
            </a:endParaRPr>
          </a:p>
          <a:p>
            <a:pPr marL="342900" indent="-342900" algn="l">
              <a:lnSpc>
                <a:spcPct val="131000"/>
              </a:lnSpc>
              <a:buSzPct val="100000"/>
              <a:buFont typeface="Wingdings" panose="05000000000000000000" pitchFamily="2" charset="2"/>
              <a:buChar char="v"/>
            </a:pPr>
            <a:r>
              <a:rPr lang="en-US" sz="1600" dirty="0">
                <a:solidFill>
                  <a:srgbClr val="FFFFFF"/>
                </a:solidFill>
                <a:latin typeface="Arial" panose="020B0604020202020204" pitchFamily="34" charset="0"/>
                <a:ea typeface="Sora Light" pitchFamily="34" charset="-122"/>
                <a:cs typeface="Arial" panose="020B0604020202020204" pitchFamily="34" charset="0"/>
              </a:rPr>
              <a:t>Good listening and interpersonal skills</a:t>
            </a:r>
            <a:endParaRPr lang="en-US" sz="1600" dirty="0">
              <a:latin typeface="Arial" panose="020B0604020202020204" pitchFamily="34" charset="0"/>
              <a:cs typeface="Arial" panose="020B0604020202020204" pitchFamily="34" charset="0"/>
            </a:endParaRPr>
          </a:p>
          <a:p>
            <a:pPr marL="342900" indent="-342900" algn="l">
              <a:lnSpc>
                <a:spcPct val="131000"/>
              </a:lnSpc>
              <a:buSzPct val="100000"/>
              <a:buFont typeface="Wingdings" panose="05000000000000000000" pitchFamily="2" charset="2"/>
              <a:buChar char="v"/>
            </a:pPr>
            <a:r>
              <a:rPr lang="en-US" sz="1600" dirty="0">
                <a:solidFill>
                  <a:srgbClr val="FFFFFF"/>
                </a:solidFill>
                <a:latin typeface="Arial" panose="020B0604020202020204" pitchFamily="34" charset="0"/>
                <a:ea typeface="Sora Light" pitchFamily="34" charset="-122"/>
                <a:cs typeface="Arial" panose="020B0604020202020204" pitchFamily="34" charset="0"/>
              </a:rPr>
              <a:t>Willingness to learn from others</a:t>
            </a:r>
            <a:endParaRPr lang="en-US" sz="1600" dirty="0">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69B7C225-A9A9-0B00-6637-E68C398AA5A6}"/>
              </a:ext>
            </a:extLst>
          </p:cNvPr>
          <p:cNvSpPr/>
          <p:nvPr/>
        </p:nvSpPr>
        <p:spPr>
          <a:xfrm>
            <a:off x="7451381" y="2751691"/>
            <a:ext cx="2493690" cy="215801"/>
          </a:xfrm>
          <a:prstGeom prst="rect">
            <a:avLst/>
          </a:prstGeom>
          <a:noFill/>
          <a:ln/>
        </p:spPr>
        <p:txBody>
          <a:bodyPr wrap="none" lIns="0" tIns="0" rIns="0" bIns="0" rtlCol="0" anchor="t"/>
          <a:lstStyle/>
          <a:p>
            <a:pPr marL="0" indent="0" algn="l">
              <a:lnSpc>
                <a:spcPct val="104000"/>
              </a:lnSpc>
              <a:buNone/>
            </a:pPr>
            <a:r>
              <a:rPr lang="en-US" dirty="0">
                <a:latin typeface="Arial Black" panose="020B0A04020102020204" pitchFamily="34" charset="0"/>
                <a:ea typeface="Sora SemiBold" pitchFamily="34" charset="-122"/>
                <a:cs typeface="Arial" panose="020B0604020202020204" pitchFamily="34" charset="0"/>
              </a:rPr>
              <a:t>AREAS FOR DEVELOPMENT</a:t>
            </a:r>
            <a:endParaRPr lang="en-US" dirty="0">
              <a:latin typeface="Arial Black" panose="020B0A04020102020204" pitchFamily="34" charset="0"/>
              <a:cs typeface="Arial" panose="020B0604020202020204" pitchFamily="34" charset="0"/>
            </a:endParaRPr>
          </a:p>
        </p:txBody>
      </p:sp>
      <p:sp>
        <p:nvSpPr>
          <p:cNvPr id="16" name="Text 7">
            <a:extLst>
              <a:ext uri="{FF2B5EF4-FFF2-40B4-BE49-F238E27FC236}">
                <a16:creationId xmlns:a16="http://schemas.microsoft.com/office/drawing/2014/main" id="{820D05C0-9819-04DA-7312-E71B6D07F0A1}"/>
              </a:ext>
            </a:extLst>
          </p:cNvPr>
          <p:cNvSpPr/>
          <p:nvPr/>
        </p:nvSpPr>
        <p:spPr>
          <a:xfrm>
            <a:off x="7451381" y="3094515"/>
            <a:ext cx="4361107" cy="2606197"/>
          </a:xfrm>
          <a:prstGeom prst="rect">
            <a:avLst/>
          </a:prstGeom>
          <a:noFill/>
          <a:ln/>
        </p:spPr>
        <p:txBody>
          <a:bodyPr wrap="square" lIns="0" tIns="0" rIns="0" bIns="0" rtlCol="0" anchor="t">
            <a:noAutofit/>
          </a:bodyPr>
          <a:lstStyle/>
          <a:p>
            <a:pPr marL="342900" indent="-342900" algn="l">
              <a:lnSpc>
                <a:spcPct val="150000"/>
              </a:lnSpc>
              <a:buSzPct val="100000"/>
              <a:buFont typeface="Wingdings" panose="05000000000000000000" pitchFamily="2" charset="2"/>
              <a:buChar char="v"/>
            </a:pPr>
            <a:r>
              <a:rPr lang="en-US" dirty="0">
                <a:solidFill>
                  <a:srgbClr val="3B3535"/>
                </a:solidFill>
                <a:latin typeface="Arial" panose="020B0604020202020204" pitchFamily="34" charset="0"/>
                <a:ea typeface="Sora Light" pitchFamily="34" charset="-122"/>
                <a:cs typeface="Arial" panose="020B0604020202020204" pitchFamily="34" charset="0"/>
              </a:rPr>
              <a:t>Greater sureness during multidisciplinary discussions</a:t>
            </a:r>
            <a:endParaRPr lang="en-US" dirty="0">
              <a:latin typeface="Arial" panose="020B0604020202020204" pitchFamily="34" charset="0"/>
              <a:cs typeface="Arial" panose="020B0604020202020204" pitchFamily="34" charset="0"/>
            </a:endParaRPr>
          </a:p>
          <a:p>
            <a:pPr marL="342900" indent="-342900" algn="l">
              <a:lnSpc>
                <a:spcPct val="150000"/>
              </a:lnSpc>
              <a:buSzPct val="100000"/>
              <a:buFont typeface="Wingdings" panose="05000000000000000000" pitchFamily="2" charset="2"/>
              <a:buChar char="v"/>
            </a:pPr>
            <a:r>
              <a:rPr lang="en-US" dirty="0">
                <a:solidFill>
                  <a:srgbClr val="3B3535"/>
                </a:solidFill>
                <a:latin typeface="Arial" panose="020B0604020202020204" pitchFamily="34" charset="0"/>
                <a:ea typeface="Sora Light" pitchFamily="34" charset="-122"/>
                <a:cs typeface="Arial" panose="020B0604020202020204" pitchFamily="34" charset="0"/>
              </a:rPr>
              <a:t>Enhanced conflict-management skills</a:t>
            </a:r>
            <a:endParaRPr lang="en-US" dirty="0">
              <a:latin typeface="Arial" panose="020B0604020202020204" pitchFamily="34" charset="0"/>
              <a:cs typeface="Arial" panose="020B0604020202020204" pitchFamily="34" charset="0"/>
            </a:endParaRPr>
          </a:p>
          <a:p>
            <a:pPr marL="342900" indent="-342900" algn="l">
              <a:lnSpc>
                <a:spcPct val="150000"/>
              </a:lnSpc>
              <a:buSzPct val="100000"/>
              <a:buFont typeface="Wingdings" panose="05000000000000000000" pitchFamily="2" charset="2"/>
              <a:buChar char="v"/>
            </a:pPr>
            <a:r>
              <a:rPr lang="en-US" dirty="0">
                <a:solidFill>
                  <a:srgbClr val="3B3535"/>
                </a:solidFill>
                <a:latin typeface="Arial" panose="020B0604020202020204" pitchFamily="34" charset="0"/>
                <a:ea typeface="Sora Light" pitchFamily="34" charset="-122"/>
                <a:cs typeface="Arial" panose="020B0604020202020204" pitchFamily="34" charset="0"/>
              </a:rPr>
              <a:t>Further understanding of specialized roles within healthcare teams.</a:t>
            </a:r>
            <a:endParaRPr lang="en-US" dirty="0">
              <a:latin typeface="Arial" panose="020B0604020202020204" pitchFamily="34" charset="0"/>
              <a:cs typeface="Arial" panose="020B0604020202020204" pitchFamily="34" charset="0"/>
            </a:endParaRPr>
          </a:p>
        </p:txBody>
      </p:sp>
      <p:sp>
        <p:nvSpPr>
          <p:cNvPr id="17" name="Rectangle: Diagonal Corners Snipped 16">
            <a:extLst>
              <a:ext uri="{FF2B5EF4-FFF2-40B4-BE49-F238E27FC236}">
                <a16:creationId xmlns:a16="http://schemas.microsoft.com/office/drawing/2014/main" id="{3DEA7194-107E-1C07-67C7-5E0C76FF9505}"/>
              </a:ext>
            </a:extLst>
          </p:cNvPr>
          <p:cNvSpPr/>
          <p:nvPr/>
        </p:nvSpPr>
        <p:spPr>
          <a:xfrm>
            <a:off x="0" y="5700712"/>
            <a:ext cx="12192000" cy="1157288"/>
          </a:xfrm>
          <a:prstGeom prst="snip2Diag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4930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AEC3B892-3A00-6631-EAC1-F58052921260}"/>
              </a:ext>
            </a:extLst>
          </p:cNvPr>
          <p:cNvSpPr/>
          <p:nvPr/>
        </p:nvSpPr>
        <p:spPr>
          <a:xfrm>
            <a:off x="0" y="1"/>
            <a:ext cx="12192000" cy="588796"/>
          </a:xfrm>
          <a:prstGeom prst="snip2Diag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E96DA6E-464C-EC1B-EE0F-781419130DEF}"/>
              </a:ext>
            </a:extLst>
          </p:cNvPr>
          <p:cNvSpPr txBox="1"/>
          <p:nvPr/>
        </p:nvSpPr>
        <p:spPr>
          <a:xfrm>
            <a:off x="1770743" y="188686"/>
            <a:ext cx="7416800" cy="400110"/>
          </a:xfrm>
          <a:prstGeom prst="rect">
            <a:avLst/>
          </a:prstGeom>
          <a:noFill/>
        </p:spPr>
        <p:txBody>
          <a:bodyPr wrap="square" rtlCol="0">
            <a:spAutoFit/>
          </a:bodyPr>
          <a:lstStyle/>
          <a:p>
            <a:pPr algn="ctr"/>
            <a:r>
              <a:rPr lang="en-US" sz="2000" dirty="0">
                <a:latin typeface="Arial Black" panose="020B0A04020102020204" pitchFamily="34" charset="0"/>
              </a:rPr>
              <a:t>CONCLUSION</a:t>
            </a:r>
          </a:p>
        </p:txBody>
      </p:sp>
      <p:sp>
        <p:nvSpPr>
          <p:cNvPr id="8" name="Text 2">
            <a:extLst>
              <a:ext uri="{FF2B5EF4-FFF2-40B4-BE49-F238E27FC236}">
                <a16:creationId xmlns:a16="http://schemas.microsoft.com/office/drawing/2014/main" id="{471F0DED-409C-C1FF-3088-34F70828232C}"/>
              </a:ext>
            </a:extLst>
          </p:cNvPr>
          <p:cNvSpPr/>
          <p:nvPr/>
        </p:nvSpPr>
        <p:spPr>
          <a:xfrm>
            <a:off x="2599867" y="586162"/>
            <a:ext cx="2517353" cy="257547"/>
          </a:xfrm>
          <a:prstGeom prst="rect">
            <a:avLst/>
          </a:prstGeom>
          <a:noFill/>
          <a:ln/>
        </p:spPr>
        <p:txBody>
          <a:bodyPr wrap="none" lIns="0" tIns="0" rIns="0" bIns="0" rtlCol="0" anchor="t"/>
          <a:lstStyle/>
          <a:p>
            <a:pPr marL="0" indent="0" algn="l">
              <a:lnSpc>
                <a:spcPct val="104000"/>
              </a:lnSpc>
              <a:buNone/>
            </a:pPr>
            <a:r>
              <a:rPr lang="en-US" sz="1600" dirty="0">
                <a:latin typeface="Arial Black" panose="020B0A04020102020204" pitchFamily="34" charset="0"/>
                <a:ea typeface="Sora SemiBold" pitchFamily="34" charset="-122"/>
                <a:cs typeface="Sora SemiBold" pitchFamily="34" charset="-120"/>
              </a:rPr>
              <a:t>Core Takeaways</a:t>
            </a:r>
            <a:endParaRPr lang="en-US" sz="1600" dirty="0">
              <a:latin typeface="Arial Black" panose="020B0A04020102020204" pitchFamily="34" charset="0"/>
            </a:endParaRPr>
          </a:p>
        </p:txBody>
      </p:sp>
      <p:sp>
        <p:nvSpPr>
          <p:cNvPr id="10" name="Shape 3">
            <a:extLst>
              <a:ext uri="{FF2B5EF4-FFF2-40B4-BE49-F238E27FC236}">
                <a16:creationId xmlns:a16="http://schemas.microsoft.com/office/drawing/2014/main" id="{805A8641-691E-FB59-86E5-A49C6E6E2C10}"/>
              </a:ext>
            </a:extLst>
          </p:cNvPr>
          <p:cNvSpPr/>
          <p:nvPr/>
        </p:nvSpPr>
        <p:spPr>
          <a:xfrm>
            <a:off x="2599867" y="911575"/>
            <a:ext cx="176138" cy="176138"/>
          </a:xfrm>
          <a:prstGeom prst="roundRect">
            <a:avLst>
              <a:gd name="adj" fmla="val 18667"/>
            </a:avLst>
          </a:prstGeom>
          <a:solidFill>
            <a:srgbClr val="F9D2D6"/>
          </a:solidFill>
          <a:ln w="4763">
            <a:solidFill>
              <a:srgbClr val="DFB8BC"/>
            </a:solidFill>
            <a:prstDash val="solid"/>
          </a:ln>
        </p:spPr>
      </p:sp>
      <p:sp>
        <p:nvSpPr>
          <p:cNvPr id="12" name="Text 4">
            <a:extLst>
              <a:ext uri="{FF2B5EF4-FFF2-40B4-BE49-F238E27FC236}">
                <a16:creationId xmlns:a16="http://schemas.microsoft.com/office/drawing/2014/main" id="{C6FD85A9-5F9C-EC36-DA8F-DACF632E619A}"/>
              </a:ext>
            </a:extLst>
          </p:cNvPr>
          <p:cNvSpPr/>
          <p:nvPr/>
        </p:nvSpPr>
        <p:spPr>
          <a:xfrm>
            <a:off x="2626098" y="922365"/>
            <a:ext cx="123602" cy="154484"/>
          </a:xfrm>
          <a:prstGeom prst="rect">
            <a:avLst/>
          </a:prstGeom>
          <a:noFill/>
          <a:ln/>
        </p:spPr>
        <p:txBody>
          <a:bodyPr wrap="none" lIns="0" tIns="0" rIns="0" bIns="0" rtlCol="0" anchor="ctr"/>
          <a:lstStyle/>
          <a:p>
            <a:pPr marL="0" indent="0" algn="ctr">
              <a:lnSpc>
                <a:spcPct val="100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1</a:t>
            </a:r>
            <a:endParaRPr lang="en-US" sz="1600" dirty="0">
              <a:latin typeface="Arial" panose="020B0604020202020204" pitchFamily="34" charset="0"/>
              <a:cs typeface="Arial" panose="020B0604020202020204" pitchFamily="34" charset="0"/>
            </a:endParaRPr>
          </a:p>
        </p:txBody>
      </p:sp>
      <p:sp>
        <p:nvSpPr>
          <p:cNvPr id="14" name="Text 5">
            <a:extLst>
              <a:ext uri="{FF2B5EF4-FFF2-40B4-BE49-F238E27FC236}">
                <a16:creationId xmlns:a16="http://schemas.microsoft.com/office/drawing/2014/main" id="{AAFD09F7-F964-62A8-48F5-B08946A8A83D}"/>
              </a:ext>
            </a:extLst>
          </p:cNvPr>
          <p:cNvSpPr/>
          <p:nvPr/>
        </p:nvSpPr>
        <p:spPr>
          <a:xfrm>
            <a:off x="2821249" y="938438"/>
            <a:ext cx="2157150" cy="199426"/>
          </a:xfrm>
          <a:prstGeom prst="rect">
            <a:avLst/>
          </a:prstGeom>
          <a:noFill/>
          <a:ln/>
        </p:spPr>
        <p:txBody>
          <a:bodyPr wrap="none" lIns="0" tIns="0" rIns="0" bIns="0" rtlCol="0" anchor="t"/>
          <a:lstStyle/>
          <a:p>
            <a:pPr marL="0" indent="0" algn="l">
              <a:lnSpc>
                <a:spcPct val="104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Teamwork is Indispensable</a:t>
            </a:r>
            <a:endParaRPr lang="en-US" sz="1600" dirty="0">
              <a:latin typeface="Arial" panose="020B0604020202020204" pitchFamily="34" charset="0"/>
              <a:cs typeface="Arial" panose="020B0604020202020204" pitchFamily="34" charset="0"/>
            </a:endParaRPr>
          </a:p>
        </p:txBody>
      </p:sp>
      <p:sp>
        <p:nvSpPr>
          <p:cNvPr id="16" name="Text 6">
            <a:extLst>
              <a:ext uri="{FF2B5EF4-FFF2-40B4-BE49-F238E27FC236}">
                <a16:creationId xmlns:a16="http://schemas.microsoft.com/office/drawing/2014/main" id="{7A86513B-C542-C8B6-DA39-A6A4DBF0840E}"/>
              </a:ext>
            </a:extLst>
          </p:cNvPr>
          <p:cNvSpPr/>
          <p:nvPr/>
        </p:nvSpPr>
        <p:spPr>
          <a:xfrm>
            <a:off x="2821249" y="1195858"/>
            <a:ext cx="6076007" cy="213657"/>
          </a:xfrm>
          <a:prstGeom prst="rect">
            <a:avLst/>
          </a:prstGeom>
          <a:noFill/>
          <a:ln/>
        </p:spPr>
        <p:txBody>
          <a:bodyPr wrap="none" lIns="0" tIns="0" rIns="0" bIns="0" rtlCol="0" anchor="t"/>
          <a:lstStyle/>
          <a:p>
            <a:pPr marL="0" indent="0" algn="l">
              <a:lnSpc>
                <a:spcPct val="105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Teamwork is vital for effective health and social care practice.</a:t>
            </a:r>
            <a:endParaRPr lang="en-US" sz="1600" dirty="0">
              <a:latin typeface="Arial" panose="020B0604020202020204" pitchFamily="34" charset="0"/>
              <a:cs typeface="Arial" panose="020B0604020202020204" pitchFamily="34" charset="0"/>
            </a:endParaRPr>
          </a:p>
        </p:txBody>
      </p:sp>
      <p:sp>
        <p:nvSpPr>
          <p:cNvPr id="18" name="Shape 7">
            <a:extLst>
              <a:ext uri="{FF2B5EF4-FFF2-40B4-BE49-F238E27FC236}">
                <a16:creationId xmlns:a16="http://schemas.microsoft.com/office/drawing/2014/main" id="{F5892F0E-19AA-3920-07DF-49AB78F43E87}"/>
              </a:ext>
            </a:extLst>
          </p:cNvPr>
          <p:cNvSpPr/>
          <p:nvPr/>
        </p:nvSpPr>
        <p:spPr>
          <a:xfrm>
            <a:off x="2599867" y="1588370"/>
            <a:ext cx="318126" cy="315318"/>
          </a:xfrm>
          <a:prstGeom prst="roundRect">
            <a:avLst>
              <a:gd name="adj" fmla="val 18667"/>
            </a:avLst>
          </a:prstGeom>
          <a:solidFill>
            <a:srgbClr val="F9D2D6"/>
          </a:solidFill>
          <a:ln w="4763">
            <a:solidFill>
              <a:srgbClr val="DFB8BC"/>
            </a:solidFill>
            <a:prstDash val="solid"/>
          </a:ln>
        </p:spPr>
      </p:sp>
      <p:sp>
        <p:nvSpPr>
          <p:cNvPr id="20" name="Text 8">
            <a:extLst>
              <a:ext uri="{FF2B5EF4-FFF2-40B4-BE49-F238E27FC236}">
                <a16:creationId xmlns:a16="http://schemas.microsoft.com/office/drawing/2014/main" id="{EF9C020C-9B14-03E7-328C-B1EF2633418B}"/>
              </a:ext>
            </a:extLst>
          </p:cNvPr>
          <p:cNvSpPr/>
          <p:nvPr/>
        </p:nvSpPr>
        <p:spPr>
          <a:xfrm>
            <a:off x="2626098" y="1599159"/>
            <a:ext cx="223240" cy="276553"/>
          </a:xfrm>
          <a:prstGeom prst="rect">
            <a:avLst/>
          </a:prstGeom>
          <a:noFill/>
          <a:ln/>
        </p:spPr>
        <p:txBody>
          <a:bodyPr wrap="none" lIns="0" tIns="0" rIns="0" bIns="0" rtlCol="0" anchor="ctr"/>
          <a:lstStyle/>
          <a:p>
            <a:pPr marL="0" indent="0" algn="ctr">
              <a:lnSpc>
                <a:spcPct val="100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2</a:t>
            </a:r>
            <a:endParaRPr lang="en-US" sz="1600" dirty="0">
              <a:latin typeface="Arial" panose="020B0604020202020204" pitchFamily="34" charset="0"/>
              <a:cs typeface="Arial" panose="020B0604020202020204" pitchFamily="34" charset="0"/>
            </a:endParaRPr>
          </a:p>
        </p:txBody>
      </p:sp>
      <p:sp>
        <p:nvSpPr>
          <p:cNvPr id="22" name="Text 9">
            <a:extLst>
              <a:ext uri="{FF2B5EF4-FFF2-40B4-BE49-F238E27FC236}">
                <a16:creationId xmlns:a16="http://schemas.microsoft.com/office/drawing/2014/main" id="{AE12CE3D-E7D1-CF9A-B2E5-6040F5D6432D}"/>
              </a:ext>
            </a:extLst>
          </p:cNvPr>
          <p:cNvSpPr/>
          <p:nvPr/>
        </p:nvSpPr>
        <p:spPr>
          <a:xfrm>
            <a:off x="2966389" y="1615234"/>
            <a:ext cx="2461950" cy="230460"/>
          </a:xfrm>
          <a:prstGeom prst="rect">
            <a:avLst/>
          </a:prstGeom>
          <a:noFill/>
          <a:ln/>
        </p:spPr>
        <p:txBody>
          <a:bodyPr wrap="none" lIns="0" tIns="0" rIns="0" bIns="0" rtlCol="0" anchor="t"/>
          <a:lstStyle/>
          <a:p>
            <a:pPr marL="0" indent="0" algn="l">
              <a:lnSpc>
                <a:spcPct val="104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Patient Safety and Quality</a:t>
            </a:r>
            <a:endParaRPr lang="en-US" sz="1600" dirty="0">
              <a:latin typeface="Arial" panose="020B0604020202020204" pitchFamily="34" charset="0"/>
              <a:cs typeface="Arial" panose="020B0604020202020204" pitchFamily="34" charset="0"/>
            </a:endParaRPr>
          </a:p>
        </p:txBody>
      </p:sp>
      <p:sp>
        <p:nvSpPr>
          <p:cNvPr id="24" name="Text 10">
            <a:extLst>
              <a:ext uri="{FF2B5EF4-FFF2-40B4-BE49-F238E27FC236}">
                <a16:creationId xmlns:a16="http://schemas.microsoft.com/office/drawing/2014/main" id="{4E964868-A791-A26E-5D01-93D61FE4C516}"/>
              </a:ext>
            </a:extLst>
          </p:cNvPr>
          <p:cNvSpPr/>
          <p:nvPr/>
        </p:nvSpPr>
        <p:spPr>
          <a:xfrm>
            <a:off x="2893819" y="1843627"/>
            <a:ext cx="6264693" cy="270925"/>
          </a:xfrm>
          <a:prstGeom prst="rect">
            <a:avLst/>
          </a:prstGeom>
          <a:noFill/>
          <a:ln/>
        </p:spPr>
        <p:txBody>
          <a:bodyPr wrap="none" lIns="0" tIns="0" rIns="0" bIns="0" rtlCol="0" anchor="t"/>
          <a:lstStyle/>
          <a:p>
            <a:pPr marL="0" indent="0" algn="l">
              <a:lnSpc>
                <a:spcPct val="105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Supports patient safety, service quality, and specialized collaboration.</a:t>
            </a:r>
            <a:endParaRPr lang="en-US" sz="1600" dirty="0">
              <a:latin typeface="Arial" panose="020B0604020202020204" pitchFamily="34" charset="0"/>
              <a:cs typeface="Arial" panose="020B0604020202020204" pitchFamily="34" charset="0"/>
            </a:endParaRPr>
          </a:p>
        </p:txBody>
      </p:sp>
      <p:sp>
        <p:nvSpPr>
          <p:cNvPr id="26" name="Shape 11">
            <a:extLst>
              <a:ext uri="{FF2B5EF4-FFF2-40B4-BE49-F238E27FC236}">
                <a16:creationId xmlns:a16="http://schemas.microsoft.com/office/drawing/2014/main" id="{35BB2AD3-6D20-B790-2B1F-8693DDB49061}"/>
              </a:ext>
            </a:extLst>
          </p:cNvPr>
          <p:cNvSpPr/>
          <p:nvPr/>
        </p:nvSpPr>
        <p:spPr>
          <a:xfrm>
            <a:off x="2599866" y="2221619"/>
            <a:ext cx="274561" cy="250340"/>
          </a:xfrm>
          <a:prstGeom prst="roundRect">
            <a:avLst>
              <a:gd name="adj" fmla="val 18667"/>
            </a:avLst>
          </a:prstGeom>
          <a:solidFill>
            <a:srgbClr val="F9D2D6"/>
          </a:solidFill>
          <a:ln w="4763">
            <a:solidFill>
              <a:srgbClr val="DFB8BC"/>
            </a:solidFill>
            <a:prstDash val="solid"/>
          </a:ln>
        </p:spPr>
      </p:sp>
      <p:sp>
        <p:nvSpPr>
          <p:cNvPr id="28" name="Text 12">
            <a:extLst>
              <a:ext uri="{FF2B5EF4-FFF2-40B4-BE49-F238E27FC236}">
                <a16:creationId xmlns:a16="http://schemas.microsoft.com/office/drawing/2014/main" id="{63B6596B-CEF6-93E3-2C5E-4D83ED6F216D}"/>
              </a:ext>
            </a:extLst>
          </p:cNvPr>
          <p:cNvSpPr/>
          <p:nvPr/>
        </p:nvSpPr>
        <p:spPr>
          <a:xfrm>
            <a:off x="2626097" y="2232409"/>
            <a:ext cx="192669" cy="219564"/>
          </a:xfrm>
          <a:prstGeom prst="rect">
            <a:avLst/>
          </a:prstGeom>
          <a:noFill/>
          <a:ln/>
        </p:spPr>
        <p:txBody>
          <a:bodyPr wrap="none" lIns="0" tIns="0" rIns="0" bIns="0" rtlCol="0" anchor="ctr"/>
          <a:lstStyle/>
          <a:p>
            <a:pPr marL="0" indent="0" algn="ctr">
              <a:lnSpc>
                <a:spcPct val="100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3</a:t>
            </a:r>
            <a:endParaRPr lang="en-US" sz="1600" dirty="0">
              <a:latin typeface="Arial" panose="020B0604020202020204" pitchFamily="34" charset="0"/>
              <a:cs typeface="Arial" panose="020B0604020202020204" pitchFamily="34" charset="0"/>
            </a:endParaRPr>
          </a:p>
        </p:txBody>
      </p:sp>
      <p:sp>
        <p:nvSpPr>
          <p:cNvPr id="30" name="Text 13">
            <a:extLst>
              <a:ext uri="{FF2B5EF4-FFF2-40B4-BE49-F238E27FC236}">
                <a16:creationId xmlns:a16="http://schemas.microsoft.com/office/drawing/2014/main" id="{A5FB05D9-8775-4DD0-F7CD-8397EDE5075A}"/>
              </a:ext>
            </a:extLst>
          </p:cNvPr>
          <p:cNvSpPr/>
          <p:nvPr/>
        </p:nvSpPr>
        <p:spPr>
          <a:xfrm>
            <a:off x="2821249" y="2248482"/>
            <a:ext cx="1605607" cy="182969"/>
          </a:xfrm>
          <a:prstGeom prst="rect">
            <a:avLst/>
          </a:prstGeom>
          <a:noFill/>
          <a:ln/>
        </p:spPr>
        <p:txBody>
          <a:bodyPr wrap="none" lIns="0" tIns="0" rIns="0" bIns="0" rtlCol="0" anchor="t"/>
          <a:lstStyle/>
          <a:p>
            <a:pPr marL="0" indent="0" algn="l">
              <a:lnSpc>
                <a:spcPct val="104000"/>
              </a:lnSpc>
              <a:buNone/>
            </a:pPr>
            <a:r>
              <a:rPr lang="en-US" sz="1600" dirty="0">
                <a:solidFill>
                  <a:srgbClr val="3B3535"/>
                </a:solidFill>
                <a:latin typeface="Arial" panose="020B0604020202020204" pitchFamily="34" charset="0"/>
                <a:ea typeface="Sora SemiBold" pitchFamily="34" charset="-122"/>
                <a:cs typeface="Arial" panose="020B0604020202020204" pitchFamily="34" charset="0"/>
              </a:rPr>
              <a:t>Tuckman's Model</a:t>
            </a:r>
            <a:endParaRPr lang="en-US" sz="1600" dirty="0">
              <a:latin typeface="Arial" panose="020B0604020202020204" pitchFamily="34" charset="0"/>
              <a:cs typeface="Arial" panose="020B0604020202020204" pitchFamily="34" charset="0"/>
            </a:endParaRPr>
          </a:p>
        </p:txBody>
      </p:sp>
      <p:sp>
        <p:nvSpPr>
          <p:cNvPr id="32" name="Text 14">
            <a:extLst>
              <a:ext uri="{FF2B5EF4-FFF2-40B4-BE49-F238E27FC236}">
                <a16:creationId xmlns:a16="http://schemas.microsoft.com/office/drawing/2014/main" id="{E9CDE19C-AE2E-29E1-770B-14E137502CDC}"/>
              </a:ext>
            </a:extLst>
          </p:cNvPr>
          <p:cNvSpPr/>
          <p:nvPr/>
        </p:nvSpPr>
        <p:spPr>
          <a:xfrm>
            <a:off x="2821249" y="2462363"/>
            <a:ext cx="5464597" cy="250224"/>
          </a:xfrm>
          <a:prstGeom prst="rect">
            <a:avLst/>
          </a:prstGeom>
          <a:noFill/>
          <a:ln/>
        </p:spPr>
        <p:txBody>
          <a:bodyPr wrap="none" lIns="0" tIns="0" rIns="0" bIns="0" rtlCol="0" anchor="t"/>
          <a:lstStyle/>
          <a:p>
            <a:pPr marL="0" indent="0" algn="l">
              <a:lnSpc>
                <a:spcPct val="105000"/>
              </a:lnSpc>
              <a:buNone/>
            </a:pPr>
            <a:r>
              <a:rPr lang="en-US" sz="1600" dirty="0">
                <a:solidFill>
                  <a:srgbClr val="3B3535"/>
                </a:solidFill>
                <a:latin typeface="Arial" panose="020B0604020202020204" pitchFamily="34" charset="0"/>
                <a:ea typeface="Sora Light" pitchFamily="34" charset="-122"/>
                <a:cs typeface="Arial" panose="020B0604020202020204" pitchFamily="34" charset="0"/>
              </a:rPr>
              <a:t>Tuckman's model explains how efficacious teams develop.</a:t>
            </a:r>
            <a:endParaRPr lang="en-US" sz="1600" dirty="0">
              <a:latin typeface="Arial" panose="020B0604020202020204" pitchFamily="34" charset="0"/>
              <a:cs typeface="Arial" panose="020B0604020202020204" pitchFamily="34" charset="0"/>
            </a:endParaRPr>
          </a:p>
        </p:txBody>
      </p:sp>
      <p:sp>
        <p:nvSpPr>
          <p:cNvPr id="34" name="Shape 15">
            <a:extLst>
              <a:ext uri="{FF2B5EF4-FFF2-40B4-BE49-F238E27FC236}">
                <a16:creationId xmlns:a16="http://schemas.microsoft.com/office/drawing/2014/main" id="{62F064CE-5765-E65B-1678-E205FEEC50D4}"/>
              </a:ext>
            </a:extLst>
          </p:cNvPr>
          <p:cNvSpPr/>
          <p:nvPr/>
        </p:nvSpPr>
        <p:spPr>
          <a:xfrm>
            <a:off x="2599867" y="2869390"/>
            <a:ext cx="176138" cy="176138"/>
          </a:xfrm>
          <a:prstGeom prst="roundRect">
            <a:avLst>
              <a:gd name="adj" fmla="val 18667"/>
            </a:avLst>
          </a:prstGeom>
          <a:solidFill>
            <a:srgbClr val="F9D2D6"/>
          </a:solidFill>
          <a:ln w="4763">
            <a:solidFill>
              <a:srgbClr val="DFB8BC"/>
            </a:solidFill>
            <a:prstDash val="solid"/>
          </a:ln>
        </p:spPr>
      </p:sp>
      <p:sp>
        <p:nvSpPr>
          <p:cNvPr id="36" name="Text 16">
            <a:extLst>
              <a:ext uri="{FF2B5EF4-FFF2-40B4-BE49-F238E27FC236}">
                <a16:creationId xmlns:a16="http://schemas.microsoft.com/office/drawing/2014/main" id="{080EEFFB-01E5-E766-61EE-1F66D92107CB}"/>
              </a:ext>
            </a:extLst>
          </p:cNvPr>
          <p:cNvSpPr/>
          <p:nvPr/>
        </p:nvSpPr>
        <p:spPr>
          <a:xfrm>
            <a:off x="2626098" y="2880180"/>
            <a:ext cx="123602" cy="154484"/>
          </a:xfrm>
          <a:prstGeom prst="rect">
            <a:avLst/>
          </a:prstGeom>
          <a:noFill/>
          <a:ln/>
        </p:spPr>
        <p:txBody>
          <a:bodyPr wrap="none" lIns="0" tIns="0" rIns="0" bIns="0" rtlCol="0" anchor="ctr"/>
          <a:lstStyle/>
          <a:p>
            <a:pPr marL="0" indent="0" algn="ctr">
              <a:lnSpc>
                <a:spcPct val="100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4</a:t>
            </a:r>
            <a:endParaRPr lang="en-US" sz="1400" dirty="0">
              <a:latin typeface="Arial" panose="020B0604020202020204" pitchFamily="34" charset="0"/>
              <a:cs typeface="Arial" panose="020B0604020202020204" pitchFamily="34" charset="0"/>
            </a:endParaRPr>
          </a:p>
        </p:txBody>
      </p:sp>
      <p:sp>
        <p:nvSpPr>
          <p:cNvPr id="38" name="Text 17">
            <a:extLst>
              <a:ext uri="{FF2B5EF4-FFF2-40B4-BE49-F238E27FC236}">
                <a16:creationId xmlns:a16="http://schemas.microsoft.com/office/drawing/2014/main" id="{214B5B0C-1B4B-8213-5972-5045758A3BEF}"/>
              </a:ext>
            </a:extLst>
          </p:cNvPr>
          <p:cNvSpPr/>
          <p:nvPr/>
        </p:nvSpPr>
        <p:spPr>
          <a:xfrm>
            <a:off x="2821248" y="2896254"/>
            <a:ext cx="3637608" cy="193706"/>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Communication, Trust, Accountability</a:t>
            </a:r>
            <a:endParaRPr lang="en-US" sz="1400" dirty="0">
              <a:latin typeface="Arial" panose="020B0604020202020204" pitchFamily="34" charset="0"/>
              <a:cs typeface="Arial" panose="020B0604020202020204" pitchFamily="34" charset="0"/>
            </a:endParaRPr>
          </a:p>
        </p:txBody>
      </p:sp>
      <p:sp>
        <p:nvSpPr>
          <p:cNvPr id="40" name="Text 18">
            <a:extLst>
              <a:ext uri="{FF2B5EF4-FFF2-40B4-BE49-F238E27FC236}">
                <a16:creationId xmlns:a16="http://schemas.microsoft.com/office/drawing/2014/main" id="{B3A7EF39-966C-5D9A-AEA7-D64921AB5B45}"/>
              </a:ext>
            </a:extLst>
          </p:cNvPr>
          <p:cNvSpPr/>
          <p:nvPr/>
        </p:nvSpPr>
        <p:spPr>
          <a:xfrm>
            <a:off x="2821249" y="3095618"/>
            <a:ext cx="6264693" cy="216174"/>
          </a:xfrm>
          <a:prstGeom prst="rect">
            <a:avLst/>
          </a:prstGeom>
          <a:noFill/>
          <a:ln/>
        </p:spPr>
        <p:txBody>
          <a:bodyPr wrap="none" lIns="0" tIns="0" rIns="0" bIns="0" rtlCol="0" anchor="t"/>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Actual teamwork requires communication, trust, and accountability.</a:t>
            </a:r>
            <a:endParaRPr lang="en-US" sz="1400" dirty="0">
              <a:latin typeface="Arial" panose="020B0604020202020204" pitchFamily="34" charset="0"/>
              <a:cs typeface="Arial" panose="020B0604020202020204" pitchFamily="34" charset="0"/>
            </a:endParaRPr>
          </a:p>
        </p:txBody>
      </p:sp>
      <p:sp>
        <p:nvSpPr>
          <p:cNvPr id="42" name="Shape 19">
            <a:extLst>
              <a:ext uri="{FF2B5EF4-FFF2-40B4-BE49-F238E27FC236}">
                <a16:creationId xmlns:a16="http://schemas.microsoft.com/office/drawing/2014/main" id="{8719A7CE-2DC7-AF8A-D597-9432E94B0CAC}"/>
              </a:ext>
            </a:extLst>
          </p:cNvPr>
          <p:cNvSpPr/>
          <p:nvPr/>
        </p:nvSpPr>
        <p:spPr>
          <a:xfrm>
            <a:off x="2599867" y="3691329"/>
            <a:ext cx="176138" cy="176138"/>
          </a:xfrm>
          <a:prstGeom prst="roundRect">
            <a:avLst>
              <a:gd name="adj" fmla="val 18667"/>
            </a:avLst>
          </a:prstGeom>
          <a:solidFill>
            <a:srgbClr val="F9D2D6"/>
          </a:solidFill>
          <a:ln w="4763">
            <a:solidFill>
              <a:srgbClr val="DFB8BC"/>
            </a:solidFill>
            <a:prstDash val="solid"/>
          </a:ln>
        </p:spPr>
      </p:sp>
      <p:sp>
        <p:nvSpPr>
          <p:cNvPr id="44" name="Text 20">
            <a:extLst>
              <a:ext uri="{FF2B5EF4-FFF2-40B4-BE49-F238E27FC236}">
                <a16:creationId xmlns:a16="http://schemas.microsoft.com/office/drawing/2014/main" id="{468EA71C-7A88-E0A9-49EF-28A0C9D5FB5B}"/>
              </a:ext>
            </a:extLst>
          </p:cNvPr>
          <p:cNvSpPr/>
          <p:nvPr/>
        </p:nvSpPr>
        <p:spPr>
          <a:xfrm>
            <a:off x="2626098" y="3702119"/>
            <a:ext cx="123602" cy="154484"/>
          </a:xfrm>
          <a:prstGeom prst="rect">
            <a:avLst/>
          </a:prstGeom>
          <a:noFill/>
          <a:ln/>
        </p:spPr>
        <p:txBody>
          <a:bodyPr wrap="none" lIns="0" tIns="0" rIns="0" bIns="0" rtlCol="0" anchor="ctr"/>
          <a:lstStyle/>
          <a:p>
            <a:pPr marL="0" indent="0" algn="ctr">
              <a:lnSpc>
                <a:spcPct val="100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5</a:t>
            </a:r>
            <a:endParaRPr lang="en-US" sz="1400" dirty="0">
              <a:latin typeface="Arial" panose="020B0604020202020204" pitchFamily="34" charset="0"/>
              <a:cs typeface="Arial" panose="020B0604020202020204" pitchFamily="34" charset="0"/>
            </a:endParaRPr>
          </a:p>
        </p:txBody>
      </p:sp>
      <p:sp>
        <p:nvSpPr>
          <p:cNvPr id="46" name="Text 21">
            <a:extLst>
              <a:ext uri="{FF2B5EF4-FFF2-40B4-BE49-F238E27FC236}">
                <a16:creationId xmlns:a16="http://schemas.microsoft.com/office/drawing/2014/main" id="{5C1182DA-3378-BA51-9E8D-EC5ADCF62F72}"/>
              </a:ext>
            </a:extLst>
          </p:cNvPr>
          <p:cNvSpPr/>
          <p:nvPr/>
        </p:nvSpPr>
        <p:spPr>
          <a:xfrm>
            <a:off x="2821249" y="3689164"/>
            <a:ext cx="2607093" cy="216174"/>
          </a:xfrm>
          <a:prstGeom prst="rect">
            <a:avLst/>
          </a:prstGeom>
          <a:noFill/>
          <a:ln/>
        </p:spPr>
        <p:txBody>
          <a:bodyPr wrap="none" lIns="0" tIns="0" rIns="0" bIns="0" rtlCol="0" anchor="t"/>
          <a:lstStyle/>
          <a:p>
            <a:pPr marL="0" indent="0" algn="l">
              <a:lnSpc>
                <a:spcPct val="104000"/>
              </a:lnSpc>
              <a:buNone/>
            </a:pPr>
            <a:r>
              <a:rPr lang="en-US" sz="1400" dirty="0">
                <a:solidFill>
                  <a:srgbClr val="3B3535"/>
                </a:solidFill>
                <a:latin typeface="Arial" panose="020B0604020202020204" pitchFamily="34" charset="0"/>
                <a:ea typeface="Sora SemiBold" pitchFamily="34" charset="-122"/>
                <a:cs typeface="Arial" panose="020B0604020202020204" pitchFamily="34" charset="0"/>
              </a:rPr>
              <a:t>Incessant Self-Development</a:t>
            </a:r>
            <a:endParaRPr lang="en-US" sz="1400" dirty="0">
              <a:latin typeface="Arial" panose="020B0604020202020204" pitchFamily="34" charset="0"/>
              <a:cs typeface="Arial" panose="020B0604020202020204" pitchFamily="34" charset="0"/>
            </a:endParaRPr>
          </a:p>
        </p:txBody>
      </p:sp>
      <p:sp>
        <p:nvSpPr>
          <p:cNvPr id="48" name="Text 22">
            <a:extLst>
              <a:ext uri="{FF2B5EF4-FFF2-40B4-BE49-F238E27FC236}">
                <a16:creationId xmlns:a16="http://schemas.microsoft.com/office/drawing/2014/main" id="{ECD45344-C567-B70B-7159-2C117F43D035}"/>
              </a:ext>
            </a:extLst>
          </p:cNvPr>
          <p:cNvSpPr/>
          <p:nvPr/>
        </p:nvSpPr>
        <p:spPr>
          <a:xfrm>
            <a:off x="2835763" y="3961099"/>
            <a:ext cx="5464597" cy="245234"/>
          </a:xfrm>
          <a:prstGeom prst="rect">
            <a:avLst/>
          </a:prstGeom>
          <a:noFill/>
          <a:ln/>
        </p:spPr>
        <p:txBody>
          <a:bodyPr wrap="none" lIns="0" tIns="0" rIns="0" bIns="0" rtlCol="0" anchor="t"/>
          <a:lstStyle/>
          <a:p>
            <a:pPr marL="0" indent="0" algn="l">
              <a:lnSpc>
                <a:spcPct val="105000"/>
              </a:lnSpc>
              <a:buNone/>
            </a:pPr>
            <a:r>
              <a:rPr lang="en-US" sz="1400" dirty="0">
                <a:solidFill>
                  <a:srgbClr val="3B3535"/>
                </a:solidFill>
                <a:latin typeface="Arial" panose="020B0604020202020204" pitchFamily="34" charset="0"/>
                <a:ea typeface="Sora Light" pitchFamily="34" charset="-122"/>
                <a:cs typeface="Arial" panose="020B0604020202020204" pitchFamily="34" charset="0"/>
              </a:rPr>
              <a:t>Constant self-development can strengthen teamwork capabilities.</a:t>
            </a:r>
            <a:endParaRPr lang="en-US" sz="1400" dirty="0">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8B54C1DF-BCD1-B8EF-610C-94621F06F038}"/>
              </a:ext>
            </a:extLst>
          </p:cNvPr>
          <p:cNvSpPr txBox="1"/>
          <p:nvPr/>
        </p:nvSpPr>
        <p:spPr>
          <a:xfrm>
            <a:off x="174171" y="4615543"/>
            <a:ext cx="11916229" cy="1972848"/>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References</a:t>
            </a: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Care Quality Commission (2024) </a:t>
            </a:r>
            <a:r>
              <a:rPr lang="en-US" sz="1200" i="1" dirty="0">
                <a:latin typeface="Arial" panose="020B0604020202020204" pitchFamily="34" charset="0"/>
                <a:ea typeface="Sora Light" pitchFamily="34" charset="-122"/>
                <a:cs typeface="Arial" panose="020B0604020202020204" pitchFamily="34" charset="0"/>
              </a:rPr>
              <a:t>The state of health care and adult social care in England 2023/24</a:t>
            </a:r>
            <a:r>
              <a:rPr lang="en-US" sz="1200" dirty="0">
                <a:latin typeface="Arial" panose="020B0604020202020204" pitchFamily="34" charset="0"/>
                <a:ea typeface="Sora Light" pitchFamily="34" charset="-122"/>
                <a:cs typeface="Arial" panose="020B0604020202020204" pitchFamily="34" charset="0"/>
              </a:rPr>
              <a:t>. Newcastle upon Tyne: CQC.</a:t>
            </a:r>
            <a:endParaRPr lang="en-US" sz="1200" dirty="0">
              <a:latin typeface="Arial" panose="020B0604020202020204" pitchFamily="34" charset="0"/>
              <a:cs typeface="Arial" panose="020B0604020202020204" pitchFamily="34" charset="0"/>
            </a:endParaRP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NHS England (2024) </a:t>
            </a:r>
            <a:r>
              <a:rPr lang="en-US" sz="1200" i="1" dirty="0">
                <a:latin typeface="Arial" panose="020B0604020202020204" pitchFamily="34" charset="0"/>
                <a:ea typeface="Sora Light" pitchFamily="34" charset="-122"/>
                <a:cs typeface="Arial" panose="020B0604020202020204" pitchFamily="34" charset="0"/>
              </a:rPr>
              <a:t>Working in partnership for high-quality patient care</a:t>
            </a:r>
            <a:r>
              <a:rPr lang="en-US" sz="1200" dirty="0">
                <a:latin typeface="Arial" panose="020B0604020202020204" pitchFamily="34" charset="0"/>
                <a:ea typeface="Sora Light" pitchFamily="34" charset="-122"/>
                <a:cs typeface="Arial" panose="020B0604020202020204" pitchFamily="34" charset="0"/>
              </a:rPr>
              <a:t>. London: NHS England. Available at: </a:t>
            </a:r>
            <a:r>
              <a:rPr lang="en-US" sz="1200" dirty="0">
                <a:latin typeface="Arial" panose="020B0604020202020204" pitchFamily="34" charset="0"/>
                <a:ea typeface="Sora Light" pitchFamily="34" charset="-122"/>
                <a:cs typeface="Arial" panose="020B0604020202020204" pitchFamily="34" charset="0"/>
                <a:hlinkClick r:id="rId3">
                  <a:extLst>
                    <a:ext uri="{A12FA001-AC4F-418D-AE19-62706E023703}">
                      <ahyp:hlinkClr xmlns:ahyp="http://schemas.microsoft.com/office/drawing/2018/hyperlinkcolor" val="tx"/>
                    </a:ext>
                  </a:extLst>
                </a:hlinkClick>
              </a:rPr>
              <a:t>https://www.england.nhs.uk</a:t>
            </a:r>
            <a:endParaRPr lang="en-US" sz="1200" dirty="0">
              <a:latin typeface="Arial" panose="020B0604020202020204" pitchFamily="34" charset="0"/>
              <a:cs typeface="Arial" panose="020B0604020202020204" pitchFamily="34" charset="0"/>
            </a:endParaRP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National Institute for Health and Care Excellence (NICE) (2023) </a:t>
            </a:r>
            <a:r>
              <a:rPr lang="en-US" sz="1200" i="1" dirty="0">
                <a:latin typeface="Arial" panose="020B0604020202020204" pitchFamily="34" charset="0"/>
                <a:ea typeface="Sora Light" pitchFamily="34" charset="-122"/>
                <a:cs typeface="Arial" panose="020B0604020202020204" pitchFamily="34" charset="0"/>
              </a:rPr>
              <a:t>Shared decision making and multidisciplinary working in health and social care</a:t>
            </a:r>
            <a:r>
              <a:rPr lang="en-US" sz="1200" dirty="0">
                <a:latin typeface="Arial" panose="020B0604020202020204" pitchFamily="34" charset="0"/>
                <a:ea typeface="Sora Light" pitchFamily="34" charset="-122"/>
                <a:cs typeface="Arial" panose="020B0604020202020204" pitchFamily="34" charset="0"/>
              </a:rPr>
              <a:t>. London: NICE. Available at: </a:t>
            </a:r>
            <a:r>
              <a:rPr lang="en-US" sz="1200" dirty="0">
                <a:latin typeface="Arial" panose="020B0604020202020204" pitchFamily="34" charset="0"/>
                <a:ea typeface="Sora Light" pitchFamily="34" charset="-122"/>
                <a:cs typeface="Arial" panose="020B0604020202020204" pitchFamily="34" charset="0"/>
                <a:hlinkClick r:id="rId4">
                  <a:extLst>
                    <a:ext uri="{A12FA001-AC4F-418D-AE19-62706E023703}">
                      <ahyp:hlinkClr xmlns:ahyp="http://schemas.microsoft.com/office/drawing/2018/hyperlinkcolor" val="tx"/>
                    </a:ext>
                  </a:extLst>
                </a:hlinkClick>
              </a:rPr>
              <a:t>https://www.nice.org.uk</a:t>
            </a:r>
            <a:endParaRPr lang="en-US" sz="1200" dirty="0">
              <a:latin typeface="Arial" panose="020B0604020202020204" pitchFamily="34" charset="0"/>
              <a:cs typeface="Arial" panose="020B0604020202020204" pitchFamily="34" charset="0"/>
            </a:endParaRP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Skills for Care (2024) </a:t>
            </a:r>
            <a:r>
              <a:rPr lang="en-US" sz="1200" i="1" dirty="0">
                <a:latin typeface="Arial" panose="020B0604020202020204" pitchFamily="34" charset="0"/>
                <a:ea typeface="Sora Light" pitchFamily="34" charset="-122"/>
                <a:cs typeface="Arial" panose="020B0604020202020204" pitchFamily="34" charset="0"/>
              </a:rPr>
              <a:t>The importance of teamwork in adult social care</a:t>
            </a:r>
            <a:r>
              <a:rPr lang="en-US" sz="1200" dirty="0">
                <a:latin typeface="Arial" panose="020B0604020202020204" pitchFamily="34" charset="0"/>
                <a:ea typeface="Sora Light" pitchFamily="34" charset="-122"/>
                <a:cs typeface="Arial" panose="020B0604020202020204" pitchFamily="34" charset="0"/>
              </a:rPr>
              <a:t>. Leeds: Skills for Care. Available at: </a:t>
            </a:r>
            <a:r>
              <a:rPr lang="en-US" sz="1200" dirty="0">
                <a:latin typeface="Arial" panose="020B0604020202020204" pitchFamily="34" charset="0"/>
                <a:ea typeface="Sora Light" pitchFamily="34" charset="-122"/>
                <a:cs typeface="Arial" panose="020B0604020202020204" pitchFamily="34" charset="0"/>
                <a:hlinkClick r:id="rId5">
                  <a:extLst>
                    <a:ext uri="{A12FA001-AC4F-418D-AE19-62706E023703}">
                      <ahyp:hlinkClr xmlns:ahyp="http://schemas.microsoft.com/office/drawing/2018/hyperlinkcolor" val="tx"/>
                    </a:ext>
                  </a:extLst>
                </a:hlinkClick>
              </a:rPr>
              <a:t>https://www.skillsforcare.org.uk</a:t>
            </a:r>
            <a:endParaRPr lang="en-US" sz="1200" dirty="0">
              <a:latin typeface="Arial" panose="020B0604020202020204" pitchFamily="34" charset="0"/>
              <a:cs typeface="Arial" panose="020B0604020202020204" pitchFamily="34" charset="0"/>
            </a:endParaRP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The King's Fund (2023) </a:t>
            </a:r>
            <a:r>
              <a:rPr lang="en-US" sz="1200" i="1" dirty="0">
                <a:latin typeface="Arial" panose="020B0604020202020204" pitchFamily="34" charset="0"/>
                <a:ea typeface="Sora Light" pitchFamily="34" charset="-122"/>
                <a:cs typeface="Arial" panose="020B0604020202020204" pitchFamily="34" charset="0"/>
              </a:rPr>
              <a:t>Developing collaborative teams in healthcare </a:t>
            </a:r>
            <a:r>
              <a:rPr lang="en-US" sz="1200" i="1" dirty="0" err="1">
                <a:latin typeface="Arial" panose="020B0604020202020204" pitchFamily="34" charset="0"/>
                <a:ea typeface="Sora Light" pitchFamily="34" charset="-122"/>
                <a:cs typeface="Arial" panose="020B0604020202020204" pitchFamily="34" charset="0"/>
              </a:rPr>
              <a:t>organisations</a:t>
            </a:r>
            <a:r>
              <a:rPr lang="en-US" sz="1200" dirty="0">
                <a:latin typeface="Arial" panose="020B0604020202020204" pitchFamily="34" charset="0"/>
                <a:ea typeface="Sora Light" pitchFamily="34" charset="-122"/>
                <a:cs typeface="Arial" panose="020B0604020202020204" pitchFamily="34" charset="0"/>
              </a:rPr>
              <a:t>. London: The King's Fund. Available at: </a:t>
            </a:r>
            <a:r>
              <a:rPr lang="en-US" sz="1200" dirty="0">
                <a:latin typeface="Arial" panose="020B0604020202020204" pitchFamily="34" charset="0"/>
                <a:ea typeface="Sora Light" pitchFamily="34" charset="-122"/>
                <a:cs typeface="Arial" panose="020B0604020202020204" pitchFamily="34" charset="0"/>
                <a:hlinkClick r:id="rId6">
                  <a:extLst>
                    <a:ext uri="{A12FA001-AC4F-418D-AE19-62706E023703}">
                      <ahyp:hlinkClr xmlns:ahyp="http://schemas.microsoft.com/office/drawing/2018/hyperlinkcolor" val="tx"/>
                    </a:ext>
                  </a:extLst>
                </a:hlinkClick>
              </a:rPr>
              <a:t>https://www.kingsfund.org.uk</a:t>
            </a:r>
            <a:endParaRPr lang="en-US" sz="1200" dirty="0">
              <a:latin typeface="Arial" panose="020B0604020202020204" pitchFamily="34" charset="0"/>
              <a:cs typeface="Arial" panose="020B0604020202020204" pitchFamily="34" charset="0"/>
            </a:endParaRPr>
          </a:p>
          <a:p>
            <a:pPr algn="just">
              <a:lnSpc>
                <a:spcPct val="105000"/>
              </a:lnSpc>
            </a:pPr>
            <a:r>
              <a:rPr lang="en-US" sz="1200" dirty="0">
                <a:latin typeface="Arial" panose="020B0604020202020204" pitchFamily="34" charset="0"/>
                <a:ea typeface="Sora Light" pitchFamily="34" charset="-122"/>
                <a:cs typeface="Arial" panose="020B0604020202020204" pitchFamily="34" charset="0"/>
              </a:rPr>
              <a:t>Tuckman, B.W. (1965) 'Developmental sequence in small groups', </a:t>
            </a:r>
            <a:r>
              <a:rPr lang="en-US" sz="1200" i="1" dirty="0">
                <a:latin typeface="Arial" panose="020B0604020202020204" pitchFamily="34" charset="0"/>
                <a:ea typeface="Sora Light" pitchFamily="34" charset="-122"/>
                <a:cs typeface="Arial" panose="020B0604020202020204" pitchFamily="34" charset="0"/>
              </a:rPr>
              <a:t>Psychological Bulletin</a:t>
            </a:r>
            <a:r>
              <a:rPr lang="en-US" sz="1200" dirty="0">
                <a:latin typeface="Arial" panose="020B0604020202020204" pitchFamily="34" charset="0"/>
                <a:ea typeface="Sora Light" pitchFamily="34" charset="-122"/>
                <a:cs typeface="Arial" panose="020B0604020202020204" pitchFamily="34" charset="0"/>
              </a:rPr>
              <a:t>, 63(6), pp. 384–399.</a:t>
            </a:r>
            <a:endParaRPr lang="en-US" sz="1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990206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1148</Words>
  <Application>Microsoft Office PowerPoint</Application>
  <PresentationFormat>Widescreen</PresentationFormat>
  <Paragraphs>107</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fatoumata malika Dosso</cp:lastModifiedBy>
  <cp:revision>3</cp:revision>
  <dcterms:created xsi:type="dcterms:W3CDTF">2026-06-12T13:52:42Z</dcterms:created>
  <dcterms:modified xsi:type="dcterms:W3CDTF">2026-07-13T09:44:11Z</dcterms:modified>
</cp:coreProperties>
</file>