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42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20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886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438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10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47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121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551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01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881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41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910C2C-4763-4A63-AAA0-4A78503D7A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700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63233-298C-4681-8B2E-96D6966CBB9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F11F0-1B9C-4C61-9FEA-F7298FF4E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4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BMet8oIvX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erx.sagepub.com.v-ezproxy.smu.ac.uk/content/26/6/575.full.pdf+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Risk and Resilience – exploring the issue of </a:t>
            </a:r>
            <a:r>
              <a:rPr lang="en-GB" dirty="0" smtClean="0"/>
              <a:t>substance misuse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01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Exploring risk</a:t>
            </a:r>
          </a:p>
          <a:p>
            <a:r>
              <a:rPr lang="en-GB" dirty="0" smtClean="0"/>
              <a:t>Understanding resilience</a:t>
            </a:r>
          </a:p>
          <a:p>
            <a:r>
              <a:rPr lang="en-GB" dirty="0" smtClean="0"/>
              <a:t>Ordinary magic</a:t>
            </a:r>
          </a:p>
          <a:p>
            <a:r>
              <a:rPr lang="en-GB" dirty="0" smtClean="0"/>
              <a:t>Exploring – how should we consider risk?</a:t>
            </a:r>
          </a:p>
          <a:p>
            <a:r>
              <a:rPr lang="en-GB" dirty="0" smtClean="0"/>
              <a:t>How can resilience be fostered?</a:t>
            </a:r>
          </a:p>
          <a:p>
            <a:r>
              <a:rPr lang="en-GB" dirty="0" smtClean="0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387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Understanding risk in context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There is a notion of the developed world becoming a ‘risk society’ where we’re constantly faced by ‘manufactured uncertainty’ that has been almost created by the growth of human knowledge and its impact (Beck, 1999)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Let’s consider whether your work contributes to furthering this concept</a:t>
            </a:r>
          </a:p>
        </p:txBody>
      </p:sp>
    </p:spTree>
    <p:extLst>
      <p:ext uri="{BB962C8B-B14F-4D97-AF65-F5344CB8AC3E}">
        <p14:creationId xmlns:p14="http://schemas.microsoft.com/office/powerpoint/2010/main" val="376427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The word risk – </a:t>
            </a:r>
            <a:r>
              <a:rPr lang="en-GB" altLang="en-US" sz="4000" dirty="0" smtClean="0"/>
              <a:t>what do you think of when </a:t>
            </a:r>
            <a:r>
              <a:rPr lang="en-GB" altLang="en-US" sz="4000" dirty="0"/>
              <a:t>you hear it?</a:t>
            </a:r>
          </a:p>
        </p:txBody>
      </p:sp>
    </p:spTree>
    <p:extLst>
      <p:ext uri="{BB962C8B-B14F-4D97-AF65-F5344CB8AC3E}">
        <p14:creationId xmlns:p14="http://schemas.microsoft.com/office/powerpoint/2010/main" val="340719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Warm up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smtClean="0"/>
              <a:t>What is the riskiest thing your have done in the last month?</a:t>
            </a:r>
          </a:p>
          <a:p>
            <a:pPr eaLnBrk="1" hangingPunct="1"/>
            <a:r>
              <a:rPr lang="en-GB" altLang="en-US" dirty="0" smtClean="0"/>
              <a:t>What is the riskiest thing you have ever done?</a:t>
            </a:r>
          </a:p>
          <a:p>
            <a:pPr eaLnBrk="1" hangingPunct="1"/>
            <a:r>
              <a:rPr lang="en-GB" altLang="en-US" dirty="0" smtClean="0"/>
              <a:t>How did taking those risks make you feel?</a:t>
            </a:r>
          </a:p>
          <a:p>
            <a:pPr eaLnBrk="1" hangingPunct="1"/>
            <a:r>
              <a:rPr lang="en-GB" altLang="en-US" dirty="0" smtClean="0"/>
              <a:t>What, if anything, did you learn?</a:t>
            </a:r>
          </a:p>
        </p:txBody>
      </p:sp>
    </p:spTree>
    <p:extLst>
      <p:ext uri="{BB962C8B-B14F-4D97-AF65-F5344CB8AC3E}">
        <p14:creationId xmlns:p14="http://schemas.microsoft.com/office/powerpoint/2010/main" val="257437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Sameness and difference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1966" y="1600201"/>
            <a:ext cx="9178834" cy="4924425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Is Risk the same for me as it is for you as it is for a young person, what about other groups in society?</a:t>
            </a:r>
            <a:br>
              <a:rPr lang="en-GB" altLang="en-US" dirty="0" smtClean="0"/>
            </a:br>
            <a:endParaRPr lang="en-GB" altLang="en-US" dirty="0" smtClean="0"/>
          </a:p>
          <a:p>
            <a:pPr eaLnBrk="1" hangingPunct="1"/>
            <a:r>
              <a:rPr lang="en-GB" altLang="en-US" dirty="0" smtClean="0"/>
              <a:t>Thinking of different people, what does the level of risk depend on?</a:t>
            </a:r>
          </a:p>
          <a:p>
            <a:pPr marL="0" indent="0" eaLnBrk="1" hangingPunct="1">
              <a:buNone/>
            </a:pPr>
            <a:endParaRPr lang="en-GB" altLang="en-US" dirty="0" smtClean="0"/>
          </a:p>
          <a:p>
            <a:pPr eaLnBrk="1" hangingPunct="1"/>
            <a:r>
              <a:rPr lang="en-GB" altLang="en-US" dirty="0" smtClean="0"/>
              <a:t>What reasonable adjustments can you make </a:t>
            </a:r>
          </a:p>
        </p:txBody>
      </p:sp>
    </p:spTree>
    <p:extLst>
      <p:ext uri="{BB962C8B-B14F-4D97-AF65-F5344CB8AC3E}">
        <p14:creationId xmlns:p14="http://schemas.microsoft.com/office/powerpoint/2010/main" val="252788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Resilience may be described as the ability to withstand or recover from environmental challenges and stress, to spring back from and successfully adapt to adversity (Rutter, 2006)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1500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800" dirty="0" smtClean="0"/>
              <a:t>Please review the following short video clip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 smtClean="0">
                <a:hlinkClick r:id="rId2"/>
              </a:rPr>
              <a:t>https://www.youtube.com/watch?v=GBMet8oIvXQ</a:t>
            </a:r>
            <a:r>
              <a:rPr lang="en-GB" sz="3800" dirty="0" smtClean="0"/>
              <a:t> </a:t>
            </a:r>
            <a:endParaRPr lang="en-GB" sz="3800" dirty="0"/>
          </a:p>
        </p:txBody>
      </p:sp>
    </p:spTree>
    <p:extLst>
      <p:ext uri="{BB962C8B-B14F-4D97-AF65-F5344CB8AC3E}">
        <p14:creationId xmlns:p14="http://schemas.microsoft.com/office/powerpoint/2010/main" val="2783174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Ordinary Magic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err="1" smtClean="0"/>
              <a:t>Masten</a:t>
            </a:r>
            <a:r>
              <a:rPr lang="en-GB" sz="3600" dirty="0" smtClean="0"/>
              <a:t> has used the phrase Ordinary Magic, the everyday things that work to enable people to adapt and rebound (</a:t>
            </a:r>
            <a:r>
              <a:rPr lang="en-GB" sz="3600" dirty="0" err="1" smtClean="0"/>
              <a:t>Masten</a:t>
            </a:r>
            <a:r>
              <a:rPr lang="en-GB" sz="3600" dirty="0" smtClean="0"/>
              <a:t>, 2001)</a:t>
            </a:r>
            <a:endParaRPr lang="en-GB" sz="36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544992"/>
            <a:ext cx="5181600" cy="2912604"/>
          </a:xfrm>
        </p:spPr>
      </p:pic>
    </p:spTree>
    <p:extLst>
      <p:ext uri="{BB962C8B-B14F-4D97-AF65-F5344CB8AC3E}">
        <p14:creationId xmlns:p14="http://schemas.microsoft.com/office/powerpoint/2010/main" val="261678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Resilience among children and young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64367"/>
            <a:ext cx="10515600" cy="4689475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Let’s take play as a facet of human life and introduce how the apparently simple act of playing can enhance resilience..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Emotion regulation, helps avoid over-reaction through a range of strategies such as courage, bravery, resilience and sociability.</a:t>
            </a:r>
          </a:p>
          <a:p>
            <a:pPr lvl="1"/>
            <a:r>
              <a:rPr lang="en-GB" dirty="0" smtClean="0"/>
              <a:t>Pleasure and enjoyment and the promotion of positive feelings, promotes positive affect</a:t>
            </a:r>
          </a:p>
          <a:p>
            <a:pPr lvl="1"/>
            <a:r>
              <a:rPr lang="en-GB" dirty="0" smtClean="0"/>
              <a:t>Stress response systems, playing offers the opportunity to create and resolve uncertainty, not in reality but in the face of ‘imagined disaster’ (</a:t>
            </a:r>
            <a:r>
              <a:rPr lang="en-GB" dirty="0" err="1" smtClean="0"/>
              <a:t>Spinka</a:t>
            </a:r>
            <a:r>
              <a:rPr lang="en-GB" dirty="0" smtClean="0"/>
              <a:t> et al, 2007)</a:t>
            </a:r>
          </a:p>
          <a:p>
            <a:pPr lvl="1"/>
            <a:r>
              <a:rPr lang="en-GB" dirty="0" smtClean="0"/>
              <a:t>Creativity – play provides opportunity for experimenting with flexible responses</a:t>
            </a:r>
          </a:p>
          <a:p>
            <a:pPr lvl="1"/>
            <a:r>
              <a:rPr lang="en-GB" dirty="0" smtClean="0"/>
              <a:t>Learning, linked to motivation, emotion and reward systems</a:t>
            </a:r>
          </a:p>
          <a:p>
            <a:pPr lvl="1"/>
            <a:r>
              <a:rPr lang="en-GB" dirty="0" smtClean="0"/>
              <a:t>Attachment to people and place – pretending, role-play and rough and tumble enable children to develop highly sophisticated attachment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193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link between risks and ‘problems’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robustness of the relationship between exposure to </a:t>
            </a:r>
            <a:r>
              <a:rPr lang="en-GB" dirty="0" smtClean="0"/>
              <a:t>an increasing </a:t>
            </a:r>
            <a:r>
              <a:rPr lang="en-GB" dirty="0"/>
              <a:t>number of risk factors and the increasing likelihood of a variety </a:t>
            </a:r>
            <a:r>
              <a:rPr lang="en-GB" dirty="0" smtClean="0"/>
              <a:t>of problem behaviours </a:t>
            </a:r>
            <a:r>
              <a:rPr lang="en-GB" dirty="0"/>
              <a:t>is striking (</a:t>
            </a:r>
            <a:r>
              <a:rPr lang="en-GB" dirty="0" err="1"/>
              <a:t>Bry</a:t>
            </a:r>
            <a:r>
              <a:rPr lang="en-GB" dirty="0"/>
              <a:t>, McKeon, and </a:t>
            </a:r>
            <a:r>
              <a:rPr lang="en-GB" dirty="0" err="1"/>
              <a:t>Pandina</a:t>
            </a:r>
            <a:r>
              <a:rPr lang="en-GB" dirty="0"/>
              <a:t> 1982; </a:t>
            </a:r>
            <a:r>
              <a:rPr lang="en-GB" dirty="0" smtClean="0"/>
              <a:t>Newcomb 1995</a:t>
            </a:r>
            <a:r>
              <a:rPr lang="en-GB" dirty="0"/>
              <a:t>; Pollard, Hawkins, and Arthur 1999; Rutter 1979). Some have </a:t>
            </a:r>
            <a:r>
              <a:rPr lang="en-GB" dirty="0" smtClean="0"/>
              <a:t>suggested that </a:t>
            </a:r>
            <a:r>
              <a:rPr lang="en-GB" dirty="0"/>
              <a:t>the number of risk factors present is a more powerful predictor </a:t>
            </a:r>
            <a:r>
              <a:rPr lang="en-GB" dirty="0" smtClean="0"/>
              <a:t>of problem behaviour </a:t>
            </a:r>
            <a:r>
              <a:rPr lang="en-GB" dirty="0"/>
              <a:t>than the specific risk factors present (</a:t>
            </a:r>
            <a:r>
              <a:rPr lang="en-GB" dirty="0" err="1"/>
              <a:t>Sameroff</a:t>
            </a:r>
            <a:r>
              <a:rPr lang="en-GB" dirty="0"/>
              <a:t> et al. 1998</a:t>
            </a:r>
            <a:r>
              <a:rPr lang="en-GB" dirty="0" smtClean="0"/>
              <a:t>). These </a:t>
            </a:r>
            <a:r>
              <a:rPr lang="en-GB" dirty="0"/>
              <a:t>findings suggest that simultaneous measurement of a broad array </a:t>
            </a:r>
            <a:r>
              <a:rPr lang="en-GB" dirty="0" smtClean="0"/>
              <a:t>of risk </a:t>
            </a:r>
            <a:r>
              <a:rPr lang="en-GB" dirty="0"/>
              <a:t>and protective factors is necessary to predict adequately the initiation </a:t>
            </a:r>
            <a:r>
              <a:rPr lang="en-GB" dirty="0" smtClean="0"/>
              <a:t>and maintenance </a:t>
            </a:r>
            <a:r>
              <a:rPr lang="en-GB" dirty="0"/>
              <a:t>during adolescence of problem </a:t>
            </a:r>
            <a:r>
              <a:rPr lang="en-GB" dirty="0" smtClean="0"/>
              <a:t>behaviours</a:t>
            </a:r>
            <a:r>
              <a:rPr lang="en-GB" dirty="0"/>
              <a:t>, including </a:t>
            </a:r>
            <a:r>
              <a:rPr lang="en-GB" dirty="0" smtClean="0"/>
              <a:t>substance use</a:t>
            </a:r>
            <a:r>
              <a:rPr lang="en-GB" dirty="0"/>
              <a:t>, delinquency, violence, and school dropout.</a:t>
            </a:r>
          </a:p>
        </p:txBody>
      </p:sp>
    </p:spTree>
    <p:extLst>
      <p:ext uri="{BB962C8B-B14F-4D97-AF65-F5344CB8AC3E}">
        <p14:creationId xmlns:p14="http://schemas.microsoft.com/office/powerpoint/2010/main" val="126923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People at Risk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00200"/>
            <a:ext cx="9372600" cy="506888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How are </a:t>
            </a:r>
            <a:r>
              <a:rPr lang="en-GB" altLang="en-US" sz="2400" dirty="0" smtClean="0"/>
              <a:t>people </a:t>
            </a:r>
            <a:r>
              <a:rPr lang="en-GB" altLang="en-US" sz="2400" dirty="0"/>
              <a:t>at </a:t>
            </a:r>
            <a:r>
              <a:rPr lang="en-GB" altLang="en-US" sz="2400" dirty="0" smtClean="0"/>
              <a:t>risk of substance misuse? </a:t>
            </a:r>
            <a:endParaRPr lang="en-GB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How do we know if </a:t>
            </a:r>
            <a:r>
              <a:rPr lang="en-GB" altLang="en-US" sz="2400" dirty="0" smtClean="0"/>
              <a:t>people </a:t>
            </a:r>
            <a:r>
              <a:rPr lang="en-GB" altLang="en-US" sz="2400" dirty="0"/>
              <a:t>are at risk?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What are </a:t>
            </a:r>
            <a:r>
              <a:rPr lang="en-GB" altLang="en-US" sz="2400" dirty="0" smtClean="0"/>
              <a:t>the risks from substance misuse?</a:t>
            </a:r>
            <a:endParaRPr lang="en-GB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When are </a:t>
            </a:r>
            <a:r>
              <a:rPr lang="en-GB" altLang="en-US" sz="2400" dirty="0" smtClean="0"/>
              <a:t>people </a:t>
            </a:r>
            <a:r>
              <a:rPr lang="en-GB" altLang="en-US" sz="2400" dirty="0"/>
              <a:t>at </a:t>
            </a:r>
            <a:r>
              <a:rPr lang="en-GB" altLang="en-US" sz="2400" dirty="0" smtClean="0"/>
              <a:t>risk of substance misuse?</a:t>
            </a:r>
            <a:endParaRPr lang="en-GB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What are </a:t>
            </a:r>
            <a:r>
              <a:rPr lang="en-GB" altLang="en-US" sz="2400" dirty="0"/>
              <a:t>responses </a:t>
            </a:r>
            <a:r>
              <a:rPr lang="en-GB" altLang="en-US" sz="2400" dirty="0" smtClean="0"/>
              <a:t>to substance misuse for people </a:t>
            </a:r>
            <a:r>
              <a:rPr lang="en-GB" altLang="en-US" sz="2400" dirty="0"/>
              <a:t>at risk?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7180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5 Steps to Risk Assessment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Step 1</a:t>
            </a:r>
            <a:r>
              <a:rPr lang="en-GB" altLang="en-US" sz="2400"/>
              <a:t>. Identify the hazards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Step 2</a:t>
            </a:r>
            <a:r>
              <a:rPr lang="en-GB" altLang="en-US" sz="2400"/>
              <a:t>. Identify who might be harmed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Step 3</a:t>
            </a:r>
            <a:r>
              <a:rPr lang="en-GB" altLang="en-US" sz="2400"/>
              <a:t>. Evaluate the risks (likelihood) and risk level (likelihood x severity)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Step 4</a:t>
            </a:r>
            <a:r>
              <a:rPr lang="en-GB" altLang="en-US" sz="2400"/>
              <a:t>. Record your findings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/>
              <a:t>Step 5</a:t>
            </a:r>
            <a:r>
              <a:rPr lang="en-GB" altLang="en-US" sz="2400"/>
              <a:t>. Review and revise your assessment where necessary </a:t>
            </a:r>
          </a:p>
        </p:txBody>
      </p:sp>
    </p:spTree>
    <p:extLst>
      <p:ext uri="{BB962C8B-B14F-4D97-AF65-F5344CB8AC3E}">
        <p14:creationId xmlns:p14="http://schemas.microsoft.com/office/powerpoint/2010/main" val="142049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‘categorise’ young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One study found that young </a:t>
            </a:r>
            <a:r>
              <a:rPr lang="en-GB" dirty="0"/>
              <a:t>people fell into three groups based on the nature of the opportunities they had to </a:t>
            </a:r>
            <a:r>
              <a:rPr lang="en-GB" dirty="0" smtClean="0"/>
              <a:t>use drugs </a:t>
            </a:r>
            <a:r>
              <a:rPr lang="en-GB" dirty="0"/>
              <a:t>and the decisions they made when faced with these opportunities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Directly offered drugs but never used: </a:t>
            </a:r>
            <a:r>
              <a:rPr lang="en-GB" dirty="0"/>
              <a:t>young people who had been directly offered drugs </a:t>
            </a:r>
            <a:r>
              <a:rPr lang="en-GB" dirty="0" smtClean="0"/>
              <a:t>on one </a:t>
            </a:r>
            <a:r>
              <a:rPr lang="en-GB" dirty="0"/>
              <a:t>or more occasions and had been in other situations where they could have </a:t>
            </a:r>
            <a:r>
              <a:rPr lang="en-GB" dirty="0" smtClean="0"/>
              <a:t>accessed drugs</a:t>
            </a:r>
            <a:r>
              <a:rPr lang="en-GB" dirty="0"/>
              <a:t>, but had always refused them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Directly offered drugs and had used cannabis on one/two occasions: </a:t>
            </a:r>
            <a:r>
              <a:rPr lang="en-GB" dirty="0"/>
              <a:t>young people who </a:t>
            </a:r>
            <a:r>
              <a:rPr lang="en-GB" dirty="0" smtClean="0"/>
              <a:t>had been </a:t>
            </a:r>
            <a:r>
              <a:rPr lang="en-GB" dirty="0"/>
              <a:t>directly offered drugs on a number of occasions and had been in situations where </a:t>
            </a:r>
            <a:r>
              <a:rPr lang="en-GB" dirty="0" smtClean="0"/>
              <a:t>they could </a:t>
            </a:r>
            <a:r>
              <a:rPr lang="en-GB" dirty="0"/>
              <a:t>have accessed them. They had accepted cannabis once or twice. Other than on </a:t>
            </a:r>
            <a:r>
              <a:rPr lang="en-GB" dirty="0" smtClean="0"/>
              <a:t>these rare </a:t>
            </a:r>
            <a:r>
              <a:rPr lang="en-GB" dirty="0"/>
              <a:t>occasions, they had frequent opportunities to use drugs but decided not to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Avoided direct offers of drugs and had never used: </a:t>
            </a:r>
            <a:r>
              <a:rPr lang="en-GB" dirty="0"/>
              <a:t>young people who had been in </a:t>
            </a:r>
            <a:r>
              <a:rPr lang="en-GB" dirty="0" smtClean="0"/>
              <a:t>situations where </a:t>
            </a:r>
            <a:r>
              <a:rPr lang="en-GB" dirty="0"/>
              <a:t>they could have accessed drugs but had never been directly offered them. They </a:t>
            </a:r>
            <a:r>
              <a:rPr lang="en-GB" dirty="0" smtClean="0"/>
              <a:t>had consciously </a:t>
            </a:r>
            <a:r>
              <a:rPr lang="en-GB" dirty="0"/>
              <a:t>taken action to avoid offers by removing themselves from certain situations </a:t>
            </a:r>
            <a:r>
              <a:rPr lang="en-GB" dirty="0" smtClean="0"/>
              <a:t>that, and </a:t>
            </a:r>
            <a:r>
              <a:rPr lang="en-GB" dirty="0"/>
              <a:t>people who, they associated with drug use.</a:t>
            </a:r>
          </a:p>
        </p:txBody>
      </p:sp>
    </p:spTree>
    <p:extLst>
      <p:ext uri="{BB962C8B-B14F-4D97-AF65-F5344CB8AC3E}">
        <p14:creationId xmlns:p14="http://schemas.microsoft.com/office/powerpoint/2010/main" val="142033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An approach to prioritising risks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7464425" y="1484314"/>
            <a:ext cx="273685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/>
              <a:t>Key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2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/>
              <a:t>A: Immediate action needed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2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/>
              <a:t>B: Consider action and have a contingency plan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2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/>
              <a:t>C: Consider Action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2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/>
              <a:t>D: Keep under review</a:t>
            </a:r>
          </a:p>
        </p:txBody>
      </p:sp>
      <p:graphicFrame>
        <p:nvGraphicFramePr>
          <p:cNvPr id="21508" name="Group 4"/>
          <p:cNvGraphicFramePr>
            <a:graphicFrameLocks noGrp="1"/>
          </p:cNvGraphicFramePr>
          <p:nvPr>
            <p:ph sz="half" idx="1"/>
          </p:nvPr>
        </p:nvGraphicFramePr>
        <p:xfrm>
          <a:off x="3071813" y="1484313"/>
          <a:ext cx="4038600" cy="4392612"/>
        </p:xfrm>
        <a:graphic>
          <a:graphicData uri="http://schemas.openxmlformats.org/drawingml/2006/table">
            <a:tbl>
              <a:tblPr/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66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256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3143250" y="1989139"/>
            <a:ext cx="17272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High impact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Low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likelihood</a:t>
            </a:r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 bwMode="auto">
          <a:xfrm>
            <a:off x="5232400" y="1989139"/>
            <a:ext cx="17272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High impact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High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likelihood</a:t>
            </a:r>
          </a:p>
        </p:txBody>
      </p:sp>
      <p:sp>
        <p:nvSpPr>
          <p:cNvPr id="18449" name="Text Box 17"/>
          <p:cNvSpPr txBox="1">
            <a:spLocks noChangeArrowheads="1"/>
          </p:cNvSpPr>
          <p:nvPr/>
        </p:nvSpPr>
        <p:spPr bwMode="auto">
          <a:xfrm>
            <a:off x="3071813" y="4149726"/>
            <a:ext cx="17272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Low impact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Low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likelihood</a:t>
            </a:r>
          </a:p>
        </p:txBody>
      </p:sp>
      <p:sp>
        <p:nvSpPr>
          <p:cNvPr id="18450" name="Text Box 18"/>
          <p:cNvSpPr txBox="1">
            <a:spLocks noChangeArrowheads="1"/>
          </p:cNvSpPr>
          <p:nvPr/>
        </p:nvSpPr>
        <p:spPr bwMode="auto">
          <a:xfrm>
            <a:off x="5232400" y="4221164"/>
            <a:ext cx="17272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Low impact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High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/>
              <a:t>likelihood</a:t>
            </a:r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 bwMode="auto">
          <a:xfrm>
            <a:off x="1524001" y="1484313"/>
            <a:ext cx="15478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/>
              <a:t>Catastrophe</a:t>
            </a:r>
          </a:p>
        </p:txBody>
      </p:sp>
      <p:sp>
        <p:nvSpPr>
          <p:cNvPr id="18452" name="Text Box 20"/>
          <p:cNvSpPr txBox="1">
            <a:spLocks noChangeArrowheads="1"/>
          </p:cNvSpPr>
          <p:nvPr/>
        </p:nvSpPr>
        <p:spPr bwMode="auto">
          <a:xfrm>
            <a:off x="1774825" y="5373688"/>
            <a:ext cx="125888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/>
              <a:t>Minor disturbance</a:t>
            </a:r>
          </a:p>
        </p:txBody>
      </p:sp>
      <p:sp>
        <p:nvSpPr>
          <p:cNvPr id="18453" name="Text Box 21"/>
          <p:cNvSpPr txBox="1">
            <a:spLocks noChangeArrowheads="1"/>
          </p:cNvSpPr>
          <p:nvPr/>
        </p:nvSpPr>
        <p:spPr bwMode="auto">
          <a:xfrm>
            <a:off x="3071813" y="5949950"/>
            <a:ext cx="15478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/>
              <a:t>Very unlikely</a:t>
            </a:r>
          </a:p>
        </p:txBody>
      </p:sp>
      <p:sp>
        <p:nvSpPr>
          <p:cNvPr id="18454" name="Text Box 22"/>
          <p:cNvSpPr txBox="1">
            <a:spLocks noChangeArrowheads="1"/>
          </p:cNvSpPr>
          <p:nvPr/>
        </p:nvSpPr>
        <p:spPr bwMode="auto">
          <a:xfrm>
            <a:off x="5591176" y="5949950"/>
            <a:ext cx="15478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/>
              <a:t>Very likely</a:t>
            </a:r>
          </a:p>
        </p:txBody>
      </p:sp>
    </p:spTree>
    <p:extLst>
      <p:ext uri="{BB962C8B-B14F-4D97-AF65-F5344CB8AC3E}">
        <p14:creationId xmlns:p14="http://schemas.microsoft.com/office/powerpoint/2010/main" val="174807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factors for 10-16 year olds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Key </a:t>
            </a:r>
            <a:r>
              <a:rPr lang="en-GB" dirty="0"/>
              <a:t>factors associated with increased risk of taking any drug are:</a:t>
            </a:r>
          </a:p>
          <a:p>
            <a:r>
              <a:rPr lang="en-GB" b="1" dirty="0" smtClean="0"/>
              <a:t>serious </a:t>
            </a:r>
            <a:r>
              <a:rPr lang="en-GB" b="1" dirty="0"/>
              <a:t>anti-social behaviour</a:t>
            </a:r>
            <a:r>
              <a:rPr lang="en-GB" b="1" dirty="0" smtClean="0"/>
              <a:t>;</a:t>
            </a:r>
          </a:p>
          <a:p>
            <a:r>
              <a:rPr lang="en-GB" b="1" dirty="0"/>
              <a:t>weak parental attitude towards bad behaviour;</a:t>
            </a:r>
          </a:p>
          <a:p>
            <a:r>
              <a:rPr lang="en-GB" b="1" dirty="0" smtClean="0"/>
              <a:t>being </a:t>
            </a:r>
            <a:r>
              <a:rPr lang="en-GB" b="1" dirty="0"/>
              <a:t>in trouble at school (including truanting and exclusion);</a:t>
            </a:r>
          </a:p>
          <a:p>
            <a:r>
              <a:rPr lang="en-GB" b="1" dirty="0" smtClean="0"/>
              <a:t>friends </a:t>
            </a:r>
            <a:r>
              <a:rPr lang="en-GB" b="1" dirty="0"/>
              <a:t>in trouble;</a:t>
            </a:r>
          </a:p>
          <a:p>
            <a:r>
              <a:rPr lang="en-GB" dirty="0" smtClean="0"/>
              <a:t>being </a:t>
            </a:r>
            <a:r>
              <a:rPr lang="en-GB" dirty="0"/>
              <a:t>unhelpful;</a:t>
            </a:r>
          </a:p>
          <a:p>
            <a:r>
              <a:rPr lang="en-GB" b="1" dirty="0" smtClean="0"/>
              <a:t>early </a:t>
            </a:r>
            <a:r>
              <a:rPr lang="en-GB" b="1" dirty="0"/>
              <a:t>smoking;</a:t>
            </a:r>
          </a:p>
          <a:p>
            <a:r>
              <a:rPr lang="en-GB" dirty="0" smtClean="0"/>
              <a:t>not </a:t>
            </a:r>
            <a:r>
              <a:rPr lang="en-GB" dirty="0"/>
              <a:t>getting free school meals; and</a:t>
            </a:r>
          </a:p>
          <a:p>
            <a:r>
              <a:rPr lang="en-GB" dirty="0" smtClean="0"/>
              <a:t>minor </a:t>
            </a:r>
            <a:r>
              <a:rPr lang="en-GB" dirty="0"/>
              <a:t>anti-social behaviour.</a:t>
            </a:r>
          </a:p>
        </p:txBody>
      </p:sp>
    </p:spTree>
    <p:extLst>
      <p:ext uri="{BB962C8B-B14F-4D97-AF65-F5344CB8AC3E}">
        <p14:creationId xmlns:p14="http://schemas.microsoft.com/office/powerpoint/2010/main" val="3816737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factors for 17-24 year 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anti-social behaviour;</a:t>
            </a:r>
          </a:p>
          <a:p>
            <a:r>
              <a:rPr lang="en-GB" b="1" dirty="0" smtClean="0"/>
              <a:t>early </a:t>
            </a:r>
            <a:r>
              <a:rPr lang="en-GB" b="1" dirty="0"/>
              <a:t>smoking;</a:t>
            </a:r>
          </a:p>
          <a:p>
            <a:r>
              <a:rPr lang="en-GB" b="1" dirty="0" smtClean="0"/>
              <a:t>being </a:t>
            </a:r>
            <a:r>
              <a:rPr lang="en-GB" b="1" dirty="0"/>
              <a:t>in trouble at school (including truanting and exclusion);</a:t>
            </a:r>
          </a:p>
          <a:p>
            <a:r>
              <a:rPr lang="en-GB" dirty="0" smtClean="0"/>
              <a:t>being </a:t>
            </a:r>
            <a:r>
              <a:rPr lang="en-GB" dirty="0"/>
              <a:t>impulsive;</a:t>
            </a:r>
          </a:p>
          <a:p>
            <a:r>
              <a:rPr lang="en-GB" dirty="0" smtClean="0"/>
              <a:t>being </a:t>
            </a:r>
            <a:r>
              <a:rPr lang="en-GB" dirty="0"/>
              <a:t>un-sensitive; and</a:t>
            </a:r>
          </a:p>
          <a:p>
            <a:r>
              <a:rPr lang="en-GB" b="1" dirty="0" smtClean="0"/>
              <a:t>belonging </a:t>
            </a:r>
            <a:r>
              <a:rPr lang="en-GB" b="1" dirty="0"/>
              <a:t>to few or no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00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192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Young people’s reasons for not accepting drugs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2744"/>
            <a:ext cx="10515600" cy="5560827"/>
          </a:xfrm>
        </p:spPr>
        <p:txBody>
          <a:bodyPr>
            <a:normAutofit fontScale="70000" lnSpcReduction="20000"/>
          </a:bodyPr>
          <a:lstStyle/>
          <a:p>
            <a:r>
              <a:rPr lang="en-GB" i="1" dirty="0"/>
              <a:t>The disapproval of significant people </a:t>
            </a:r>
            <a:r>
              <a:rPr lang="en-GB" dirty="0"/>
              <a:t>in the young people’s lives </a:t>
            </a:r>
            <a:endParaRPr lang="en-GB" dirty="0" smtClean="0"/>
          </a:p>
          <a:p>
            <a:r>
              <a:rPr lang="en-GB" i="1" dirty="0" smtClean="0"/>
              <a:t>The </a:t>
            </a:r>
            <a:r>
              <a:rPr lang="en-GB" i="1" dirty="0"/>
              <a:t>fear of legal consequences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i="1" dirty="0" smtClean="0"/>
              <a:t>Being </a:t>
            </a:r>
            <a:r>
              <a:rPr lang="en-GB" i="1" dirty="0"/>
              <a:t>a parent </a:t>
            </a:r>
            <a:r>
              <a:rPr lang="en-GB" dirty="0"/>
              <a:t>was not perceived to be compatible with using drugs. </a:t>
            </a:r>
            <a:endParaRPr lang="en-GB" dirty="0" smtClean="0"/>
          </a:p>
          <a:p>
            <a:r>
              <a:rPr lang="en-GB" dirty="0"/>
              <a:t>Drug use was considered to be incompatible with achieving </a:t>
            </a:r>
            <a:r>
              <a:rPr lang="en-GB" i="1" dirty="0"/>
              <a:t>career aspirations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While </a:t>
            </a:r>
            <a:r>
              <a:rPr lang="en-GB" dirty="0"/>
              <a:t>never a reason given in isolation, </a:t>
            </a:r>
            <a:r>
              <a:rPr lang="en-GB" i="1" dirty="0"/>
              <a:t>lacking the monetary means </a:t>
            </a:r>
            <a:r>
              <a:rPr lang="en-GB" dirty="0"/>
              <a:t>to buy drugs</a:t>
            </a:r>
          </a:p>
          <a:p>
            <a:r>
              <a:rPr lang="en-GB" dirty="0"/>
              <a:t>contributed to some respondents’ motivation not to become involved in drug </a:t>
            </a:r>
            <a:r>
              <a:rPr lang="en-GB" dirty="0" smtClean="0"/>
              <a:t>use</a:t>
            </a:r>
          </a:p>
          <a:p>
            <a:r>
              <a:rPr lang="en-GB" dirty="0" smtClean="0"/>
              <a:t>Their </a:t>
            </a:r>
            <a:r>
              <a:rPr lang="en-GB" i="1" dirty="0"/>
              <a:t>own negative experience with cannabis </a:t>
            </a:r>
            <a:r>
              <a:rPr lang="en-GB" dirty="0"/>
              <a:t>had made some decide not to use again.</a:t>
            </a:r>
          </a:p>
          <a:p>
            <a:r>
              <a:rPr lang="en-GB" dirty="0" smtClean="0"/>
              <a:t>Some </a:t>
            </a:r>
            <a:r>
              <a:rPr lang="en-GB" dirty="0"/>
              <a:t>young people were on medication that was incompatible with drug use, or </a:t>
            </a:r>
            <a:r>
              <a:rPr lang="en-GB" dirty="0" smtClean="0"/>
              <a:t>had </a:t>
            </a:r>
            <a:r>
              <a:rPr lang="en-GB" i="1" dirty="0" smtClean="0"/>
              <a:t>health </a:t>
            </a:r>
            <a:r>
              <a:rPr lang="en-GB" i="1" dirty="0"/>
              <a:t>condition</a:t>
            </a:r>
            <a:r>
              <a:rPr lang="en-GB" dirty="0"/>
              <a:t>s that could be aggravated by it.</a:t>
            </a:r>
          </a:p>
          <a:p>
            <a:r>
              <a:rPr lang="en-GB" dirty="0" smtClean="0"/>
              <a:t>The </a:t>
            </a:r>
            <a:r>
              <a:rPr lang="en-GB" i="1" dirty="0"/>
              <a:t>fear of damaging health </a:t>
            </a:r>
            <a:r>
              <a:rPr lang="en-GB" dirty="0"/>
              <a:t>now and in the future was noted as another reason not </a:t>
            </a:r>
            <a:r>
              <a:rPr lang="en-GB" dirty="0" smtClean="0"/>
              <a:t>to use </a:t>
            </a:r>
            <a:r>
              <a:rPr lang="en-GB" dirty="0"/>
              <a:t>drugs. The fears ranged from not wanting to become ill to not wanting to die. </a:t>
            </a:r>
            <a:r>
              <a:rPr lang="en-GB" dirty="0" smtClean="0"/>
              <a:t>The latter </a:t>
            </a:r>
            <a:r>
              <a:rPr lang="en-GB" dirty="0"/>
              <a:t>view was always made with reference to Class A drugs.</a:t>
            </a:r>
          </a:p>
          <a:p>
            <a:r>
              <a:rPr lang="en-GB" i="1" dirty="0" smtClean="0"/>
              <a:t>Fear </a:t>
            </a:r>
            <a:r>
              <a:rPr lang="en-GB" i="1" dirty="0"/>
              <a:t>of addiction </a:t>
            </a:r>
            <a:r>
              <a:rPr lang="en-GB" dirty="0"/>
              <a:t>was noted by some. While this tended to be associated with Class </a:t>
            </a:r>
            <a:r>
              <a:rPr lang="en-GB" dirty="0" smtClean="0"/>
              <a:t>A drugs</a:t>
            </a:r>
            <a:r>
              <a:rPr lang="en-GB" dirty="0"/>
              <a:t>, it also seemed to discourage young people from experimenting with other </a:t>
            </a:r>
            <a:r>
              <a:rPr lang="en-GB" dirty="0" smtClean="0"/>
              <a:t>drugs too</a:t>
            </a:r>
            <a:r>
              <a:rPr lang="en-GB" dirty="0"/>
              <a:t>.</a:t>
            </a:r>
          </a:p>
          <a:p>
            <a:r>
              <a:rPr lang="en-GB" dirty="0" smtClean="0"/>
              <a:t>Drug </a:t>
            </a:r>
            <a:r>
              <a:rPr lang="en-GB" dirty="0"/>
              <a:t>use raised concerns among some young people that they would </a:t>
            </a:r>
            <a:r>
              <a:rPr lang="en-GB" i="1" dirty="0"/>
              <a:t>lose control </a:t>
            </a:r>
            <a:r>
              <a:rPr lang="en-GB" dirty="0" smtClean="0"/>
              <a:t>of themselves </a:t>
            </a:r>
            <a:r>
              <a:rPr lang="en-GB" dirty="0"/>
              <a:t>and do something they would regret.</a:t>
            </a:r>
          </a:p>
          <a:p>
            <a:r>
              <a:rPr lang="en-GB" dirty="0" smtClean="0"/>
              <a:t>Young </a:t>
            </a:r>
            <a:r>
              <a:rPr lang="en-GB" dirty="0"/>
              <a:t>people had </a:t>
            </a:r>
            <a:r>
              <a:rPr lang="en-GB" i="1" dirty="0"/>
              <a:t>alternative sources of getting the ‘buzz’ </a:t>
            </a:r>
            <a:r>
              <a:rPr lang="en-GB" dirty="0"/>
              <a:t>that users got from </a:t>
            </a:r>
            <a:r>
              <a:rPr lang="en-GB" dirty="0" smtClean="0"/>
              <a:t>drugs. </a:t>
            </a:r>
            <a:endParaRPr lang="en-GB" dirty="0"/>
          </a:p>
          <a:p>
            <a:r>
              <a:rPr lang="en-GB" dirty="0" smtClean="0"/>
              <a:t>Having </a:t>
            </a:r>
            <a:r>
              <a:rPr lang="en-GB" i="1" dirty="0"/>
              <a:t>alternative sources of </a:t>
            </a:r>
            <a:r>
              <a:rPr lang="en-GB" i="1" dirty="0" smtClean="0"/>
              <a:t>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8466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Conclusion: working with risk and resilience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199" y="1690688"/>
            <a:ext cx="10056223" cy="49244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Know and understand the </a:t>
            </a:r>
            <a:r>
              <a:rPr lang="en-GB" altLang="en-US" dirty="0" smtClean="0"/>
              <a:t>real risks</a:t>
            </a:r>
            <a:endParaRPr lang="en-GB" altLang="en-US" dirty="0"/>
          </a:p>
          <a:p>
            <a:pPr eaLnBrk="1" hangingPunct="1"/>
            <a:r>
              <a:rPr lang="en-GB" altLang="en-US" dirty="0" smtClean="0"/>
              <a:t>Work </a:t>
            </a:r>
            <a:r>
              <a:rPr lang="en-GB" altLang="en-US" dirty="0"/>
              <a:t>with </a:t>
            </a:r>
            <a:r>
              <a:rPr lang="en-GB" altLang="en-US" dirty="0" smtClean="0"/>
              <a:t>people to </a:t>
            </a:r>
            <a:r>
              <a:rPr lang="en-GB" altLang="en-US" dirty="0"/>
              <a:t>assess the </a:t>
            </a:r>
            <a:r>
              <a:rPr lang="en-GB" altLang="en-US" dirty="0" smtClean="0"/>
              <a:t>risk</a:t>
            </a:r>
            <a:endParaRPr lang="en-GB" altLang="en-US" dirty="0"/>
          </a:p>
          <a:p>
            <a:pPr eaLnBrk="1" hangingPunct="1"/>
            <a:r>
              <a:rPr lang="en-GB" altLang="en-US" dirty="0"/>
              <a:t>Prioritise the r</a:t>
            </a:r>
            <a:r>
              <a:rPr lang="en-GB" altLang="en-US" dirty="0" smtClean="0"/>
              <a:t>isks for substance misuse</a:t>
            </a:r>
            <a:endParaRPr lang="en-GB" altLang="en-US" dirty="0"/>
          </a:p>
          <a:p>
            <a:pPr eaLnBrk="1" hangingPunct="1"/>
            <a:r>
              <a:rPr lang="en-GB" altLang="en-US" dirty="0" smtClean="0"/>
              <a:t>Develop </a:t>
            </a:r>
            <a:r>
              <a:rPr lang="en-GB" altLang="en-US" dirty="0"/>
              <a:t>a professional approach to </a:t>
            </a:r>
            <a:r>
              <a:rPr lang="en-GB" altLang="en-US" dirty="0" smtClean="0"/>
              <a:t>working with risk </a:t>
            </a:r>
            <a:r>
              <a:rPr lang="en-GB" altLang="en-US" dirty="0"/>
              <a:t>and </a:t>
            </a:r>
            <a:r>
              <a:rPr lang="en-GB" altLang="en-US" dirty="0" smtClean="0"/>
              <a:t>fostering resilience, yourself, your communities and the people you work with. </a:t>
            </a:r>
          </a:p>
          <a:p>
            <a:r>
              <a:rPr lang="en-GB" dirty="0" smtClean="0">
                <a:effectLst/>
              </a:rPr>
              <a:t>Adolescent substance use is associated with factors across multiple spheres of influence. Age-related differences in these associations suggest that effective interventions to reduce adolescent substance take into account the different stages of adolescent development.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1112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18832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83958"/>
            <a:ext cx="10515600" cy="479300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Arthur, M.W, Hawkins, J.D, Pollard, J.A. and Catalano, R.F. (2002) </a:t>
            </a:r>
            <a:r>
              <a:rPr lang="en-GB" i="1" dirty="0" smtClean="0"/>
              <a:t>Measuring risk and Protective Factors for Substance Use, Delinquency, and other Adolescent Problem </a:t>
            </a:r>
            <a:r>
              <a:rPr lang="en-GB" i="1" dirty="0" err="1" smtClean="0"/>
              <a:t>Behaviors</a:t>
            </a:r>
            <a:r>
              <a:rPr lang="en-GB" i="1" dirty="0" smtClean="0"/>
              <a:t>. The Communities That Care Youth Survey. </a:t>
            </a:r>
            <a:r>
              <a:rPr lang="en-GB" dirty="0"/>
              <a:t>EVALUATION REVIEW, Vol. 26 No. 6, December 2002 </a:t>
            </a:r>
            <a:r>
              <a:rPr lang="en-GB" dirty="0" smtClean="0"/>
              <a:t>575-601. Available at </a:t>
            </a:r>
            <a:r>
              <a:rPr lang="en-GB" dirty="0" smtClean="0">
                <a:hlinkClick r:id="rId2"/>
              </a:rPr>
              <a:t>http://erx.sagepub.com.v-ezproxy.smu.ac.uk/content/26/6/575.full.pdf+html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altLang="en-US" dirty="0" smtClean="0"/>
              <a:t>Beck, U. (1999) </a:t>
            </a:r>
            <a:r>
              <a:rPr lang="en-GB" altLang="en-US" i="1" dirty="0" smtClean="0"/>
              <a:t>World Risk Society</a:t>
            </a:r>
            <a:r>
              <a:rPr lang="en-GB" altLang="en-US" dirty="0" smtClean="0"/>
              <a:t>. Polity Press, Malden.</a:t>
            </a:r>
          </a:p>
          <a:p>
            <a:pPr marL="0" indent="0">
              <a:buNone/>
            </a:pPr>
            <a:r>
              <a:rPr lang="en-GB" altLang="en-US" dirty="0" smtClean="0"/>
              <a:t>Cleveland, M.J, Feinberg, M.E, </a:t>
            </a:r>
            <a:r>
              <a:rPr lang="en-GB" altLang="en-US" dirty="0" err="1" smtClean="0"/>
              <a:t>Bontempo</a:t>
            </a:r>
            <a:r>
              <a:rPr lang="en-GB" altLang="en-US" dirty="0" smtClean="0"/>
              <a:t>, D.E, and Greenberg, M.T. (2008) The Role of Risk and Protective Factors in Substance Use Across Adolescence. </a:t>
            </a:r>
            <a:r>
              <a:rPr lang="en-GB" altLang="en-US" i="1" dirty="0" smtClean="0"/>
              <a:t>Journal of Adolescent Health. </a:t>
            </a:r>
            <a:r>
              <a:rPr lang="en-GB" altLang="en-US" dirty="0" smtClean="0"/>
              <a:t>Vol. 43 (2) August 2008 157-164.</a:t>
            </a:r>
          </a:p>
          <a:p>
            <a:pPr marL="0" indent="0">
              <a:buNone/>
            </a:pPr>
            <a:r>
              <a:rPr lang="en-GB" altLang="en-US" dirty="0" smtClean="0"/>
              <a:t>Dillon, L, </a:t>
            </a:r>
            <a:r>
              <a:rPr lang="en-GB" altLang="en-US" dirty="0" err="1" smtClean="0"/>
              <a:t>Chivitie</a:t>
            </a:r>
            <a:r>
              <a:rPr lang="en-GB" altLang="en-US" dirty="0" smtClean="0"/>
              <a:t>-Mathews, N, Grewal, I, Brown, R, Webster, S, Weddell, E, Brown, G, and Smith, N. (2007) </a:t>
            </a:r>
            <a:r>
              <a:rPr lang="en-GB" altLang="en-US" i="1" dirty="0" smtClean="0"/>
              <a:t>Risk, protective factors and resilience to drug use: identifying resilient young people and learning from their experiences. </a:t>
            </a:r>
            <a:r>
              <a:rPr lang="en-GB" altLang="en-US" dirty="0" smtClean="0"/>
              <a:t>London: Home Office. </a:t>
            </a:r>
          </a:p>
          <a:p>
            <a:pPr marL="0" indent="0">
              <a:buNone/>
            </a:pPr>
            <a:r>
              <a:rPr lang="en-GB" dirty="0" err="1" smtClean="0"/>
              <a:t>Masten</a:t>
            </a:r>
            <a:r>
              <a:rPr lang="en-GB" dirty="0" smtClean="0"/>
              <a:t>, A (2001) Ordinary magic: resilience processes in development, </a:t>
            </a:r>
            <a:r>
              <a:rPr lang="en-GB" i="1" dirty="0" smtClean="0"/>
              <a:t>American Psychologist, </a:t>
            </a:r>
            <a:r>
              <a:rPr lang="en-GB" dirty="0" smtClean="0"/>
              <a:t>56(3): 227-238.</a:t>
            </a:r>
          </a:p>
          <a:p>
            <a:pPr marL="0" indent="0">
              <a:buNone/>
            </a:pPr>
            <a:r>
              <a:rPr lang="en-GB" dirty="0" smtClean="0"/>
              <a:t>Rutter, M (2006) Implications of resilience concepts for scientific understanding. </a:t>
            </a:r>
            <a:r>
              <a:rPr lang="en-GB" i="1" dirty="0" smtClean="0"/>
              <a:t>Annals of the New York Academy of Science, </a:t>
            </a:r>
            <a:r>
              <a:rPr lang="en-GB" dirty="0" smtClean="0"/>
              <a:t> 1094: 1-12</a:t>
            </a:r>
          </a:p>
          <a:p>
            <a:pPr marL="0" indent="0">
              <a:buNone/>
            </a:pPr>
            <a:r>
              <a:rPr lang="en-GB" dirty="0" err="1" smtClean="0"/>
              <a:t>Spinka</a:t>
            </a:r>
            <a:r>
              <a:rPr lang="en-GB" dirty="0" smtClean="0"/>
              <a:t>, M, Newbery, R, and </a:t>
            </a:r>
            <a:r>
              <a:rPr lang="en-GB" dirty="0" err="1" smtClean="0"/>
              <a:t>Bekoff</a:t>
            </a:r>
            <a:r>
              <a:rPr lang="en-GB" dirty="0" smtClean="0"/>
              <a:t>, M. (2001) Mammalian play: training for the unexpected, </a:t>
            </a:r>
            <a:r>
              <a:rPr lang="en-GB" i="1" dirty="0" smtClean="0"/>
              <a:t>The Quarterly Review of Biology, </a:t>
            </a:r>
            <a:r>
              <a:rPr lang="en-GB" dirty="0" smtClean="0"/>
              <a:t>76 (2) 141-168.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2603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1586</Words>
  <Application>Microsoft Office PowerPoint</Application>
  <PresentationFormat>Widescreen</PresentationFormat>
  <Paragraphs>149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Risk and Resilience – exploring the issue of substance misuse</vt:lpstr>
      <vt:lpstr>Structure </vt:lpstr>
      <vt:lpstr>Understanding risk in context</vt:lpstr>
      <vt:lpstr>The word risk – what do you think of when you hear it?</vt:lpstr>
      <vt:lpstr>Warm up</vt:lpstr>
      <vt:lpstr>Sameness and difference</vt:lpstr>
      <vt:lpstr>Defining resilience</vt:lpstr>
      <vt:lpstr>PowerPoint Presentation</vt:lpstr>
      <vt:lpstr>Ordinary Magic </vt:lpstr>
      <vt:lpstr>Resilience among children and young people</vt:lpstr>
      <vt:lpstr>The link between risks and ‘problems’</vt:lpstr>
      <vt:lpstr>People at Risk</vt:lpstr>
      <vt:lpstr>5 Steps to Risk Assessment</vt:lpstr>
      <vt:lpstr>How to ‘categorise’ young people</vt:lpstr>
      <vt:lpstr>An approach to prioritising risks</vt:lpstr>
      <vt:lpstr>Risk factors for 10-16 year olds</vt:lpstr>
      <vt:lpstr>Risk factors for 17-24 year olds</vt:lpstr>
      <vt:lpstr>Young people’s reasons for not accepting drugs</vt:lpstr>
      <vt:lpstr>Conclusion: working with risk and resilience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and Resilience – exploring the issue of substance misuse</dc:title>
  <dc:creator>Darrel Williams</dc:creator>
  <cp:lastModifiedBy>Darrel Williams</cp:lastModifiedBy>
  <cp:revision>1</cp:revision>
  <dcterms:created xsi:type="dcterms:W3CDTF">2020-11-09T11:17:00Z</dcterms:created>
  <dcterms:modified xsi:type="dcterms:W3CDTF">2020-11-09T11:17:41Z</dcterms:modified>
</cp:coreProperties>
</file>