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9" r:id="rId6"/>
    <p:sldId id="266" r:id="rId7"/>
    <p:sldId id="267" r:id="rId8"/>
    <p:sldId id="268" r:id="rId9"/>
    <p:sldId id="257" r:id="rId10"/>
    <p:sldId id="258" r:id="rId11"/>
    <p:sldId id="264" r:id="rId12"/>
    <p:sldId id="265" r:id="rId13"/>
    <p:sldId id="260" r:id="rId14"/>
    <p:sldId id="259" r:id="rId15"/>
    <p:sldId id="261" r:id="rId16"/>
    <p:sldId id="263" r:id="rId17"/>
    <p:sldId id="271" r:id="rId18"/>
    <p:sldId id="272" r:id="rId19"/>
    <p:sldId id="273" r:id="rId20"/>
    <p:sldId id="262" r:id="rId21"/>
    <p:sldId id="27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5DC065-644A-4B39-0340-BF318CA9FA40}" v="23" dt="2021-08-22T09:25:15.636"/>
    <p1510:client id="{35828A58-FE39-97CD-AF06-608E2A5977A8}" v="211" dt="2021-08-22T09:18:37.490"/>
    <p1510:client id="{FEFAB9A3-5F3F-BE36-A9B0-38951EC8F797}" v="9" dt="2021-08-22T08:52:35.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1380"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irendra Narayan Jadhav (2026171)" userId="S::2026171@student.uwtsd.ac.uk::6a8f0c0f-c224-4b8c-8a42-263893db0fd8" providerId="AD" clId="Web-{FEFAB9A3-5F3F-BE36-A9B0-38951EC8F797}"/>
    <pc:docChg chg="delSld sldOrd">
      <pc:chgData name="Dhirendra Narayan Jadhav (2026171)" userId="S::2026171@student.uwtsd.ac.uk::6a8f0c0f-c224-4b8c-8a42-263893db0fd8" providerId="AD" clId="Web-{FEFAB9A3-5F3F-BE36-A9B0-38951EC8F797}" dt="2021-08-22T08:52:35.944" v="8"/>
      <pc:docMkLst>
        <pc:docMk/>
      </pc:docMkLst>
      <pc:sldChg chg="ord">
        <pc:chgData name="Dhirendra Narayan Jadhav (2026171)" userId="S::2026171@student.uwtsd.ac.uk::6a8f0c0f-c224-4b8c-8a42-263893db0fd8" providerId="AD" clId="Web-{FEFAB9A3-5F3F-BE36-A9B0-38951EC8F797}" dt="2021-08-22T08:52:35.944" v="8"/>
        <pc:sldMkLst>
          <pc:docMk/>
          <pc:sldMk cId="1755914717" sldId="261"/>
        </pc:sldMkLst>
      </pc:sldChg>
      <pc:sldChg chg="del">
        <pc:chgData name="Dhirendra Narayan Jadhav (2026171)" userId="S::2026171@student.uwtsd.ac.uk::6a8f0c0f-c224-4b8c-8a42-263893db0fd8" providerId="AD" clId="Web-{FEFAB9A3-5F3F-BE36-A9B0-38951EC8F797}" dt="2021-08-22T08:46:51.869" v="0"/>
        <pc:sldMkLst>
          <pc:docMk/>
          <pc:sldMk cId="1947420050" sldId="270"/>
        </pc:sldMkLst>
      </pc:sldChg>
      <pc:sldChg chg="del">
        <pc:chgData name="Dhirendra Narayan Jadhav (2026171)" userId="S::2026171@student.uwtsd.ac.uk::6a8f0c0f-c224-4b8c-8a42-263893db0fd8" providerId="AD" clId="Web-{FEFAB9A3-5F3F-BE36-A9B0-38951EC8F797}" dt="2021-08-22T08:47:42.966" v="4"/>
        <pc:sldMkLst>
          <pc:docMk/>
          <pc:sldMk cId="656863711" sldId="274"/>
        </pc:sldMkLst>
      </pc:sldChg>
      <pc:sldChg chg="del">
        <pc:chgData name="Dhirendra Narayan Jadhav (2026171)" userId="S::2026171@student.uwtsd.ac.uk::6a8f0c0f-c224-4b8c-8a42-263893db0fd8" providerId="AD" clId="Web-{FEFAB9A3-5F3F-BE36-A9B0-38951EC8F797}" dt="2021-08-22T08:47:26.809" v="3"/>
        <pc:sldMkLst>
          <pc:docMk/>
          <pc:sldMk cId="2050742322" sldId="275"/>
        </pc:sldMkLst>
      </pc:sldChg>
      <pc:sldChg chg="del">
        <pc:chgData name="Dhirendra Narayan Jadhav (2026171)" userId="S::2026171@student.uwtsd.ac.uk::6a8f0c0f-c224-4b8c-8a42-263893db0fd8" providerId="AD" clId="Web-{FEFAB9A3-5F3F-BE36-A9B0-38951EC8F797}" dt="2021-08-22T08:47:12.199" v="2"/>
        <pc:sldMkLst>
          <pc:docMk/>
          <pc:sldMk cId="4081955484" sldId="276"/>
        </pc:sldMkLst>
      </pc:sldChg>
      <pc:sldChg chg="del">
        <pc:chgData name="Dhirendra Narayan Jadhav (2026171)" userId="S::2026171@student.uwtsd.ac.uk::6a8f0c0f-c224-4b8c-8a42-263893db0fd8" providerId="AD" clId="Web-{FEFAB9A3-5F3F-BE36-A9B0-38951EC8F797}" dt="2021-08-22T08:47:02.464" v="1"/>
        <pc:sldMkLst>
          <pc:docMk/>
          <pc:sldMk cId="2569336690" sldId="277"/>
        </pc:sldMkLst>
      </pc:sldChg>
    </pc:docChg>
  </pc:docChgLst>
  <pc:docChgLst>
    <pc:chgData name="Dhirendra Narayan Jadhav (2026171)" userId="S::2026171@student.uwtsd.ac.uk::6a8f0c0f-c224-4b8c-8a42-263893db0fd8" providerId="AD" clId="Web-{35828A58-FE39-97CD-AF06-608E2A5977A8}"/>
    <pc:docChg chg="addSld delSld modSld sldOrd">
      <pc:chgData name="Dhirendra Narayan Jadhav (2026171)" userId="S::2026171@student.uwtsd.ac.uk::6a8f0c0f-c224-4b8c-8a42-263893db0fd8" providerId="AD" clId="Web-{35828A58-FE39-97CD-AF06-608E2A5977A8}" dt="2021-08-22T09:18:37.490" v="105" actId="14100"/>
      <pc:docMkLst>
        <pc:docMk/>
      </pc:docMkLst>
      <pc:sldChg chg="ord">
        <pc:chgData name="Dhirendra Narayan Jadhav (2026171)" userId="S::2026171@student.uwtsd.ac.uk::6a8f0c0f-c224-4b8c-8a42-263893db0fd8" providerId="AD" clId="Web-{35828A58-FE39-97CD-AF06-608E2A5977A8}" dt="2021-08-22T09:16:17.399" v="69"/>
        <pc:sldMkLst>
          <pc:docMk/>
          <pc:sldMk cId="2533991465" sldId="264"/>
        </pc:sldMkLst>
      </pc:sldChg>
      <pc:sldChg chg="ord">
        <pc:chgData name="Dhirendra Narayan Jadhav (2026171)" userId="S::2026171@student.uwtsd.ac.uk::6a8f0c0f-c224-4b8c-8a42-263893db0fd8" providerId="AD" clId="Web-{35828A58-FE39-97CD-AF06-608E2A5977A8}" dt="2021-08-22T09:16:29.587" v="70"/>
        <pc:sldMkLst>
          <pc:docMk/>
          <pc:sldMk cId="2075830951" sldId="265"/>
        </pc:sldMkLst>
      </pc:sldChg>
      <pc:sldChg chg="addSp modSp">
        <pc:chgData name="Dhirendra Narayan Jadhav (2026171)" userId="S::2026171@student.uwtsd.ac.uk::6a8f0c0f-c224-4b8c-8a42-263893db0fd8" providerId="AD" clId="Web-{35828A58-FE39-97CD-AF06-608E2A5977A8}" dt="2021-08-22T09:14:07.374" v="68" actId="20577"/>
        <pc:sldMkLst>
          <pc:docMk/>
          <pc:sldMk cId="3999229450" sldId="271"/>
        </pc:sldMkLst>
        <pc:spChg chg="mod">
          <ac:chgData name="Dhirendra Narayan Jadhav (2026171)" userId="S::2026171@student.uwtsd.ac.uk::6a8f0c0f-c224-4b8c-8a42-263893db0fd8" providerId="AD" clId="Web-{35828A58-FE39-97CD-AF06-608E2A5977A8}" dt="2021-08-22T09:13:01.886" v="53" actId="14100"/>
          <ac:spMkLst>
            <pc:docMk/>
            <pc:sldMk cId="3999229450" sldId="271"/>
            <ac:spMk id="2" creationId="{07C59D24-A938-4180-89B1-47BA2DFAA6B5}"/>
          </ac:spMkLst>
        </pc:spChg>
        <pc:spChg chg="add mod">
          <ac:chgData name="Dhirendra Narayan Jadhav (2026171)" userId="S::2026171@student.uwtsd.ac.uk::6a8f0c0f-c224-4b8c-8a42-263893db0fd8" providerId="AD" clId="Web-{35828A58-FE39-97CD-AF06-608E2A5977A8}" dt="2021-08-22T09:14:07.374" v="68" actId="20577"/>
          <ac:spMkLst>
            <pc:docMk/>
            <pc:sldMk cId="3999229450" sldId="271"/>
            <ac:spMk id="3" creationId="{9398F03C-7C2A-45D7-8617-F3979C6D3433}"/>
          </ac:spMkLst>
        </pc:spChg>
      </pc:sldChg>
      <pc:sldChg chg="modSp new del ord">
        <pc:chgData name="Dhirendra Narayan Jadhav (2026171)" userId="S::2026171@student.uwtsd.ac.uk::6a8f0c0f-c224-4b8c-8a42-263893db0fd8" providerId="AD" clId="Web-{35828A58-FE39-97CD-AF06-608E2A5977A8}" dt="2021-08-22T09:12:35.385" v="49"/>
        <pc:sldMkLst>
          <pc:docMk/>
          <pc:sldMk cId="475401818" sldId="274"/>
        </pc:sldMkLst>
        <pc:spChg chg="mod">
          <ac:chgData name="Dhirendra Narayan Jadhav (2026171)" userId="S::2026171@student.uwtsd.ac.uk::6a8f0c0f-c224-4b8c-8a42-263893db0fd8" providerId="AD" clId="Web-{35828A58-FE39-97CD-AF06-608E2A5977A8}" dt="2021-08-22T09:10:12.361" v="35" actId="20577"/>
          <ac:spMkLst>
            <pc:docMk/>
            <pc:sldMk cId="475401818" sldId="274"/>
            <ac:spMk id="2" creationId="{700B94BC-A5F7-4004-87F9-5DE675848603}"/>
          </ac:spMkLst>
        </pc:spChg>
        <pc:spChg chg="mod">
          <ac:chgData name="Dhirendra Narayan Jadhav (2026171)" userId="S::2026171@student.uwtsd.ac.uk::6a8f0c0f-c224-4b8c-8a42-263893db0fd8" providerId="AD" clId="Web-{35828A58-FE39-97CD-AF06-608E2A5977A8}" dt="2021-08-22T09:11:12.380" v="46" actId="20577"/>
          <ac:spMkLst>
            <pc:docMk/>
            <pc:sldMk cId="475401818" sldId="274"/>
            <ac:spMk id="3" creationId="{4189AAC7-FDE1-4ECE-903B-CEF28155AD6A}"/>
          </ac:spMkLst>
        </pc:spChg>
      </pc:sldChg>
      <pc:sldChg chg="addSp modSp new">
        <pc:chgData name="Dhirendra Narayan Jadhav (2026171)" userId="S::2026171@student.uwtsd.ac.uk::6a8f0c0f-c224-4b8c-8a42-263893db0fd8" providerId="AD" clId="Web-{35828A58-FE39-97CD-AF06-608E2A5977A8}" dt="2021-08-22T09:18:37.490" v="105" actId="14100"/>
        <pc:sldMkLst>
          <pc:docMk/>
          <pc:sldMk cId="2393320221" sldId="274"/>
        </pc:sldMkLst>
        <pc:spChg chg="mod">
          <ac:chgData name="Dhirendra Narayan Jadhav (2026171)" userId="S::2026171@student.uwtsd.ac.uk::6a8f0c0f-c224-4b8c-8a42-263893db0fd8" providerId="AD" clId="Web-{35828A58-FE39-97CD-AF06-608E2A5977A8}" dt="2021-08-22T09:18:04.766" v="98" actId="20577"/>
          <ac:spMkLst>
            <pc:docMk/>
            <pc:sldMk cId="2393320221" sldId="274"/>
            <ac:spMk id="2" creationId="{040A6A00-4076-4C64-B01B-4A01E0148A39}"/>
          </ac:spMkLst>
        </pc:spChg>
        <pc:spChg chg="mod">
          <ac:chgData name="Dhirendra Narayan Jadhav (2026171)" userId="S::2026171@student.uwtsd.ac.uk::6a8f0c0f-c224-4b8c-8a42-263893db0fd8" providerId="AD" clId="Web-{35828A58-FE39-97CD-AF06-608E2A5977A8}" dt="2021-08-22T09:17:57.485" v="96" actId="20577"/>
          <ac:spMkLst>
            <pc:docMk/>
            <pc:sldMk cId="2393320221" sldId="274"/>
            <ac:spMk id="3" creationId="{AC066990-D143-4659-AFA5-FDC54F8FC4E2}"/>
          </ac:spMkLst>
        </pc:spChg>
        <pc:spChg chg="add mod">
          <ac:chgData name="Dhirendra Narayan Jadhav (2026171)" userId="S::2026171@student.uwtsd.ac.uk::6a8f0c0f-c224-4b8c-8a42-263893db0fd8" providerId="AD" clId="Web-{35828A58-FE39-97CD-AF06-608E2A5977A8}" dt="2021-08-22T09:18:37.490" v="105" actId="14100"/>
          <ac:spMkLst>
            <pc:docMk/>
            <pc:sldMk cId="2393320221" sldId="274"/>
            <ac:spMk id="4" creationId="{69D01353-314C-4E08-8195-AC845F936365}"/>
          </ac:spMkLst>
        </pc:spChg>
      </pc:sldChg>
    </pc:docChg>
  </pc:docChgLst>
  <pc:docChgLst>
    <pc:chgData name="Dhirendra Narayan Jadhav (2026171)" userId="S::2026171@student.uwtsd.ac.uk::6a8f0c0f-c224-4b8c-8a42-263893db0fd8" providerId="AD" clId="Web-{185DC065-644A-4B39-0340-BF318CA9FA40}"/>
    <pc:docChg chg="modSld sldOrd">
      <pc:chgData name="Dhirendra Narayan Jadhav (2026171)" userId="S::2026171@student.uwtsd.ac.uk::6a8f0c0f-c224-4b8c-8a42-263893db0fd8" providerId="AD" clId="Web-{185DC065-644A-4B39-0340-BF318CA9FA40}" dt="2021-08-22T09:25:14.527" v="12" actId="20577"/>
      <pc:docMkLst>
        <pc:docMk/>
      </pc:docMkLst>
      <pc:sldChg chg="modSp">
        <pc:chgData name="Dhirendra Narayan Jadhav (2026171)" userId="S::2026171@student.uwtsd.ac.uk::6a8f0c0f-c224-4b8c-8a42-263893db0fd8" providerId="AD" clId="Web-{185DC065-644A-4B39-0340-BF318CA9FA40}" dt="2021-08-22T09:25:14.527" v="12" actId="20577"/>
        <pc:sldMkLst>
          <pc:docMk/>
          <pc:sldMk cId="4266907622" sldId="266"/>
        </pc:sldMkLst>
        <pc:spChg chg="mod">
          <ac:chgData name="Dhirendra Narayan Jadhav (2026171)" userId="S::2026171@student.uwtsd.ac.uk::6a8f0c0f-c224-4b8c-8a42-263893db0fd8" providerId="AD" clId="Web-{185DC065-644A-4B39-0340-BF318CA9FA40}" dt="2021-08-22T09:25:14.527" v="12" actId="20577"/>
          <ac:spMkLst>
            <pc:docMk/>
            <pc:sldMk cId="4266907622" sldId="266"/>
            <ac:spMk id="5" creationId="{423F0EF8-AA66-460C-861A-B5C0CFBBA42A}"/>
          </ac:spMkLst>
        </pc:spChg>
      </pc:sldChg>
      <pc:sldChg chg="ord">
        <pc:chgData name="Dhirendra Narayan Jadhav (2026171)" userId="S::2026171@student.uwtsd.ac.uk::6a8f0c0f-c224-4b8c-8a42-263893db0fd8" providerId="AD" clId="Web-{185DC065-644A-4B39-0340-BF318CA9FA40}" dt="2021-08-22T09:20:44.452" v="0"/>
        <pc:sldMkLst>
          <pc:docMk/>
          <pc:sldMk cId="2393320221" sldId="27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1D8BD707-D9CF-40AE-B4C6-C98DA3205C09}" type="datetimeFigureOut">
              <a:rPr lang="en-US" smtClean="0"/>
              <a:pPr/>
              <a:t>8/22/2021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8/22/2021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8/22/2021</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1000logos.net/aliexpress-logo/" TargetMode="External"/><Relationship Id="rId2" Type="http://schemas.openxmlformats.org/officeDocument/2006/relationships/hyperlink" Target="https://study.com/search/text/academy.html?q=present&amp;pageType=home#/topresults/presen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US"/>
            </a:br>
            <a:endParaRPr lang="en-US"/>
          </a:p>
        </p:txBody>
      </p:sp>
      <p:sp>
        <p:nvSpPr>
          <p:cNvPr id="5" name="Subtitle 4"/>
          <p:cNvSpPr>
            <a:spLocks noGrp="1"/>
          </p:cNvSpPr>
          <p:nvPr>
            <p:ph type="subTitle" idx="1"/>
          </p:nvPr>
        </p:nvSpPr>
        <p:spPr>
          <a:xfrm>
            <a:off x="1051797" y="1294434"/>
            <a:ext cx="6720603" cy="3789864"/>
          </a:xfrm>
        </p:spPr>
        <p:txBody>
          <a:bodyPr vert="horz" lIns="91440" tIns="45720" rIns="91440" bIns="45720" anchor="t">
            <a:normAutofit/>
          </a:bodyPr>
          <a:lstStyle/>
          <a:p>
            <a:r>
              <a:rPr lang="en-US" sz="4400"/>
              <a:t>Course Title: Digital skills and research methods</a:t>
            </a:r>
          </a:p>
          <a:p>
            <a:r>
              <a:rPr lang="en-US" sz="4400"/>
              <a:t>Lecturer: squib shamim</a:t>
            </a:r>
          </a:p>
          <a:p>
            <a:endParaRPr lang="en-US"/>
          </a:p>
          <a:p>
            <a:endParaRPr lang="en-US"/>
          </a:p>
        </p:txBody>
      </p:sp>
    </p:spTree>
    <p:extLst>
      <p:ext uri="{BB962C8B-B14F-4D97-AF65-F5344CB8AC3E}">
        <p14:creationId xmlns:p14="http://schemas.microsoft.com/office/powerpoint/2010/main" val="487613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E19B-5536-435A-8C18-6BB1A28151B8}"/>
              </a:ext>
            </a:extLst>
          </p:cNvPr>
          <p:cNvSpPr>
            <a:spLocks noGrp="1"/>
          </p:cNvSpPr>
          <p:nvPr>
            <p:ph type="title"/>
          </p:nvPr>
        </p:nvSpPr>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a:t>Group presentation</a:t>
            </a:r>
          </a:p>
        </p:txBody>
      </p:sp>
      <p:pic>
        <p:nvPicPr>
          <p:cNvPr id="3" name="Picture 4" descr="A picture containing text, person, indoor&#10;&#10;Description automatically generated">
            <a:extLst>
              <a:ext uri="{FF2B5EF4-FFF2-40B4-BE49-F238E27FC236}">
                <a16:creationId xmlns:a16="http://schemas.microsoft.com/office/drawing/2014/main" id="{611CA848-1261-4E0E-8B3F-15ABD9F39DAF}"/>
              </a:ext>
            </a:extLst>
          </p:cNvPr>
          <p:cNvPicPr>
            <a:picLocks noChangeAspect="1"/>
          </p:cNvPicPr>
          <p:nvPr/>
        </p:nvPicPr>
        <p:blipFill>
          <a:blip r:embed="rId2"/>
          <a:stretch>
            <a:fillRect/>
          </a:stretch>
        </p:blipFill>
        <p:spPr>
          <a:xfrm>
            <a:off x="2169923" y="2331549"/>
            <a:ext cx="4543573" cy="3130623"/>
          </a:xfrm>
          <a:prstGeom prst="rect">
            <a:avLst/>
          </a:prstGeom>
        </p:spPr>
      </p:pic>
      <p:cxnSp>
        <p:nvCxnSpPr>
          <p:cNvPr id="5" name="Straight Arrow Connector 4">
            <a:extLst>
              <a:ext uri="{FF2B5EF4-FFF2-40B4-BE49-F238E27FC236}">
                <a16:creationId xmlns:a16="http://schemas.microsoft.com/office/drawing/2014/main" id="{8C4923FF-7AD2-44D7-8879-507CD476E114}"/>
              </a:ext>
            </a:extLst>
          </p:cNvPr>
          <p:cNvCxnSpPr/>
          <p:nvPr/>
        </p:nvCxnSpPr>
        <p:spPr>
          <a:xfrm flipH="1" flipV="1">
            <a:off x="1475833" y="1552821"/>
            <a:ext cx="1182087" cy="6372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FE9A578-DF80-4D86-B191-9967E4F6A96A}"/>
              </a:ext>
            </a:extLst>
          </p:cNvPr>
          <p:cNvSpPr txBox="1"/>
          <p:nvPr/>
        </p:nvSpPr>
        <p:spPr>
          <a:xfrm flipH="1">
            <a:off x="270796" y="1270478"/>
            <a:ext cx="147346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Sanu fati</a:t>
            </a:r>
          </a:p>
        </p:txBody>
      </p:sp>
      <p:cxnSp>
        <p:nvCxnSpPr>
          <p:cNvPr id="7" name="Straight Arrow Connector 6">
            <a:extLst>
              <a:ext uri="{FF2B5EF4-FFF2-40B4-BE49-F238E27FC236}">
                <a16:creationId xmlns:a16="http://schemas.microsoft.com/office/drawing/2014/main" id="{96CDD08E-6199-4164-BD31-48A6CFF56112}"/>
              </a:ext>
            </a:extLst>
          </p:cNvPr>
          <p:cNvCxnSpPr/>
          <p:nvPr/>
        </p:nvCxnSpPr>
        <p:spPr>
          <a:xfrm flipV="1">
            <a:off x="6437814" y="1613525"/>
            <a:ext cx="890712" cy="10044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677094B-A8A0-4F13-90C0-FBBAADAE44C8}"/>
              </a:ext>
            </a:extLst>
          </p:cNvPr>
          <p:cNvSpPr txBox="1"/>
          <p:nvPr/>
        </p:nvSpPr>
        <p:spPr>
          <a:xfrm>
            <a:off x="7312683" y="1261719"/>
            <a:ext cx="2079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Rose okunzuwa</a:t>
            </a:r>
          </a:p>
        </p:txBody>
      </p:sp>
      <p:cxnSp>
        <p:nvCxnSpPr>
          <p:cNvPr id="9" name="Straight Arrow Connector 8">
            <a:extLst>
              <a:ext uri="{FF2B5EF4-FFF2-40B4-BE49-F238E27FC236}">
                <a16:creationId xmlns:a16="http://schemas.microsoft.com/office/drawing/2014/main" id="{D9D1105F-54D9-4D4F-AA67-D6F1F36C105C}"/>
              </a:ext>
            </a:extLst>
          </p:cNvPr>
          <p:cNvCxnSpPr/>
          <p:nvPr/>
        </p:nvCxnSpPr>
        <p:spPr>
          <a:xfrm>
            <a:off x="6273471" y="4940957"/>
            <a:ext cx="1222359" cy="784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25CC7AF5-E2AE-4D17-AFFC-1ABD921AE77A}"/>
              </a:ext>
            </a:extLst>
          </p:cNvPr>
          <p:cNvSpPr txBox="1"/>
          <p:nvPr/>
        </p:nvSpPr>
        <p:spPr>
          <a:xfrm flipH="1">
            <a:off x="7427871" y="5626297"/>
            <a:ext cx="22196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Stavri kasarski</a:t>
            </a:r>
          </a:p>
        </p:txBody>
      </p:sp>
      <p:cxnSp>
        <p:nvCxnSpPr>
          <p:cNvPr id="11" name="Straight Arrow Connector 10">
            <a:extLst>
              <a:ext uri="{FF2B5EF4-FFF2-40B4-BE49-F238E27FC236}">
                <a16:creationId xmlns:a16="http://schemas.microsoft.com/office/drawing/2014/main" id="{54890A66-F3EF-4913-8DEC-D35B11E36F98}"/>
              </a:ext>
            </a:extLst>
          </p:cNvPr>
          <p:cNvCxnSpPr/>
          <p:nvPr/>
        </p:nvCxnSpPr>
        <p:spPr>
          <a:xfrm flipH="1">
            <a:off x="745911" y="4539722"/>
            <a:ext cx="2082273" cy="5827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EFA7C7D-B731-436F-9BB8-056DEE78E7E1}"/>
              </a:ext>
            </a:extLst>
          </p:cNvPr>
          <p:cNvSpPr txBox="1"/>
          <p:nvPr/>
        </p:nvSpPr>
        <p:spPr>
          <a:xfrm>
            <a:off x="102307" y="5254690"/>
            <a:ext cx="20799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Dhirendra narayan jadhav</a:t>
            </a:r>
          </a:p>
        </p:txBody>
      </p:sp>
    </p:spTree>
    <p:extLst>
      <p:ext uri="{BB962C8B-B14F-4D97-AF65-F5344CB8AC3E}">
        <p14:creationId xmlns:p14="http://schemas.microsoft.com/office/powerpoint/2010/main" val="4110573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C967-D183-4346-AE3F-069462F28823}"/>
              </a:ext>
            </a:extLst>
          </p:cNvPr>
          <p:cNvSpPr>
            <a:spLocks noGrp="1"/>
          </p:cNvSpPr>
          <p:nvPr>
            <p:ph type="title"/>
          </p:nvPr>
        </p:nvSpPr>
        <p:spPr>
          <a:xfrm>
            <a:off x="457200" y="120659"/>
            <a:ext cx="8229600" cy="1806295"/>
          </a:xfrm>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sz="5400" b="0">
                <a:latin typeface="Amasis MT Pro Black"/>
                <a:ea typeface="+mj-lt"/>
                <a:cs typeface="+mj-lt"/>
              </a:rPr>
              <a:t>Introduction</a:t>
            </a:r>
          </a:p>
          <a:p>
            <a:endParaRPr lang="en-US"/>
          </a:p>
        </p:txBody>
      </p:sp>
      <p:sp>
        <p:nvSpPr>
          <p:cNvPr id="5" name="TextBox 1">
            <a:extLst>
              <a:ext uri="{FF2B5EF4-FFF2-40B4-BE49-F238E27FC236}">
                <a16:creationId xmlns:a16="http://schemas.microsoft.com/office/drawing/2014/main" id="{423F0EF8-AA66-460C-861A-B5C0CFBBA42A}"/>
              </a:ext>
            </a:extLst>
          </p:cNvPr>
          <p:cNvSpPr txBox="1"/>
          <p:nvPr/>
        </p:nvSpPr>
        <p:spPr>
          <a:xfrm>
            <a:off x="3576344" y="4122486"/>
            <a:ext cx="5686139" cy="17543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600" dirty="0">
                <a:latin typeface="Amasis MT Pro Black"/>
                <a:cs typeface="Calibri"/>
              </a:rPr>
              <a:t> .The  artificial intelligence in a human </a:t>
            </a:r>
            <a:r>
              <a:rPr lang="en-US" sz="3600" dirty="0" err="1">
                <a:latin typeface="Amasis MT Pro Black"/>
                <a:cs typeface="Calibri"/>
              </a:rPr>
              <a:t>lifes</a:t>
            </a:r>
            <a:r>
              <a:rPr lang="en-US" sz="3600" dirty="0">
                <a:latin typeface="Amasis MT Pro Black"/>
                <a:cs typeface="Calibri"/>
              </a:rPr>
              <a:t>.</a:t>
            </a:r>
          </a:p>
        </p:txBody>
      </p:sp>
      <p:sp>
        <p:nvSpPr>
          <p:cNvPr id="8" name="Content Placeholder 2">
            <a:extLst>
              <a:ext uri="{FF2B5EF4-FFF2-40B4-BE49-F238E27FC236}">
                <a16:creationId xmlns:a16="http://schemas.microsoft.com/office/drawing/2014/main" id="{34631899-D344-438A-B768-D87002986D3A}"/>
              </a:ext>
            </a:extLst>
          </p:cNvPr>
          <p:cNvSpPr>
            <a:spLocks noGrp="1"/>
          </p:cNvSpPr>
          <p:nvPr/>
        </p:nvSpPr>
        <p:spPr>
          <a:xfrm>
            <a:off x="645664" y="1995952"/>
            <a:ext cx="4783264" cy="2430793"/>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200">
                <a:latin typeface="Amasis MT Pro Black"/>
                <a:cs typeface="Calibri"/>
              </a:rPr>
              <a:t>.Welcome everyone today we are going to present for you about</a:t>
            </a:r>
          </a:p>
          <a:p>
            <a:pPr marL="0" indent="0">
              <a:buNone/>
            </a:pPr>
            <a:endParaRPr lang="en-US" sz="2000">
              <a:latin typeface="Amasis MT Pro Black"/>
              <a:cs typeface="Calibri"/>
            </a:endParaRPr>
          </a:p>
          <a:p>
            <a:pPr marL="0" indent="0">
              <a:buNone/>
            </a:pPr>
            <a:endParaRPr lang="en-US" sz="2000">
              <a:latin typeface="Amasis MT Pro Black"/>
              <a:cs typeface="Calibri"/>
            </a:endParaRPr>
          </a:p>
          <a:p>
            <a:pPr marL="0" indent="0">
              <a:buNone/>
            </a:pPr>
            <a:endParaRPr lang="en-US" sz="2000">
              <a:latin typeface="Calibri" panose="020F0502020204030204"/>
              <a:cs typeface="Calibri"/>
            </a:endParaRPr>
          </a:p>
          <a:p>
            <a:pPr marL="0" indent="0">
              <a:buNone/>
            </a:pPr>
            <a:endParaRPr lang="en-US" sz="2000">
              <a:latin typeface="Bodoni MT Black"/>
              <a:cs typeface="Calibri"/>
            </a:endParaRPr>
          </a:p>
        </p:txBody>
      </p:sp>
    </p:spTree>
    <p:extLst>
      <p:ext uri="{BB962C8B-B14F-4D97-AF65-F5344CB8AC3E}">
        <p14:creationId xmlns:p14="http://schemas.microsoft.com/office/powerpoint/2010/main" val="426690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9E40C8-AF6D-48D2-904C-D149C965BD3F}"/>
              </a:ext>
            </a:extLst>
          </p:cNvPr>
          <p:cNvSpPr>
            <a:spLocks noGrp="1"/>
          </p:cNvSpPr>
          <p:nvPr>
            <p:ph idx="1"/>
          </p:nvPr>
        </p:nvSpPr>
        <p:spPr>
          <a:xfrm>
            <a:off x="386133" y="2216117"/>
            <a:ext cx="8300667" cy="4093243"/>
          </a:xfrm>
        </p:spPr>
        <p:txBody>
          <a:bodyPr vert="horz" lIns="91440" tIns="45720" rIns="91440" bIns="45720" anchor="t">
            <a:normAutofit fontScale="92500"/>
          </a:bodyPr>
          <a:lstStyle/>
          <a:p>
            <a:pPr>
              <a:lnSpc>
                <a:spcPct val="90000"/>
              </a:lnSpc>
              <a:spcBef>
                <a:spcPts val="1000"/>
              </a:spcBef>
            </a:pPr>
            <a:r>
              <a:rPr lang="en-US">
                <a:latin typeface="Amasis MT Pro Black"/>
              </a:rPr>
              <a:t>. </a:t>
            </a:r>
            <a:r>
              <a:rPr lang="en-US" err="1">
                <a:latin typeface="Amasis MT Pro Black"/>
              </a:rPr>
              <a:t>Aliexpress</a:t>
            </a:r>
            <a:r>
              <a:rPr lang="en-US">
                <a:latin typeface="Amasis MT Pro Black"/>
              </a:rPr>
              <a:t> is a huge e-commerce platform, which was established in China in 2010 by the famous Alibaba Group. </a:t>
            </a:r>
            <a:endParaRPr lang="en-US">
              <a:latin typeface="Book Antiqua"/>
            </a:endParaRPr>
          </a:p>
          <a:p>
            <a:pPr>
              <a:lnSpc>
                <a:spcPct val="90000"/>
              </a:lnSpc>
              <a:spcBef>
                <a:spcPts val="1000"/>
              </a:spcBef>
              <a:buClr>
                <a:srgbClr val="F9F9F9"/>
              </a:buClr>
            </a:pPr>
            <a:endParaRPr lang="en-US">
              <a:ea typeface="+mn-lt"/>
              <a:cs typeface="+mn-lt"/>
            </a:endParaRPr>
          </a:p>
          <a:p>
            <a:pPr>
              <a:lnSpc>
                <a:spcPct val="90000"/>
              </a:lnSpc>
              <a:spcBef>
                <a:spcPts val="1000"/>
              </a:spcBef>
              <a:buClr>
                <a:srgbClr val="F9F9F9"/>
              </a:buClr>
            </a:pPr>
            <a:r>
              <a:rPr lang="en-US">
                <a:latin typeface="Amasis MT Pro Black"/>
              </a:rPr>
              <a:t>. The company is specialized in selling products directly from the manufacturers to individual customers and small businesses across the globe. Today it is one of the world’s most visited online stores.</a:t>
            </a:r>
            <a:endParaRPr lang="en-US">
              <a:ea typeface="+mn-lt"/>
              <a:cs typeface="+mn-lt"/>
            </a:endParaRPr>
          </a:p>
          <a:p>
            <a:pPr>
              <a:buClr>
                <a:srgbClr val="F9F9F9"/>
              </a:buClr>
            </a:pPr>
            <a:endParaRPr lang="en-US"/>
          </a:p>
        </p:txBody>
      </p:sp>
      <p:pic>
        <p:nvPicPr>
          <p:cNvPr id="4" name="Picture 3">
            <a:extLst>
              <a:ext uri="{FF2B5EF4-FFF2-40B4-BE49-F238E27FC236}">
                <a16:creationId xmlns:a16="http://schemas.microsoft.com/office/drawing/2014/main" id="{1923D61C-FA27-4731-BA3D-4DB679586493}"/>
              </a:ext>
            </a:extLst>
          </p:cNvPr>
          <p:cNvPicPr>
            <a:picLocks noChangeAspect="1"/>
          </p:cNvPicPr>
          <p:nvPr/>
        </p:nvPicPr>
        <p:blipFill>
          <a:blip r:embed="rId2"/>
          <a:stretch>
            <a:fillRect/>
          </a:stretch>
        </p:blipFill>
        <p:spPr>
          <a:xfrm>
            <a:off x="6032149" y="927431"/>
            <a:ext cx="2961289" cy="1559413"/>
          </a:xfrm>
          <a:prstGeom prst="rect">
            <a:avLst/>
          </a:prstGeom>
        </p:spPr>
      </p:pic>
      <p:sp>
        <p:nvSpPr>
          <p:cNvPr id="11" name="Title 1">
            <a:extLst>
              <a:ext uri="{FF2B5EF4-FFF2-40B4-BE49-F238E27FC236}">
                <a16:creationId xmlns:a16="http://schemas.microsoft.com/office/drawing/2014/main" id="{2CE8572F-AB9F-43C0-B103-CBEA678EB6EA}"/>
              </a:ext>
            </a:extLst>
          </p:cNvPr>
          <p:cNvSpPr>
            <a:spLocks noGrp="1"/>
          </p:cNvSpPr>
          <p:nvPr/>
        </p:nvSpPr>
        <p:spPr>
          <a:xfrm>
            <a:off x="384368" y="-67654"/>
            <a:ext cx="7884703" cy="178718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a:latin typeface="Amasis MT Pro Black"/>
                <a:cs typeface="Calibri Light"/>
              </a:rPr>
              <a:t>The company created this artificial intelligence</a:t>
            </a:r>
            <a:endParaRPr lang="en-US" sz="3600">
              <a:latin typeface="Amasis MT Pro Black"/>
            </a:endParaRPr>
          </a:p>
        </p:txBody>
      </p:sp>
    </p:spTree>
    <p:extLst>
      <p:ext uri="{BB962C8B-B14F-4D97-AF65-F5344CB8AC3E}">
        <p14:creationId xmlns:p14="http://schemas.microsoft.com/office/powerpoint/2010/main" val="4010274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21B14-925C-4D77-99DC-7ECB635382DA}"/>
              </a:ext>
            </a:extLst>
          </p:cNvPr>
          <p:cNvSpPr>
            <a:spLocks noGrp="1"/>
          </p:cNvSpPr>
          <p:nvPr>
            <p:ph type="title"/>
          </p:nvPr>
        </p:nvSpPr>
        <p:spPr>
          <a:xfrm>
            <a:off x="457200" y="523373"/>
            <a:ext cx="8229600" cy="894265"/>
          </a:xfrm>
        </p:spPr>
        <p:txBody>
          <a:bodyPr vert="horz" lIns="91440" tIns="45720" rIns="91440" bIns="45720" anchor="ctr">
            <a:normAutofit fontScale="90000"/>
            <a:scene3d>
              <a:camera prst="orthographicFront"/>
              <a:lightRig rig="soft" dir="t">
                <a:rot lat="0" lon="0" rev="16800000"/>
              </a:lightRig>
            </a:scene3d>
            <a:sp3d prstMaterial="softEdge">
              <a:bevelT w="38100" h="38100"/>
            </a:sp3d>
          </a:bodyPr>
          <a:lstStyle/>
          <a:p>
            <a:r>
              <a:rPr lang="en-US" b="0">
                <a:solidFill>
                  <a:schemeClr val="tx1">
                    <a:lumMod val="95000"/>
                    <a:lumOff val="5000"/>
                  </a:schemeClr>
                </a:solidFill>
                <a:latin typeface="Amasis MT Pro Black"/>
              </a:rPr>
              <a:t>One of their biggest creation is on artificial intelligence</a:t>
            </a:r>
            <a:endParaRPr lang="en-US" b="0">
              <a:ea typeface="+mj-lt"/>
              <a:cs typeface="+mj-lt"/>
            </a:endParaRPr>
          </a:p>
          <a:p>
            <a:endParaRPr lang="en-US"/>
          </a:p>
        </p:txBody>
      </p:sp>
      <p:pic>
        <p:nvPicPr>
          <p:cNvPr id="4" name="Picture 4">
            <a:extLst>
              <a:ext uri="{FF2B5EF4-FFF2-40B4-BE49-F238E27FC236}">
                <a16:creationId xmlns:a16="http://schemas.microsoft.com/office/drawing/2014/main" id="{AB77CFC2-D0D4-4A53-9BB8-66AAEC37F295}"/>
              </a:ext>
            </a:extLst>
          </p:cNvPr>
          <p:cNvPicPr>
            <a:picLocks noGrp="1" noChangeAspect="1"/>
          </p:cNvPicPr>
          <p:nvPr>
            <p:ph idx="1"/>
          </p:nvPr>
        </p:nvPicPr>
        <p:blipFill>
          <a:blip r:embed="rId2"/>
          <a:stretch>
            <a:fillRect/>
          </a:stretch>
        </p:blipFill>
        <p:spPr>
          <a:xfrm>
            <a:off x="3935198" y="1552822"/>
            <a:ext cx="5028327" cy="5028327"/>
          </a:xfrm>
        </p:spPr>
      </p:pic>
      <p:sp>
        <p:nvSpPr>
          <p:cNvPr id="5" name="TextBox 4">
            <a:extLst>
              <a:ext uri="{FF2B5EF4-FFF2-40B4-BE49-F238E27FC236}">
                <a16:creationId xmlns:a16="http://schemas.microsoft.com/office/drawing/2014/main" id="{699378FA-E568-497B-A9F2-108A915597C7}"/>
              </a:ext>
            </a:extLst>
          </p:cNvPr>
          <p:cNvSpPr txBox="1"/>
          <p:nvPr/>
        </p:nvSpPr>
        <p:spPr>
          <a:xfrm>
            <a:off x="369551" y="1494785"/>
            <a:ext cx="301562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Package Included</a:t>
            </a:r>
            <a:br>
              <a:rPr lang="en-US" b="1">
                <a:ea typeface="+mn-lt"/>
                <a:cs typeface="+mn-lt"/>
              </a:rPr>
            </a:br>
            <a:endParaRPr lang="en-US" b="1">
              <a:ea typeface="+mn-lt"/>
              <a:cs typeface="+mn-lt"/>
            </a:endParaRPr>
          </a:p>
          <a:p>
            <a:r>
              <a:rPr lang="en-US">
                <a:ea typeface="+mn-lt"/>
                <a:cs typeface="+mn-lt"/>
              </a:rPr>
              <a:t>. surveillance camera</a:t>
            </a:r>
            <a:endParaRPr lang="en-US"/>
          </a:p>
          <a:p>
            <a:r>
              <a:rPr lang="en-US">
                <a:ea typeface="+mn-lt"/>
                <a:cs typeface="+mn-lt"/>
              </a:rPr>
              <a:t>. power cable</a:t>
            </a:r>
          </a:p>
          <a:p>
            <a:r>
              <a:rPr lang="en-US">
                <a:ea typeface="+mn-lt"/>
                <a:cs typeface="+mn-lt"/>
              </a:rPr>
              <a:t>. Screw package</a:t>
            </a:r>
            <a:endParaRPr lang="en-US"/>
          </a:p>
          <a:p>
            <a:r>
              <a:rPr lang="en-US">
                <a:ea typeface="+mn-lt"/>
                <a:cs typeface="+mn-lt"/>
              </a:rPr>
              <a:t>. Instruction manual</a:t>
            </a:r>
            <a:endParaRPr lang="en-US"/>
          </a:p>
          <a:p>
            <a:pPr algn="l"/>
            <a:endParaRPr lang="en-US"/>
          </a:p>
        </p:txBody>
      </p:sp>
    </p:spTree>
    <p:extLst>
      <p:ext uri="{BB962C8B-B14F-4D97-AF65-F5344CB8AC3E}">
        <p14:creationId xmlns:p14="http://schemas.microsoft.com/office/powerpoint/2010/main" val="4022324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Aliexpress and Technology in Marketing</a:t>
            </a:r>
          </a:p>
        </p:txBody>
      </p:sp>
      <p:sp>
        <p:nvSpPr>
          <p:cNvPr id="3" name="Content Placeholder 2"/>
          <p:cNvSpPr>
            <a:spLocks noGrp="1"/>
          </p:cNvSpPr>
          <p:nvPr>
            <p:ph idx="1"/>
          </p:nvPr>
        </p:nvSpPr>
        <p:spPr/>
        <p:txBody>
          <a:bodyPr>
            <a:normAutofit/>
          </a:bodyPr>
          <a:lstStyle/>
          <a:p>
            <a:pPr marL="0" indent="0">
              <a:buNone/>
            </a:pPr>
            <a:r>
              <a:rPr lang="en-US"/>
              <a:t>Aliexpress is a global online marketing firm that specialises in sale of:</a:t>
            </a:r>
          </a:p>
          <a:p>
            <a:pPr>
              <a:buFont typeface="Wingdings" pitchFamily="2" charset="2"/>
              <a:buChar char="Ø"/>
            </a:pPr>
            <a:r>
              <a:rPr lang="en-US"/>
              <a:t>Fashion Wears(Women and Men)</a:t>
            </a:r>
          </a:p>
          <a:p>
            <a:pPr>
              <a:buFont typeface="Wingdings" pitchFamily="2" charset="2"/>
              <a:buChar char="Ø"/>
            </a:pPr>
            <a:r>
              <a:rPr lang="en-US"/>
              <a:t>Phones and Telecommunications</a:t>
            </a:r>
          </a:p>
          <a:p>
            <a:pPr>
              <a:buFont typeface="Wingdings" pitchFamily="2" charset="2"/>
              <a:buChar char="Ø"/>
            </a:pPr>
            <a:r>
              <a:rPr lang="en-US"/>
              <a:t>Computer, Office and Security</a:t>
            </a:r>
          </a:p>
          <a:p>
            <a:pPr>
              <a:buFont typeface="Wingdings" pitchFamily="2" charset="2"/>
              <a:buChar char="Ø"/>
            </a:pPr>
            <a:r>
              <a:rPr lang="en-US"/>
              <a:t>Consumer Electronics</a:t>
            </a:r>
          </a:p>
          <a:p>
            <a:pPr>
              <a:buFont typeface="Wingdings" pitchFamily="2" charset="2"/>
              <a:buChar char="Ø"/>
            </a:pPr>
            <a:r>
              <a:rPr lang="en-US"/>
              <a:t>Jewelries and Watches</a:t>
            </a:r>
          </a:p>
          <a:p>
            <a:pPr>
              <a:buFont typeface="Wingdings" pitchFamily="2" charset="2"/>
              <a:buChar char="Ø"/>
            </a:pPr>
            <a:r>
              <a:rPr lang="en-US"/>
              <a:t>Home, Pet and Appliances</a:t>
            </a:r>
          </a:p>
          <a:p>
            <a:pPr>
              <a:buFont typeface="Wingdings" pitchFamily="2" charset="2"/>
              <a:buChar char="Ø"/>
            </a:pPr>
            <a:r>
              <a:rPr lang="en-US"/>
              <a:t>Bags and Shoes</a:t>
            </a:r>
          </a:p>
          <a:p>
            <a:pPr marL="0" indent="0">
              <a:buNone/>
            </a:pPr>
            <a:endParaRPr lang="en-US"/>
          </a:p>
          <a:p>
            <a:pPr marL="0" indent="0">
              <a:buNone/>
            </a:pPr>
            <a:endParaRPr lang="en-US"/>
          </a:p>
        </p:txBody>
      </p:sp>
    </p:spTree>
    <p:extLst>
      <p:ext uri="{BB962C8B-B14F-4D97-AF65-F5344CB8AC3E}">
        <p14:creationId xmlns:p14="http://schemas.microsoft.com/office/powerpoint/2010/main" val="3154620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Cont’d </a:t>
            </a:r>
          </a:p>
        </p:txBody>
      </p:sp>
      <p:sp>
        <p:nvSpPr>
          <p:cNvPr id="3" name="Content Placeholder 2"/>
          <p:cNvSpPr>
            <a:spLocks noGrp="1"/>
          </p:cNvSpPr>
          <p:nvPr>
            <p:ph idx="1"/>
          </p:nvPr>
        </p:nvSpPr>
        <p:spPr/>
        <p:txBody>
          <a:bodyPr>
            <a:normAutofit/>
          </a:bodyPr>
          <a:lstStyle/>
          <a:p>
            <a:pPr>
              <a:buFont typeface="Wingdings" pitchFamily="2" charset="2"/>
              <a:buChar char="Ø"/>
            </a:pPr>
            <a:r>
              <a:rPr lang="en-US"/>
              <a:t>Toys, Kids and Babies</a:t>
            </a:r>
          </a:p>
          <a:p>
            <a:pPr>
              <a:buFont typeface="Wingdings" pitchFamily="2" charset="2"/>
              <a:buChar char="Ø"/>
            </a:pPr>
            <a:r>
              <a:rPr lang="en-US"/>
              <a:t>Outdoor Fun and Sports</a:t>
            </a:r>
          </a:p>
          <a:p>
            <a:pPr>
              <a:buFont typeface="Wingdings" pitchFamily="2" charset="2"/>
              <a:buChar char="Ø"/>
            </a:pPr>
            <a:r>
              <a:rPr lang="en-US"/>
              <a:t>Beauty, Health and Hair</a:t>
            </a:r>
          </a:p>
          <a:p>
            <a:pPr>
              <a:buFont typeface="Wingdings" pitchFamily="2" charset="2"/>
              <a:buChar char="Ø"/>
            </a:pPr>
            <a:r>
              <a:rPr lang="en-US"/>
              <a:t>Automobiles and Motorcycles</a:t>
            </a:r>
          </a:p>
          <a:p>
            <a:pPr>
              <a:buFont typeface="Wingdings" pitchFamily="2" charset="2"/>
              <a:buChar char="Ø"/>
            </a:pPr>
            <a:r>
              <a:rPr lang="en-US"/>
              <a:t>Home Improvement and Tools</a:t>
            </a:r>
          </a:p>
          <a:p>
            <a:pPr>
              <a:buFont typeface="Wingdings" pitchFamily="2" charset="2"/>
              <a:buChar char="Ø"/>
            </a:pPr>
            <a:r>
              <a:rPr lang="en-US"/>
              <a:t>And many others</a:t>
            </a:r>
          </a:p>
          <a:p>
            <a:pPr>
              <a:buFont typeface="Wingdings" pitchFamily="2" charset="2"/>
              <a:buChar char="Ø"/>
            </a:pPr>
            <a:r>
              <a:rPr lang="en-US"/>
              <a:t>Note that the above items are based on Aliexpress’ classification</a:t>
            </a:r>
          </a:p>
        </p:txBody>
      </p:sp>
    </p:spTree>
    <p:extLst>
      <p:ext uri="{BB962C8B-B14F-4D97-AF65-F5344CB8AC3E}">
        <p14:creationId xmlns:p14="http://schemas.microsoft.com/office/powerpoint/2010/main" val="2102371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2596"/>
            <a:ext cx="8305800" cy="1368203"/>
          </a:xfrm>
        </p:spPr>
        <p:txBody>
          <a:bodyPr>
            <a:normAutofit fontScale="90000"/>
          </a:bodyPr>
          <a:lstStyle/>
          <a:p>
            <a:r>
              <a:rPr lang="en-US"/>
              <a:t>Examples of Artificial Intelligence make-ups in use by Aliexpress:</a:t>
            </a:r>
            <a:br>
              <a:rPr lang="en-US"/>
            </a:br>
            <a:r>
              <a:rPr lang="en-US"/>
              <a:t>men’s shaving, plus size wire and  massager</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3327301"/>
            <a:ext cx="1676400"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descr="https://ae01.alicdn.com/kf/Hb9486546ed1b46a3a1224aefec12c8cam.jpg_220x220xz.jpg_.web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3048000"/>
            <a:ext cx="2095500" cy="209550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2" descr="https://ae01.alicdn.com/kf/He11435fec30b4d98ad02a4d0ed82a95dX.jpg_220x220xz.jpg_.web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 name="Picture 4">
            <a:extLst>
              <a:ext uri="{FF2B5EF4-FFF2-40B4-BE49-F238E27FC236}">
                <a16:creationId xmlns:a16="http://schemas.microsoft.com/office/drawing/2014/main" id="{F8140E8D-12EB-4ACF-A917-2B64E1D122C3}"/>
              </a:ext>
            </a:extLst>
          </p:cNvPr>
          <p:cNvPicPr>
            <a:picLocks noChangeAspect="1"/>
          </p:cNvPicPr>
          <p:nvPr/>
        </p:nvPicPr>
        <p:blipFill>
          <a:blip r:embed="rId4"/>
          <a:stretch>
            <a:fillRect/>
          </a:stretch>
        </p:blipFill>
        <p:spPr>
          <a:xfrm>
            <a:off x="2939820" y="3052343"/>
            <a:ext cx="2743200" cy="2743200"/>
          </a:xfrm>
          <a:prstGeom prst="rect">
            <a:avLst/>
          </a:prstGeom>
        </p:spPr>
      </p:pic>
    </p:spTree>
    <p:extLst>
      <p:ext uri="{BB962C8B-B14F-4D97-AF65-F5344CB8AC3E}">
        <p14:creationId xmlns:p14="http://schemas.microsoft.com/office/powerpoint/2010/main" val="2533991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Examples Continue: </a:t>
            </a:r>
            <a:br>
              <a:rPr lang="en-US"/>
            </a:br>
            <a:r>
              <a:rPr lang="en-US"/>
              <a:t>Knife sharpener, smart watch and repair skin oil</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3400" y="3028950"/>
            <a:ext cx="1676400"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https://ae01.alicdn.com/kf/H8fc6e0e4b52440ac9c43c16f62d504678.jpg_220x220xz.jpg_.web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2733528"/>
            <a:ext cx="2095500" cy="209550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ae01.alicdn.com/kf/HTB1w7bCXc_vK1Rjy0Foq6xIxVXaQ.jpg_220x220xz.jpg_.web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800" y="2733528"/>
            <a:ext cx="2095500" cy="209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830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How Aliexpress operates</a:t>
            </a:r>
          </a:p>
        </p:txBody>
      </p:sp>
      <p:sp>
        <p:nvSpPr>
          <p:cNvPr id="3" name="Content Placeholder 2"/>
          <p:cNvSpPr>
            <a:spLocks noGrp="1"/>
          </p:cNvSpPr>
          <p:nvPr>
            <p:ph idx="1"/>
          </p:nvPr>
        </p:nvSpPr>
        <p:spPr/>
        <p:txBody>
          <a:bodyPr>
            <a:normAutofit/>
          </a:bodyPr>
          <a:lstStyle/>
          <a:p>
            <a:r>
              <a:rPr lang="en-US"/>
              <a:t>It undertakes to sell for producing companies</a:t>
            </a:r>
          </a:p>
          <a:p>
            <a:r>
              <a:rPr lang="en-US"/>
              <a:t>It provides avenues for buyers to make safe purchases</a:t>
            </a:r>
          </a:p>
          <a:p>
            <a:r>
              <a:rPr lang="en-US"/>
              <a:t>It conducts both sale and purchase services through own online platform</a:t>
            </a:r>
          </a:p>
          <a:p>
            <a:r>
              <a:rPr lang="en-US"/>
              <a:t>This online platform also takes care of receipts from and payments for transactions</a:t>
            </a:r>
          </a:p>
          <a:p>
            <a:r>
              <a:rPr lang="en-US"/>
              <a:t>All the above activities are made possible via use of appropriate marketing technology</a:t>
            </a:r>
          </a:p>
        </p:txBody>
      </p:sp>
    </p:spTree>
    <p:extLst>
      <p:ext uri="{BB962C8B-B14F-4D97-AF65-F5344CB8AC3E}">
        <p14:creationId xmlns:p14="http://schemas.microsoft.com/office/powerpoint/2010/main" val="2150890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Why the choice of Aliexpress</a:t>
            </a:r>
          </a:p>
        </p:txBody>
      </p:sp>
      <p:sp>
        <p:nvSpPr>
          <p:cNvPr id="3" name="Content Placeholder 2"/>
          <p:cNvSpPr>
            <a:spLocks noGrp="1"/>
          </p:cNvSpPr>
          <p:nvPr>
            <p:ph idx="1"/>
          </p:nvPr>
        </p:nvSpPr>
        <p:spPr/>
        <p:txBody>
          <a:bodyPr>
            <a:normAutofit/>
          </a:bodyPr>
          <a:lstStyle/>
          <a:p>
            <a:r>
              <a:rPr lang="en-US"/>
              <a:t>Aliexpress is noted for its aggressive use of digital marketing and more specifically artificial intelligence tools in its marketing</a:t>
            </a:r>
          </a:p>
          <a:p>
            <a:r>
              <a:rPr lang="en-US"/>
              <a:t>The display of products and associated conditions</a:t>
            </a:r>
          </a:p>
          <a:p>
            <a:r>
              <a:rPr lang="en-US"/>
              <a:t>Safe online financial technologies for conduct of financial transactions</a:t>
            </a:r>
          </a:p>
          <a:p>
            <a:r>
              <a:rPr lang="en-US"/>
              <a:t>The design of its website, a source of attraction</a:t>
            </a:r>
          </a:p>
          <a:p>
            <a:r>
              <a:rPr lang="en-US"/>
              <a:t>For the above features, much thanks to use of relevant technologies</a:t>
            </a:r>
          </a:p>
          <a:p>
            <a:endParaRPr lang="en-US"/>
          </a:p>
          <a:p>
            <a:endParaRPr lang="en-US"/>
          </a:p>
        </p:txBody>
      </p:sp>
    </p:spTree>
    <p:extLst>
      <p:ext uri="{BB962C8B-B14F-4D97-AF65-F5344CB8AC3E}">
        <p14:creationId xmlns:p14="http://schemas.microsoft.com/office/powerpoint/2010/main" val="3014594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Empirical Evidence</a:t>
            </a:r>
          </a:p>
        </p:txBody>
      </p:sp>
      <p:sp>
        <p:nvSpPr>
          <p:cNvPr id="3" name="Content Placeholder 2"/>
          <p:cNvSpPr>
            <a:spLocks noGrp="1"/>
          </p:cNvSpPr>
          <p:nvPr>
            <p:ph idx="1"/>
          </p:nvPr>
        </p:nvSpPr>
        <p:spPr/>
        <p:txBody>
          <a:bodyPr>
            <a:normAutofit fontScale="55000" lnSpcReduction="20000"/>
          </a:bodyPr>
          <a:lstStyle/>
          <a:p>
            <a:r>
              <a:rPr lang="en-US" sz="4200"/>
              <a:t>The rapid development of digital technology has changed online shopping (Daley, 2018)</a:t>
            </a:r>
          </a:p>
          <a:p>
            <a:r>
              <a:rPr lang="en-US" sz="4200"/>
              <a:t>Specifically, the use of artificial intelligence (AI) has helped sales in terms of improving:</a:t>
            </a:r>
          </a:p>
          <a:p>
            <a:pPr>
              <a:buFont typeface="Wingdings" pitchFamily="2" charset="2"/>
              <a:buChar char="Ø"/>
            </a:pPr>
            <a:r>
              <a:rPr lang="en-US" sz="4200"/>
              <a:t>Customer experience;</a:t>
            </a:r>
          </a:p>
          <a:p>
            <a:pPr>
              <a:buFont typeface="Wingdings" pitchFamily="2" charset="2"/>
              <a:buChar char="Ø"/>
            </a:pPr>
            <a:r>
              <a:rPr lang="en-US" sz="4200"/>
              <a:t>Customer satisfaction; and</a:t>
            </a:r>
          </a:p>
          <a:p>
            <a:pPr>
              <a:buFont typeface="Wingdings" pitchFamily="2" charset="2"/>
              <a:buChar char="Ø"/>
            </a:pPr>
            <a:r>
              <a:rPr lang="en-US" sz="4200"/>
              <a:t>Customer loyalty  </a:t>
            </a:r>
          </a:p>
          <a:p>
            <a:pPr>
              <a:buFont typeface="Wingdings" pitchFamily="2" charset="2"/>
              <a:buChar char="Ø"/>
            </a:pPr>
            <a:r>
              <a:rPr lang="en-US" sz="4200"/>
              <a:t>(Nagy and </a:t>
            </a:r>
            <a:r>
              <a:rPr lang="en-US" sz="4200" err="1"/>
              <a:t>Hajdu</a:t>
            </a:r>
            <a:r>
              <a:rPr lang="en-US" sz="4200"/>
              <a:t>, 2020)</a:t>
            </a:r>
          </a:p>
          <a:p>
            <a:r>
              <a:rPr lang="en-US" sz="4200"/>
              <a:t>According to Maynard (2019), more retailers now adopt AI in online sales as</a:t>
            </a:r>
          </a:p>
          <a:p>
            <a:pPr>
              <a:buFont typeface="Wingdings" pitchFamily="2" charset="2"/>
              <a:buChar char="Ø"/>
            </a:pPr>
            <a:r>
              <a:rPr lang="en-US" sz="4200"/>
              <a:t> The global spending by retailers on AI services is expected to quadruple and reach $12 billion by 2023, </a:t>
            </a:r>
          </a:p>
          <a:p>
            <a:pPr>
              <a:buFont typeface="Wingdings" pitchFamily="2" charset="2"/>
              <a:buChar char="Ø"/>
            </a:pPr>
            <a:r>
              <a:rPr lang="en-US" sz="4200"/>
              <a:t>about 325000 retailers are expected to adopt AI technology</a:t>
            </a:r>
          </a:p>
          <a:p>
            <a:endParaRPr lang="en-US" sz="3600"/>
          </a:p>
          <a:p>
            <a:endParaRPr lang="en-US"/>
          </a:p>
          <a:p>
            <a:endParaRPr lang="en-US"/>
          </a:p>
        </p:txBody>
      </p:sp>
    </p:spTree>
    <p:extLst>
      <p:ext uri="{BB962C8B-B14F-4D97-AF65-F5344CB8AC3E}">
        <p14:creationId xmlns:p14="http://schemas.microsoft.com/office/powerpoint/2010/main" val="1755914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Social Media Features of Aliexpress Online Connect</a:t>
            </a:r>
          </a:p>
        </p:txBody>
      </p:sp>
      <p:sp>
        <p:nvSpPr>
          <p:cNvPr id="3" name="Content Placeholder 2"/>
          <p:cNvSpPr>
            <a:spLocks noGrp="1"/>
          </p:cNvSpPr>
          <p:nvPr>
            <p:ph idx="1"/>
          </p:nvPr>
        </p:nvSpPr>
        <p:spPr/>
        <p:txBody>
          <a:bodyPr>
            <a:normAutofit/>
          </a:bodyPr>
          <a:lstStyle/>
          <a:p>
            <a:pPr marL="0" indent="0">
              <a:buNone/>
            </a:pPr>
            <a:r>
              <a:rPr lang="en-US"/>
              <a:t>	Aliexpress connects to the world via</a:t>
            </a:r>
          </a:p>
          <a:p>
            <a:pPr>
              <a:buFont typeface="Wingdings" pitchFamily="2" charset="2"/>
              <a:buChar char="Ø"/>
            </a:pPr>
            <a:r>
              <a:rPr lang="en-US"/>
              <a:t>Facebook</a:t>
            </a:r>
          </a:p>
          <a:p>
            <a:pPr>
              <a:buFont typeface="Wingdings" pitchFamily="2" charset="2"/>
              <a:buChar char="Ø"/>
            </a:pPr>
            <a:r>
              <a:rPr lang="en-US"/>
              <a:t>Twitter</a:t>
            </a:r>
          </a:p>
          <a:p>
            <a:pPr>
              <a:buFont typeface="Wingdings" pitchFamily="2" charset="2"/>
              <a:buChar char="Ø"/>
            </a:pPr>
            <a:r>
              <a:rPr lang="en-US" err="1"/>
              <a:t>Instagram</a:t>
            </a:r>
            <a:endParaRPr lang="en-US"/>
          </a:p>
          <a:p>
            <a:pPr>
              <a:buFont typeface="Wingdings" pitchFamily="2" charset="2"/>
              <a:buChar char="Ø"/>
            </a:pPr>
            <a:r>
              <a:rPr lang="en-US"/>
              <a:t>M.me</a:t>
            </a:r>
          </a:p>
          <a:p>
            <a:pPr>
              <a:buFont typeface="Wingdings" pitchFamily="2" charset="2"/>
              <a:buChar char="Ø"/>
            </a:pPr>
            <a:r>
              <a:rPr lang="en-US"/>
              <a:t>Wa.me</a:t>
            </a:r>
          </a:p>
          <a:p>
            <a:pPr>
              <a:buFont typeface="Wingdings" pitchFamily="2" charset="2"/>
              <a:buChar char="Ø"/>
            </a:pPr>
            <a:r>
              <a:rPr lang="en-US"/>
              <a:t>Google Play</a:t>
            </a:r>
          </a:p>
          <a:p>
            <a:pPr>
              <a:buFont typeface="Wingdings" pitchFamily="2" charset="2"/>
              <a:buChar char="Ø"/>
            </a:pPr>
            <a:r>
              <a:rPr lang="en-US"/>
              <a:t>App Store</a:t>
            </a:r>
          </a:p>
          <a:p>
            <a:pPr marL="0" indent="0">
              <a:buNone/>
            </a:pPr>
            <a:endParaRPr lang="en-US"/>
          </a:p>
        </p:txBody>
      </p:sp>
    </p:spTree>
    <p:extLst>
      <p:ext uri="{BB962C8B-B14F-4D97-AF65-F5344CB8AC3E}">
        <p14:creationId xmlns:p14="http://schemas.microsoft.com/office/powerpoint/2010/main" val="2077420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9D24-A938-4180-89B1-47BA2DFAA6B5}"/>
              </a:ext>
            </a:extLst>
          </p:cNvPr>
          <p:cNvSpPr>
            <a:spLocks noGrp="1"/>
          </p:cNvSpPr>
          <p:nvPr>
            <p:ph type="title"/>
          </p:nvPr>
        </p:nvSpPr>
        <p:spPr>
          <a:xfrm>
            <a:off x="457200" y="3185397"/>
            <a:ext cx="8371734" cy="1027556"/>
          </a:xfrm>
        </p:spPr>
        <p:txBody>
          <a:bodyPr vert="horz" lIns="91440" tIns="45720" rIns="91440" bIns="45720" anchor="ctr">
            <a:normAutofit fontScale="90000"/>
            <a:scene3d>
              <a:camera prst="orthographicFront"/>
              <a:lightRig rig="soft" dir="t">
                <a:rot lat="0" lon="0" rev="16800000"/>
              </a:lightRig>
            </a:scene3d>
            <a:sp3d prstMaterial="softEdge">
              <a:bevelT w="38100" h="38100"/>
            </a:sp3d>
          </a:bodyPr>
          <a:lstStyle/>
          <a:p>
            <a:r>
              <a:rPr lang="en-US" sz="6000" dirty="0" err="1"/>
              <a:t>Abvantages</a:t>
            </a:r>
            <a:r>
              <a:rPr lang="en-US" sz="6000" dirty="0"/>
              <a:t> and </a:t>
            </a:r>
            <a:r>
              <a:rPr lang="en-US" sz="6000" dirty="0" err="1"/>
              <a:t>disabvantages</a:t>
            </a:r>
            <a:r>
              <a:rPr lang="en-US" sz="6000" dirty="0"/>
              <a:t> of artificial intelligence</a:t>
            </a:r>
          </a:p>
        </p:txBody>
      </p:sp>
      <p:sp>
        <p:nvSpPr>
          <p:cNvPr id="3" name="TextBox 2">
            <a:extLst>
              <a:ext uri="{FF2B5EF4-FFF2-40B4-BE49-F238E27FC236}">
                <a16:creationId xmlns:a16="http://schemas.microsoft.com/office/drawing/2014/main" id="{9398F03C-7C2A-45D7-8617-F3979C6D3433}"/>
              </a:ext>
            </a:extLst>
          </p:cNvPr>
          <p:cNvSpPr txBox="1"/>
          <p:nvPr/>
        </p:nvSpPr>
        <p:spPr>
          <a:xfrm rot="-10800000" flipV="1">
            <a:off x="2084231" y="857986"/>
            <a:ext cx="415987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err="1">
                <a:latin typeface="Bierstadt"/>
              </a:rPr>
              <a:t>conclussion</a:t>
            </a:r>
            <a:endParaRPr lang="en-US" sz="2800">
              <a:latin typeface="Bierstadt"/>
            </a:endParaRPr>
          </a:p>
        </p:txBody>
      </p:sp>
    </p:spTree>
    <p:extLst>
      <p:ext uri="{BB962C8B-B14F-4D97-AF65-F5344CB8AC3E}">
        <p14:creationId xmlns:p14="http://schemas.microsoft.com/office/powerpoint/2010/main" val="3999229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AB5B6-FD6B-4560-8F43-1E2B2D871A03}"/>
              </a:ext>
            </a:extLst>
          </p:cNvPr>
          <p:cNvSpPr>
            <a:spLocks noGrp="1"/>
          </p:cNvSpPr>
          <p:nvPr>
            <p:ph type="title"/>
          </p:nvPr>
        </p:nvSpPr>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sz="5400"/>
              <a:t>abvantages</a:t>
            </a:r>
          </a:p>
        </p:txBody>
      </p:sp>
      <p:sp>
        <p:nvSpPr>
          <p:cNvPr id="3" name="Content Placeholder 2">
            <a:extLst>
              <a:ext uri="{FF2B5EF4-FFF2-40B4-BE49-F238E27FC236}">
                <a16:creationId xmlns:a16="http://schemas.microsoft.com/office/drawing/2014/main" id="{AB3AECB7-320A-43E5-A95C-6B403D9A4F23}"/>
              </a:ext>
            </a:extLst>
          </p:cNvPr>
          <p:cNvSpPr>
            <a:spLocks noGrp="1"/>
          </p:cNvSpPr>
          <p:nvPr>
            <p:ph idx="1"/>
          </p:nvPr>
        </p:nvSpPr>
        <p:spPr/>
        <p:txBody>
          <a:bodyPr vert="horz" lIns="91440" tIns="45720" rIns="91440" bIns="45720" anchor="t">
            <a:normAutofit/>
          </a:bodyPr>
          <a:lstStyle/>
          <a:p>
            <a:r>
              <a:rPr lang="en-US"/>
              <a:t>artificial intelligence reduce error</a:t>
            </a:r>
          </a:p>
          <a:p>
            <a:pPr>
              <a:buClr>
                <a:srgbClr val="F9F9F9"/>
              </a:buClr>
            </a:pPr>
            <a:r>
              <a:rPr lang="en-US"/>
              <a:t>difficult exploration</a:t>
            </a:r>
          </a:p>
          <a:p>
            <a:pPr>
              <a:buClr>
                <a:srgbClr val="F9F9F9"/>
              </a:buClr>
            </a:pPr>
            <a:r>
              <a:rPr lang="en-US"/>
              <a:t>daily application</a:t>
            </a:r>
          </a:p>
          <a:p>
            <a:pPr>
              <a:buClr>
                <a:srgbClr val="F9F9F9"/>
              </a:buClr>
            </a:pPr>
            <a:r>
              <a:rPr lang="en-US"/>
              <a:t>digital assistants</a:t>
            </a:r>
          </a:p>
          <a:p>
            <a:pPr>
              <a:buClr>
                <a:srgbClr val="F9F9F9"/>
              </a:buClr>
            </a:pPr>
            <a:r>
              <a:rPr lang="en-US"/>
              <a:t>no brakes</a:t>
            </a:r>
          </a:p>
          <a:p>
            <a:pPr>
              <a:buClr>
                <a:srgbClr val="F9F9F9"/>
              </a:buClr>
            </a:pPr>
            <a:r>
              <a:rPr lang="en-US"/>
              <a:t>increase wort efficiency</a:t>
            </a:r>
          </a:p>
          <a:p>
            <a:pPr marL="137160" indent="0">
              <a:buClr>
                <a:srgbClr val="F9F9F9"/>
              </a:buClr>
              <a:buNone/>
            </a:pPr>
            <a:endParaRPr lang="en-US"/>
          </a:p>
        </p:txBody>
      </p:sp>
    </p:spTree>
    <p:extLst>
      <p:ext uri="{BB962C8B-B14F-4D97-AF65-F5344CB8AC3E}">
        <p14:creationId xmlns:p14="http://schemas.microsoft.com/office/powerpoint/2010/main" val="3700671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82C91-84A1-499A-A3B3-E8307A888709}"/>
              </a:ext>
            </a:extLst>
          </p:cNvPr>
          <p:cNvSpPr>
            <a:spLocks noGrp="1"/>
          </p:cNvSpPr>
          <p:nvPr>
            <p:ph type="title"/>
          </p:nvPr>
        </p:nvSpPr>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cap="all">
                <a:ea typeface="+mj-lt"/>
                <a:cs typeface="+mj-lt"/>
              </a:rPr>
              <a:t>DISADVANTAGES</a:t>
            </a:r>
            <a:endParaRPr lang="en-US"/>
          </a:p>
        </p:txBody>
      </p:sp>
      <p:sp>
        <p:nvSpPr>
          <p:cNvPr id="3" name="Content Placeholder 2">
            <a:extLst>
              <a:ext uri="{FF2B5EF4-FFF2-40B4-BE49-F238E27FC236}">
                <a16:creationId xmlns:a16="http://schemas.microsoft.com/office/drawing/2014/main" id="{C01A8534-03EE-4427-9BB0-D2EA9970B8E6}"/>
              </a:ext>
            </a:extLst>
          </p:cNvPr>
          <p:cNvSpPr>
            <a:spLocks noGrp="1"/>
          </p:cNvSpPr>
          <p:nvPr>
            <p:ph idx="1"/>
          </p:nvPr>
        </p:nvSpPr>
        <p:spPr/>
        <p:txBody>
          <a:bodyPr vert="horz" lIns="91440" tIns="45720" rIns="91440" bIns="45720" anchor="t">
            <a:normAutofit/>
          </a:bodyPr>
          <a:lstStyle/>
          <a:p>
            <a:pPr>
              <a:lnSpc>
                <a:spcPct val="120000"/>
              </a:lnSpc>
              <a:spcBef>
                <a:spcPts val="1000"/>
              </a:spcBef>
            </a:pPr>
            <a:r>
              <a:rPr lang="en-GB">
                <a:ea typeface="+mn-lt"/>
                <a:cs typeface="+mn-lt"/>
              </a:rPr>
              <a:t>Cost overruns </a:t>
            </a:r>
            <a:endParaRPr lang="en-US">
              <a:ea typeface="+mn-lt"/>
              <a:cs typeface="+mn-lt"/>
            </a:endParaRPr>
          </a:p>
          <a:p>
            <a:pPr>
              <a:lnSpc>
                <a:spcPct val="120000"/>
              </a:lnSpc>
              <a:spcBef>
                <a:spcPts val="1000"/>
              </a:spcBef>
              <a:buClr>
                <a:srgbClr val="F9F9F9"/>
              </a:buClr>
            </a:pPr>
            <a:r>
              <a:rPr lang="en-GB">
                <a:ea typeface="+mn-lt"/>
                <a:cs typeface="+mn-lt"/>
              </a:rPr>
              <a:t>Dearth of talent </a:t>
            </a:r>
            <a:endParaRPr lang="en-US">
              <a:ea typeface="+mn-lt"/>
              <a:cs typeface="+mn-lt"/>
            </a:endParaRPr>
          </a:p>
          <a:p>
            <a:pPr>
              <a:lnSpc>
                <a:spcPct val="120000"/>
              </a:lnSpc>
              <a:spcBef>
                <a:spcPts val="1000"/>
              </a:spcBef>
              <a:buClr>
                <a:srgbClr val="F9F9F9"/>
              </a:buClr>
            </a:pPr>
            <a:r>
              <a:rPr lang="en-GB">
                <a:ea typeface="+mn-lt"/>
                <a:cs typeface="+mn-lt"/>
              </a:rPr>
              <a:t>Lack of patricidal products </a:t>
            </a:r>
            <a:endParaRPr lang="en-US">
              <a:ea typeface="+mn-lt"/>
              <a:cs typeface="+mn-lt"/>
            </a:endParaRPr>
          </a:p>
          <a:p>
            <a:pPr>
              <a:lnSpc>
                <a:spcPct val="120000"/>
              </a:lnSpc>
              <a:spcBef>
                <a:spcPts val="1000"/>
              </a:spcBef>
              <a:buClr>
                <a:srgbClr val="F9F9F9"/>
              </a:buClr>
            </a:pPr>
            <a:r>
              <a:rPr lang="en-GB">
                <a:ea typeface="+mn-lt"/>
                <a:cs typeface="+mn-lt"/>
              </a:rPr>
              <a:t>Potential for misuse</a:t>
            </a:r>
            <a:endParaRPr lang="en-US">
              <a:ea typeface="+mn-lt"/>
              <a:cs typeface="+mn-lt"/>
            </a:endParaRPr>
          </a:p>
          <a:p>
            <a:pPr>
              <a:lnSpc>
                <a:spcPct val="120000"/>
              </a:lnSpc>
              <a:spcBef>
                <a:spcPts val="1000"/>
              </a:spcBef>
              <a:buClr>
                <a:srgbClr val="F9F9F9"/>
              </a:buClr>
            </a:pPr>
            <a:r>
              <a:rPr lang="en-GB">
                <a:ea typeface="+mn-lt"/>
                <a:cs typeface="+mn-lt"/>
              </a:rPr>
              <a:t>No improvement with experience</a:t>
            </a:r>
            <a:endParaRPr lang="en-US">
              <a:ea typeface="+mn-lt"/>
              <a:cs typeface="+mn-lt"/>
            </a:endParaRPr>
          </a:p>
          <a:p>
            <a:pPr>
              <a:lnSpc>
                <a:spcPct val="120000"/>
              </a:lnSpc>
              <a:spcBef>
                <a:spcPts val="1000"/>
              </a:spcBef>
              <a:buClr>
                <a:srgbClr val="F9F9F9"/>
              </a:buClr>
            </a:pPr>
            <a:r>
              <a:rPr lang="en-GB">
                <a:ea typeface="+mn-lt"/>
                <a:cs typeface="+mn-lt"/>
              </a:rPr>
              <a:t>Could dominated Humans </a:t>
            </a:r>
            <a:endParaRPr lang="en-US"/>
          </a:p>
        </p:txBody>
      </p:sp>
    </p:spTree>
    <p:extLst>
      <p:ext uri="{BB962C8B-B14F-4D97-AF65-F5344CB8AC3E}">
        <p14:creationId xmlns:p14="http://schemas.microsoft.com/office/powerpoint/2010/main" val="2050524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2504"/>
            <a:ext cx="8229600" cy="846886"/>
          </a:xfrm>
        </p:spPr>
        <p:txBody>
          <a:bodyPr/>
          <a:lstStyle/>
          <a:p>
            <a:r>
              <a:rPr lang="en-US"/>
              <a:t>References</a:t>
            </a:r>
          </a:p>
        </p:txBody>
      </p:sp>
      <p:sp>
        <p:nvSpPr>
          <p:cNvPr id="3" name="Content Placeholder 2"/>
          <p:cNvSpPr>
            <a:spLocks noGrp="1"/>
          </p:cNvSpPr>
          <p:nvPr>
            <p:ph idx="1"/>
          </p:nvPr>
        </p:nvSpPr>
        <p:spPr>
          <a:xfrm>
            <a:off x="457200" y="2156894"/>
            <a:ext cx="7945331" cy="4152466"/>
          </a:xfrm>
        </p:spPr>
        <p:txBody>
          <a:bodyPr vert="horz" lIns="91440" tIns="45720" rIns="91440" bIns="45720" anchor="t">
            <a:normAutofit fontScale="77500" lnSpcReduction="20000"/>
          </a:bodyPr>
          <a:lstStyle/>
          <a:p>
            <a:r>
              <a:rPr lang="en-US"/>
              <a:t>Daley, S. (2018). 19 examples of artificial intelligence shaking up business as usual [online] Available </a:t>
            </a:r>
            <a:r>
              <a:rPr lang="en-US" err="1"/>
              <a:t>at:https</a:t>
            </a:r>
            <a:r>
              <a:rPr lang="en-US"/>
              <a:t>://builtin.com/artificial-intelligence/examples-ai-in-industry [Accessed 17 August 2020]</a:t>
            </a:r>
          </a:p>
          <a:p>
            <a:r>
              <a:rPr lang="en-US"/>
              <a:t>Maynard, N., (2019). Juniper research. How AI can revive retail? [online] Available at: https://www.juniperresearch.com/document-library/white-papers/how-ai-can-reviveretail&gt; [Accessed 07 August 2020] [Accessed 07 August 2020]</a:t>
            </a:r>
          </a:p>
          <a:p>
            <a:r>
              <a:rPr lang="en-US"/>
              <a:t>Nagy, S. &amp; </a:t>
            </a:r>
            <a:r>
              <a:rPr lang="en-US" err="1"/>
              <a:t>Hadjú</a:t>
            </a:r>
            <a:r>
              <a:rPr lang="en-US"/>
              <a:t>, N.(2021). Consumer Acceptance of the Use of Artificial Intelligence in Online Shopping: Evidence From Hungary. </a:t>
            </a:r>
            <a:r>
              <a:rPr lang="en-US" err="1"/>
              <a:t>Amfiteatru</a:t>
            </a:r>
            <a:r>
              <a:rPr lang="en-US"/>
              <a:t> Economic, 23(56), 155-173. </a:t>
            </a:r>
          </a:p>
          <a:p>
            <a:pPr marL="137160" indent="0">
              <a:buNone/>
            </a:pPr>
            <a:endParaRPr lang="en-US"/>
          </a:p>
          <a:p>
            <a:endParaRPr lang="en-US"/>
          </a:p>
        </p:txBody>
      </p:sp>
      <p:sp>
        <p:nvSpPr>
          <p:cNvPr id="4" name="Content Placeholder 2">
            <a:extLst>
              <a:ext uri="{FF2B5EF4-FFF2-40B4-BE49-F238E27FC236}">
                <a16:creationId xmlns:a16="http://schemas.microsoft.com/office/drawing/2014/main" id="{318483FF-7D26-415D-8220-1A9D6292A942}"/>
              </a:ext>
            </a:extLst>
          </p:cNvPr>
          <p:cNvSpPr>
            <a:spLocks noGrp="1"/>
          </p:cNvSpPr>
          <p:nvPr/>
        </p:nvSpPr>
        <p:spPr>
          <a:xfrm>
            <a:off x="636843" y="1399224"/>
            <a:ext cx="8987651" cy="19389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a:ea typeface="+mn-lt"/>
                <a:cs typeface="+mn-lt"/>
              </a:rPr>
              <a:t>Adrian Ridner(2002) </a:t>
            </a:r>
            <a:r>
              <a:rPr lang="en-US" sz="2000">
                <a:ea typeface="+mn-lt"/>
                <a:cs typeface="+mn-lt"/>
                <a:hlinkClick r:id="rId2"/>
              </a:rPr>
              <a:t>Study.com - Search for courses, lessons and more</a:t>
            </a:r>
            <a:endParaRPr lang="en-US" sz="2000">
              <a:ea typeface="+mn-lt"/>
              <a:cs typeface="Calibri"/>
            </a:endParaRPr>
          </a:p>
          <a:p>
            <a:pPr marL="0" indent="0">
              <a:buNone/>
            </a:pPr>
            <a:r>
              <a:rPr lang="en-US" sz="2000">
                <a:ea typeface="+mn-lt"/>
                <a:cs typeface="+mn-lt"/>
                <a:hlinkClick r:id="rId3"/>
              </a:rPr>
              <a:t>AliExpress logo and symbol, meaning, history, PNG (1000logos.net)</a:t>
            </a:r>
            <a:endParaRPr lang="en-US" sz="2000">
              <a:cs typeface="Calibri"/>
            </a:endParaRPr>
          </a:p>
        </p:txBody>
      </p:sp>
      <p:sp>
        <p:nvSpPr>
          <p:cNvPr id="5" name="TextBox 4">
            <a:extLst>
              <a:ext uri="{FF2B5EF4-FFF2-40B4-BE49-F238E27FC236}">
                <a16:creationId xmlns:a16="http://schemas.microsoft.com/office/drawing/2014/main" id="{7B5172B1-242D-4836-B159-899019EB8913}"/>
              </a:ext>
            </a:extLst>
          </p:cNvPr>
          <p:cNvSpPr txBox="1"/>
          <p:nvPr/>
        </p:nvSpPr>
        <p:spPr>
          <a:xfrm>
            <a:off x="3200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736051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A6A00-4076-4C64-B01B-4A01E0148A39}"/>
              </a:ext>
            </a:extLst>
          </p:cNvPr>
          <p:cNvSpPr>
            <a:spLocks noGrp="1"/>
          </p:cNvSpPr>
          <p:nvPr>
            <p:ph type="title"/>
          </p:nvPr>
        </p:nvSpPr>
        <p:spPr/>
        <p:txBody>
          <a:bodyPr vert="horz" lIns="91440" tIns="45720" rIns="91440" bIns="45720" anchor="ctr">
            <a:normAutofit fontScale="90000"/>
            <a:scene3d>
              <a:camera prst="orthographicFront"/>
              <a:lightRig rig="soft" dir="t">
                <a:rot lat="0" lon="0" rev="16800000"/>
              </a:lightRig>
            </a:scene3d>
            <a:sp3d prstMaterial="softEdge">
              <a:bevelT w="38100" h="38100"/>
            </a:sp3d>
          </a:bodyPr>
          <a:lstStyle/>
          <a:p>
            <a:r>
              <a:rPr lang="en-GB" dirty="0"/>
              <a:t>Thank  you</a:t>
            </a:r>
            <a:br>
              <a:rPr lang="en-US" dirty="0"/>
            </a:br>
            <a:r>
              <a:rPr lang="en-GB" dirty="0"/>
              <a:t> </a:t>
            </a:r>
          </a:p>
        </p:txBody>
      </p:sp>
      <p:sp>
        <p:nvSpPr>
          <p:cNvPr id="3" name="Content Placeholder 2">
            <a:extLst>
              <a:ext uri="{FF2B5EF4-FFF2-40B4-BE49-F238E27FC236}">
                <a16:creationId xmlns:a16="http://schemas.microsoft.com/office/drawing/2014/main" id="{AC066990-D143-4659-AFA5-FDC54F8FC4E2}"/>
              </a:ext>
            </a:extLst>
          </p:cNvPr>
          <p:cNvSpPr>
            <a:spLocks noGrp="1"/>
          </p:cNvSpPr>
          <p:nvPr>
            <p:ph idx="1"/>
          </p:nvPr>
        </p:nvSpPr>
        <p:spPr/>
        <p:txBody>
          <a:bodyPr vert="horz" lIns="91440" tIns="45720" rIns="91440" bIns="45720" anchor="t">
            <a:normAutofit/>
          </a:bodyPr>
          <a:lstStyle/>
          <a:p>
            <a:pPr marL="137160" indent="0">
              <a:buNone/>
            </a:pPr>
            <a:r>
              <a:rPr lang="en-GB" dirty="0"/>
              <a:t>                           </a:t>
            </a:r>
          </a:p>
        </p:txBody>
      </p:sp>
      <p:sp>
        <p:nvSpPr>
          <p:cNvPr id="4" name="TextBox 3">
            <a:extLst>
              <a:ext uri="{FF2B5EF4-FFF2-40B4-BE49-F238E27FC236}">
                <a16:creationId xmlns:a16="http://schemas.microsoft.com/office/drawing/2014/main" id="{69D01353-314C-4E08-8195-AC845F936365}"/>
              </a:ext>
            </a:extLst>
          </p:cNvPr>
          <p:cNvSpPr txBox="1"/>
          <p:nvPr/>
        </p:nvSpPr>
        <p:spPr>
          <a:xfrm>
            <a:off x="3715554" y="3200400"/>
            <a:ext cx="26144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Any questions</a:t>
            </a:r>
          </a:p>
        </p:txBody>
      </p:sp>
    </p:spTree>
    <p:extLst>
      <p:ext uri="{BB962C8B-B14F-4D97-AF65-F5344CB8AC3E}">
        <p14:creationId xmlns:p14="http://schemas.microsoft.com/office/powerpoint/2010/main" val="23933202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13" ma:contentTypeDescription="Create a new document." ma:contentTypeScope="" ma:versionID="d664b9d348e184d673d2df8866d06259">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ce3e5bd62978fbd7be5e541937534bf7"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386963-17AB-448B-B859-4173D1D851D3}">
  <ds:schemaRefs>
    <ds:schemaRef ds:uri="http://schemas.microsoft.com/office/2006/documentManagement/types"/>
    <ds:schemaRef ds:uri="0c664b51-63af-4b9d-8d70-3880ca420fc4"/>
    <ds:schemaRef ds:uri="http://schemas.microsoft.com/office/infopath/2007/PartnerControls"/>
    <ds:schemaRef ds:uri="d1ca41dc-05f3-4340-86ae-42a3158c68b4"/>
    <ds:schemaRef ds:uri="http://www.w3.org/XML/1998/namespace"/>
    <ds:schemaRef ds:uri="http://schemas.openxmlformats.org/package/2006/metadata/core-properties"/>
    <ds:schemaRef ds:uri="http://schemas.microsoft.com/office/2006/metadata/properties"/>
    <ds:schemaRef ds:uri="http://purl.org/dc/dcmitype/"/>
    <ds:schemaRef ds:uri="http://purl.org/dc/terms/"/>
    <ds:schemaRef ds:uri="http://purl.org/dc/elements/1.1/"/>
  </ds:schemaRefs>
</ds:datastoreItem>
</file>

<file path=customXml/itemProps2.xml><?xml version="1.0" encoding="utf-8"?>
<ds:datastoreItem xmlns:ds="http://schemas.openxmlformats.org/officeDocument/2006/customXml" ds:itemID="{2CA87761-585C-4C55-A546-9FE8C64CC904}">
  <ds:schemaRefs>
    <ds:schemaRef ds:uri="http://schemas.microsoft.com/sharepoint/v3/contenttype/forms"/>
  </ds:schemaRefs>
</ds:datastoreItem>
</file>

<file path=customXml/itemProps3.xml><?xml version="1.0" encoding="utf-8"?>
<ds:datastoreItem xmlns:ds="http://schemas.openxmlformats.org/officeDocument/2006/customXml" ds:itemID="{C1BC48B1-CA3E-4F26-8389-9B318F7470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Apex</Template>
  <TotalTime>0</TotalTime>
  <Words>1025</Words>
  <Application>Microsoft Office PowerPoint</Application>
  <PresentationFormat>On-screen Show (4:3)</PresentationFormat>
  <Paragraphs>110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Apex</vt:lpstr>
      <vt:lpstr> </vt:lpstr>
      <vt:lpstr>Group presentation</vt:lpstr>
      <vt:lpstr>Introduction </vt:lpstr>
      <vt:lpstr>PowerPoint Presentation</vt:lpstr>
      <vt:lpstr>One of their biggest creation is on artificial intelligence </vt:lpstr>
      <vt:lpstr>Aliexpress and Technology in Marketing</vt:lpstr>
      <vt:lpstr>Cont’d </vt:lpstr>
      <vt:lpstr>Examples of Artificial Intelligence make-ups in use by Aliexpress: men’s shaving, plus size wire and  massager</vt:lpstr>
      <vt:lpstr>Examples Continue:  Knife sharpener, smart watch and repair skin oil</vt:lpstr>
      <vt:lpstr>How Aliexpress operates</vt:lpstr>
      <vt:lpstr>Why the choice of Aliexpress</vt:lpstr>
      <vt:lpstr>Empirical Evidence</vt:lpstr>
      <vt:lpstr>Social Media Features of Aliexpress Online Connect</vt:lpstr>
      <vt:lpstr>Abvantages and disabvantages of artificial intelligence</vt:lpstr>
      <vt:lpstr>abvantages</vt:lpstr>
      <vt:lpstr>DISADVANTAGES</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 - User</dc:creator>
  <cp:lastModifiedBy>Dhirendra Jadhav</cp:lastModifiedBy>
  <cp:revision>53</cp:revision>
  <dcterms:created xsi:type="dcterms:W3CDTF">2006-08-16T00:00:00Z</dcterms:created>
  <dcterms:modified xsi:type="dcterms:W3CDTF">2021-08-22T09:25:25Z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