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1"/>
  </p:sldMasterIdLst>
  <p:sldIdLst>
    <p:sldId id="259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72" y="403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D57A4-A240-E371-BCA7-888D19E4A9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1ACE05-3DF3-F324-DC10-4C4841506C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88A14-1583-95ED-DEB8-CF683775C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A8350-2F66-DAE7-4276-393CF0891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4C8FEC-343D-C71C-C1C0-4DD2A1331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78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ECFA8-EA04-2C8C-0059-FAB670E4F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B23F5-CA79-C51D-6A42-103595FF1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5C1D-8C29-F0F1-50FF-D60509193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24C85-412D-6300-F54B-88FB885D6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59E3E9-9ABE-A0A5-2CC5-490E7AE10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558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68EAB-D4C2-4843-1711-6B0F2724D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5F6F5B-F063-4D9E-1D98-C5A5CD020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06F5C3-6D1A-5706-647D-6F48821C3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5DDF3-51DF-646A-4B27-D628D6239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58EE-E164-56D3-176A-C36E882E2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057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41B91-0E6D-1EFB-3E9B-4944A1A99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34C95-CA28-773F-E98E-245A226A63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2422C7-D939-4271-9650-BB9CEDFB81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B07F3-0087-02F0-3AA1-3352FA807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932503-D904-D75A-A976-F92C841F7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0BA253-3EB2-68F9-44F0-5F699588A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372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36A75-1423-6ADB-DE32-BD9855696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7BCF9E-6E0C-8913-18AF-A905AA31BD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D85340-9BC0-0B34-B7A7-43E948095B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A5A5C2-B3CA-0308-81D4-D53381C466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EB342D-D282-8F7B-3FB0-F8E2ED16A1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B5BD58-D195-0C62-658A-DD3B97B19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3C14EE-7615-7BB4-3CAA-4F2A1B3A0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527457-B9E5-0E62-1C02-FAA4BB5FE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48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C9E43-8D17-61D5-E035-6CC6AD147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D52ED2-FEF1-943B-12EC-B6D72EAC8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4A380-09E4-3C2E-B2FB-2D71E0092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66B76E-2734-EEF1-0D2B-E002BFE25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626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3D69F2-0701-1849-0ABD-CD6D57B69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F3DD52-0870-C246-B574-4A64FA7DF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171428-8428-DD33-0438-1014E288B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066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32891-0D37-2571-E67F-B547E9612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8864B-5784-7163-0BD0-EB8F6AA4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42E500-4E36-8BF3-2C64-D19EECDE01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E198A8-FD79-84C6-DCB9-57DA3C7C4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92BFA4-904F-2376-6BFE-587C16446E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B7FA09-7546-A170-E583-DD3C5FB66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270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8F53C-250B-75D0-41C3-A3D73BAF1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7FB1D6-1434-720C-5BFD-EE52827E1F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424788-E713-EFE7-DBD5-E74FC5535D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A33803-BD39-1453-B9DE-8F581BBBB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C0AA4B-0790-BE02-50BE-BF50043E5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9709A2-BC85-DA05-39B7-D12BAA732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223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EF70F-41D8-2B9B-D74E-611FEEA70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323725-D8A6-A729-BEC8-7F04207004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03431-4FAE-C525-59CA-3C1680274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0EDA85-1583-A72C-6684-3F984597D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3695EA-FB50-A2BB-26CE-7DA80C45D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248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112068-E447-E2B4-F53B-52736D6D5C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0D310D-B7AF-1DFB-CEE1-86F62FF2A5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1EE87-02BB-8428-66CE-B76B9F5FA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91B9D-9D3D-8305-EED1-5DC42592E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86897-0A16-EBA3-73F9-8B18A18C5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920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73F832-9B2E-E567-1FEB-7C90B53B2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6F5B06-4478-094C-D66D-8EE6500864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232825-0971-88FA-CCA8-D3417A70C4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4A29C-3894-3865-C6DF-29740F5078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F6DBC4-66D6-BD07-CFE9-F4F2FAA553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391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8/s41380-019-0360-1" TargetMode="External"/><Relationship Id="rId3" Type="http://schemas.openxmlformats.org/officeDocument/2006/relationships/hyperlink" Target="https://www.beateatingdisorders.org.uk/" TargetMode="External"/><Relationship Id="rId7" Type="http://schemas.openxmlformats.org/officeDocument/2006/relationships/hyperlink" Target="https://doi.org/10.1097/YCO.0b013e328358a782" TargetMode="External"/><Relationship Id="rId2" Type="http://schemas.openxmlformats.org/officeDocument/2006/relationships/hyperlink" Target="https://doi.org/10.1001/archgenpsychiatry.2011.74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longtermplan.nhs.uk/" TargetMode="External"/><Relationship Id="rId5" Type="http://schemas.openxmlformats.org/officeDocument/2006/relationships/hyperlink" Target="https://www.nice.org.uk/guidance/ng69" TargetMode="External"/><Relationship Id="rId10" Type="http://schemas.openxmlformats.org/officeDocument/2006/relationships/hyperlink" Target="https://icd.who.int/" TargetMode="External"/><Relationship Id="rId4" Type="http://schemas.openxmlformats.org/officeDocument/2006/relationships/hyperlink" Target="https://doi.org/10.1007/s11920-011-0202-9" TargetMode="External"/><Relationship Id="rId9" Type="http://schemas.openxmlformats.org/officeDocument/2006/relationships/hyperlink" Target="https://doi.org/10.1016/S0140-6736%2820%2930059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9C7B7C-7F47-D53D-BDFF-9E19C96A6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spcAft>
                <a:spcPts val="800"/>
              </a:spcAft>
            </a:pPr>
            <a:r>
              <a:rPr lang="en-US" sz="3700" b="1" i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Student name: </a:t>
            </a:r>
            <a:r>
              <a:rPr lang="en-US" sz="37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Isabela Cosmina Tocila</a:t>
            </a:r>
            <a:r>
              <a:rPr lang="en-US" sz="3700" b="1" i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</a:t>
            </a:r>
            <a:br>
              <a:rPr lang="en-US" sz="3700" b="1" i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3700" b="1" i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Student number: </a:t>
            </a:r>
            <a:r>
              <a:rPr lang="en-US" sz="37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2336281</a:t>
            </a:r>
            <a:br>
              <a:rPr lang="en-US" sz="3700" b="1" i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3700" b="1" i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Lecturer’s name: </a:t>
            </a:r>
            <a:r>
              <a:rPr lang="en-US" sz="37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Bianca Sanfilippo</a:t>
            </a:r>
            <a:br>
              <a:rPr lang="en-US" sz="37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37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Component 1</a:t>
            </a:r>
            <a:r>
              <a:rPr lang="en-US" sz="37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: Individual</a:t>
            </a:r>
            <a:br>
              <a:rPr lang="en-US" sz="37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37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Presentation (Poster)</a:t>
            </a:r>
            <a:br>
              <a:rPr lang="en-US" sz="37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37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37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University of Wales Trinity Saint David: Ranking, Courses, Fees ...">
            <a:extLst>
              <a:ext uri="{FF2B5EF4-FFF2-40B4-BE49-F238E27FC236}">
                <a16:creationId xmlns:a16="http://schemas.microsoft.com/office/drawing/2014/main" id="{69C738E8-027D-30AC-10CB-B0F4DAFFAE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6253" y="957860"/>
            <a:ext cx="4942280" cy="4942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792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C1E5815-D54C-487F-A054-6D4930ADE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poster_without_ref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208495" cy="6858000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208496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5408F-0F8C-7858-73A2-EFA1731462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11CC90-3DFC-C0D3-7DCB-F8917E8B52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142875" indent="-228600" algn="l">
              <a:buFont typeface="Arial" panose="020B0604020202020204" pitchFamily="34" charset="0"/>
              <a:buChar char="•"/>
            </a:pPr>
            <a:r>
              <a:rPr lang="en-US" sz="1100" i="0">
                <a:effectLst/>
              </a:rPr>
              <a:t>Arcelus, J., Mitchell, A. J., Wales, J. &amp; Nielsen, S. (2011). </a:t>
            </a:r>
            <a:r>
              <a:rPr lang="en-US" sz="1100" i="1">
                <a:effectLst/>
              </a:rPr>
              <a:t>Mortality rates in patients with anorexia nervosa and other eating disorders: A meta-analysis of 36 studies.</a:t>
            </a:r>
            <a:r>
              <a:rPr lang="en-US" sz="1100" i="0">
                <a:effectLst/>
              </a:rPr>
              <a:t> Archives of General Psychiatry, 68(7), pp. 724–731. </a:t>
            </a:r>
            <a:r>
              <a:rPr lang="en-US" sz="1100" i="0">
                <a:effectLst/>
                <a:hlinkClick r:id="rId2"/>
              </a:rPr>
              <a:t>https://doi.org/10.1001/archgenpsychiatry.2011.74</a:t>
            </a:r>
            <a:endParaRPr lang="en-US" sz="1100" i="0">
              <a:effectLst/>
            </a:endParaRPr>
          </a:p>
          <a:p>
            <a:pPr marL="142875" indent="-228600" algn="l">
              <a:buFont typeface="Arial" panose="020B0604020202020204" pitchFamily="34" charset="0"/>
              <a:buChar char="•"/>
            </a:pPr>
            <a:r>
              <a:rPr lang="en-US" sz="1100"/>
              <a:t>KoBeat. (2023). </a:t>
            </a:r>
            <a:r>
              <a:rPr lang="en-US" sz="1100" i="1"/>
              <a:t>Eating disorders in the UK: Prevalence, impact and service provision.</a:t>
            </a:r>
            <a:r>
              <a:rPr lang="en-US" sz="1100"/>
              <a:t> Available at: </a:t>
            </a:r>
            <a:r>
              <a:rPr lang="en-US" sz="1100">
                <a:hlinkClick r:id="rId3"/>
              </a:rPr>
              <a:t>https://www.beateatingdisorders.org.uk/</a:t>
            </a:r>
            <a:r>
              <a:rPr lang="en-US" sz="1100"/>
              <a:t> (Accessed: 20 June 2026).</a:t>
            </a:r>
          </a:p>
          <a:p>
            <a:pPr marL="142875" indent="-228600" algn="l">
              <a:buFont typeface="Arial" panose="020B0604020202020204" pitchFamily="34" charset="0"/>
              <a:buChar char="•"/>
            </a:pPr>
            <a:r>
              <a:rPr lang="en-US" sz="1100"/>
              <a:t>T</a:t>
            </a:r>
            <a:r>
              <a:rPr lang="en-US" sz="1100" i="0">
                <a:effectLst/>
              </a:rPr>
              <a:t>hari, R. &amp; George, S. (2011). </a:t>
            </a:r>
            <a:r>
              <a:rPr lang="en-US" sz="1100" i="1">
                <a:effectLst/>
              </a:rPr>
              <a:t>Pharmacological treatment of anorexia nervosa and bulimia nervosa.</a:t>
            </a:r>
            <a:r>
              <a:rPr lang="en-US" sz="1100" i="0">
                <a:effectLst/>
              </a:rPr>
              <a:t> Current Psychiatry Reports, 13(5), pp. 327–333. </a:t>
            </a:r>
            <a:r>
              <a:rPr lang="en-US" sz="1100" i="0">
                <a:effectLst/>
                <a:hlinkClick r:id="rId4"/>
              </a:rPr>
              <a:t>https://doi.org/10.1007/s11920-011-0202-9</a:t>
            </a:r>
            <a:endParaRPr lang="en-US" sz="1100" i="0">
              <a:effectLst/>
            </a:endParaRPr>
          </a:p>
          <a:p>
            <a:pPr marL="142875" indent="-228600" algn="l">
              <a:buFont typeface="Arial" panose="020B0604020202020204" pitchFamily="34" charset="0"/>
              <a:buChar char="•"/>
            </a:pPr>
            <a:r>
              <a:rPr lang="en-US" sz="1100" i="0">
                <a:effectLst/>
              </a:rPr>
              <a:t>Lock, J., Le Grange, D. &amp; Agras, W. S. (2015). </a:t>
            </a:r>
            <a:r>
              <a:rPr lang="en-US" sz="1100" i="1">
                <a:effectLst/>
              </a:rPr>
              <a:t>Treatment Manual for Anorexia Nervosa: A Family-Based Approach.</a:t>
            </a:r>
            <a:r>
              <a:rPr lang="en-US" sz="1100" i="0">
                <a:effectLst/>
              </a:rPr>
              <a:t> 2nd ed. New York: Guilford Press.</a:t>
            </a:r>
          </a:p>
          <a:p>
            <a:pPr marL="142875" indent="-228600" algn="l">
              <a:buFont typeface="Arial" panose="020B0604020202020204" pitchFamily="34" charset="0"/>
              <a:buChar char="•"/>
            </a:pPr>
            <a:r>
              <a:rPr lang="en-US" sz="1100" i="0">
                <a:effectLst/>
              </a:rPr>
              <a:t>National Institute for Health and Care Excellence (NICE). (2017). </a:t>
            </a:r>
            <a:r>
              <a:rPr lang="en-US" sz="1100" i="1">
                <a:effectLst/>
              </a:rPr>
              <a:t>Eating disorders: Recognition and treatment (NG69).</a:t>
            </a:r>
            <a:r>
              <a:rPr lang="en-US" sz="1100" i="0">
                <a:effectLst/>
              </a:rPr>
              <a:t> Available at: </a:t>
            </a:r>
            <a:r>
              <a:rPr lang="en-US" sz="1100" i="0">
                <a:effectLst/>
                <a:hlinkClick r:id="rId5"/>
              </a:rPr>
              <a:t>https://www.nice.org.uk/guidance/ng69</a:t>
            </a:r>
            <a:r>
              <a:rPr lang="en-US" sz="1100" i="0">
                <a:effectLst/>
              </a:rPr>
              <a:t> (Accessed: 20 June 2026).</a:t>
            </a:r>
          </a:p>
          <a:p>
            <a:pPr marL="142875" indent="-228600" algn="l">
              <a:buFont typeface="Arial" panose="020B0604020202020204" pitchFamily="34" charset="0"/>
              <a:buChar char="•"/>
            </a:pPr>
            <a:r>
              <a:rPr lang="en-US" sz="1100" i="0">
                <a:effectLst/>
              </a:rPr>
              <a:t>NHS England. (2019). </a:t>
            </a:r>
            <a:r>
              <a:rPr lang="en-US" sz="1100" i="1">
                <a:effectLst/>
              </a:rPr>
              <a:t>The NHS Long Term Plan.</a:t>
            </a:r>
            <a:r>
              <a:rPr lang="en-US" sz="1100" i="0">
                <a:effectLst/>
              </a:rPr>
              <a:t> Available at: </a:t>
            </a:r>
            <a:r>
              <a:rPr lang="en-US" sz="1100" i="0">
                <a:effectLst/>
                <a:hlinkClick r:id="rId6"/>
              </a:rPr>
              <a:t>https://www.longtermplan.nhs.uk/</a:t>
            </a:r>
            <a:r>
              <a:rPr lang="en-US" sz="1100" i="0">
                <a:effectLst/>
              </a:rPr>
              <a:t> (Accessed: 05 July 2026).</a:t>
            </a:r>
          </a:p>
          <a:p>
            <a:pPr marL="142875" indent="-228600" algn="l">
              <a:buFont typeface="Arial" panose="020B0604020202020204" pitchFamily="34" charset="0"/>
              <a:buChar char="•"/>
            </a:pPr>
            <a:r>
              <a:rPr lang="en-US" sz="1100" i="0">
                <a:effectLst/>
              </a:rPr>
              <a:t>Smink, F. R. E., van Hoeken, D. &amp; Hoek, H. W. (2012). </a:t>
            </a:r>
            <a:r>
              <a:rPr lang="en-US" sz="1100" i="1">
                <a:effectLst/>
              </a:rPr>
              <a:t>Epidemiology of eating disorders: Incidence, prevalence and mortality rates.</a:t>
            </a:r>
            <a:r>
              <a:rPr lang="en-US" sz="1100" i="0">
                <a:effectLst/>
              </a:rPr>
              <a:t> Current Opinion in Psychiatry, 25(6), pp. 406–414. </a:t>
            </a:r>
            <a:r>
              <a:rPr lang="en-US" sz="1100" i="0">
                <a:effectLst/>
                <a:hlinkClick r:id="rId7"/>
              </a:rPr>
              <a:t>https://doi.org/10.1097/YCO.0b013e328358a782</a:t>
            </a:r>
            <a:endParaRPr lang="en-US" sz="1100" i="0">
              <a:effectLst/>
            </a:endParaRPr>
          </a:p>
          <a:p>
            <a:pPr marL="142875" indent="-228600" algn="l">
              <a:buFont typeface="Arial" panose="020B0604020202020204" pitchFamily="34" charset="0"/>
              <a:buChar char="•"/>
            </a:pPr>
            <a:r>
              <a:rPr lang="en-US" sz="1100" i="0">
                <a:effectLst/>
              </a:rPr>
              <a:t>Solmi, M., Radua, J., Olivola, M., Croce, E., Soardo, L., Salazar de Pablo, G., et al. (2021). </a:t>
            </a:r>
            <a:r>
              <a:rPr lang="en-US" sz="1100" i="1">
                <a:effectLst/>
              </a:rPr>
              <a:t>Age at onset of mental disorders worldwide: Large-scale meta-analysis of 192 epidemiological studies.</a:t>
            </a:r>
            <a:r>
              <a:rPr lang="en-US" sz="1100" i="0">
                <a:effectLst/>
              </a:rPr>
              <a:t> Molecular Psychiatry, 26(1), pp. 355–368. </a:t>
            </a:r>
            <a:r>
              <a:rPr lang="en-US" sz="1100" i="0">
                <a:effectLst/>
                <a:hlinkClick r:id="rId8"/>
              </a:rPr>
              <a:t>https://doi.org/10.1038/s41380-019-0360-1</a:t>
            </a:r>
            <a:endParaRPr lang="en-US" sz="1100" i="0">
              <a:effectLst/>
            </a:endParaRPr>
          </a:p>
          <a:p>
            <a:pPr marL="142875" indent="-228600" algn="l">
              <a:buFont typeface="Arial" panose="020B0604020202020204" pitchFamily="34" charset="0"/>
              <a:buChar char="•"/>
            </a:pPr>
            <a:r>
              <a:rPr lang="en-US" sz="1100" i="0">
                <a:effectLst/>
              </a:rPr>
              <a:t>Treasure, J., Duarte, T. A. &amp; Schmidt, U. (2020). </a:t>
            </a:r>
            <a:r>
              <a:rPr lang="en-US" sz="1100" i="1">
                <a:effectLst/>
              </a:rPr>
              <a:t>Eating disorders.</a:t>
            </a:r>
            <a:r>
              <a:rPr lang="en-US" sz="1100" i="0">
                <a:effectLst/>
              </a:rPr>
              <a:t> The Lancet, 395(10227), pp. 899–911. </a:t>
            </a:r>
            <a:r>
              <a:rPr lang="en-US" sz="1100" i="0">
                <a:effectLst/>
                <a:hlinkClick r:id="rId9"/>
              </a:rPr>
              <a:t>https://doi.org/10.1016/S0140-6736(20)30059-3</a:t>
            </a:r>
            <a:endParaRPr lang="en-US" sz="1100" i="0">
              <a:effectLst/>
            </a:endParaRPr>
          </a:p>
          <a:p>
            <a:pPr marL="142875" indent="-228600" algn="l">
              <a:buFont typeface="Arial" panose="020B0604020202020204" pitchFamily="34" charset="0"/>
              <a:buChar char="•"/>
            </a:pPr>
            <a:r>
              <a:rPr lang="en-US" sz="1100" i="0">
                <a:effectLst/>
              </a:rPr>
              <a:t>World Health Organization (WHO). (2022). </a:t>
            </a:r>
            <a:r>
              <a:rPr lang="en-US" sz="1100" i="1">
                <a:effectLst/>
              </a:rPr>
              <a:t>International Classification of Diseases (ICD-11).</a:t>
            </a:r>
            <a:r>
              <a:rPr lang="en-US" sz="1100" i="0">
                <a:effectLst/>
              </a:rPr>
              <a:t> Available at: </a:t>
            </a:r>
            <a:r>
              <a:rPr lang="en-US" sz="1100" i="0">
                <a:effectLst/>
                <a:hlinkClick r:id="rId10"/>
              </a:rPr>
              <a:t>https://icd.who.int/</a:t>
            </a:r>
            <a:r>
              <a:rPr lang="en-US" sz="1100" i="0">
                <a:effectLst/>
              </a:rPr>
              <a:t> (Accessed: 05 July 2026).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780006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</TotalTime>
  <Words>480</Words>
  <Application>Microsoft Office PowerPoint</Application>
  <PresentationFormat>Widescreen</PresentationFormat>
  <Paragraphs>12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Student name: Isabela Cosmina Tocila  Student number: 2336281 Lecturer’s name: Bianca Sanfilippo Component 1: Individual Presentation (Poster)  </vt:lpstr>
      <vt:lpstr>PowerPoint Presentation</vt:lpstr>
      <vt:lpstr>Reference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Isabela-Cosmina Tocila (2336281)</cp:lastModifiedBy>
  <cp:revision>2</cp:revision>
  <dcterms:created xsi:type="dcterms:W3CDTF">2013-01-27T09:14:16Z</dcterms:created>
  <dcterms:modified xsi:type="dcterms:W3CDTF">2026-07-19T20:41:31Z</dcterms:modified>
  <cp:category/>
</cp:coreProperties>
</file>