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12.xml" ContentType="application/vnd.openxmlformats-officedocument.presentationml.tags+xml"/>
  <Override PartName="/ppt/notesSlides/notesSlide7.xml" ContentType="application/vnd.openxmlformats-officedocument.presentationml.notesSlide+xml"/>
  <Override PartName="/ppt/tags/tag13.xml" ContentType="application/vnd.openxmlformats-officedocument.presentationml.tags+xml"/>
  <Override PartName="/ppt/notesSlides/notesSlide8.xml" ContentType="application/vnd.openxmlformats-officedocument.presentationml.notesSlide+xml"/>
  <Override PartName="/ppt/tags/tag14.xml" ContentType="application/vnd.openxmlformats-officedocument.presentationml.tags+xml"/>
  <Override PartName="/ppt/notesSlides/notesSlide9.xml" ContentType="application/vnd.openxmlformats-officedocument.presentationml.notesSlide+xml"/>
  <Override PartName="/ppt/tags/tag15.xml" ContentType="application/vnd.openxmlformats-officedocument.presentationml.tags+xml"/>
  <Override PartName="/ppt/notesSlides/notesSlide10.xml" ContentType="application/vnd.openxmlformats-officedocument.presentationml.notesSlide+xml"/>
  <Override PartName="/ppt/tags/tag16.xml" ContentType="application/vnd.openxmlformats-officedocument.presentationml.tags+xml"/>
  <Override PartName="/ppt/notesSlides/notesSlide11.xml" ContentType="application/vnd.openxmlformats-officedocument.presentationml.notesSlide+xml"/>
  <Override PartName="/ppt/tags/tag17.xml" ContentType="application/vnd.openxmlformats-officedocument.presentationml.tags+xml"/>
  <Override PartName="/ppt/notesSlides/notesSlide12.xml" ContentType="application/vnd.openxmlformats-officedocument.presentationml.notesSlide+xml"/>
  <Override PartName="/ppt/tags/tag18.xml" ContentType="application/vnd.openxmlformats-officedocument.presentationml.tags+xml"/>
  <Override PartName="/ppt/notesSlides/notesSlide13.xml" ContentType="application/vnd.openxmlformats-officedocument.presentationml.notesSlide+xml"/>
  <Override PartName="/ppt/tags/tag19.xml" ContentType="application/vnd.openxmlformats-officedocument.presentationml.tags+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38"/>
  </p:notesMasterIdLst>
  <p:sldIdLst>
    <p:sldId id="256" r:id="rId2"/>
    <p:sldId id="305" r:id="rId3"/>
    <p:sldId id="313" r:id="rId4"/>
    <p:sldId id="311" r:id="rId5"/>
    <p:sldId id="312" r:id="rId6"/>
    <p:sldId id="288" r:id="rId7"/>
    <p:sldId id="260" r:id="rId8"/>
    <p:sldId id="259" r:id="rId9"/>
    <p:sldId id="301" r:id="rId10"/>
    <p:sldId id="261" r:id="rId11"/>
    <p:sldId id="298" r:id="rId12"/>
    <p:sldId id="262" r:id="rId13"/>
    <p:sldId id="263" r:id="rId14"/>
    <p:sldId id="264" r:id="rId15"/>
    <p:sldId id="258" r:id="rId16"/>
    <p:sldId id="265" r:id="rId17"/>
    <p:sldId id="269" r:id="rId18"/>
    <p:sldId id="266" r:id="rId19"/>
    <p:sldId id="267" r:id="rId20"/>
    <p:sldId id="268" r:id="rId21"/>
    <p:sldId id="300" r:id="rId22"/>
    <p:sldId id="270" r:id="rId23"/>
    <p:sldId id="271" r:id="rId24"/>
    <p:sldId id="272" r:id="rId25"/>
    <p:sldId id="273" r:id="rId26"/>
    <p:sldId id="275" r:id="rId27"/>
    <p:sldId id="279" r:id="rId28"/>
    <p:sldId id="280" r:id="rId29"/>
    <p:sldId id="281" r:id="rId30"/>
    <p:sldId id="282" r:id="rId31"/>
    <p:sldId id="283" r:id="rId32"/>
    <p:sldId id="286" r:id="rId33"/>
    <p:sldId id="302" r:id="rId34"/>
    <p:sldId id="276" r:id="rId35"/>
    <p:sldId id="304" r:id="rId36"/>
    <p:sldId id="303" r:id="rId3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50A30C-660E-018C-DBF0-CFAA25CFB9B6}" v="28" dt="2026-03-02T11:19:28.6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S::j.davies2@uwtsd.ac.uk::ece06c1e-1fe5-4526-9740-3b5872e790df" providerId="AD" clId="Web-{6F50A30C-660E-018C-DBF0-CFAA25CFB9B6}"/>
    <pc:docChg chg="modSld">
      <pc:chgData name="Jane Davies" userId="S::j.davies2@uwtsd.ac.uk::ece06c1e-1fe5-4526-9740-3b5872e790df" providerId="AD" clId="Web-{6F50A30C-660E-018C-DBF0-CFAA25CFB9B6}" dt="2026-03-02T11:19:28.637" v="27"/>
      <pc:docMkLst>
        <pc:docMk/>
      </pc:docMkLst>
      <pc:sldChg chg="delSp delAnim">
        <pc:chgData name="Jane Davies" userId="S::j.davies2@uwtsd.ac.uk::ece06c1e-1fe5-4526-9740-3b5872e790df" providerId="AD" clId="Web-{6F50A30C-660E-018C-DBF0-CFAA25CFB9B6}" dt="2026-03-02T11:18:11.975" v="0"/>
        <pc:sldMkLst>
          <pc:docMk/>
          <pc:sldMk cId="109857222" sldId="256"/>
        </pc:sldMkLst>
        <pc:picChg chg="del">
          <ac:chgData name="Jane Davies" userId="S::j.davies2@uwtsd.ac.uk::ece06c1e-1fe5-4526-9740-3b5872e790df" providerId="AD" clId="Web-{6F50A30C-660E-018C-DBF0-CFAA25CFB9B6}" dt="2026-03-02T11:18:11.975" v="0"/>
          <ac:picMkLst>
            <pc:docMk/>
            <pc:sldMk cId="109857222" sldId="256"/>
            <ac:picMk id="8" creationId="{39A5EBA5-6561-9050-6F04-598A2B0EE84C}"/>
          </ac:picMkLst>
        </pc:picChg>
      </pc:sldChg>
      <pc:sldChg chg="delSp delAnim">
        <pc:chgData name="Jane Davies" userId="S::j.davies2@uwtsd.ac.uk::ece06c1e-1fe5-4526-9740-3b5872e790df" providerId="AD" clId="Web-{6F50A30C-660E-018C-DBF0-CFAA25CFB9B6}" dt="2026-03-02T11:18:45.147" v="9"/>
        <pc:sldMkLst>
          <pc:docMk/>
          <pc:sldMk cId="3099629138" sldId="258"/>
        </pc:sldMkLst>
        <pc:picChg chg="del">
          <ac:chgData name="Jane Davies" userId="S::j.davies2@uwtsd.ac.uk::ece06c1e-1fe5-4526-9740-3b5872e790df" providerId="AD" clId="Web-{6F50A30C-660E-018C-DBF0-CFAA25CFB9B6}" dt="2026-03-02T11:18:45.147" v="9"/>
          <ac:picMkLst>
            <pc:docMk/>
            <pc:sldMk cId="3099629138" sldId="258"/>
            <ac:picMk id="9" creationId="{5F593BE1-19D4-65CE-8A86-624B362930E1}"/>
          </ac:picMkLst>
        </pc:picChg>
      </pc:sldChg>
      <pc:sldChg chg="delSp delAnim">
        <pc:chgData name="Jane Davies" userId="S::j.davies2@uwtsd.ac.uk::ece06c1e-1fe5-4526-9740-3b5872e790df" providerId="AD" clId="Web-{6F50A30C-660E-018C-DBF0-CFAA25CFB9B6}" dt="2026-03-02T11:18:27.788" v="2"/>
        <pc:sldMkLst>
          <pc:docMk/>
          <pc:sldMk cId="1667166335" sldId="259"/>
        </pc:sldMkLst>
        <pc:picChg chg="del">
          <ac:chgData name="Jane Davies" userId="S::j.davies2@uwtsd.ac.uk::ece06c1e-1fe5-4526-9740-3b5872e790df" providerId="AD" clId="Web-{6F50A30C-660E-018C-DBF0-CFAA25CFB9B6}" dt="2026-03-02T11:18:27.788" v="2"/>
          <ac:picMkLst>
            <pc:docMk/>
            <pc:sldMk cId="1667166335" sldId="259"/>
            <ac:picMk id="8" creationId="{E57720AD-D4C4-0C80-1A1C-C5DF444321D9}"/>
          </ac:picMkLst>
        </pc:picChg>
      </pc:sldChg>
      <pc:sldChg chg="delSp delAnim">
        <pc:chgData name="Jane Davies" userId="S::j.davies2@uwtsd.ac.uk::ece06c1e-1fe5-4526-9740-3b5872e790df" providerId="AD" clId="Web-{6F50A30C-660E-018C-DBF0-CFAA25CFB9B6}" dt="2026-03-02T11:18:25.303" v="1"/>
        <pc:sldMkLst>
          <pc:docMk/>
          <pc:sldMk cId="645257106" sldId="260"/>
        </pc:sldMkLst>
        <pc:picChg chg="del">
          <ac:chgData name="Jane Davies" userId="S::j.davies2@uwtsd.ac.uk::ece06c1e-1fe5-4526-9740-3b5872e790df" providerId="AD" clId="Web-{6F50A30C-660E-018C-DBF0-CFAA25CFB9B6}" dt="2026-03-02T11:18:25.303" v="1"/>
          <ac:picMkLst>
            <pc:docMk/>
            <pc:sldMk cId="645257106" sldId="260"/>
            <ac:picMk id="7" creationId="{BF7D55C7-1DB8-D2B1-E9EF-B689FFCF8F29}"/>
          </ac:picMkLst>
        </pc:picChg>
      </pc:sldChg>
      <pc:sldChg chg="delSp delAnim">
        <pc:chgData name="Jane Davies" userId="S::j.davies2@uwtsd.ac.uk::ece06c1e-1fe5-4526-9740-3b5872e790df" providerId="AD" clId="Web-{6F50A30C-660E-018C-DBF0-CFAA25CFB9B6}" dt="2026-03-02T11:18:32.522" v="4"/>
        <pc:sldMkLst>
          <pc:docMk/>
          <pc:sldMk cId="3128989788" sldId="261"/>
        </pc:sldMkLst>
        <pc:picChg chg="del">
          <ac:chgData name="Jane Davies" userId="S::j.davies2@uwtsd.ac.uk::ece06c1e-1fe5-4526-9740-3b5872e790df" providerId="AD" clId="Web-{6F50A30C-660E-018C-DBF0-CFAA25CFB9B6}" dt="2026-03-02T11:18:32.522" v="4"/>
          <ac:picMkLst>
            <pc:docMk/>
            <pc:sldMk cId="3128989788" sldId="261"/>
            <ac:picMk id="8" creationId="{60E5966B-2D66-A1F5-8201-F78ECE92688F}"/>
          </ac:picMkLst>
        </pc:picChg>
      </pc:sldChg>
      <pc:sldChg chg="delSp delAnim">
        <pc:chgData name="Jane Davies" userId="S::j.davies2@uwtsd.ac.uk::ece06c1e-1fe5-4526-9740-3b5872e790df" providerId="AD" clId="Web-{6F50A30C-660E-018C-DBF0-CFAA25CFB9B6}" dt="2026-03-02T11:18:38.397" v="6"/>
        <pc:sldMkLst>
          <pc:docMk/>
          <pc:sldMk cId="230857597" sldId="262"/>
        </pc:sldMkLst>
        <pc:picChg chg="del">
          <ac:chgData name="Jane Davies" userId="S::j.davies2@uwtsd.ac.uk::ece06c1e-1fe5-4526-9740-3b5872e790df" providerId="AD" clId="Web-{6F50A30C-660E-018C-DBF0-CFAA25CFB9B6}" dt="2026-03-02T11:18:38.397" v="6"/>
          <ac:picMkLst>
            <pc:docMk/>
            <pc:sldMk cId="230857597" sldId="262"/>
            <ac:picMk id="8" creationId="{2369C5BE-BD42-FFCB-A256-07F224B20BF6}"/>
          </ac:picMkLst>
        </pc:picChg>
      </pc:sldChg>
      <pc:sldChg chg="delSp delAnim">
        <pc:chgData name="Jane Davies" userId="S::j.davies2@uwtsd.ac.uk::ece06c1e-1fe5-4526-9740-3b5872e790df" providerId="AD" clId="Web-{6F50A30C-660E-018C-DBF0-CFAA25CFB9B6}" dt="2026-03-02T11:18:41.414" v="7"/>
        <pc:sldMkLst>
          <pc:docMk/>
          <pc:sldMk cId="3041580367" sldId="263"/>
        </pc:sldMkLst>
        <pc:picChg chg="del">
          <ac:chgData name="Jane Davies" userId="S::j.davies2@uwtsd.ac.uk::ece06c1e-1fe5-4526-9740-3b5872e790df" providerId="AD" clId="Web-{6F50A30C-660E-018C-DBF0-CFAA25CFB9B6}" dt="2026-03-02T11:18:41.414" v="7"/>
          <ac:picMkLst>
            <pc:docMk/>
            <pc:sldMk cId="3041580367" sldId="263"/>
            <ac:picMk id="8" creationId="{96C596E2-CBFC-3953-E7B1-B977A4EF56FD}"/>
          </ac:picMkLst>
        </pc:picChg>
      </pc:sldChg>
      <pc:sldChg chg="delSp delAnim">
        <pc:chgData name="Jane Davies" userId="S::j.davies2@uwtsd.ac.uk::ece06c1e-1fe5-4526-9740-3b5872e790df" providerId="AD" clId="Web-{6F50A30C-660E-018C-DBF0-CFAA25CFB9B6}" dt="2026-03-02T11:18:43.553" v="8"/>
        <pc:sldMkLst>
          <pc:docMk/>
          <pc:sldMk cId="1792726387" sldId="264"/>
        </pc:sldMkLst>
        <pc:picChg chg="del">
          <ac:chgData name="Jane Davies" userId="S::j.davies2@uwtsd.ac.uk::ece06c1e-1fe5-4526-9740-3b5872e790df" providerId="AD" clId="Web-{6F50A30C-660E-018C-DBF0-CFAA25CFB9B6}" dt="2026-03-02T11:18:43.553" v="8"/>
          <ac:picMkLst>
            <pc:docMk/>
            <pc:sldMk cId="1792726387" sldId="264"/>
            <ac:picMk id="8" creationId="{1C64A308-AE7F-935B-2F57-2FE825DB2BFF}"/>
          </ac:picMkLst>
        </pc:picChg>
      </pc:sldChg>
      <pc:sldChg chg="delSp delAnim">
        <pc:chgData name="Jane Davies" userId="S::j.davies2@uwtsd.ac.uk::ece06c1e-1fe5-4526-9740-3b5872e790df" providerId="AD" clId="Web-{6F50A30C-660E-018C-DBF0-CFAA25CFB9B6}" dt="2026-03-02T11:18:48.413" v="10"/>
        <pc:sldMkLst>
          <pc:docMk/>
          <pc:sldMk cId="1706935050" sldId="265"/>
        </pc:sldMkLst>
        <pc:picChg chg="del">
          <ac:chgData name="Jane Davies" userId="S::j.davies2@uwtsd.ac.uk::ece06c1e-1fe5-4526-9740-3b5872e790df" providerId="AD" clId="Web-{6F50A30C-660E-018C-DBF0-CFAA25CFB9B6}" dt="2026-03-02T11:18:48.413" v="10"/>
          <ac:picMkLst>
            <pc:docMk/>
            <pc:sldMk cId="1706935050" sldId="265"/>
            <ac:picMk id="8" creationId="{157346DB-56C5-E850-D4CA-954231BE4E90}"/>
          </ac:picMkLst>
        </pc:picChg>
      </pc:sldChg>
      <pc:sldChg chg="delSp delAnim">
        <pc:chgData name="Jane Davies" userId="S::j.davies2@uwtsd.ac.uk::ece06c1e-1fe5-4526-9740-3b5872e790df" providerId="AD" clId="Web-{6F50A30C-660E-018C-DBF0-CFAA25CFB9B6}" dt="2026-03-02T11:18:52.570" v="12"/>
        <pc:sldMkLst>
          <pc:docMk/>
          <pc:sldMk cId="3967979805" sldId="266"/>
        </pc:sldMkLst>
        <pc:picChg chg="del">
          <ac:chgData name="Jane Davies" userId="S::j.davies2@uwtsd.ac.uk::ece06c1e-1fe5-4526-9740-3b5872e790df" providerId="AD" clId="Web-{6F50A30C-660E-018C-DBF0-CFAA25CFB9B6}" dt="2026-03-02T11:18:52.570" v="12"/>
          <ac:picMkLst>
            <pc:docMk/>
            <pc:sldMk cId="3967979805" sldId="266"/>
            <ac:picMk id="8" creationId="{C2C5C7DF-EBBF-BA4E-F996-B5E8D343C98C}"/>
          </ac:picMkLst>
        </pc:picChg>
      </pc:sldChg>
      <pc:sldChg chg="delSp delAnim">
        <pc:chgData name="Jane Davies" userId="S::j.davies2@uwtsd.ac.uk::ece06c1e-1fe5-4526-9740-3b5872e790df" providerId="AD" clId="Web-{6F50A30C-660E-018C-DBF0-CFAA25CFB9B6}" dt="2026-03-02T11:18:55.617" v="13"/>
        <pc:sldMkLst>
          <pc:docMk/>
          <pc:sldMk cId="1431474984" sldId="267"/>
        </pc:sldMkLst>
        <pc:picChg chg="del">
          <ac:chgData name="Jane Davies" userId="S::j.davies2@uwtsd.ac.uk::ece06c1e-1fe5-4526-9740-3b5872e790df" providerId="AD" clId="Web-{6F50A30C-660E-018C-DBF0-CFAA25CFB9B6}" dt="2026-03-02T11:18:55.617" v="13"/>
          <ac:picMkLst>
            <pc:docMk/>
            <pc:sldMk cId="1431474984" sldId="267"/>
            <ac:picMk id="10" creationId="{B4237FE2-3975-00D7-C5E2-DE1385521521}"/>
          </ac:picMkLst>
        </pc:picChg>
      </pc:sldChg>
      <pc:sldChg chg="delSp delAnim">
        <pc:chgData name="Jane Davies" userId="S::j.davies2@uwtsd.ac.uk::ece06c1e-1fe5-4526-9740-3b5872e790df" providerId="AD" clId="Web-{6F50A30C-660E-018C-DBF0-CFAA25CFB9B6}" dt="2026-03-02T11:18:58.305" v="14"/>
        <pc:sldMkLst>
          <pc:docMk/>
          <pc:sldMk cId="3910193485" sldId="268"/>
        </pc:sldMkLst>
        <pc:picChg chg="del">
          <ac:chgData name="Jane Davies" userId="S::j.davies2@uwtsd.ac.uk::ece06c1e-1fe5-4526-9740-3b5872e790df" providerId="AD" clId="Web-{6F50A30C-660E-018C-DBF0-CFAA25CFB9B6}" dt="2026-03-02T11:18:58.305" v="14"/>
          <ac:picMkLst>
            <pc:docMk/>
            <pc:sldMk cId="3910193485" sldId="268"/>
            <ac:picMk id="10" creationId="{3DD20FF3-DF48-9BFB-79D4-0B4BB288112B}"/>
          </ac:picMkLst>
        </pc:picChg>
      </pc:sldChg>
      <pc:sldChg chg="delSp delAnim">
        <pc:chgData name="Jane Davies" userId="S::j.davies2@uwtsd.ac.uk::ece06c1e-1fe5-4526-9740-3b5872e790df" providerId="AD" clId="Web-{6F50A30C-660E-018C-DBF0-CFAA25CFB9B6}" dt="2026-03-02T11:18:50.648" v="11"/>
        <pc:sldMkLst>
          <pc:docMk/>
          <pc:sldMk cId="3390422298" sldId="269"/>
        </pc:sldMkLst>
        <pc:picChg chg="del">
          <ac:chgData name="Jane Davies" userId="S::j.davies2@uwtsd.ac.uk::ece06c1e-1fe5-4526-9740-3b5872e790df" providerId="AD" clId="Web-{6F50A30C-660E-018C-DBF0-CFAA25CFB9B6}" dt="2026-03-02T11:18:50.648" v="11"/>
          <ac:picMkLst>
            <pc:docMk/>
            <pc:sldMk cId="3390422298" sldId="269"/>
            <ac:picMk id="9" creationId="{1C24A2F4-31A5-709B-CB23-40B175E075ED}"/>
          </ac:picMkLst>
        </pc:picChg>
      </pc:sldChg>
      <pc:sldChg chg="delSp delAnim">
        <pc:chgData name="Jane Davies" userId="S::j.davies2@uwtsd.ac.uk::ece06c1e-1fe5-4526-9740-3b5872e790df" providerId="AD" clId="Web-{6F50A30C-660E-018C-DBF0-CFAA25CFB9B6}" dt="2026-03-02T11:19:02.884" v="16"/>
        <pc:sldMkLst>
          <pc:docMk/>
          <pc:sldMk cId="2684181366" sldId="270"/>
        </pc:sldMkLst>
        <pc:picChg chg="del">
          <ac:chgData name="Jane Davies" userId="S::j.davies2@uwtsd.ac.uk::ece06c1e-1fe5-4526-9740-3b5872e790df" providerId="AD" clId="Web-{6F50A30C-660E-018C-DBF0-CFAA25CFB9B6}" dt="2026-03-02T11:19:02.884" v="16"/>
          <ac:picMkLst>
            <pc:docMk/>
            <pc:sldMk cId="2684181366" sldId="270"/>
            <ac:picMk id="8" creationId="{F96094D4-262F-A23C-58FC-62A44136A1AE}"/>
          </ac:picMkLst>
        </pc:picChg>
      </pc:sldChg>
      <pc:sldChg chg="delSp delAnim">
        <pc:chgData name="Jane Davies" userId="S::j.davies2@uwtsd.ac.uk::ece06c1e-1fe5-4526-9740-3b5872e790df" providerId="AD" clId="Web-{6F50A30C-660E-018C-DBF0-CFAA25CFB9B6}" dt="2026-03-02T11:19:04.978" v="17"/>
        <pc:sldMkLst>
          <pc:docMk/>
          <pc:sldMk cId="1616827726" sldId="271"/>
        </pc:sldMkLst>
        <pc:picChg chg="del">
          <ac:chgData name="Jane Davies" userId="S::j.davies2@uwtsd.ac.uk::ece06c1e-1fe5-4526-9740-3b5872e790df" providerId="AD" clId="Web-{6F50A30C-660E-018C-DBF0-CFAA25CFB9B6}" dt="2026-03-02T11:19:04.978" v="17"/>
          <ac:picMkLst>
            <pc:docMk/>
            <pc:sldMk cId="1616827726" sldId="271"/>
            <ac:picMk id="7" creationId="{2B390FE1-0BC4-A877-B427-1785D5DFE9CB}"/>
          </ac:picMkLst>
        </pc:picChg>
      </pc:sldChg>
      <pc:sldChg chg="delSp delAnim">
        <pc:chgData name="Jane Davies" userId="S::j.davies2@uwtsd.ac.uk::ece06c1e-1fe5-4526-9740-3b5872e790df" providerId="AD" clId="Web-{6F50A30C-660E-018C-DBF0-CFAA25CFB9B6}" dt="2026-03-02T11:19:09.009" v="18"/>
        <pc:sldMkLst>
          <pc:docMk/>
          <pc:sldMk cId="3578946592" sldId="272"/>
        </pc:sldMkLst>
        <pc:picChg chg="del">
          <ac:chgData name="Jane Davies" userId="S::j.davies2@uwtsd.ac.uk::ece06c1e-1fe5-4526-9740-3b5872e790df" providerId="AD" clId="Web-{6F50A30C-660E-018C-DBF0-CFAA25CFB9B6}" dt="2026-03-02T11:19:09.009" v="18"/>
          <ac:picMkLst>
            <pc:docMk/>
            <pc:sldMk cId="3578946592" sldId="272"/>
            <ac:picMk id="16" creationId="{98DC6613-D919-3C67-FCA1-EE896AF921F6}"/>
          </ac:picMkLst>
        </pc:picChg>
      </pc:sldChg>
      <pc:sldChg chg="delSp delAnim">
        <pc:chgData name="Jane Davies" userId="S::j.davies2@uwtsd.ac.uk::ece06c1e-1fe5-4526-9740-3b5872e790df" providerId="AD" clId="Web-{6F50A30C-660E-018C-DBF0-CFAA25CFB9B6}" dt="2026-03-02T11:19:10.807" v="19"/>
        <pc:sldMkLst>
          <pc:docMk/>
          <pc:sldMk cId="2392171692" sldId="273"/>
        </pc:sldMkLst>
        <pc:picChg chg="del">
          <ac:chgData name="Jane Davies" userId="S::j.davies2@uwtsd.ac.uk::ece06c1e-1fe5-4526-9740-3b5872e790df" providerId="AD" clId="Web-{6F50A30C-660E-018C-DBF0-CFAA25CFB9B6}" dt="2026-03-02T11:19:10.807" v="19"/>
          <ac:picMkLst>
            <pc:docMk/>
            <pc:sldMk cId="2392171692" sldId="273"/>
            <ac:picMk id="12" creationId="{D799E542-030D-BAB7-3C3E-64375A450BFC}"/>
          </ac:picMkLst>
        </pc:picChg>
      </pc:sldChg>
      <pc:sldChg chg="delSp delAnim">
        <pc:chgData name="Jane Davies" userId="S::j.davies2@uwtsd.ac.uk::ece06c1e-1fe5-4526-9740-3b5872e790df" providerId="AD" clId="Web-{6F50A30C-660E-018C-DBF0-CFAA25CFB9B6}" dt="2026-03-02T11:19:12.635" v="20"/>
        <pc:sldMkLst>
          <pc:docMk/>
          <pc:sldMk cId="4004611919" sldId="275"/>
        </pc:sldMkLst>
        <pc:picChg chg="del">
          <ac:chgData name="Jane Davies" userId="S::j.davies2@uwtsd.ac.uk::ece06c1e-1fe5-4526-9740-3b5872e790df" providerId="AD" clId="Web-{6F50A30C-660E-018C-DBF0-CFAA25CFB9B6}" dt="2026-03-02T11:19:12.635" v="20"/>
          <ac:picMkLst>
            <pc:docMk/>
            <pc:sldMk cId="4004611919" sldId="275"/>
            <ac:picMk id="12" creationId="{A2009BF6-F33C-EC58-E9A4-D0C84ECC1AFA}"/>
          </ac:picMkLst>
        </pc:picChg>
      </pc:sldChg>
      <pc:sldChg chg="delSp delAnim">
        <pc:chgData name="Jane Davies" userId="S::j.davies2@uwtsd.ac.uk::ece06c1e-1fe5-4526-9740-3b5872e790df" providerId="AD" clId="Web-{6F50A30C-660E-018C-DBF0-CFAA25CFB9B6}" dt="2026-03-02T11:19:15.778" v="21"/>
        <pc:sldMkLst>
          <pc:docMk/>
          <pc:sldMk cId="3458608386" sldId="279"/>
        </pc:sldMkLst>
        <pc:picChg chg="del">
          <ac:chgData name="Jane Davies" userId="S::j.davies2@uwtsd.ac.uk::ece06c1e-1fe5-4526-9740-3b5872e790df" providerId="AD" clId="Web-{6F50A30C-660E-018C-DBF0-CFAA25CFB9B6}" dt="2026-03-02T11:19:15.778" v="21"/>
          <ac:picMkLst>
            <pc:docMk/>
            <pc:sldMk cId="3458608386" sldId="279"/>
            <ac:picMk id="9" creationId="{28EB7C72-9370-7D92-7991-70091396091B}"/>
          </ac:picMkLst>
        </pc:picChg>
      </pc:sldChg>
      <pc:sldChg chg="delSp delAnim">
        <pc:chgData name="Jane Davies" userId="S::j.davies2@uwtsd.ac.uk::ece06c1e-1fe5-4526-9740-3b5872e790df" providerId="AD" clId="Web-{6F50A30C-660E-018C-DBF0-CFAA25CFB9B6}" dt="2026-03-02T11:19:17.886" v="22"/>
        <pc:sldMkLst>
          <pc:docMk/>
          <pc:sldMk cId="3278886080" sldId="280"/>
        </pc:sldMkLst>
        <pc:picChg chg="del">
          <ac:chgData name="Jane Davies" userId="S::j.davies2@uwtsd.ac.uk::ece06c1e-1fe5-4526-9740-3b5872e790df" providerId="AD" clId="Web-{6F50A30C-660E-018C-DBF0-CFAA25CFB9B6}" dt="2026-03-02T11:19:17.886" v="22"/>
          <ac:picMkLst>
            <pc:docMk/>
            <pc:sldMk cId="3278886080" sldId="280"/>
            <ac:picMk id="8" creationId="{5FF8A6D1-CBEA-D3F0-3FD3-08384406B5F0}"/>
          </ac:picMkLst>
        </pc:picChg>
      </pc:sldChg>
      <pc:sldChg chg="delSp delAnim">
        <pc:chgData name="Jane Davies" userId="S::j.davies2@uwtsd.ac.uk::ece06c1e-1fe5-4526-9740-3b5872e790df" providerId="AD" clId="Web-{6F50A30C-660E-018C-DBF0-CFAA25CFB9B6}" dt="2026-03-02T11:19:19.589" v="23"/>
        <pc:sldMkLst>
          <pc:docMk/>
          <pc:sldMk cId="766829779" sldId="281"/>
        </pc:sldMkLst>
        <pc:picChg chg="del">
          <ac:chgData name="Jane Davies" userId="S::j.davies2@uwtsd.ac.uk::ece06c1e-1fe5-4526-9740-3b5872e790df" providerId="AD" clId="Web-{6F50A30C-660E-018C-DBF0-CFAA25CFB9B6}" dt="2026-03-02T11:19:19.589" v="23"/>
          <ac:picMkLst>
            <pc:docMk/>
            <pc:sldMk cId="766829779" sldId="281"/>
            <ac:picMk id="8" creationId="{43F0AF2B-7DC3-6B96-1274-7375B49D6AE0}"/>
          </ac:picMkLst>
        </pc:picChg>
      </pc:sldChg>
      <pc:sldChg chg="delSp delAnim">
        <pc:chgData name="Jane Davies" userId="S::j.davies2@uwtsd.ac.uk::ece06c1e-1fe5-4526-9740-3b5872e790df" providerId="AD" clId="Web-{6F50A30C-660E-018C-DBF0-CFAA25CFB9B6}" dt="2026-03-02T11:19:22.777" v="24"/>
        <pc:sldMkLst>
          <pc:docMk/>
          <pc:sldMk cId="316265391" sldId="282"/>
        </pc:sldMkLst>
        <pc:picChg chg="del">
          <ac:chgData name="Jane Davies" userId="S::j.davies2@uwtsd.ac.uk::ece06c1e-1fe5-4526-9740-3b5872e790df" providerId="AD" clId="Web-{6F50A30C-660E-018C-DBF0-CFAA25CFB9B6}" dt="2026-03-02T11:19:22.777" v="24"/>
          <ac:picMkLst>
            <pc:docMk/>
            <pc:sldMk cId="316265391" sldId="282"/>
            <ac:picMk id="8" creationId="{6D1CEE66-DF9D-DBC9-986C-3A4860932446}"/>
          </ac:picMkLst>
        </pc:picChg>
      </pc:sldChg>
      <pc:sldChg chg="delSp delAnim">
        <pc:chgData name="Jane Davies" userId="S::j.davies2@uwtsd.ac.uk::ece06c1e-1fe5-4526-9740-3b5872e790df" providerId="AD" clId="Web-{6F50A30C-660E-018C-DBF0-CFAA25CFB9B6}" dt="2026-03-02T11:19:25.496" v="25"/>
        <pc:sldMkLst>
          <pc:docMk/>
          <pc:sldMk cId="3515498334" sldId="283"/>
        </pc:sldMkLst>
        <pc:picChg chg="del">
          <ac:chgData name="Jane Davies" userId="S::j.davies2@uwtsd.ac.uk::ece06c1e-1fe5-4526-9740-3b5872e790df" providerId="AD" clId="Web-{6F50A30C-660E-018C-DBF0-CFAA25CFB9B6}" dt="2026-03-02T11:19:25.496" v="25"/>
          <ac:picMkLst>
            <pc:docMk/>
            <pc:sldMk cId="3515498334" sldId="283"/>
            <ac:picMk id="9" creationId="{0CF8404F-41AD-543B-5B3D-D4D0378AEC7F}"/>
          </ac:picMkLst>
        </pc:picChg>
      </pc:sldChg>
      <pc:sldChg chg="delSp delAnim">
        <pc:chgData name="Jane Davies" userId="S::j.davies2@uwtsd.ac.uk::ece06c1e-1fe5-4526-9740-3b5872e790df" providerId="AD" clId="Web-{6F50A30C-660E-018C-DBF0-CFAA25CFB9B6}" dt="2026-03-02T11:19:26.965" v="26"/>
        <pc:sldMkLst>
          <pc:docMk/>
          <pc:sldMk cId="29749967" sldId="286"/>
        </pc:sldMkLst>
        <pc:picChg chg="del">
          <ac:chgData name="Jane Davies" userId="S::j.davies2@uwtsd.ac.uk::ece06c1e-1fe5-4526-9740-3b5872e790df" providerId="AD" clId="Web-{6F50A30C-660E-018C-DBF0-CFAA25CFB9B6}" dt="2026-03-02T11:19:26.965" v="26"/>
          <ac:picMkLst>
            <pc:docMk/>
            <pc:sldMk cId="29749967" sldId="286"/>
            <ac:picMk id="8" creationId="{AEA846D7-AC91-FD85-D24B-25E034D79AD1}"/>
          </ac:picMkLst>
        </pc:picChg>
      </pc:sldChg>
      <pc:sldChg chg="delSp delAnim">
        <pc:chgData name="Jane Davies" userId="S::j.davies2@uwtsd.ac.uk::ece06c1e-1fe5-4526-9740-3b5872e790df" providerId="AD" clId="Web-{6F50A30C-660E-018C-DBF0-CFAA25CFB9B6}" dt="2026-03-02T11:18:34.616" v="5"/>
        <pc:sldMkLst>
          <pc:docMk/>
          <pc:sldMk cId="513127757" sldId="298"/>
        </pc:sldMkLst>
        <pc:picChg chg="del">
          <ac:chgData name="Jane Davies" userId="S::j.davies2@uwtsd.ac.uk::ece06c1e-1fe5-4526-9740-3b5872e790df" providerId="AD" clId="Web-{6F50A30C-660E-018C-DBF0-CFAA25CFB9B6}" dt="2026-03-02T11:18:34.616" v="5"/>
          <ac:picMkLst>
            <pc:docMk/>
            <pc:sldMk cId="513127757" sldId="298"/>
            <ac:picMk id="8" creationId="{E9604B08-A194-2CA6-AE08-71932118A08F}"/>
          </ac:picMkLst>
        </pc:picChg>
      </pc:sldChg>
      <pc:sldChg chg="delSp delAnim">
        <pc:chgData name="Jane Davies" userId="S::j.davies2@uwtsd.ac.uk::ece06c1e-1fe5-4526-9740-3b5872e790df" providerId="AD" clId="Web-{6F50A30C-660E-018C-DBF0-CFAA25CFB9B6}" dt="2026-03-02T11:18:59.414" v="15"/>
        <pc:sldMkLst>
          <pc:docMk/>
          <pc:sldMk cId="798363201" sldId="300"/>
        </pc:sldMkLst>
        <pc:picChg chg="del">
          <ac:chgData name="Jane Davies" userId="S::j.davies2@uwtsd.ac.uk::ece06c1e-1fe5-4526-9740-3b5872e790df" providerId="AD" clId="Web-{6F50A30C-660E-018C-DBF0-CFAA25CFB9B6}" dt="2026-03-02T11:18:59.414" v="15"/>
          <ac:picMkLst>
            <pc:docMk/>
            <pc:sldMk cId="798363201" sldId="300"/>
            <ac:picMk id="16" creationId="{46659E32-F842-2818-620F-ED9D3BE93046}"/>
          </ac:picMkLst>
        </pc:picChg>
      </pc:sldChg>
      <pc:sldChg chg="delSp delAnim">
        <pc:chgData name="Jane Davies" userId="S::j.davies2@uwtsd.ac.uk::ece06c1e-1fe5-4526-9740-3b5872e790df" providerId="AD" clId="Web-{6F50A30C-660E-018C-DBF0-CFAA25CFB9B6}" dt="2026-03-02T11:18:29.834" v="3"/>
        <pc:sldMkLst>
          <pc:docMk/>
          <pc:sldMk cId="591370233" sldId="301"/>
        </pc:sldMkLst>
        <pc:picChg chg="del">
          <ac:chgData name="Jane Davies" userId="S::j.davies2@uwtsd.ac.uk::ece06c1e-1fe5-4526-9740-3b5872e790df" providerId="AD" clId="Web-{6F50A30C-660E-018C-DBF0-CFAA25CFB9B6}" dt="2026-03-02T11:18:29.834" v="3"/>
          <ac:picMkLst>
            <pc:docMk/>
            <pc:sldMk cId="591370233" sldId="301"/>
            <ac:picMk id="10" creationId="{5D7B9F6B-10C2-EFE2-A82E-A9FD2CE76911}"/>
          </ac:picMkLst>
        </pc:picChg>
      </pc:sldChg>
      <pc:sldChg chg="delSp delAnim">
        <pc:chgData name="Jane Davies" userId="S::j.davies2@uwtsd.ac.uk::ece06c1e-1fe5-4526-9740-3b5872e790df" providerId="AD" clId="Web-{6F50A30C-660E-018C-DBF0-CFAA25CFB9B6}" dt="2026-03-02T11:19:28.637" v="27"/>
        <pc:sldMkLst>
          <pc:docMk/>
          <pc:sldMk cId="2427978501" sldId="302"/>
        </pc:sldMkLst>
        <pc:picChg chg="del">
          <ac:chgData name="Jane Davies" userId="S::j.davies2@uwtsd.ac.uk::ece06c1e-1fe5-4526-9740-3b5872e790df" providerId="AD" clId="Web-{6F50A30C-660E-018C-DBF0-CFAA25CFB9B6}" dt="2026-03-02T11:19:28.637" v="27"/>
          <ac:picMkLst>
            <pc:docMk/>
            <pc:sldMk cId="2427978501" sldId="302"/>
            <ac:picMk id="10" creationId="{28D901DE-FAD0-F57D-9CA3-E1BB0C290BA4}"/>
          </ac:picMkLst>
        </pc:picChg>
      </pc:sldChg>
    </pc:docChg>
  </pc:docChgLst>
  <pc:docChgLst>
    <pc:chgData name="Jane Davies" userId="ece06c1e-1fe5-4526-9740-3b5872e790df" providerId="ADAL" clId="{496603F2-E160-43B8-81B5-AF72ACD38FCE}"/>
    <pc:docChg chg="custSel delSld modSld">
      <pc:chgData name="Jane Davies" userId="ece06c1e-1fe5-4526-9740-3b5872e790df" providerId="ADAL" clId="{496603F2-E160-43B8-81B5-AF72ACD38FCE}" dt="2026-02-23T17:47:30.650" v="41" actId="47"/>
      <pc:docMkLst>
        <pc:docMk/>
      </pc:docMkLst>
      <pc:sldChg chg="modSp mod">
        <pc:chgData name="Jane Davies" userId="ece06c1e-1fe5-4526-9740-3b5872e790df" providerId="ADAL" clId="{496603F2-E160-43B8-81B5-AF72ACD38FCE}" dt="2026-02-23T17:41:56.462" v="39" actId="14100"/>
        <pc:sldMkLst>
          <pc:docMk/>
          <pc:sldMk cId="3128989788" sldId="261"/>
        </pc:sldMkLst>
        <pc:spChg chg="mod">
          <ac:chgData name="Jane Davies" userId="ece06c1e-1fe5-4526-9740-3b5872e790df" providerId="ADAL" clId="{496603F2-E160-43B8-81B5-AF72ACD38FCE}" dt="2026-02-23T17:41:56.462" v="39" actId="14100"/>
          <ac:spMkLst>
            <pc:docMk/>
            <pc:sldMk cId="3128989788" sldId="261"/>
            <ac:spMk id="3" creationId="{22280C7C-3344-00EF-B386-6351FE3F4E30}"/>
          </ac:spMkLst>
        </pc:spChg>
      </pc:sldChg>
      <pc:sldChg chg="modSp mod">
        <pc:chgData name="Jane Davies" userId="ece06c1e-1fe5-4526-9740-3b5872e790df" providerId="ADAL" clId="{496603F2-E160-43B8-81B5-AF72ACD38FCE}" dt="2026-02-23T17:43:08.850" v="40" actId="1076"/>
        <pc:sldMkLst>
          <pc:docMk/>
          <pc:sldMk cId="2234785588" sldId="304"/>
        </pc:sldMkLst>
        <pc:picChg chg="mod">
          <ac:chgData name="Jane Davies" userId="ece06c1e-1fe5-4526-9740-3b5872e790df" providerId="ADAL" clId="{496603F2-E160-43B8-81B5-AF72ACD38FCE}" dt="2026-02-23T17:43:08.850" v="40" actId="1076"/>
          <ac:picMkLst>
            <pc:docMk/>
            <pc:sldMk cId="2234785588" sldId="304"/>
            <ac:picMk id="6" creationId="{725A6CE9-525E-BAD0-FDCB-6BFF8F71E79A}"/>
          </ac:picMkLst>
        </pc:picChg>
      </pc:sldChg>
      <pc:sldChg chg="modSp mod">
        <pc:chgData name="Jane Davies" userId="ece06c1e-1fe5-4526-9740-3b5872e790df" providerId="ADAL" clId="{496603F2-E160-43B8-81B5-AF72ACD38FCE}" dt="2026-02-23T17:06:48.641" v="20" actId="20577"/>
        <pc:sldMkLst>
          <pc:docMk/>
          <pc:sldMk cId="698199708" sldId="313"/>
        </pc:sldMkLst>
        <pc:spChg chg="mod">
          <ac:chgData name="Jane Davies" userId="ece06c1e-1fe5-4526-9740-3b5872e790df" providerId="ADAL" clId="{496603F2-E160-43B8-81B5-AF72ACD38FCE}" dt="2026-02-23T17:06:10.595" v="7" actId="14100"/>
          <ac:spMkLst>
            <pc:docMk/>
            <pc:sldMk cId="698199708" sldId="313"/>
            <ac:spMk id="2" creationId="{E2B2A91E-07F5-1946-90CD-624944223D1D}"/>
          </ac:spMkLst>
        </pc:spChg>
        <pc:spChg chg="mod">
          <ac:chgData name="Jane Davies" userId="ece06c1e-1fe5-4526-9740-3b5872e790df" providerId="ADAL" clId="{496603F2-E160-43B8-81B5-AF72ACD38FCE}" dt="2026-02-23T17:06:48.641" v="20" actId="20577"/>
          <ac:spMkLst>
            <pc:docMk/>
            <pc:sldMk cId="698199708" sldId="313"/>
            <ac:spMk id="3" creationId="{B02F8F50-1EB4-AE7A-9F27-0655855B1E0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E31270-DEA3-4F87-BA94-C983F9E819A3}" type="datetimeFigureOut">
              <a:t>3/2/2026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CFB811-D5BE-47A7-933A-011A6D94BF49}" type="slidenum">
              <a:t>‹#›</a:t>
            </a:fld>
            <a:endParaRPr lang="en-GB"/>
          </a:p>
        </p:txBody>
      </p:sp>
    </p:spTree>
    <p:extLst>
      <p:ext uri="{BB962C8B-B14F-4D97-AF65-F5344CB8AC3E}">
        <p14:creationId xmlns:p14="http://schemas.microsoft.com/office/powerpoint/2010/main" val="21261282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s://commonslibrary.parliament.uk/violence-against-women-and-girls-in-2025/" TargetMode="External"/><Relationship Id="rId3" Type="http://schemas.openxmlformats.org/officeDocument/2006/relationships/hyperlink" Target="https://www.npcc.police.uk/our-work/violence-against-women-and-girls/" TargetMode="External"/><Relationship Id="rId7" Type="http://schemas.openxmlformats.org/officeDocument/2006/relationships/hyperlink" Target="https://hmicfrs.justiceinspectorates.gov.uk/publications/police-response-to-violence-against-women-and-girls/" TargetMode="External"/><Relationship Id="rId2" Type="http://schemas.openxmlformats.org/officeDocument/2006/relationships/slide" Target="../slides/slide22.xml"/><Relationship Id="rId1" Type="http://schemas.openxmlformats.org/officeDocument/2006/relationships/notesMaster" Target="../notesMasters/notesMaster1.xml"/><Relationship Id="rId6" Type="http://schemas.openxmlformats.org/officeDocument/2006/relationships/hyperlink" Target="https://www.policeconduct.gov.uk/sites/default/files/documents/Learning-the-Lessons-issue-45-VAWG.pdf" TargetMode="External"/><Relationship Id="rId5" Type="http://schemas.openxmlformats.org/officeDocument/2006/relationships/hyperlink" Target="https://www.gov.uk/government/publications/crime-and-policing-bill-2025-factsheets/crime-and-policing-bill-reducing-violence-against-women-and-girls-vawg-factsheet" TargetMode="External"/><Relationship Id="rId4" Type="http://schemas.openxmlformats.org/officeDocument/2006/relationships/hyperlink" Target="https://www.college.police.uk/article/national-centre-violence-against-women-girls-public-protection"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CFB811-D5BE-47A7-933A-011A6D94BF49}" type="slidenum">
              <a:rPr lang="en-GB" smtClean="0"/>
              <a:t>2</a:t>
            </a:fld>
            <a:endParaRPr lang="en-GB"/>
          </a:p>
        </p:txBody>
      </p:sp>
    </p:spTree>
    <p:extLst>
      <p:ext uri="{BB962C8B-B14F-4D97-AF65-F5344CB8AC3E}">
        <p14:creationId xmlns:p14="http://schemas.microsoft.com/office/powerpoint/2010/main" val="41888896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CFB811-D5BE-47A7-933A-011A6D94BF49}" type="slidenum">
              <a:rPr lang="en-GB" smtClean="0"/>
              <a:t>3</a:t>
            </a:fld>
            <a:endParaRPr lang="en-GB"/>
          </a:p>
        </p:txBody>
      </p:sp>
    </p:spTree>
    <p:extLst>
      <p:ext uri="{BB962C8B-B14F-4D97-AF65-F5344CB8AC3E}">
        <p14:creationId xmlns:p14="http://schemas.microsoft.com/office/powerpoint/2010/main" val="16099030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Gotham"/>
              </a:rPr>
              <a:t>The ethical policing principles are a series of guiding statements that should be used to help people in policing do the right things, in the right way, for the right reasons.</a:t>
            </a:r>
          </a:p>
          <a:p>
            <a:endParaRPr lang="en-GB" b="0" i="0">
              <a:solidFill>
                <a:srgbClr val="000000"/>
              </a:solidFill>
              <a:effectLst/>
              <a:latin typeface="Gotham"/>
            </a:endParaRPr>
          </a:p>
          <a:p>
            <a:pPr algn="l"/>
            <a:r>
              <a:rPr lang="en-GB" b="0" i="0">
                <a:solidFill>
                  <a:srgbClr val="000000"/>
                </a:solidFill>
                <a:effectLst/>
                <a:latin typeface="Gotham"/>
              </a:rPr>
              <a:t>We will use the ethical policing principles to help us make and reflect on our professional decisions. As policing professionals, we commit to the following.</a:t>
            </a:r>
          </a:p>
          <a:p>
            <a:pPr algn="l">
              <a:buFont typeface="Arial" panose="020B0604020202020204" pitchFamily="34" charset="0"/>
              <a:buChar char="•"/>
            </a:pPr>
            <a:r>
              <a:rPr lang="en-GB" b="0" i="0">
                <a:solidFill>
                  <a:srgbClr val="000000"/>
                </a:solidFill>
                <a:effectLst/>
                <a:latin typeface="Gotham"/>
              </a:rPr>
              <a:t>Courage – making, communicating and being accountable for decisions, and standing against anything that could bring our profession into disrepute.</a:t>
            </a:r>
          </a:p>
          <a:p>
            <a:pPr algn="l">
              <a:buFont typeface="Arial" panose="020B0604020202020204" pitchFamily="34" charset="0"/>
              <a:buChar char="•"/>
            </a:pPr>
            <a:r>
              <a:rPr lang="en-GB" b="0" i="0">
                <a:solidFill>
                  <a:srgbClr val="000000"/>
                </a:solidFill>
                <a:effectLst/>
                <a:latin typeface="Gotham"/>
              </a:rPr>
              <a:t>Respect and empathy – encouraging, listening to and understanding the views of others, and seeking to recognise and respond to the physical, mental and emotional challenges that we and other people may face.</a:t>
            </a:r>
          </a:p>
          <a:p>
            <a:pPr algn="l">
              <a:buFont typeface="Arial" panose="020B0604020202020204" pitchFamily="34" charset="0"/>
              <a:buChar char="•"/>
            </a:pPr>
            <a:r>
              <a:rPr lang="en-GB" b="0" i="0">
                <a:solidFill>
                  <a:srgbClr val="000000"/>
                </a:solidFill>
                <a:effectLst/>
                <a:latin typeface="Gotham"/>
              </a:rPr>
              <a:t>Public service – working in the public interest, fostering public trust and confidence, and taking pride in providing an excellent service to the public.</a:t>
            </a:r>
          </a:p>
          <a:p>
            <a:endParaRPr lang="en-GB"/>
          </a:p>
        </p:txBody>
      </p:sp>
      <p:sp>
        <p:nvSpPr>
          <p:cNvPr id="4" name="Slide Number Placeholder 3"/>
          <p:cNvSpPr>
            <a:spLocks noGrp="1"/>
          </p:cNvSpPr>
          <p:nvPr>
            <p:ph type="sldNum" sz="quarter" idx="5"/>
          </p:nvPr>
        </p:nvSpPr>
        <p:spPr/>
        <p:txBody>
          <a:bodyPr/>
          <a:lstStyle/>
          <a:p>
            <a:fld id="{16E27BF9-F2D3-41FA-B843-A888809F782D}" type="slidenum">
              <a:rPr lang="en-GB" smtClean="0"/>
              <a:t>6</a:t>
            </a:fld>
            <a:endParaRPr lang="en-GB"/>
          </a:p>
        </p:txBody>
      </p:sp>
    </p:spTree>
    <p:extLst>
      <p:ext uri="{BB962C8B-B14F-4D97-AF65-F5344CB8AC3E}">
        <p14:creationId xmlns:p14="http://schemas.microsoft.com/office/powerpoint/2010/main" val="8977435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0000"/>
              </a:lnSpc>
              <a:spcAft>
                <a:spcPts val="0"/>
              </a:spcAft>
              <a:defRPr/>
            </a:pPr>
            <a:r>
              <a:rPr lang="en-GB" sz="1200">
                <a:latin typeface="Arial"/>
                <a:ea typeface="Times New Roman"/>
                <a:cs typeface="Times New Roman"/>
              </a:rPr>
              <a:t>aims to ensure that policing is delivered in a targeted manner through the development of information and intelligence. NIM is applicable to all aspects of operational policing because it enables managers to prioritise activities and resources. </a:t>
            </a:r>
          </a:p>
          <a:p>
            <a:pPr algn="just">
              <a:lnSpc>
                <a:spcPct val="100000"/>
              </a:lnSpc>
              <a:spcAft>
                <a:spcPts val="0"/>
              </a:spcAft>
              <a:defRPr/>
            </a:pPr>
            <a:endParaRPr lang="en-GB" sz="1200">
              <a:latin typeface="Arial"/>
              <a:ea typeface="Times New Roman"/>
              <a:cs typeface="Times New Roman"/>
            </a:endParaRPr>
          </a:p>
          <a:p>
            <a:pPr algn="just">
              <a:lnSpc>
                <a:spcPct val="100000"/>
              </a:lnSpc>
              <a:spcAft>
                <a:spcPts val="0"/>
              </a:spcAft>
              <a:defRPr/>
            </a:pPr>
            <a:endParaRPr lang="en-GB" sz="1200">
              <a:latin typeface="Arial"/>
              <a:ea typeface="Times New Roman"/>
              <a:cs typeface="Times New Roman"/>
            </a:endParaRPr>
          </a:p>
          <a:p>
            <a:pPr eaLnBrk="1" hangingPunct="1">
              <a:lnSpc>
                <a:spcPct val="100000"/>
              </a:lnSpc>
              <a:defRPr/>
            </a:pPr>
            <a:r>
              <a:rPr lang="en-GB" sz="1200" b="1"/>
              <a:t>It is important to note that the NIM is NOT just about crime and NOT just about intelligence - it is a model that can be used for most areas of policing.</a:t>
            </a:r>
            <a:r>
              <a:rPr lang="en-GB" sz="1400" b="0" i="0" kern="1200">
                <a:solidFill>
                  <a:schemeClr val="tx1"/>
                </a:solidFill>
                <a:effectLst/>
                <a:latin typeface="Arial" charset="0"/>
                <a:ea typeface="+mn-ea"/>
                <a:cs typeface="Arial" charset="0"/>
              </a:rPr>
              <a:t> The </a:t>
            </a:r>
            <a:r>
              <a:rPr lang="en-GB" sz="1400" b="1" i="0" kern="1200">
                <a:solidFill>
                  <a:schemeClr val="tx1"/>
                </a:solidFill>
                <a:effectLst/>
                <a:latin typeface="Arial" charset="0"/>
                <a:ea typeface="+mn-ea"/>
                <a:cs typeface="Arial" charset="0"/>
              </a:rPr>
              <a:t>National</a:t>
            </a:r>
            <a:r>
              <a:rPr lang="en-GB" sz="1400" b="0" i="0" kern="1200">
                <a:solidFill>
                  <a:schemeClr val="tx1"/>
                </a:solidFill>
                <a:effectLst/>
                <a:latin typeface="Arial" charset="0"/>
                <a:ea typeface="+mn-ea"/>
                <a:cs typeface="Arial" charset="0"/>
              </a:rPr>
              <a:t> </a:t>
            </a:r>
            <a:r>
              <a:rPr lang="en-GB" sz="1400" b="1" i="0" kern="1200">
                <a:solidFill>
                  <a:schemeClr val="tx1"/>
                </a:solidFill>
                <a:effectLst/>
                <a:latin typeface="Arial" charset="0"/>
                <a:ea typeface="+mn-ea"/>
                <a:cs typeface="Arial" charset="0"/>
              </a:rPr>
              <a:t>Intelligence</a:t>
            </a:r>
            <a:r>
              <a:rPr lang="en-GB" sz="1400" b="0" i="0" kern="1200">
                <a:solidFill>
                  <a:schemeClr val="tx1"/>
                </a:solidFill>
                <a:effectLst/>
                <a:latin typeface="Arial" charset="0"/>
                <a:ea typeface="+mn-ea"/>
                <a:cs typeface="Arial" charset="0"/>
              </a:rPr>
              <a:t> </a:t>
            </a:r>
            <a:r>
              <a:rPr lang="en-GB" sz="1400" b="1" i="0" kern="1200">
                <a:solidFill>
                  <a:schemeClr val="tx1"/>
                </a:solidFill>
                <a:effectLst/>
                <a:latin typeface="Arial" charset="0"/>
                <a:ea typeface="+mn-ea"/>
                <a:cs typeface="Arial" charset="0"/>
              </a:rPr>
              <a:t>Model</a:t>
            </a:r>
            <a:r>
              <a:rPr lang="en-GB" sz="1400" b="0" i="0" kern="1200">
                <a:solidFill>
                  <a:schemeClr val="tx1"/>
                </a:solidFill>
                <a:effectLst/>
                <a:latin typeface="Arial" charset="0"/>
                <a:ea typeface="+mn-ea"/>
                <a:cs typeface="Arial" charset="0"/>
              </a:rPr>
              <a:t> brings all the best practices in intelligence-led policing together, offering a blueprint for those who wish to develop better their ability to answer critical questions about strategy and tactics</a:t>
            </a:r>
            <a:endParaRPr lang="en-GB" sz="1200"/>
          </a:p>
          <a:p>
            <a:pPr>
              <a:lnSpc>
                <a:spcPct val="100000"/>
              </a:lnSpc>
            </a:pPr>
            <a:endParaRPr lang="en-GB" altLang="en-US" sz="1200" b="1">
              <a:solidFill>
                <a:srgbClr val="FF3300"/>
              </a:solidFill>
              <a:latin typeface="Arial" panose="020B0604020202020204" pitchFamily="34" charset="0"/>
              <a:cs typeface="Arial" panose="020B0604020202020204" pitchFamily="34" charset="0"/>
            </a:endParaRPr>
          </a:p>
          <a:p>
            <a:pPr>
              <a:lnSpc>
                <a:spcPct val="100000"/>
              </a:lnSpc>
            </a:pPr>
            <a:r>
              <a:rPr lang="en-GB" altLang="en-US" sz="1200" b="1">
                <a:solidFill>
                  <a:srgbClr val="FF3300"/>
                </a:solidFill>
                <a:latin typeface="Arial" panose="020B0604020202020204" pitchFamily="34" charset="0"/>
                <a:cs typeface="Arial" panose="020B0604020202020204" pitchFamily="34" charset="0"/>
              </a:rPr>
              <a:t>NIM</a:t>
            </a:r>
            <a:r>
              <a:rPr lang="en-GB" altLang="en-US" sz="1200">
                <a:latin typeface="Arial" panose="020B0604020202020204" pitchFamily="34" charset="0"/>
                <a:cs typeface="Arial" panose="020B0604020202020204" pitchFamily="34" charset="0"/>
              </a:rPr>
              <a:t> is: </a:t>
            </a:r>
          </a:p>
          <a:p>
            <a:pPr marL="171450" indent="-171450">
              <a:lnSpc>
                <a:spcPct val="100000"/>
              </a:lnSpc>
              <a:buFont typeface="Arial" panose="020B0604020202020204" pitchFamily="34" charset="0"/>
              <a:buChar char="•"/>
            </a:pPr>
            <a:r>
              <a:rPr lang="en-GB" altLang="en-US" sz="1200">
                <a:latin typeface="Arial" panose="020B0604020202020204" pitchFamily="34" charset="0"/>
                <a:cs typeface="Arial" panose="020B0604020202020204" pitchFamily="34" charset="0"/>
              </a:rPr>
              <a:t>concerned with using intelligence to determine priorities</a:t>
            </a:r>
            <a:r>
              <a:rPr lang="en-GB" altLang="en-US" sz="1200" baseline="0">
                <a:latin typeface="Arial" panose="020B0604020202020204" pitchFamily="34" charset="0"/>
                <a:cs typeface="Arial" panose="020B0604020202020204" pitchFamily="34" charset="0"/>
              </a:rPr>
              <a:t> for policing. </a:t>
            </a:r>
          </a:p>
          <a:p>
            <a:pPr marL="171450" indent="-171450">
              <a:lnSpc>
                <a:spcPct val="100000"/>
              </a:lnSpc>
              <a:buFont typeface="Arial" panose="020B0604020202020204" pitchFamily="34" charset="0"/>
              <a:buChar char="•"/>
            </a:pPr>
            <a:r>
              <a:rPr lang="en-GB" altLang="en-US" sz="1200">
                <a:latin typeface="Arial" panose="020B0604020202020204" pitchFamily="34" charset="0"/>
                <a:cs typeface="Arial" panose="020B0604020202020204" pitchFamily="34" charset="0"/>
              </a:rPr>
              <a:t>It is a model for policing that senior managers can use to help them to determine the strategic direction and make tactical decisions about resourcing and operational policing to support local and national objectives </a:t>
            </a:r>
          </a:p>
          <a:p>
            <a:pPr marL="171450" indent="-171450">
              <a:lnSpc>
                <a:spcPct val="100000"/>
              </a:lnSpc>
              <a:buFont typeface="Arial" panose="020B0604020202020204" pitchFamily="34" charset="0"/>
              <a:buChar char="•"/>
            </a:pPr>
            <a:r>
              <a:rPr lang="en-GB" altLang="en-US" sz="1200">
                <a:latin typeface="Arial" panose="020B0604020202020204" pitchFamily="34" charset="0"/>
                <a:cs typeface="Arial" panose="020B0604020202020204" pitchFamily="34" charset="0"/>
              </a:rPr>
              <a:t>it also helps manage risk. </a:t>
            </a:r>
          </a:p>
          <a:p>
            <a:pPr>
              <a:lnSpc>
                <a:spcPct val="100000"/>
              </a:lnSpc>
            </a:pPr>
            <a:r>
              <a:rPr lang="en-GB" altLang="en-US" sz="1200">
                <a:latin typeface="Arial" panose="020B0604020202020204" pitchFamily="34" charset="0"/>
                <a:cs typeface="Arial" panose="020B0604020202020204" pitchFamily="34" charset="0"/>
              </a:rPr>
              <a:t>Therefore, </a:t>
            </a:r>
            <a:r>
              <a:rPr lang="en-GB" altLang="en-US" sz="1200" b="1">
                <a:solidFill>
                  <a:srgbClr val="FF3300"/>
                </a:solidFill>
                <a:latin typeface="Arial" panose="020B0604020202020204" pitchFamily="34" charset="0"/>
                <a:cs typeface="Arial" panose="020B0604020202020204" pitchFamily="34" charset="0"/>
              </a:rPr>
              <a:t>NIM</a:t>
            </a:r>
            <a:r>
              <a:rPr lang="en-GB" altLang="en-US" sz="1200">
                <a:latin typeface="Arial" panose="020B0604020202020204" pitchFamily="34" charset="0"/>
                <a:cs typeface="Arial" panose="020B0604020202020204" pitchFamily="34" charset="0"/>
              </a:rPr>
              <a:t> is not just about intelligence gathering, it is also </a:t>
            </a:r>
            <a:r>
              <a:rPr lang="en-GB" altLang="en-US" sz="1200" b="1">
                <a:latin typeface="Arial" panose="020B0604020202020204" pitchFamily="34" charset="0"/>
                <a:cs typeface="Arial" panose="020B0604020202020204" pitchFamily="34" charset="0"/>
              </a:rPr>
              <a:t>a business process </a:t>
            </a:r>
            <a:r>
              <a:rPr lang="en-GB" altLang="en-US" sz="1200">
                <a:latin typeface="Arial" panose="020B0604020202020204" pitchFamily="34" charset="0"/>
                <a:cs typeface="Arial" panose="020B0604020202020204" pitchFamily="34" charset="0"/>
              </a:rPr>
              <a:t>model that can be used to guide all activities of a police force.</a:t>
            </a:r>
          </a:p>
          <a:p>
            <a:pPr>
              <a:lnSpc>
                <a:spcPct val="100000"/>
              </a:lnSpc>
            </a:pPr>
            <a:endParaRPr lang="en-GB" altLang="en-US" sz="1200">
              <a:latin typeface="Arial" panose="020B0604020202020204" pitchFamily="34" charset="0"/>
              <a:cs typeface="Arial" panose="020B0604020202020204" pitchFamily="34" charset="0"/>
            </a:endParaRPr>
          </a:p>
          <a:p>
            <a:pPr>
              <a:lnSpc>
                <a:spcPct val="100000"/>
              </a:lnSpc>
            </a:pPr>
            <a:r>
              <a:rPr lang="en-GB" sz="1200" b="1" kern="1200">
                <a:solidFill>
                  <a:schemeClr val="tx1"/>
                </a:solidFill>
                <a:effectLst/>
                <a:latin typeface="Arial" charset="0"/>
                <a:ea typeface="+mn-ea"/>
                <a:cs typeface="Arial" charset="0"/>
              </a:rPr>
              <a:t>Advantages of NIM:</a:t>
            </a:r>
          </a:p>
          <a:p>
            <a:pPr marL="171450" indent="-171450">
              <a:lnSpc>
                <a:spcPct val="100000"/>
              </a:lnSpc>
              <a:buFont typeface="Arial" panose="020B0604020202020204" pitchFamily="34" charset="0"/>
              <a:buChar char="•"/>
            </a:pPr>
            <a:r>
              <a:rPr lang="en-GB" sz="1200" kern="1200" baseline="0">
                <a:solidFill>
                  <a:schemeClr val="tx1"/>
                </a:solidFill>
                <a:effectLst/>
                <a:latin typeface="Arial" charset="0"/>
                <a:ea typeface="+mn-ea"/>
                <a:cs typeface="Arial" charset="0"/>
              </a:rPr>
              <a:t>a</a:t>
            </a:r>
            <a:r>
              <a:rPr lang="en-GB" sz="1200" kern="1200">
                <a:solidFill>
                  <a:schemeClr val="tx1"/>
                </a:solidFill>
                <a:effectLst/>
                <a:latin typeface="Arial" charset="0"/>
                <a:ea typeface="+mn-ea"/>
                <a:cs typeface="Arial" charset="0"/>
              </a:rPr>
              <a:t>llows operational strategies to focus on key priorities</a:t>
            </a:r>
          </a:p>
          <a:p>
            <a:pPr marL="171450" indent="-171450">
              <a:lnSpc>
                <a:spcPct val="100000"/>
              </a:lnSpc>
              <a:buFont typeface="Arial" panose="020B0604020202020204" pitchFamily="34" charset="0"/>
              <a:buChar char="•"/>
            </a:pPr>
            <a:r>
              <a:rPr lang="en-GB" sz="1200" kern="1200">
                <a:solidFill>
                  <a:schemeClr val="tx1"/>
                </a:solidFill>
                <a:effectLst/>
                <a:latin typeface="Arial" charset="0"/>
                <a:ea typeface="+mn-ea"/>
                <a:cs typeface="Arial" charset="0"/>
              </a:rPr>
              <a:t>allows more officers to focus on solving priority problems and targeting the most prolific and active offenders  </a:t>
            </a:r>
          </a:p>
          <a:p>
            <a:pPr marL="171450" indent="-171450">
              <a:lnSpc>
                <a:spcPct val="100000"/>
              </a:lnSpc>
              <a:buFont typeface="Arial" panose="020B0604020202020204" pitchFamily="34" charset="0"/>
              <a:buChar char="•"/>
            </a:pPr>
            <a:r>
              <a:rPr lang="en-GB" sz="1200" kern="1200">
                <a:solidFill>
                  <a:schemeClr val="tx1"/>
                </a:solidFill>
                <a:effectLst/>
                <a:latin typeface="Arial" charset="0"/>
                <a:ea typeface="+mn-ea"/>
                <a:cs typeface="Arial" charset="0"/>
              </a:rPr>
              <a:t>informs the management of risk    </a:t>
            </a:r>
          </a:p>
          <a:p>
            <a:pPr marL="171450" indent="-171450">
              <a:lnSpc>
                <a:spcPct val="100000"/>
              </a:lnSpc>
              <a:buFont typeface="Arial" panose="020B0604020202020204" pitchFamily="34" charset="0"/>
              <a:buChar char="•"/>
            </a:pPr>
            <a:r>
              <a:rPr lang="en-GB" sz="1200" kern="1200">
                <a:solidFill>
                  <a:schemeClr val="tx1"/>
                </a:solidFill>
                <a:effectLst/>
                <a:latin typeface="Arial" charset="0"/>
                <a:ea typeface="+mn-ea"/>
                <a:cs typeface="Arial" charset="0"/>
              </a:rPr>
              <a:t>provides more informed business planning and a greater link to operational policing issues </a:t>
            </a:r>
          </a:p>
          <a:p>
            <a:pPr marL="171450" indent="-171450">
              <a:lnSpc>
                <a:spcPct val="100000"/>
              </a:lnSpc>
              <a:buFont typeface="Arial" panose="020B0604020202020204" pitchFamily="34" charset="0"/>
              <a:buChar char="•"/>
            </a:pPr>
            <a:r>
              <a:rPr lang="en-GB" sz="1200" kern="1200">
                <a:solidFill>
                  <a:schemeClr val="tx1"/>
                </a:solidFill>
                <a:effectLst/>
                <a:latin typeface="Arial" charset="0"/>
                <a:ea typeface="+mn-ea"/>
                <a:cs typeface="Arial" charset="0"/>
              </a:rPr>
              <a:t>improves the direction and briefing of patrols </a:t>
            </a:r>
          </a:p>
          <a:p>
            <a:pPr marL="171450" indent="-171450">
              <a:lnSpc>
                <a:spcPct val="100000"/>
              </a:lnSpc>
              <a:buFont typeface="Arial" panose="020B0604020202020204" pitchFamily="34" charset="0"/>
              <a:buChar char="•"/>
            </a:pPr>
            <a:r>
              <a:rPr lang="en-GB" sz="1200" kern="1200">
                <a:solidFill>
                  <a:schemeClr val="tx1"/>
                </a:solidFill>
                <a:effectLst/>
                <a:latin typeface="Arial" charset="0"/>
                <a:ea typeface="+mn-ea"/>
                <a:cs typeface="Arial" charset="0"/>
              </a:rPr>
              <a:t>improves integration with partner agencies</a:t>
            </a:r>
          </a:p>
          <a:p>
            <a:endParaRPr lang="en-US" altLang="en-US">
              <a:latin typeface="Arial" panose="020B0604020202020204" pitchFamily="34" charset="0"/>
              <a:cs typeface="Arial" panose="020B0604020202020204" pitchFamily="34" charset="0"/>
            </a:endParaRPr>
          </a:p>
          <a:p>
            <a:endParaRPr lang="en-GB" b="1"/>
          </a:p>
        </p:txBody>
      </p:sp>
      <p:sp>
        <p:nvSpPr>
          <p:cNvPr id="4" name="Slide Number Placeholder 3"/>
          <p:cNvSpPr>
            <a:spLocks noGrp="1"/>
          </p:cNvSpPr>
          <p:nvPr>
            <p:ph type="sldNum" sz="quarter" idx="5"/>
          </p:nvPr>
        </p:nvSpPr>
        <p:spPr/>
        <p:txBody>
          <a:bodyPr/>
          <a:lstStyle/>
          <a:p>
            <a:fld id="{52CFB811-D5BE-47A7-933A-011A6D94BF49}" type="slidenum">
              <a:rPr lang="en-GB" smtClean="0"/>
              <a:t>21</a:t>
            </a:fld>
            <a:endParaRPr lang="en-GB"/>
          </a:p>
        </p:txBody>
      </p:sp>
    </p:spTree>
    <p:extLst>
      <p:ext uri="{BB962C8B-B14F-4D97-AF65-F5344CB8AC3E}">
        <p14:creationId xmlns:p14="http://schemas.microsoft.com/office/powerpoint/2010/main" val="775571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a:solidFill>
                  <a:schemeClr val="tx1"/>
                </a:solidFill>
                <a:effectLst/>
                <a:latin typeface="+mn-lt"/>
                <a:ea typeface="+mn-ea"/>
                <a:cs typeface="+mn-cs"/>
              </a:rPr>
              <a:t>stablish Greater Consistency and Professional Standards Across All Forces</a:t>
            </a:r>
          </a:p>
          <a:p>
            <a:pPr fontAlgn="t"/>
            <a:r>
              <a:rPr lang="en-GB" sz="1200" b="0" i="0" kern="1200">
                <a:solidFill>
                  <a:schemeClr val="tx1"/>
                </a:solidFill>
                <a:effectLst/>
                <a:latin typeface="+mn-lt"/>
                <a:ea typeface="+mn-ea"/>
                <a:cs typeface="+mn-cs"/>
              </a:rPr>
              <a:t>National reviews highlight that police responses to VAWG remain </a:t>
            </a:r>
            <a:r>
              <a:rPr lang="en-GB" sz="1200" b="1" i="0" kern="1200">
                <a:solidFill>
                  <a:schemeClr val="tx1"/>
                </a:solidFill>
                <a:effectLst/>
                <a:latin typeface="+mn-lt"/>
                <a:ea typeface="+mn-ea"/>
                <a:cs typeface="+mn-cs"/>
              </a:rPr>
              <a:t>inconsistent</a:t>
            </a:r>
            <a:r>
              <a:rPr lang="en-GB" sz="1200" b="0" i="0" kern="1200">
                <a:solidFill>
                  <a:schemeClr val="tx1"/>
                </a:solidFill>
                <a:effectLst/>
                <a:latin typeface="+mn-lt"/>
                <a:ea typeface="+mn-ea"/>
                <a:cs typeface="+mn-cs"/>
              </a:rPr>
              <a:t>, with outcomes varying widely by force.</a:t>
            </a:r>
          </a:p>
          <a:p>
            <a:pPr fontAlgn="t"/>
            <a:r>
              <a:rPr lang="en-GB" sz="1200" b="0" i="0" kern="1200">
                <a:solidFill>
                  <a:schemeClr val="tx1"/>
                </a:solidFill>
                <a:effectLst/>
                <a:latin typeface="+mn-lt"/>
                <a:ea typeface="+mn-ea"/>
                <a:cs typeface="+mn-cs"/>
              </a:rPr>
              <a:t>The NPCC notes that policing responses have historically been inconsistent and that a national, standardised approach is needed. </a:t>
            </a:r>
            <a:r>
              <a:rPr lang="en-GB" sz="1200" b="0" i="0" u="none" strike="noStrike" kern="1200">
                <a:solidFill>
                  <a:schemeClr val="tx1"/>
                </a:solidFill>
                <a:effectLst/>
                <a:latin typeface="+mn-lt"/>
                <a:ea typeface="+mn-ea"/>
                <a:cs typeface="+mn-cs"/>
                <a:hlinkClick r:id="rId3"/>
              </a:rPr>
              <a:t>[npcc.police.uk]</a:t>
            </a:r>
            <a:endParaRPr lang="en-GB" sz="1200" b="0" i="0" kern="1200">
              <a:solidFill>
                <a:schemeClr val="tx1"/>
              </a:solidFill>
              <a:effectLst/>
              <a:latin typeface="+mn-lt"/>
              <a:ea typeface="+mn-ea"/>
              <a:cs typeface="+mn-cs"/>
            </a:endParaRPr>
          </a:p>
          <a:p>
            <a:pPr fontAlgn="t"/>
            <a:r>
              <a:rPr lang="en-GB" sz="1200" b="0" i="0" kern="1200">
                <a:solidFill>
                  <a:schemeClr val="tx1"/>
                </a:solidFill>
                <a:effectLst/>
                <a:latin typeface="+mn-lt"/>
                <a:ea typeface="+mn-ea"/>
                <a:cs typeface="+mn-cs"/>
              </a:rPr>
              <a:t>The newly established National Centre for VAWG and Public Protection aims to </a:t>
            </a:r>
            <a:r>
              <a:rPr lang="en-GB" sz="1200" b="1" i="0" kern="1200">
                <a:solidFill>
                  <a:schemeClr val="tx1"/>
                </a:solidFill>
                <a:effectLst/>
                <a:latin typeface="+mn-lt"/>
                <a:ea typeface="+mn-ea"/>
                <a:cs typeface="+mn-cs"/>
              </a:rPr>
              <a:t>professionalise public protection</a:t>
            </a:r>
            <a:r>
              <a:rPr lang="en-GB" sz="1200" b="0" i="0" kern="1200">
                <a:solidFill>
                  <a:schemeClr val="tx1"/>
                </a:solidFill>
                <a:effectLst/>
                <a:latin typeface="+mn-lt"/>
                <a:ea typeface="+mn-ea"/>
                <a:cs typeface="+mn-cs"/>
              </a:rPr>
              <a:t> and ensure consistent practice across forces. </a:t>
            </a:r>
            <a:r>
              <a:rPr lang="en-GB" sz="1200" b="0" i="0" u="none" strike="noStrike" kern="1200">
                <a:solidFill>
                  <a:schemeClr val="tx1"/>
                </a:solidFill>
                <a:effectLst/>
                <a:latin typeface="+mn-lt"/>
                <a:ea typeface="+mn-ea"/>
                <a:cs typeface="+mn-cs"/>
                <a:hlinkClick r:id="rId4"/>
              </a:rPr>
              <a:t>[college.police.uk]</a:t>
            </a: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Improvement:</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Mandatory minimum standards for all VAWG investigations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Consistent specialist training for all officers, including first responders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Clear national performance measures for VAWG cases</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2. Strengthen a Whole‑System, Multi‑Agency Approach</a:t>
            </a:r>
          </a:p>
          <a:p>
            <a:pPr fontAlgn="t"/>
            <a:r>
              <a:rPr lang="en-GB" sz="1200" b="0" i="0" kern="1200">
                <a:solidFill>
                  <a:schemeClr val="tx1"/>
                </a:solidFill>
                <a:effectLst/>
                <a:latin typeface="+mn-lt"/>
                <a:ea typeface="+mn-ea"/>
                <a:cs typeface="+mn-cs"/>
              </a:rPr>
              <a:t>VAWG has been declared a </a:t>
            </a:r>
            <a:r>
              <a:rPr lang="en-GB" sz="1200" b="1" i="0" kern="1200">
                <a:solidFill>
                  <a:schemeClr val="tx1"/>
                </a:solidFill>
                <a:effectLst/>
                <a:latin typeface="+mn-lt"/>
                <a:ea typeface="+mn-ea"/>
                <a:cs typeface="+mn-cs"/>
              </a:rPr>
              <a:t>national emergency</a:t>
            </a:r>
            <a:r>
              <a:rPr lang="en-GB" sz="1200" b="0" i="0" kern="1200">
                <a:solidFill>
                  <a:schemeClr val="tx1"/>
                </a:solidFill>
                <a:effectLst/>
                <a:latin typeface="+mn-lt"/>
                <a:ea typeface="+mn-ea"/>
                <a:cs typeface="+mn-cs"/>
              </a:rPr>
              <a:t>, requiring multi‑agency coordination.</a:t>
            </a:r>
          </a:p>
          <a:p>
            <a:pPr fontAlgn="t"/>
            <a:r>
              <a:rPr lang="en-GB" sz="1200" b="0" i="0" kern="1200">
                <a:solidFill>
                  <a:schemeClr val="tx1"/>
                </a:solidFill>
                <a:effectLst/>
                <a:latin typeface="+mn-lt"/>
                <a:ea typeface="+mn-ea"/>
                <a:cs typeface="+mn-cs"/>
              </a:rPr>
              <a:t>Police chiefs emphasise the need for a whole‑system approach involving criminal justice, health, education, local authorities and voluntary sector partnerships. </a:t>
            </a:r>
            <a:r>
              <a:rPr lang="en-GB" sz="1200" b="0" i="0" u="none" strike="noStrike" kern="1200">
                <a:solidFill>
                  <a:schemeClr val="tx1"/>
                </a:solidFill>
                <a:effectLst/>
                <a:latin typeface="+mn-lt"/>
                <a:ea typeface="+mn-ea"/>
                <a:cs typeface="+mn-cs"/>
                <a:hlinkClick r:id="rId3"/>
              </a:rPr>
              <a:t>[npcc.police.uk]</a:t>
            </a:r>
            <a:endParaRPr lang="en-GB" sz="1200" b="0" i="0" kern="1200">
              <a:solidFill>
                <a:schemeClr val="tx1"/>
              </a:solidFill>
              <a:effectLst/>
              <a:latin typeface="+mn-lt"/>
              <a:ea typeface="+mn-ea"/>
              <a:cs typeface="+mn-cs"/>
            </a:endParaRPr>
          </a:p>
          <a:p>
            <a:pPr fontAlgn="t"/>
            <a:r>
              <a:rPr lang="en-GB" sz="1200" b="0" i="0" kern="1200">
                <a:solidFill>
                  <a:schemeClr val="tx1"/>
                </a:solidFill>
                <a:effectLst/>
                <a:latin typeface="+mn-lt"/>
                <a:ea typeface="+mn-ea"/>
                <a:cs typeface="+mn-cs"/>
              </a:rPr>
              <a:t>The new Crime and Policing Bill (2026) includes statutory multi‑agency guidance to improve joint responses, especially in stalking cases. </a:t>
            </a:r>
            <a:r>
              <a:rPr lang="en-GB" sz="1200" b="0" i="0" u="none" strike="noStrike" kern="1200">
                <a:solidFill>
                  <a:schemeClr val="tx1"/>
                </a:solidFill>
                <a:effectLst/>
                <a:latin typeface="+mn-lt"/>
                <a:ea typeface="+mn-ea"/>
                <a:cs typeface="+mn-cs"/>
                <a:hlinkClick r:id="rId5"/>
              </a:rPr>
              <a:t>[gov.uk]</a:t>
            </a: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Improvement:</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Embed multi‑agency safeguarding hubs (MASH‑style) for all VAWG cases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Strengthen information‑sharing protocols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Joint training between police, health and support services</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3. Improve Identification and Early Intervention With Perpetrators</a:t>
            </a:r>
          </a:p>
          <a:p>
            <a:pPr fontAlgn="t"/>
            <a:r>
              <a:rPr lang="en-GB" sz="1200" b="0" i="0" kern="1200">
                <a:solidFill>
                  <a:schemeClr val="tx1"/>
                </a:solidFill>
                <a:effectLst/>
                <a:latin typeface="+mn-lt"/>
                <a:ea typeface="+mn-ea"/>
                <a:cs typeface="+mn-cs"/>
              </a:rPr>
              <a:t>Research shows many perpetrators have </a:t>
            </a:r>
            <a:r>
              <a:rPr lang="en-GB" sz="1200" b="1" i="0" kern="1200">
                <a:solidFill>
                  <a:schemeClr val="tx1"/>
                </a:solidFill>
                <a:effectLst/>
                <a:latin typeface="+mn-lt"/>
                <a:ea typeface="+mn-ea"/>
                <a:cs typeface="+mn-cs"/>
              </a:rPr>
              <a:t>multiple contact points</a:t>
            </a:r>
            <a:r>
              <a:rPr lang="en-GB" sz="1200" b="0" i="0" kern="1200">
                <a:solidFill>
                  <a:schemeClr val="tx1"/>
                </a:solidFill>
                <a:effectLst/>
                <a:latin typeface="+mn-lt"/>
                <a:ea typeface="+mn-ea"/>
                <a:cs typeface="+mn-cs"/>
              </a:rPr>
              <a:t> with agencies before committing serious harm.</a:t>
            </a:r>
          </a:p>
          <a:p>
            <a:pPr fontAlgn="t"/>
            <a:r>
              <a:rPr lang="en-GB" sz="1200" b="0" i="0" kern="1200">
                <a:solidFill>
                  <a:schemeClr val="tx1"/>
                </a:solidFill>
                <a:effectLst/>
                <a:latin typeface="+mn-lt"/>
                <a:ea typeface="+mn-ea"/>
                <a:cs typeface="+mn-cs"/>
              </a:rPr>
              <a:t>NPCC stresses early identification of behavioural patterns to prevent escalation. </a:t>
            </a:r>
            <a:r>
              <a:rPr lang="en-GB" sz="1200" b="0" i="0" u="none" strike="noStrike" kern="1200">
                <a:solidFill>
                  <a:schemeClr val="tx1"/>
                </a:solidFill>
                <a:effectLst/>
                <a:latin typeface="+mn-lt"/>
                <a:ea typeface="+mn-ea"/>
                <a:cs typeface="+mn-cs"/>
                <a:hlinkClick r:id="rId3"/>
              </a:rPr>
              <a:t>[npcc.police.uk]</a:t>
            </a:r>
            <a:endParaRPr lang="en-GB" sz="1200" b="0" i="0" kern="1200">
              <a:solidFill>
                <a:schemeClr val="tx1"/>
              </a:solidFill>
              <a:effectLst/>
              <a:latin typeface="+mn-lt"/>
              <a:ea typeface="+mn-ea"/>
              <a:cs typeface="+mn-cs"/>
            </a:endParaRPr>
          </a:p>
          <a:p>
            <a:pPr fontAlgn="t"/>
            <a:r>
              <a:rPr lang="en-GB" sz="1200" b="0" i="0" kern="1200">
                <a:solidFill>
                  <a:schemeClr val="tx1"/>
                </a:solidFill>
                <a:effectLst/>
                <a:latin typeface="+mn-lt"/>
                <a:ea typeface="+mn-ea"/>
                <a:cs typeface="+mn-cs"/>
              </a:rPr>
              <a:t>IOPC’s “Learning the Lessons” highlights missed opportunities in case studies where early warning signs were overlooked. </a:t>
            </a:r>
            <a:r>
              <a:rPr lang="en-GB" sz="1200" b="0" i="0" u="none" strike="noStrike" kern="1200">
                <a:solidFill>
                  <a:schemeClr val="tx1"/>
                </a:solidFill>
                <a:effectLst/>
                <a:latin typeface="+mn-lt"/>
                <a:ea typeface="+mn-ea"/>
                <a:cs typeface="+mn-cs"/>
                <a:hlinkClick r:id="rId6"/>
              </a:rPr>
              <a:t>[policeconduct.gov.uk]</a:t>
            </a: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Improvement:</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Introduce early‑intervention programmes for suspected repeat abusers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Use data analytics to identify patterns of escalating harm</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Expand specialist perpetrator programmes with monitoring and behavioural management</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4. Strengthen Victim Support, Safeguarding, and Trust‑Building</a:t>
            </a:r>
          </a:p>
          <a:p>
            <a:pPr fontAlgn="t"/>
            <a:r>
              <a:rPr lang="en-GB" sz="1200" b="0" i="0" kern="1200">
                <a:solidFill>
                  <a:schemeClr val="tx1"/>
                </a:solidFill>
                <a:effectLst/>
                <a:latin typeface="+mn-lt"/>
                <a:ea typeface="+mn-ea"/>
                <a:cs typeface="+mn-cs"/>
              </a:rPr>
              <a:t>Victim trust in policing has been damaged by inconsistent responses and cases of police‑perpetrated abuse.</a:t>
            </a:r>
          </a:p>
          <a:p>
            <a:pPr fontAlgn="t"/>
            <a:r>
              <a:rPr lang="en-GB" sz="1200" b="0" i="0" kern="1200">
                <a:solidFill>
                  <a:schemeClr val="tx1"/>
                </a:solidFill>
                <a:effectLst/>
                <a:latin typeface="+mn-lt"/>
                <a:ea typeface="+mn-ea"/>
                <a:cs typeface="+mn-cs"/>
              </a:rPr>
              <a:t>IOPC reports highlight failures in safeguarding and the need to </a:t>
            </a:r>
            <a:r>
              <a:rPr lang="en-GB" sz="1200" b="1" i="0" kern="1200">
                <a:solidFill>
                  <a:schemeClr val="tx1"/>
                </a:solidFill>
                <a:effectLst/>
                <a:latin typeface="+mn-lt"/>
                <a:ea typeface="+mn-ea"/>
                <a:cs typeface="+mn-cs"/>
              </a:rPr>
              <a:t>restore trust</a:t>
            </a:r>
            <a:r>
              <a:rPr lang="en-GB" sz="1200" b="0" i="0" kern="1200">
                <a:solidFill>
                  <a:schemeClr val="tx1"/>
                </a:solidFill>
                <a:effectLst/>
                <a:latin typeface="+mn-lt"/>
                <a:ea typeface="+mn-ea"/>
                <a:cs typeface="+mn-cs"/>
              </a:rPr>
              <a:t>. </a:t>
            </a:r>
            <a:r>
              <a:rPr lang="en-GB" sz="1200" b="0" i="0" u="none" strike="noStrike" kern="1200">
                <a:solidFill>
                  <a:schemeClr val="tx1"/>
                </a:solidFill>
                <a:effectLst/>
                <a:latin typeface="+mn-lt"/>
                <a:ea typeface="+mn-ea"/>
                <a:cs typeface="+mn-cs"/>
                <a:hlinkClick r:id="rId6"/>
              </a:rPr>
              <a:t>[policeconduct.gov.uk]</a:t>
            </a:r>
            <a:endParaRPr lang="en-GB" sz="1200" b="0" i="0" kern="1200">
              <a:solidFill>
                <a:schemeClr val="tx1"/>
              </a:solidFill>
              <a:effectLst/>
              <a:latin typeface="+mn-lt"/>
              <a:ea typeface="+mn-ea"/>
              <a:cs typeface="+mn-cs"/>
            </a:endParaRPr>
          </a:p>
          <a:p>
            <a:pPr fontAlgn="t"/>
            <a:r>
              <a:rPr lang="en-GB" sz="1200" b="0" i="0" kern="1200">
                <a:solidFill>
                  <a:schemeClr val="tx1"/>
                </a:solidFill>
                <a:effectLst/>
                <a:latin typeface="+mn-lt"/>
                <a:ea typeface="+mn-ea"/>
                <a:cs typeface="+mn-cs"/>
              </a:rPr>
              <a:t>Government focus in 2025–2026 includes providing victims with </a:t>
            </a:r>
            <a:r>
              <a:rPr lang="en-GB" sz="1200" b="1" i="0" kern="1200">
                <a:solidFill>
                  <a:schemeClr val="tx1"/>
                </a:solidFill>
                <a:effectLst/>
                <a:latin typeface="+mn-lt"/>
                <a:ea typeface="+mn-ea"/>
                <a:cs typeface="+mn-cs"/>
              </a:rPr>
              <a:t>stronger protections</a:t>
            </a:r>
            <a:r>
              <a:rPr lang="en-GB" sz="1200" b="0" i="0" kern="1200">
                <a:solidFill>
                  <a:schemeClr val="tx1"/>
                </a:solidFill>
                <a:effectLst/>
                <a:latin typeface="+mn-lt"/>
                <a:ea typeface="+mn-ea"/>
                <a:cs typeface="+mn-cs"/>
              </a:rPr>
              <a:t>, especially around stalking, via expanded SPOs and new guidance. </a:t>
            </a:r>
            <a:r>
              <a:rPr lang="en-GB" sz="1200" b="0" i="0" u="none" strike="noStrike" kern="1200">
                <a:solidFill>
                  <a:schemeClr val="tx1"/>
                </a:solidFill>
                <a:effectLst/>
                <a:latin typeface="+mn-lt"/>
                <a:ea typeface="+mn-ea"/>
                <a:cs typeface="+mn-cs"/>
                <a:hlinkClick r:id="rId5"/>
              </a:rPr>
              <a:t>[gov.uk]</a:t>
            </a: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Improvement:</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Guarantee timely updates to victims (meeting the Victims' Code)</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Improve trauma‑informed training for all officers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Expand Independent Sexual Violence Advocates (ISVAs) integration in police processes</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5. Enhance Specialist Resources and Investigation Quality</a:t>
            </a:r>
          </a:p>
          <a:p>
            <a:pPr fontAlgn="t"/>
            <a:r>
              <a:rPr lang="en-GB" sz="1200" b="0" i="0" kern="1200">
                <a:solidFill>
                  <a:schemeClr val="tx1"/>
                </a:solidFill>
                <a:effectLst/>
                <a:latin typeface="+mn-lt"/>
                <a:ea typeface="+mn-ea"/>
                <a:cs typeface="+mn-cs"/>
              </a:rPr>
              <a:t>Operation Soteria and related reforms show that improving investigative practice is essential.</a:t>
            </a:r>
          </a:p>
          <a:p>
            <a:pPr fontAlgn="t"/>
            <a:r>
              <a:rPr lang="en-GB" sz="1200" b="0" i="0" kern="1200">
                <a:solidFill>
                  <a:schemeClr val="tx1"/>
                </a:solidFill>
                <a:effectLst/>
                <a:latin typeface="+mn-lt"/>
                <a:ea typeface="+mn-ea"/>
                <a:cs typeface="+mn-cs"/>
              </a:rPr>
              <a:t>Operation Soteria aims to transform police responses to rape and sexual offences with specialist knowledge and evidence‑based techniques. </a:t>
            </a:r>
            <a:r>
              <a:rPr lang="en-GB" sz="1200" b="0" i="0" u="none" strike="noStrike" kern="1200">
                <a:solidFill>
                  <a:schemeClr val="tx1"/>
                </a:solidFill>
                <a:effectLst/>
                <a:latin typeface="+mn-lt"/>
                <a:ea typeface="+mn-ea"/>
                <a:cs typeface="+mn-cs"/>
                <a:hlinkClick r:id="rId6"/>
              </a:rPr>
              <a:t>[policeconduct.gov.uk]</a:t>
            </a:r>
            <a:endParaRPr lang="en-GB" sz="1200" b="0" i="0" kern="1200">
              <a:solidFill>
                <a:schemeClr val="tx1"/>
              </a:solidFill>
              <a:effectLst/>
              <a:latin typeface="+mn-lt"/>
              <a:ea typeface="+mn-ea"/>
              <a:cs typeface="+mn-cs"/>
            </a:endParaRPr>
          </a:p>
          <a:p>
            <a:pPr fontAlgn="t"/>
            <a:r>
              <a:rPr lang="en-GB" sz="1200" b="0" i="0" kern="1200">
                <a:solidFill>
                  <a:schemeClr val="tx1"/>
                </a:solidFill>
                <a:effectLst/>
                <a:latin typeface="+mn-lt"/>
                <a:ea typeface="+mn-ea"/>
                <a:cs typeface="+mn-cs"/>
              </a:rPr>
              <a:t>The new National Centre for VAWG consolidates expertise to improve investigation quality. </a:t>
            </a:r>
            <a:r>
              <a:rPr lang="en-GB" sz="1200" b="0" i="0" u="none" strike="noStrike" kern="1200">
                <a:solidFill>
                  <a:schemeClr val="tx1"/>
                </a:solidFill>
                <a:effectLst/>
                <a:latin typeface="+mn-lt"/>
                <a:ea typeface="+mn-ea"/>
                <a:cs typeface="+mn-cs"/>
                <a:hlinkClick r:id="rId4"/>
              </a:rPr>
              <a:t>[college.police.uk]</a:t>
            </a: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Improvement:</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Dedicated VAWG units with specialist detectives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National roll‑out of Operation Soteria investigative model</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Better digital evidence processes (phone downloads, online harassment cases)</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6. Improve Use of Protection Orders and Legal Tools</a:t>
            </a:r>
          </a:p>
          <a:p>
            <a:pPr fontAlgn="t"/>
            <a:r>
              <a:rPr lang="en-GB" sz="1200" b="0" i="0" kern="1200">
                <a:solidFill>
                  <a:schemeClr val="tx1"/>
                </a:solidFill>
                <a:effectLst/>
                <a:latin typeface="+mn-lt"/>
                <a:ea typeface="+mn-ea"/>
                <a:cs typeface="+mn-cs"/>
              </a:rPr>
              <a:t>Recent legislation aims to strengthen the use of Stalking Protection Orders (SPOs).</a:t>
            </a:r>
          </a:p>
          <a:p>
            <a:pPr fontAlgn="t"/>
            <a:r>
              <a:rPr lang="en-GB" sz="1200" b="0" i="0" kern="1200">
                <a:solidFill>
                  <a:schemeClr val="tx1"/>
                </a:solidFill>
                <a:effectLst/>
                <a:latin typeface="+mn-lt"/>
                <a:ea typeface="+mn-ea"/>
                <a:cs typeface="+mn-cs"/>
              </a:rPr>
              <a:t>The Crime and Policing Bill expands circumstances where courts can issue SPOs, even without police application. </a:t>
            </a:r>
            <a:r>
              <a:rPr lang="en-GB" sz="1200" b="0" i="0" u="none" strike="noStrike" kern="1200">
                <a:solidFill>
                  <a:schemeClr val="tx1"/>
                </a:solidFill>
                <a:effectLst/>
                <a:latin typeface="+mn-lt"/>
                <a:ea typeface="+mn-ea"/>
                <a:cs typeface="+mn-cs"/>
                <a:hlinkClick r:id="rId5"/>
              </a:rPr>
              <a:t>[gov.uk]</a:t>
            </a: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Improvement:</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Ensure all frontline officers can recognise when SPOs or DVPOs should be used</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Improve training on new statutory guidance for stalking</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Increase post‑order monitoring and offender compliance checks</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7. Address Police Culture and Accountability</a:t>
            </a:r>
          </a:p>
          <a:p>
            <a:pPr fontAlgn="t"/>
            <a:r>
              <a:rPr lang="en-GB" sz="1200" b="0" i="0" kern="1200">
                <a:solidFill>
                  <a:schemeClr val="tx1"/>
                </a:solidFill>
                <a:effectLst/>
                <a:latin typeface="+mn-lt"/>
                <a:ea typeface="+mn-ea"/>
                <a:cs typeface="+mn-cs"/>
              </a:rPr>
              <a:t>High‑profile misconduct cases have severely damaged public trust.</a:t>
            </a:r>
          </a:p>
          <a:p>
            <a:pPr fontAlgn="t"/>
            <a:r>
              <a:rPr lang="en-GB" sz="1200" b="0" i="0" kern="1200">
                <a:solidFill>
                  <a:schemeClr val="tx1"/>
                </a:solidFill>
                <a:effectLst/>
                <a:latin typeface="+mn-lt"/>
                <a:ea typeface="+mn-ea"/>
                <a:cs typeface="+mn-cs"/>
              </a:rPr>
              <a:t>IOPC’s 2025 review highlights that police‑perpetrated abuse and poor internal culture undermine confidence and require urgent reform. </a:t>
            </a:r>
            <a:r>
              <a:rPr lang="en-GB" sz="1200" b="0" i="0" u="none" strike="noStrike" kern="1200">
                <a:solidFill>
                  <a:schemeClr val="tx1"/>
                </a:solidFill>
                <a:effectLst/>
                <a:latin typeface="+mn-lt"/>
                <a:ea typeface="+mn-ea"/>
                <a:cs typeface="+mn-cs"/>
                <a:hlinkClick r:id="rId6"/>
              </a:rPr>
              <a:t>[policeconduct.gov.uk]</a:t>
            </a:r>
            <a:endParaRPr lang="en-GB" sz="1200" b="0" i="0" kern="1200">
              <a:solidFill>
                <a:schemeClr val="tx1"/>
              </a:solidFill>
              <a:effectLst/>
              <a:latin typeface="+mn-lt"/>
              <a:ea typeface="+mn-ea"/>
              <a:cs typeface="+mn-cs"/>
            </a:endParaRPr>
          </a:p>
          <a:p>
            <a:pPr fontAlgn="t"/>
            <a:r>
              <a:rPr lang="en-GB" sz="1200" b="0" i="0" kern="1200">
                <a:solidFill>
                  <a:schemeClr val="tx1"/>
                </a:solidFill>
                <a:effectLst/>
                <a:latin typeface="+mn-lt"/>
                <a:ea typeface="+mn-ea"/>
                <a:cs typeface="+mn-cs"/>
              </a:rPr>
              <a:t>HMICFRS has previously recommended major cultural change across forces. </a:t>
            </a:r>
            <a:r>
              <a:rPr lang="en-GB" sz="1200" b="0" i="0" u="none" strike="noStrike" kern="1200">
                <a:solidFill>
                  <a:schemeClr val="tx1"/>
                </a:solidFill>
                <a:effectLst/>
                <a:latin typeface="+mn-lt"/>
                <a:ea typeface="+mn-ea"/>
                <a:cs typeface="+mn-cs"/>
                <a:hlinkClick r:id="rId7"/>
              </a:rPr>
              <a:t>[</a:t>
            </a:r>
            <a:r>
              <a:rPr lang="en-GB" sz="1200" b="0" i="0" u="none" strike="noStrike" kern="1200" err="1">
                <a:solidFill>
                  <a:schemeClr val="tx1"/>
                </a:solidFill>
                <a:effectLst/>
                <a:latin typeface="+mn-lt"/>
                <a:ea typeface="+mn-ea"/>
                <a:cs typeface="+mn-cs"/>
                <a:hlinkClick r:id="rId7"/>
              </a:rPr>
              <a:t>hmicfrs.ju</a:t>
            </a:r>
            <a:r>
              <a:rPr lang="en-GB" sz="1200" b="0" i="0" u="none" strike="noStrike" kern="1200">
                <a:solidFill>
                  <a:schemeClr val="tx1"/>
                </a:solidFill>
                <a:effectLst/>
                <a:latin typeface="+mn-lt"/>
                <a:ea typeface="+mn-ea"/>
                <a:cs typeface="+mn-cs"/>
                <a:hlinkClick r:id="rId7"/>
              </a:rPr>
              <a:t>...tes.gov.uk]</a:t>
            </a: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Improvement:</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Zero‑tolerance policy for misogyny and internal misconduct</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Stronger vetting and re‑vetting processes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Independent external oversight for misconduct investigations</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8. Improve Data, Transparency and Evaluation</a:t>
            </a:r>
          </a:p>
          <a:p>
            <a:pPr fontAlgn="t"/>
            <a:r>
              <a:rPr lang="en-GB" sz="1200" b="0" i="0" kern="1200">
                <a:solidFill>
                  <a:schemeClr val="tx1"/>
                </a:solidFill>
                <a:effectLst/>
                <a:latin typeface="+mn-lt"/>
                <a:ea typeface="+mn-ea"/>
                <a:cs typeface="+mn-cs"/>
              </a:rPr>
              <a:t>National reports show the need for better data to drive change.</a:t>
            </a:r>
          </a:p>
          <a:p>
            <a:pPr fontAlgn="t"/>
            <a:r>
              <a:rPr lang="en-GB" sz="1200" b="0" i="0" kern="1200">
                <a:solidFill>
                  <a:schemeClr val="tx1"/>
                </a:solidFill>
                <a:effectLst/>
                <a:latin typeface="+mn-lt"/>
                <a:ea typeface="+mn-ea"/>
                <a:cs typeface="+mn-cs"/>
              </a:rPr>
              <a:t>The House of Commons Library notes concerns about past VAWG strategies and stresses the need for better monitoring and evaluation. </a:t>
            </a:r>
            <a:r>
              <a:rPr lang="en-GB" sz="1200" b="0" i="0" u="none" strike="noStrike" kern="1200">
                <a:solidFill>
                  <a:schemeClr val="tx1"/>
                </a:solidFill>
                <a:effectLst/>
                <a:latin typeface="+mn-lt"/>
                <a:ea typeface="+mn-ea"/>
                <a:cs typeface="+mn-cs"/>
                <a:hlinkClick r:id="rId8"/>
              </a:rPr>
              <a:t>[</a:t>
            </a:r>
            <a:r>
              <a:rPr lang="en-GB" sz="1200" b="0" i="0" u="none" strike="noStrike" kern="1200" err="1">
                <a:solidFill>
                  <a:schemeClr val="tx1"/>
                </a:solidFill>
                <a:effectLst/>
                <a:latin typeface="+mn-lt"/>
                <a:ea typeface="+mn-ea"/>
                <a:cs typeface="+mn-cs"/>
                <a:hlinkClick r:id="rId8"/>
              </a:rPr>
              <a:t>commonslib</a:t>
            </a:r>
            <a:r>
              <a:rPr lang="en-GB" sz="1200" b="0" i="0" u="none" strike="noStrike" kern="1200">
                <a:solidFill>
                  <a:schemeClr val="tx1"/>
                </a:solidFill>
                <a:effectLst/>
                <a:latin typeface="+mn-lt"/>
                <a:ea typeface="+mn-ea"/>
                <a:cs typeface="+mn-cs"/>
                <a:hlinkClick r:id="rId8"/>
              </a:rPr>
              <a:t>...liament.uk]</a:t>
            </a:r>
            <a:endParaRPr lang="en-GB" sz="1200" b="0" i="0" kern="1200">
              <a:solidFill>
                <a:schemeClr val="tx1"/>
              </a:solidFill>
              <a:effectLst/>
              <a:latin typeface="+mn-lt"/>
              <a:ea typeface="+mn-ea"/>
              <a:cs typeface="+mn-cs"/>
            </a:endParaRPr>
          </a:p>
          <a:p>
            <a:pPr fontAlgn="t"/>
            <a:r>
              <a:rPr lang="en-GB" sz="1200" b="0" i="0" kern="1200">
                <a:solidFill>
                  <a:schemeClr val="tx1"/>
                </a:solidFill>
                <a:effectLst/>
                <a:latin typeface="+mn-lt"/>
                <a:ea typeface="+mn-ea"/>
                <a:cs typeface="+mn-cs"/>
              </a:rPr>
              <a:t>NPCC emphasises data‑sharing across agencies to identify perpetrators earlier. </a:t>
            </a:r>
            <a:r>
              <a:rPr lang="en-GB" sz="1200" b="0" i="0" u="none" strike="noStrike" kern="1200">
                <a:solidFill>
                  <a:schemeClr val="tx1"/>
                </a:solidFill>
                <a:effectLst/>
                <a:latin typeface="+mn-lt"/>
                <a:ea typeface="+mn-ea"/>
                <a:cs typeface="+mn-cs"/>
                <a:hlinkClick r:id="rId3"/>
              </a:rPr>
              <a:t>[npcc.police.uk]</a:t>
            </a: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Improvement:</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Mandatory publication of VAWG performance dashboards by force</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Better data integration across police, health, social care and education</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 Independent evaluation of VAWG initiatives</a:t>
            </a:r>
          </a:p>
          <a:p>
            <a:endParaRPr lang="en-GB"/>
          </a:p>
        </p:txBody>
      </p:sp>
      <p:sp>
        <p:nvSpPr>
          <p:cNvPr id="4" name="Slide Number Placeholder 3"/>
          <p:cNvSpPr>
            <a:spLocks noGrp="1"/>
          </p:cNvSpPr>
          <p:nvPr>
            <p:ph type="sldNum" sz="quarter" idx="5"/>
          </p:nvPr>
        </p:nvSpPr>
        <p:spPr/>
        <p:txBody>
          <a:bodyPr/>
          <a:lstStyle/>
          <a:p>
            <a:fld id="{52CFB811-D5BE-47A7-933A-011A6D94BF49}" type="slidenum">
              <a:rPr lang="en-GB" smtClean="0"/>
              <a:t>22</a:t>
            </a:fld>
            <a:endParaRPr lang="en-GB"/>
          </a:p>
        </p:txBody>
      </p:sp>
    </p:spTree>
    <p:extLst>
      <p:ext uri="{BB962C8B-B14F-4D97-AF65-F5344CB8AC3E}">
        <p14:creationId xmlns:p14="http://schemas.microsoft.com/office/powerpoint/2010/main" val="1617541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a:solidFill>
                  <a:schemeClr val="tx1"/>
                </a:solidFill>
                <a:effectLst/>
                <a:latin typeface="+mn-lt"/>
                <a:ea typeface="+mn-ea"/>
                <a:cs typeface="+mn-cs"/>
              </a:rPr>
              <a:t>Crime and criminals that impact more than one local command unit, bordering forces.”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At Level 2, we’re looking at crime that </a:t>
            </a:r>
            <a:r>
              <a:rPr lang="en-GB" sz="1200" b="1" i="0" kern="1200">
                <a:solidFill>
                  <a:schemeClr val="tx1"/>
                </a:solidFill>
                <a:effectLst/>
                <a:latin typeface="+mn-lt"/>
                <a:ea typeface="+mn-ea"/>
                <a:cs typeface="+mn-cs"/>
              </a:rPr>
              <a:t>crosses local boundaries</a:t>
            </a:r>
            <a:r>
              <a:rPr lang="en-GB" sz="1200" b="0" i="0" kern="1200">
                <a:solidFill>
                  <a:schemeClr val="tx1"/>
                </a:solidFill>
                <a:effectLst/>
                <a:latin typeface="+mn-lt"/>
                <a:ea typeface="+mn-ea"/>
                <a:cs typeface="+mn-cs"/>
              </a:rPr>
              <a:t>. These offences may start in one local policing area but spill over into neighbouring districts or bordering forces. Examples include travelling criminal groups, cross‑border burglary series, or drug supply networks that move between areas. The key idea is that the activity is </a:t>
            </a:r>
            <a:r>
              <a:rPr lang="en-GB" sz="1200" b="1" i="0" kern="1200">
                <a:solidFill>
                  <a:schemeClr val="tx1"/>
                </a:solidFill>
                <a:effectLst/>
                <a:latin typeface="+mn-lt"/>
                <a:ea typeface="+mn-ea"/>
                <a:cs typeface="+mn-cs"/>
              </a:rPr>
              <a:t>too broad for a single local command unit</a:t>
            </a:r>
            <a:r>
              <a:rPr lang="en-GB" sz="1200" b="0" i="0" kern="1200">
                <a:solidFill>
                  <a:schemeClr val="tx1"/>
                </a:solidFill>
                <a:effectLst/>
                <a:latin typeface="+mn-lt"/>
                <a:ea typeface="+mn-ea"/>
                <a:cs typeface="+mn-cs"/>
              </a:rPr>
              <a:t> to manage alone, but it may not yet be national in scale.</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 “Can be tackled by resources within the area.”</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Although these crimes stretch across multiple local units, they can usually still be managed by the </a:t>
            </a:r>
            <a:r>
              <a:rPr lang="en-GB" sz="1200" b="1" i="0" kern="1200">
                <a:solidFill>
                  <a:schemeClr val="tx1"/>
                </a:solidFill>
                <a:effectLst/>
                <a:latin typeface="+mn-lt"/>
                <a:ea typeface="+mn-ea"/>
                <a:cs typeface="+mn-cs"/>
              </a:rPr>
              <a:t>combined resources of the regional forces involved</a:t>
            </a:r>
            <a:r>
              <a:rPr lang="en-GB" sz="1200" b="0" i="0" kern="1200">
                <a:solidFill>
                  <a:schemeClr val="tx1"/>
                </a:solidFill>
                <a:effectLst/>
                <a:latin typeface="+mn-lt"/>
                <a:ea typeface="+mn-ea"/>
                <a:cs typeface="+mn-cs"/>
              </a:rPr>
              <a:t>. This often includes joint operations between neighbouring forces, shared intelligence units, and regional tasking groups. Level 2 work tends to require more coordination than Level 1 but remains manageable without escalating to national-level command.</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 “May require the assistance of national experts.”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Sometimes, Level 2 cases involve specialist skills or tools that local or regional teams don’t have—for example, complex financial investigations, cyber elements, or organised groups with sophisticated methods. In these cases, forces may bring in </a:t>
            </a:r>
            <a:r>
              <a:rPr lang="en-GB" sz="1200" b="1" i="0" kern="1200">
                <a:solidFill>
                  <a:schemeClr val="tx1"/>
                </a:solidFill>
                <a:effectLst/>
                <a:latin typeface="+mn-lt"/>
                <a:ea typeface="+mn-ea"/>
                <a:cs typeface="+mn-cs"/>
              </a:rPr>
              <a:t>national specialist support</a:t>
            </a:r>
            <a:r>
              <a:rPr lang="en-GB" sz="1200" b="0" i="0" kern="1200">
                <a:solidFill>
                  <a:schemeClr val="tx1"/>
                </a:solidFill>
                <a:effectLst/>
                <a:latin typeface="+mn-lt"/>
                <a:ea typeface="+mn-ea"/>
                <a:cs typeface="+mn-cs"/>
              </a:rPr>
              <a:t>, such as experts from the NCA, specialist intelligence teams, or national forensic capabilities. The aim is to strengthen the response without escalating the entire investigation to Level 3.</a:t>
            </a:r>
          </a:p>
          <a:p>
            <a:endParaRPr lang="en-GB"/>
          </a:p>
        </p:txBody>
      </p:sp>
      <p:sp>
        <p:nvSpPr>
          <p:cNvPr id="4" name="Slide Number Placeholder 3"/>
          <p:cNvSpPr>
            <a:spLocks noGrp="1"/>
          </p:cNvSpPr>
          <p:nvPr>
            <p:ph type="sldNum" sz="quarter" idx="5"/>
          </p:nvPr>
        </p:nvSpPr>
        <p:spPr/>
        <p:txBody>
          <a:bodyPr/>
          <a:lstStyle/>
          <a:p>
            <a:fld id="{52CFB811-D5BE-47A7-933A-011A6D94BF49}" type="slidenum">
              <a:rPr lang="en-GB" smtClean="0"/>
              <a:t>23</a:t>
            </a:fld>
            <a:endParaRPr lang="en-GB"/>
          </a:p>
        </p:txBody>
      </p:sp>
    </p:spTree>
    <p:extLst>
      <p:ext uri="{BB962C8B-B14F-4D97-AF65-F5344CB8AC3E}">
        <p14:creationId xmlns:p14="http://schemas.microsoft.com/office/powerpoint/2010/main" val="802152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a:solidFill>
                  <a:schemeClr val="tx1"/>
                </a:solidFill>
                <a:effectLst/>
                <a:latin typeface="+mn-lt"/>
                <a:ea typeface="+mn-ea"/>
                <a:cs typeface="+mn-cs"/>
              </a:rPr>
              <a:t>Crime and criminals operating on a national/international scale”</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Level 3 deals with the </a:t>
            </a:r>
            <a:r>
              <a:rPr lang="en-GB" sz="1200" b="1" i="0" kern="1200">
                <a:solidFill>
                  <a:schemeClr val="tx1"/>
                </a:solidFill>
                <a:effectLst/>
                <a:latin typeface="+mn-lt"/>
                <a:ea typeface="+mn-ea"/>
                <a:cs typeface="+mn-cs"/>
              </a:rPr>
              <a:t>most serious and complex forms of criminality</a:t>
            </a:r>
            <a:r>
              <a:rPr lang="en-GB" sz="1200" b="0" i="0" kern="1200">
                <a:solidFill>
                  <a:schemeClr val="tx1"/>
                </a:solidFill>
                <a:effectLst/>
                <a:latin typeface="+mn-lt"/>
                <a:ea typeface="+mn-ea"/>
                <a:cs typeface="+mn-cs"/>
              </a:rPr>
              <a:t>, often involving large, well‑organised groups that operate across the UK and sometimes internationally. These are crimes that </a:t>
            </a:r>
            <a:r>
              <a:rPr lang="en-GB" sz="1200" b="1" i="0" kern="1200">
                <a:solidFill>
                  <a:schemeClr val="tx1"/>
                </a:solidFill>
                <a:effectLst/>
                <a:latin typeface="+mn-lt"/>
                <a:ea typeface="+mn-ea"/>
                <a:cs typeface="+mn-cs"/>
              </a:rPr>
              <a:t>go far beyond the capacity of local or regional policing</a:t>
            </a:r>
            <a:r>
              <a:rPr lang="en-GB" sz="1200" b="0" i="0" kern="1200">
                <a:solidFill>
                  <a:schemeClr val="tx1"/>
                </a:solidFill>
                <a:effectLst/>
                <a:latin typeface="+mn-lt"/>
                <a:ea typeface="+mn-ea"/>
                <a:cs typeface="+mn-cs"/>
              </a:rPr>
              <a:t>, such as serious organised crime, large‑scale drug trafficking, human trafficking, terrorism‑related networks, or sophisticated cybercrime operations.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The key point is that the threat is </a:t>
            </a:r>
            <a:r>
              <a:rPr lang="en-GB" sz="1200" b="1" i="0" kern="1200">
                <a:solidFill>
                  <a:schemeClr val="tx1"/>
                </a:solidFill>
                <a:effectLst/>
                <a:latin typeface="+mn-lt"/>
                <a:ea typeface="+mn-ea"/>
                <a:cs typeface="+mn-cs"/>
              </a:rPr>
              <a:t>wide‑reaching</a:t>
            </a:r>
            <a:r>
              <a:rPr lang="en-GB" sz="1200" b="0" i="0" kern="1200">
                <a:solidFill>
                  <a:schemeClr val="tx1"/>
                </a:solidFill>
                <a:effectLst/>
                <a:latin typeface="+mn-lt"/>
                <a:ea typeface="+mn-ea"/>
                <a:cs typeface="+mn-cs"/>
              </a:rPr>
              <a:t>, cutting across multiple police forces, regions, and international borders.</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 “Require proactive action”</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Unlike Level 1 and Level 2, which often involve reactive policing, Level 3 crime requires </a:t>
            </a:r>
            <a:r>
              <a:rPr lang="en-GB" sz="1200" b="1" i="0" kern="1200">
                <a:solidFill>
                  <a:schemeClr val="tx1"/>
                </a:solidFill>
                <a:effectLst/>
                <a:latin typeface="+mn-lt"/>
                <a:ea typeface="+mn-ea"/>
                <a:cs typeface="+mn-cs"/>
              </a:rPr>
              <a:t>proactive strategies</a:t>
            </a:r>
            <a:r>
              <a:rPr lang="en-GB" sz="1200" b="0" i="0" kern="1200">
                <a:solidFill>
                  <a:schemeClr val="tx1"/>
                </a:solidFill>
                <a:effectLst/>
                <a:latin typeface="+mn-lt"/>
                <a:ea typeface="+mn-ea"/>
                <a:cs typeface="+mn-cs"/>
              </a:rPr>
              <a:t>: long‑term surveillance, intelligence‑gathering, undercover work, and pre‑planned operations. The aim is to </a:t>
            </a:r>
            <a:r>
              <a:rPr lang="en-GB" sz="1200" b="1" i="0" kern="1200">
                <a:solidFill>
                  <a:schemeClr val="tx1"/>
                </a:solidFill>
                <a:effectLst/>
                <a:latin typeface="+mn-lt"/>
                <a:ea typeface="+mn-ea"/>
                <a:cs typeface="+mn-cs"/>
              </a:rPr>
              <a:t>disrupt</a:t>
            </a:r>
            <a:r>
              <a:rPr lang="en-GB" sz="1200" b="0" i="0" kern="1200">
                <a:solidFill>
                  <a:schemeClr val="tx1"/>
                </a:solidFill>
                <a:effectLst/>
                <a:latin typeface="+mn-lt"/>
                <a:ea typeface="+mn-ea"/>
                <a:cs typeface="+mn-cs"/>
              </a:rPr>
              <a:t>, </a:t>
            </a:r>
            <a:r>
              <a:rPr lang="en-GB" sz="1200" b="1" i="0" kern="1200">
                <a:solidFill>
                  <a:schemeClr val="tx1"/>
                </a:solidFill>
                <a:effectLst/>
                <a:latin typeface="+mn-lt"/>
                <a:ea typeface="+mn-ea"/>
                <a:cs typeface="+mn-cs"/>
              </a:rPr>
              <a:t>deter</a:t>
            </a:r>
            <a:r>
              <a:rPr lang="en-GB" sz="1200" b="0" i="0" kern="1200">
                <a:solidFill>
                  <a:schemeClr val="tx1"/>
                </a:solidFill>
                <a:effectLst/>
                <a:latin typeface="+mn-lt"/>
                <a:ea typeface="+mn-ea"/>
                <a:cs typeface="+mn-cs"/>
              </a:rPr>
              <a:t>, and </a:t>
            </a:r>
            <a:r>
              <a:rPr lang="en-GB" sz="1200" b="1" i="0" kern="1200">
                <a:solidFill>
                  <a:schemeClr val="tx1"/>
                </a:solidFill>
                <a:effectLst/>
                <a:latin typeface="+mn-lt"/>
                <a:ea typeface="+mn-ea"/>
                <a:cs typeface="+mn-cs"/>
              </a:rPr>
              <a:t>degrade</a:t>
            </a:r>
            <a:r>
              <a:rPr lang="en-GB" sz="1200" b="0" i="0" kern="1200">
                <a:solidFill>
                  <a:schemeClr val="tx1"/>
                </a:solidFill>
                <a:effectLst/>
                <a:latin typeface="+mn-lt"/>
                <a:ea typeface="+mn-ea"/>
                <a:cs typeface="+mn-cs"/>
              </a:rPr>
              <a:t> organised networks before they can cause further harm.</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 “Preventable interventions”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At this level, police must work closely with partners such as border agencies, international policing bodies, financial crime investigators, and national taskforces to implement early, targeted interventions. These can include </a:t>
            </a:r>
            <a:r>
              <a:rPr lang="en-GB" sz="1200" b="1" i="0" kern="1200">
                <a:solidFill>
                  <a:schemeClr val="tx1"/>
                </a:solidFill>
                <a:effectLst/>
                <a:latin typeface="+mn-lt"/>
                <a:ea typeface="+mn-ea"/>
                <a:cs typeface="+mn-cs"/>
              </a:rPr>
              <a:t>cutting off supply chains</a:t>
            </a:r>
            <a:r>
              <a:rPr lang="en-GB" sz="1200" b="0" i="0" kern="1200">
                <a:solidFill>
                  <a:schemeClr val="tx1"/>
                </a:solidFill>
                <a:effectLst/>
                <a:latin typeface="+mn-lt"/>
                <a:ea typeface="+mn-ea"/>
                <a:cs typeface="+mn-cs"/>
              </a:rPr>
              <a:t>, monitoring suspicious financial activity, and preventing recruitment into organised groups.</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 “Require targeting”</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Level 3 policing is intelligence‑driven. Forces use detailed profiling and national intelligence databases to </a:t>
            </a:r>
            <a:r>
              <a:rPr lang="en-GB" sz="1200" b="1" i="0" kern="1200">
                <a:solidFill>
                  <a:schemeClr val="tx1"/>
                </a:solidFill>
                <a:effectLst/>
                <a:latin typeface="+mn-lt"/>
                <a:ea typeface="+mn-ea"/>
                <a:cs typeface="+mn-cs"/>
              </a:rPr>
              <a:t>identify key offenders</a:t>
            </a:r>
            <a:r>
              <a:rPr lang="en-GB" sz="1200" b="0" i="0" kern="1200">
                <a:solidFill>
                  <a:schemeClr val="tx1"/>
                </a:solidFill>
                <a:effectLst/>
                <a:latin typeface="+mn-lt"/>
                <a:ea typeface="+mn-ea"/>
                <a:cs typeface="+mn-cs"/>
              </a:rPr>
              <a:t>, map their networks, and prioritise high‑impact targets. This targeted approach ensures resources are focused on the most dangerous individuals or activities.</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 “Require large resources”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These investigations are </a:t>
            </a:r>
            <a:r>
              <a:rPr lang="en-GB" sz="1200" b="1" i="0" kern="1200">
                <a:solidFill>
                  <a:schemeClr val="tx1"/>
                </a:solidFill>
                <a:effectLst/>
                <a:latin typeface="+mn-lt"/>
                <a:ea typeface="+mn-ea"/>
                <a:cs typeface="+mn-cs"/>
              </a:rPr>
              <a:t>resource‑intensive</a:t>
            </a:r>
            <a:r>
              <a:rPr lang="en-GB" sz="1200" b="0" i="0" kern="1200">
                <a:solidFill>
                  <a:schemeClr val="tx1"/>
                </a:solidFill>
                <a:effectLst/>
                <a:latin typeface="+mn-lt"/>
                <a:ea typeface="+mn-ea"/>
                <a:cs typeface="+mn-cs"/>
              </a:rPr>
              <a:t>, often involving:</a:t>
            </a:r>
          </a:p>
          <a:p>
            <a:pPr fontAlgn="t"/>
            <a:r>
              <a:rPr lang="en-GB" sz="1200" b="0" i="0" kern="1200">
                <a:solidFill>
                  <a:schemeClr val="tx1"/>
                </a:solidFill>
                <a:effectLst/>
                <a:latin typeface="+mn-lt"/>
                <a:ea typeface="+mn-ea"/>
                <a:cs typeface="+mn-cs"/>
              </a:rPr>
              <a:t>Multiple police forces</a:t>
            </a:r>
          </a:p>
          <a:p>
            <a:pPr fontAlgn="t"/>
            <a:r>
              <a:rPr lang="en-GB" sz="1200" b="0" i="0" kern="1200">
                <a:solidFill>
                  <a:schemeClr val="tx1"/>
                </a:solidFill>
                <a:effectLst/>
                <a:latin typeface="+mn-lt"/>
                <a:ea typeface="+mn-ea"/>
                <a:cs typeface="+mn-cs"/>
              </a:rPr>
              <a:t>National agencies (e.g., NCA)</a:t>
            </a:r>
          </a:p>
          <a:p>
            <a:pPr fontAlgn="t"/>
            <a:r>
              <a:rPr lang="en-GB" sz="1200" b="0" i="0" kern="1200">
                <a:solidFill>
                  <a:schemeClr val="tx1"/>
                </a:solidFill>
                <a:effectLst/>
                <a:latin typeface="+mn-lt"/>
                <a:ea typeface="+mn-ea"/>
                <a:cs typeface="+mn-cs"/>
              </a:rPr>
              <a:t>Specialist investigators and analysts</a:t>
            </a:r>
          </a:p>
          <a:p>
            <a:pPr fontAlgn="t"/>
            <a:r>
              <a:rPr lang="en-GB" sz="1200" b="0" i="0" kern="1200">
                <a:solidFill>
                  <a:schemeClr val="tx1"/>
                </a:solidFill>
                <a:effectLst/>
                <a:latin typeface="+mn-lt"/>
                <a:ea typeface="+mn-ea"/>
                <a:cs typeface="+mn-cs"/>
              </a:rPr>
              <a:t>Complex forensic, digital, or financial skill sets</a:t>
            </a:r>
          </a:p>
          <a:p>
            <a:pPr fontAlgn="t"/>
            <a:r>
              <a:rPr lang="en-GB" sz="1200" b="0" i="0" kern="1200">
                <a:solidFill>
                  <a:schemeClr val="tx1"/>
                </a:solidFill>
                <a:effectLst/>
                <a:latin typeface="+mn-lt"/>
                <a:ea typeface="+mn-ea"/>
                <a:cs typeface="+mn-cs"/>
              </a:rPr>
              <a:t>Significant time and logistical planning</a:t>
            </a:r>
          </a:p>
          <a:p>
            <a:pPr fontAlgn="t"/>
            <a:r>
              <a:rPr lang="en-GB" sz="1200" b="0" i="0" kern="1200">
                <a:solidFill>
                  <a:schemeClr val="tx1"/>
                </a:solidFill>
                <a:effectLst/>
                <a:latin typeface="+mn-lt"/>
                <a:ea typeface="+mn-ea"/>
                <a:cs typeface="+mn-cs"/>
              </a:rPr>
              <a:t>Because of the scale and complexity, Level 3 responses rely heavily on </a:t>
            </a:r>
            <a:r>
              <a:rPr lang="en-GB" sz="1200" b="1" i="0" kern="1200">
                <a:solidFill>
                  <a:schemeClr val="tx1"/>
                </a:solidFill>
                <a:effectLst/>
                <a:latin typeface="+mn-lt"/>
                <a:ea typeface="+mn-ea"/>
                <a:cs typeface="+mn-cs"/>
              </a:rPr>
              <a:t>national coordination</a:t>
            </a:r>
            <a:r>
              <a:rPr lang="en-GB" sz="1200" b="0" i="0" kern="1200">
                <a:solidFill>
                  <a:schemeClr val="tx1"/>
                </a:solidFill>
                <a:effectLst/>
                <a:latin typeface="+mn-lt"/>
                <a:ea typeface="+mn-ea"/>
                <a:cs typeface="+mn-cs"/>
              </a:rPr>
              <a:t>, specialised units, and international cooperation.</a:t>
            </a:r>
          </a:p>
          <a:p>
            <a:endParaRPr lang="en-GB"/>
          </a:p>
        </p:txBody>
      </p:sp>
      <p:sp>
        <p:nvSpPr>
          <p:cNvPr id="4" name="Slide Number Placeholder 3"/>
          <p:cNvSpPr>
            <a:spLocks noGrp="1"/>
          </p:cNvSpPr>
          <p:nvPr>
            <p:ph type="sldNum" sz="quarter" idx="5"/>
          </p:nvPr>
        </p:nvSpPr>
        <p:spPr/>
        <p:txBody>
          <a:bodyPr/>
          <a:lstStyle/>
          <a:p>
            <a:fld id="{52CFB811-D5BE-47A7-933A-011A6D94BF49}" type="slidenum">
              <a:rPr lang="en-GB" smtClean="0"/>
              <a:t>24</a:t>
            </a:fld>
            <a:endParaRPr lang="en-GB"/>
          </a:p>
        </p:txBody>
      </p:sp>
    </p:spTree>
    <p:extLst>
      <p:ext uri="{BB962C8B-B14F-4D97-AF65-F5344CB8AC3E}">
        <p14:creationId xmlns:p14="http://schemas.microsoft.com/office/powerpoint/2010/main" val="39513985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a:solidFill>
                  <a:schemeClr val="tx1"/>
                </a:solidFill>
                <a:effectLst/>
                <a:latin typeface="+mn-lt"/>
                <a:ea typeface="+mn-ea"/>
                <a:cs typeface="+mn-cs"/>
              </a:rPr>
              <a:t>The purpose of this stage is to achieve maximum impact.”</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At this point in the National Intelligence Model process, the focus is on making sure police efforts are </a:t>
            </a:r>
            <a:r>
              <a:rPr lang="en-GB" sz="1200" b="1" i="0" kern="1200">
                <a:solidFill>
                  <a:schemeClr val="tx1"/>
                </a:solidFill>
                <a:effectLst/>
                <a:latin typeface="+mn-lt"/>
                <a:ea typeface="+mn-ea"/>
                <a:cs typeface="+mn-cs"/>
              </a:rPr>
              <a:t>strategic and effective</a:t>
            </a:r>
            <a:r>
              <a:rPr lang="en-GB" sz="1200" b="0" i="0" kern="1200">
                <a:solidFill>
                  <a:schemeClr val="tx1"/>
                </a:solidFill>
                <a:effectLst/>
                <a:latin typeface="+mn-lt"/>
                <a:ea typeface="+mn-ea"/>
                <a:cs typeface="+mn-cs"/>
              </a:rPr>
              <a:t>. The team looks at where resources and actions will achieve the greatest results—whether that means reducing harm, targeting high‑risk offenders, or addressing crime hotspots. This stage is all about prioritising what will create the </a:t>
            </a:r>
            <a:r>
              <a:rPr lang="en-GB" sz="1200" b="1" i="0" kern="1200">
                <a:solidFill>
                  <a:schemeClr val="tx1"/>
                </a:solidFill>
                <a:effectLst/>
                <a:latin typeface="+mn-lt"/>
                <a:ea typeface="+mn-ea"/>
                <a:cs typeface="+mn-cs"/>
              </a:rPr>
              <a:t>biggest positive change</a:t>
            </a:r>
            <a:r>
              <a:rPr lang="en-GB" sz="1200" b="0" i="0" kern="1200">
                <a:solidFill>
                  <a:schemeClr val="tx1"/>
                </a:solidFill>
                <a:effectLst/>
                <a:latin typeface="+mn-lt"/>
                <a:ea typeface="+mn-ea"/>
                <a:cs typeface="+mn-cs"/>
              </a:rPr>
              <a:t> in the shortest time.</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 “Intelligence needs to be available – what is happening when and where?”</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Effective decision‑making relies on </a:t>
            </a:r>
            <a:r>
              <a:rPr lang="en-GB" sz="1200" b="1" i="0" kern="1200">
                <a:solidFill>
                  <a:schemeClr val="tx1"/>
                </a:solidFill>
                <a:effectLst/>
                <a:latin typeface="+mn-lt"/>
                <a:ea typeface="+mn-ea"/>
                <a:cs typeface="+mn-cs"/>
              </a:rPr>
              <a:t>current, accurate intelligence</a:t>
            </a:r>
            <a:r>
              <a:rPr lang="en-GB" sz="1200" b="0" i="0" kern="1200">
                <a:solidFill>
                  <a:schemeClr val="tx1"/>
                </a:solidFill>
                <a:effectLst/>
                <a:latin typeface="+mn-lt"/>
                <a:ea typeface="+mn-ea"/>
                <a:cs typeface="+mn-cs"/>
              </a:rPr>
              <a:t>. The team must have a clear picture of crime patterns:</a:t>
            </a:r>
          </a:p>
          <a:p>
            <a:pPr fontAlgn="t"/>
            <a:r>
              <a:rPr lang="en-GB" sz="1200" b="0" i="0" kern="1200">
                <a:solidFill>
                  <a:schemeClr val="tx1"/>
                </a:solidFill>
                <a:effectLst/>
                <a:latin typeface="+mn-lt"/>
                <a:ea typeface="+mn-ea"/>
                <a:cs typeface="+mn-cs"/>
              </a:rPr>
              <a:t>Where incidents are happening</a:t>
            </a:r>
          </a:p>
          <a:p>
            <a:pPr fontAlgn="t"/>
            <a:r>
              <a:rPr lang="en-GB" sz="1200" b="0" i="0" kern="1200">
                <a:solidFill>
                  <a:schemeClr val="tx1"/>
                </a:solidFill>
                <a:effectLst/>
                <a:latin typeface="+mn-lt"/>
                <a:ea typeface="+mn-ea"/>
                <a:cs typeface="+mn-cs"/>
              </a:rPr>
              <a:t>When they occur</a:t>
            </a:r>
          </a:p>
          <a:p>
            <a:pPr fontAlgn="t"/>
            <a:r>
              <a:rPr lang="en-GB" sz="1200" b="0" i="0" kern="1200">
                <a:solidFill>
                  <a:schemeClr val="tx1"/>
                </a:solidFill>
                <a:effectLst/>
                <a:latin typeface="+mn-lt"/>
                <a:ea typeface="+mn-ea"/>
                <a:cs typeface="+mn-cs"/>
              </a:rPr>
              <a:t>Who is involved or affected</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This ensures that decisions aren’t based on guesswork but on </a:t>
            </a:r>
            <a:r>
              <a:rPr lang="en-GB" sz="1200" b="1" i="0" kern="1200">
                <a:solidFill>
                  <a:schemeClr val="tx1"/>
                </a:solidFill>
                <a:effectLst/>
                <a:latin typeface="+mn-lt"/>
                <a:ea typeface="+mn-ea"/>
                <a:cs typeface="+mn-cs"/>
              </a:rPr>
              <a:t>real, up‑to‑date information</a:t>
            </a:r>
            <a:r>
              <a:rPr lang="en-GB" sz="1200" b="0" i="0" kern="1200">
                <a:solidFill>
                  <a:schemeClr val="tx1"/>
                </a:solidFill>
                <a:effectLst/>
                <a:latin typeface="+mn-lt"/>
                <a:ea typeface="+mn-ea"/>
                <a:cs typeface="+mn-cs"/>
              </a:rPr>
              <a:t> that supports targeted policing.</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 “The team need to be aware of the resources available to them.”</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To plan effectively, everyone involved must understand the </a:t>
            </a:r>
            <a:r>
              <a:rPr lang="en-GB" sz="1200" b="1" i="0" kern="1200">
                <a:solidFill>
                  <a:schemeClr val="tx1"/>
                </a:solidFill>
                <a:effectLst/>
                <a:latin typeface="+mn-lt"/>
                <a:ea typeface="+mn-ea"/>
                <a:cs typeface="+mn-cs"/>
              </a:rPr>
              <a:t>capacity and capability</a:t>
            </a:r>
            <a:r>
              <a:rPr lang="en-GB" sz="1200" b="0" i="0" kern="1200">
                <a:solidFill>
                  <a:schemeClr val="tx1"/>
                </a:solidFill>
                <a:effectLst/>
                <a:latin typeface="+mn-lt"/>
                <a:ea typeface="+mn-ea"/>
                <a:cs typeface="+mn-cs"/>
              </a:rPr>
              <a:t> of the force. This includes staffing levels, specialist units, available technology, partner agency support, and operational constraints. Awareness of resources ensures the team can </a:t>
            </a:r>
            <a:r>
              <a:rPr lang="en-GB" sz="1200" b="1" i="0" kern="1200">
                <a:solidFill>
                  <a:schemeClr val="tx1"/>
                </a:solidFill>
                <a:effectLst/>
                <a:latin typeface="+mn-lt"/>
                <a:ea typeface="+mn-ea"/>
                <a:cs typeface="+mn-cs"/>
              </a:rPr>
              <a:t>allocate people and tools where they are needed most</a:t>
            </a:r>
            <a:r>
              <a:rPr lang="en-GB" sz="1200" b="0" i="0" kern="1200">
                <a:solidFill>
                  <a:schemeClr val="tx1"/>
                </a:solidFill>
                <a:effectLst/>
                <a:latin typeface="+mn-lt"/>
                <a:ea typeface="+mn-ea"/>
                <a:cs typeface="+mn-cs"/>
              </a:rPr>
              <a:t> and avoid over‑committing limited assets.</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 “The decisions made from this meeting will be the drivers of activity going forward.”</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The outcomes of this tasking meeting set the </a:t>
            </a:r>
            <a:r>
              <a:rPr lang="en-GB" sz="1200" b="1" i="0" kern="1200">
                <a:solidFill>
                  <a:schemeClr val="tx1"/>
                </a:solidFill>
                <a:effectLst/>
                <a:latin typeface="+mn-lt"/>
                <a:ea typeface="+mn-ea"/>
                <a:cs typeface="+mn-cs"/>
              </a:rPr>
              <a:t>direction for operational activity</a:t>
            </a:r>
            <a:r>
              <a:rPr lang="en-GB" sz="1200" b="0" i="0" kern="1200">
                <a:solidFill>
                  <a:schemeClr val="tx1"/>
                </a:solidFill>
                <a:effectLst/>
                <a:latin typeface="+mn-lt"/>
                <a:ea typeface="+mn-ea"/>
                <a:cs typeface="+mn-cs"/>
              </a:rPr>
              <a:t>. The decisions taken here guide frontline deployments, investigative priorities, problem‑solving initiatives, and partnership actions. This means the meeting acts as a </a:t>
            </a:r>
            <a:r>
              <a:rPr lang="en-GB" sz="1200" b="1" i="0" kern="1200">
                <a:solidFill>
                  <a:schemeClr val="tx1"/>
                </a:solidFill>
                <a:effectLst/>
                <a:latin typeface="+mn-lt"/>
                <a:ea typeface="+mn-ea"/>
                <a:cs typeface="+mn-cs"/>
              </a:rPr>
              <a:t>command point</a:t>
            </a:r>
            <a:r>
              <a:rPr lang="en-GB" sz="1200" b="0" i="0" kern="1200">
                <a:solidFill>
                  <a:schemeClr val="tx1"/>
                </a:solidFill>
                <a:effectLst/>
                <a:latin typeface="+mn-lt"/>
                <a:ea typeface="+mn-ea"/>
                <a:cs typeface="+mn-cs"/>
              </a:rPr>
              <a:t>, shaping what the force will focus on until the next cycle of intelligence review and tasking.</a:t>
            </a:r>
          </a:p>
          <a:p>
            <a:endParaRPr lang="en-GB"/>
          </a:p>
        </p:txBody>
      </p:sp>
      <p:sp>
        <p:nvSpPr>
          <p:cNvPr id="4" name="Slide Number Placeholder 3"/>
          <p:cNvSpPr>
            <a:spLocks noGrp="1"/>
          </p:cNvSpPr>
          <p:nvPr>
            <p:ph type="sldNum" sz="quarter" idx="5"/>
          </p:nvPr>
        </p:nvSpPr>
        <p:spPr/>
        <p:txBody>
          <a:bodyPr/>
          <a:lstStyle/>
          <a:p>
            <a:fld id="{52CFB811-D5BE-47A7-933A-011A6D94BF49}" type="slidenum">
              <a:rPr lang="en-GB" smtClean="0"/>
              <a:t>25</a:t>
            </a:fld>
            <a:endParaRPr lang="en-GB"/>
          </a:p>
        </p:txBody>
      </p:sp>
    </p:spTree>
    <p:extLst>
      <p:ext uri="{BB962C8B-B14F-4D97-AF65-F5344CB8AC3E}">
        <p14:creationId xmlns:p14="http://schemas.microsoft.com/office/powerpoint/2010/main" val="24900921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a:solidFill>
                  <a:schemeClr val="tx1"/>
                </a:solidFill>
                <a:effectLst/>
                <a:latin typeface="+mn-lt"/>
                <a:ea typeface="+mn-ea"/>
                <a:cs typeface="+mn-cs"/>
              </a:rPr>
              <a:t>To put in place a strategy, setting out the agenda, prevention and enforcement priorities.”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This meeting is where senior leaders and intelligence staff agree the </a:t>
            </a:r>
            <a:r>
              <a:rPr lang="en-GB" sz="1200" b="1" i="0" kern="1200">
                <a:solidFill>
                  <a:schemeClr val="tx1"/>
                </a:solidFill>
                <a:effectLst/>
                <a:latin typeface="+mn-lt"/>
                <a:ea typeface="+mn-ea"/>
                <a:cs typeface="+mn-cs"/>
              </a:rPr>
              <a:t>overall strategy</a:t>
            </a:r>
            <a:r>
              <a:rPr lang="en-GB" sz="1200" b="0" i="0" kern="1200">
                <a:solidFill>
                  <a:schemeClr val="tx1"/>
                </a:solidFill>
                <a:effectLst/>
                <a:latin typeface="+mn-lt"/>
                <a:ea typeface="+mn-ea"/>
                <a:cs typeface="+mn-cs"/>
              </a:rPr>
              <a:t> for the upcoming period. They outline the key priorities for prevention, enforcement, and problem‑solving based on current intelligence. Essentially, this is where the team decides </a:t>
            </a:r>
            <a:r>
              <a:rPr lang="en-GB" sz="1200" b="1" i="0" kern="1200">
                <a:solidFill>
                  <a:schemeClr val="tx1"/>
                </a:solidFill>
                <a:effectLst/>
                <a:latin typeface="+mn-lt"/>
                <a:ea typeface="+mn-ea"/>
                <a:cs typeface="+mn-cs"/>
              </a:rPr>
              <a:t>what the focus will be</a:t>
            </a:r>
            <a:r>
              <a:rPr lang="en-GB" sz="1200" b="0" i="0" kern="1200">
                <a:solidFill>
                  <a:schemeClr val="tx1"/>
                </a:solidFill>
                <a:effectLst/>
                <a:latin typeface="+mn-lt"/>
                <a:ea typeface="+mn-ea"/>
                <a:cs typeface="+mn-cs"/>
              </a:rPr>
              <a:t>, which threats need tackling first, and how resources should be directed to achieve the greatest impact.</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 “To overcome any obstacles in place of the strategy.”</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Once priorities are set, the group must identify anything that could </a:t>
            </a:r>
            <a:r>
              <a:rPr lang="en-GB" sz="1200" b="1" i="0" kern="1200">
                <a:solidFill>
                  <a:schemeClr val="tx1"/>
                </a:solidFill>
                <a:effectLst/>
                <a:latin typeface="+mn-lt"/>
                <a:ea typeface="+mn-ea"/>
                <a:cs typeface="+mn-cs"/>
              </a:rPr>
              <a:t>block or delay progress</a:t>
            </a:r>
            <a:r>
              <a:rPr lang="en-GB" sz="1200" b="0" i="0" kern="1200">
                <a:solidFill>
                  <a:schemeClr val="tx1"/>
                </a:solidFill>
                <a:effectLst/>
                <a:latin typeface="+mn-lt"/>
                <a:ea typeface="+mn-ea"/>
                <a:cs typeface="+mn-cs"/>
              </a:rPr>
              <a:t>—for example, resource shortages, gaps in intelligence, partnership issues, or operational barriers. The purpose here is to find solutions early, ensuring the strategy remains achievable and effective. It is a chance to remove obstacles before they disrupt operational delivery.</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 “To overcome any issues within the command unit area.”</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The meeting also considers wider operational challenges affecting the command unit. These may include emerging crime trends, community concerns, staffing pressures, or problems raised by frontline officers. By addressing these issues collectively, the meeting helps ensure the command area remains </a:t>
            </a:r>
            <a:r>
              <a:rPr lang="en-GB" sz="1200" b="1" i="0" kern="1200">
                <a:solidFill>
                  <a:schemeClr val="tx1"/>
                </a:solidFill>
                <a:effectLst/>
                <a:latin typeface="+mn-lt"/>
                <a:ea typeface="+mn-ea"/>
                <a:cs typeface="+mn-cs"/>
              </a:rPr>
              <a:t>coordinated, responsive, and aligned to the broader strategic goals</a:t>
            </a:r>
            <a:r>
              <a:rPr lang="en-GB" sz="1200" b="0" i="0" kern="1200">
                <a:solidFill>
                  <a:schemeClr val="tx1"/>
                </a:solidFill>
                <a:effectLst/>
                <a:latin typeface="+mn-lt"/>
                <a:ea typeface="+mn-ea"/>
                <a:cs typeface="+mn-cs"/>
              </a:rPr>
              <a:t>.</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 “Meetings take place twice a year or quarterly at each level (1, 2, &amp; 3).”</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Tasking and Co‑ordination meetings run on a </a:t>
            </a:r>
            <a:r>
              <a:rPr lang="en-GB" sz="1200" b="1" i="0" kern="1200">
                <a:solidFill>
                  <a:schemeClr val="tx1"/>
                </a:solidFill>
                <a:effectLst/>
                <a:latin typeface="+mn-lt"/>
                <a:ea typeface="+mn-ea"/>
                <a:cs typeface="+mn-cs"/>
              </a:rPr>
              <a:t>regular cycle</a:t>
            </a:r>
            <a:r>
              <a:rPr lang="en-GB" sz="1200" b="0" i="0" kern="1200">
                <a:solidFill>
                  <a:schemeClr val="tx1"/>
                </a:solidFill>
                <a:effectLst/>
                <a:latin typeface="+mn-lt"/>
                <a:ea typeface="+mn-ea"/>
                <a:cs typeface="+mn-cs"/>
              </a:rPr>
              <a:t>, depending on the needs of the level:</a:t>
            </a:r>
          </a:p>
          <a:p>
            <a:pPr fontAlgn="t"/>
            <a:r>
              <a:rPr lang="en-GB" sz="1200" b="1" i="0" kern="1200">
                <a:solidFill>
                  <a:schemeClr val="tx1"/>
                </a:solidFill>
                <a:effectLst/>
                <a:latin typeface="+mn-lt"/>
                <a:ea typeface="+mn-ea"/>
                <a:cs typeface="+mn-cs"/>
              </a:rPr>
              <a:t>Level 1:</a:t>
            </a:r>
            <a:r>
              <a:rPr lang="en-GB" sz="1200" b="0" i="0" kern="1200">
                <a:solidFill>
                  <a:schemeClr val="tx1"/>
                </a:solidFill>
                <a:effectLst/>
                <a:latin typeface="+mn-lt"/>
                <a:ea typeface="+mn-ea"/>
                <a:cs typeface="+mn-cs"/>
              </a:rPr>
              <a:t> Local issues and neighbourhood priorities</a:t>
            </a:r>
          </a:p>
          <a:p>
            <a:pPr fontAlgn="t"/>
            <a:r>
              <a:rPr lang="en-GB" sz="1200" b="1" i="0" kern="1200">
                <a:solidFill>
                  <a:schemeClr val="tx1"/>
                </a:solidFill>
                <a:effectLst/>
                <a:latin typeface="+mn-lt"/>
                <a:ea typeface="+mn-ea"/>
                <a:cs typeface="+mn-cs"/>
              </a:rPr>
              <a:t>Level 2:</a:t>
            </a:r>
            <a:r>
              <a:rPr lang="en-GB" sz="1200" b="0" i="0" kern="1200">
                <a:solidFill>
                  <a:schemeClr val="tx1"/>
                </a:solidFill>
                <a:effectLst/>
                <a:latin typeface="+mn-lt"/>
                <a:ea typeface="+mn-ea"/>
                <a:cs typeface="+mn-cs"/>
              </a:rPr>
              <a:t> Cross‑border or regional issues</a:t>
            </a:r>
          </a:p>
          <a:p>
            <a:pPr fontAlgn="t"/>
            <a:r>
              <a:rPr lang="en-GB" sz="1200" b="1" i="0" kern="1200">
                <a:solidFill>
                  <a:schemeClr val="tx1"/>
                </a:solidFill>
                <a:effectLst/>
                <a:latin typeface="+mn-lt"/>
                <a:ea typeface="+mn-ea"/>
                <a:cs typeface="+mn-cs"/>
              </a:rPr>
              <a:t>Level 3:</a:t>
            </a:r>
            <a:r>
              <a:rPr lang="en-GB" sz="1200" b="0" i="0" kern="1200">
                <a:solidFill>
                  <a:schemeClr val="tx1"/>
                </a:solidFill>
                <a:effectLst/>
                <a:latin typeface="+mn-lt"/>
                <a:ea typeface="+mn-ea"/>
                <a:cs typeface="+mn-cs"/>
              </a:rPr>
              <a:t> Serious and organised crime at national or international level</a:t>
            </a:r>
          </a:p>
          <a:p>
            <a:pPr fontAlgn="t"/>
            <a:r>
              <a:rPr lang="en-GB" sz="1200" b="0" i="0" kern="1200">
                <a:solidFill>
                  <a:schemeClr val="tx1"/>
                </a:solidFill>
                <a:effectLst/>
                <a:latin typeface="+mn-lt"/>
                <a:ea typeface="+mn-ea"/>
                <a:cs typeface="+mn-cs"/>
              </a:rPr>
              <a:t>Meeting at least quarterly ensures that priorities remain </a:t>
            </a:r>
            <a:r>
              <a:rPr lang="en-GB" sz="1200" b="1" i="0" kern="1200">
                <a:solidFill>
                  <a:schemeClr val="tx1"/>
                </a:solidFill>
                <a:effectLst/>
                <a:latin typeface="+mn-lt"/>
                <a:ea typeface="+mn-ea"/>
                <a:cs typeface="+mn-cs"/>
              </a:rPr>
              <a:t>current</a:t>
            </a:r>
            <a:r>
              <a:rPr lang="en-GB" sz="1200" b="0" i="0" kern="1200">
                <a:solidFill>
                  <a:schemeClr val="tx1"/>
                </a:solidFill>
                <a:effectLst/>
                <a:latin typeface="+mn-lt"/>
                <a:ea typeface="+mn-ea"/>
                <a:cs typeface="+mn-cs"/>
              </a:rPr>
              <a:t>, intelligence stays </a:t>
            </a:r>
            <a:r>
              <a:rPr lang="en-GB" sz="1200" b="1" i="0" kern="1200">
                <a:solidFill>
                  <a:schemeClr val="tx1"/>
                </a:solidFill>
                <a:effectLst/>
                <a:latin typeface="+mn-lt"/>
                <a:ea typeface="+mn-ea"/>
                <a:cs typeface="+mn-cs"/>
              </a:rPr>
              <a:t>up‑to‑date</a:t>
            </a:r>
            <a:r>
              <a:rPr lang="en-GB" sz="1200" b="0" i="0" kern="1200">
                <a:solidFill>
                  <a:schemeClr val="tx1"/>
                </a:solidFill>
                <a:effectLst/>
                <a:latin typeface="+mn-lt"/>
                <a:ea typeface="+mn-ea"/>
                <a:cs typeface="+mn-cs"/>
              </a:rPr>
              <a:t>, and operational activity is reviewed and adjusted based on what is or isn’t working.</a:t>
            </a:r>
          </a:p>
          <a:p>
            <a:endParaRPr lang="en-GB"/>
          </a:p>
        </p:txBody>
      </p:sp>
      <p:sp>
        <p:nvSpPr>
          <p:cNvPr id="4" name="Slide Number Placeholder 3"/>
          <p:cNvSpPr>
            <a:spLocks noGrp="1"/>
          </p:cNvSpPr>
          <p:nvPr>
            <p:ph type="sldNum" sz="quarter" idx="5"/>
          </p:nvPr>
        </p:nvSpPr>
        <p:spPr/>
        <p:txBody>
          <a:bodyPr/>
          <a:lstStyle/>
          <a:p>
            <a:fld id="{52CFB811-D5BE-47A7-933A-011A6D94BF49}" type="slidenum">
              <a:rPr lang="en-GB" smtClean="0"/>
              <a:t>26</a:t>
            </a:fld>
            <a:endParaRPr lang="en-GB"/>
          </a:p>
        </p:txBody>
      </p:sp>
    </p:spTree>
    <p:extLst>
      <p:ext uri="{BB962C8B-B14F-4D97-AF65-F5344CB8AC3E}">
        <p14:creationId xmlns:p14="http://schemas.microsoft.com/office/powerpoint/2010/main" val="35879495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err="1">
                <a:solidFill>
                  <a:schemeClr val="tx1"/>
                </a:solidFill>
                <a:effectLst/>
                <a:latin typeface="+mn-lt"/>
                <a:ea typeface="+mn-ea"/>
                <a:cs typeface="+mn-cs"/>
              </a:rPr>
              <a:t>mproved</a:t>
            </a:r>
            <a:r>
              <a:rPr lang="en-GB" sz="1200" b="1" i="0" kern="1200">
                <a:solidFill>
                  <a:schemeClr val="tx1"/>
                </a:solidFill>
                <a:effectLst/>
                <a:latin typeface="+mn-lt"/>
                <a:ea typeface="+mn-ea"/>
                <a:cs typeface="+mn-cs"/>
              </a:rPr>
              <a:t> Response and Coordination</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Information sharing is crucial because it ensures that </a:t>
            </a:r>
            <a:r>
              <a:rPr lang="en-GB" sz="1200" b="1" i="0" kern="1200">
                <a:solidFill>
                  <a:schemeClr val="tx1"/>
                </a:solidFill>
                <a:effectLst/>
                <a:latin typeface="+mn-lt"/>
                <a:ea typeface="+mn-ea"/>
                <a:cs typeface="+mn-cs"/>
              </a:rPr>
              <a:t>all agencies involved are working from the same picture</a:t>
            </a:r>
            <a:r>
              <a:rPr lang="en-GB" sz="1200" b="0" i="0" kern="1200">
                <a:solidFill>
                  <a:schemeClr val="tx1"/>
                </a:solidFill>
                <a:effectLst/>
                <a:latin typeface="+mn-lt"/>
                <a:ea typeface="+mn-ea"/>
                <a:cs typeface="+mn-cs"/>
              </a:rPr>
              <a:t>. When police, local authorities, health services, and partner organisations share intelligence, they can </a:t>
            </a:r>
            <a:r>
              <a:rPr lang="en-GB" sz="1200" b="1" i="0" kern="1200">
                <a:solidFill>
                  <a:schemeClr val="tx1"/>
                </a:solidFill>
                <a:effectLst/>
                <a:latin typeface="+mn-lt"/>
                <a:ea typeface="+mn-ea"/>
                <a:cs typeface="+mn-cs"/>
              </a:rPr>
              <a:t>coordinate their actions more effectively</a:t>
            </a:r>
            <a:r>
              <a:rPr lang="en-GB" sz="1200" b="0" i="0" kern="1200">
                <a:solidFill>
                  <a:schemeClr val="tx1"/>
                </a:solidFill>
                <a:effectLst/>
                <a:latin typeface="+mn-lt"/>
                <a:ea typeface="+mn-ea"/>
                <a:cs typeface="+mn-cs"/>
              </a:rPr>
              <a:t>. This leads to:</a:t>
            </a:r>
          </a:p>
          <a:p>
            <a:pPr fontAlgn="t"/>
            <a:r>
              <a:rPr lang="en-GB" sz="1200" b="0" i="0" kern="1200">
                <a:solidFill>
                  <a:schemeClr val="tx1"/>
                </a:solidFill>
                <a:effectLst/>
                <a:latin typeface="+mn-lt"/>
                <a:ea typeface="+mn-ea"/>
                <a:cs typeface="+mn-cs"/>
              </a:rPr>
              <a:t>Faster response times</a:t>
            </a:r>
          </a:p>
          <a:p>
            <a:pPr fontAlgn="t"/>
            <a:r>
              <a:rPr lang="en-GB" sz="1200" b="0" i="0" kern="1200">
                <a:solidFill>
                  <a:schemeClr val="tx1"/>
                </a:solidFill>
                <a:effectLst/>
                <a:latin typeface="+mn-lt"/>
                <a:ea typeface="+mn-ea"/>
                <a:cs typeface="+mn-cs"/>
              </a:rPr>
              <a:t>More accurate decision‑making</a:t>
            </a:r>
          </a:p>
          <a:p>
            <a:pPr fontAlgn="t"/>
            <a:r>
              <a:rPr lang="en-GB" sz="1200" b="0" i="0" kern="1200">
                <a:solidFill>
                  <a:schemeClr val="tx1"/>
                </a:solidFill>
                <a:effectLst/>
                <a:latin typeface="+mn-lt"/>
                <a:ea typeface="+mn-ea"/>
                <a:cs typeface="+mn-cs"/>
              </a:rPr>
              <a:t>Avoiding duplicated or conflicting actions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In other words, information sharing ensures everyone is aligned, which makes joint operations </a:t>
            </a:r>
            <a:r>
              <a:rPr lang="en-GB" sz="1200" b="1" i="0" kern="1200">
                <a:solidFill>
                  <a:schemeClr val="tx1"/>
                </a:solidFill>
                <a:effectLst/>
                <a:latin typeface="+mn-lt"/>
                <a:ea typeface="+mn-ea"/>
                <a:cs typeface="+mn-cs"/>
              </a:rPr>
              <a:t>more efficient and more successful</a:t>
            </a:r>
            <a:r>
              <a:rPr lang="en-GB" sz="1200" b="0" i="0" kern="1200">
                <a:solidFill>
                  <a:schemeClr val="tx1"/>
                </a:solidFill>
                <a:effectLst/>
                <a:latin typeface="+mn-lt"/>
                <a:ea typeface="+mn-ea"/>
                <a:cs typeface="+mn-cs"/>
              </a:rPr>
              <a:t>.</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 Better Resource Allocation</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Sharing intelligence also allows agencies to </a:t>
            </a:r>
            <a:r>
              <a:rPr lang="en-GB" sz="1200" b="1" i="0" kern="1200">
                <a:solidFill>
                  <a:schemeClr val="tx1"/>
                </a:solidFill>
                <a:effectLst/>
                <a:latin typeface="+mn-lt"/>
                <a:ea typeface="+mn-ea"/>
                <a:cs typeface="+mn-cs"/>
              </a:rPr>
              <a:t>use their resources smarter</a:t>
            </a:r>
            <a:r>
              <a:rPr lang="en-GB" sz="1200" b="0" i="0" kern="1200">
                <a:solidFill>
                  <a:schemeClr val="tx1"/>
                </a:solidFill>
                <a:effectLst/>
                <a:latin typeface="+mn-lt"/>
                <a:ea typeface="+mn-ea"/>
                <a:cs typeface="+mn-cs"/>
              </a:rPr>
              <a:t>. When one organisation holds valuable information—such as a suspect’s location, criminal activity, or emerging risks—sharing it prevents wasted effort by others. This means:</a:t>
            </a:r>
          </a:p>
          <a:p>
            <a:pPr fontAlgn="t"/>
            <a:r>
              <a:rPr lang="en-GB" sz="1200" b="0" i="0" kern="1200">
                <a:solidFill>
                  <a:schemeClr val="tx1"/>
                </a:solidFill>
                <a:effectLst/>
                <a:latin typeface="+mn-lt"/>
                <a:ea typeface="+mn-ea"/>
                <a:cs typeface="+mn-cs"/>
              </a:rPr>
              <a:t>Resources aren’t duplicated</a:t>
            </a:r>
          </a:p>
          <a:p>
            <a:pPr fontAlgn="t"/>
            <a:r>
              <a:rPr lang="en-GB" sz="1200" b="0" i="0" kern="1200">
                <a:solidFill>
                  <a:schemeClr val="tx1"/>
                </a:solidFill>
                <a:effectLst/>
                <a:latin typeface="+mn-lt"/>
                <a:ea typeface="+mn-ea"/>
                <a:cs typeface="+mn-cs"/>
              </a:rPr>
              <a:t>Teams can be deployed where they are genuinely needed</a:t>
            </a:r>
          </a:p>
          <a:p>
            <a:pPr fontAlgn="t"/>
            <a:r>
              <a:rPr lang="en-GB" sz="1200" b="0" i="0" kern="1200">
                <a:solidFill>
                  <a:schemeClr val="tx1"/>
                </a:solidFill>
                <a:effectLst/>
                <a:latin typeface="+mn-lt"/>
                <a:ea typeface="+mn-ea"/>
                <a:cs typeface="+mn-cs"/>
              </a:rPr>
              <a:t>Time, personnel, and specialist skills are used more strategically</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Ultimately, good information sharing helps ensure that every agency is contributing effectively to the same goal.</a:t>
            </a:r>
          </a:p>
          <a:p>
            <a:endParaRPr lang="en-GB"/>
          </a:p>
        </p:txBody>
      </p:sp>
      <p:sp>
        <p:nvSpPr>
          <p:cNvPr id="4" name="Slide Number Placeholder 3"/>
          <p:cNvSpPr>
            <a:spLocks noGrp="1"/>
          </p:cNvSpPr>
          <p:nvPr>
            <p:ph type="sldNum" sz="quarter" idx="5"/>
          </p:nvPr>
        </p:nvSpPr>
        <p:spPr/>
        <p:txBody>
          <a:bodyPr/>
          <a:lstStyle/>
          <a:p>
            <a:fld id="{52CFB811-D5BE-47A7-933A-011A6D94BF49}" type="slidenum">
              <a:rPr lang="en-GB" smtClean="0"/>
              <a:t>27</a:t>
            </a:fld>
            <a:endParaRPr lang="en-GB"/>
          </a:p>
        </p:txBody>
      </p:sp>
    </p:spTree>
    <p:extLst>
      <p:ext uri="{BB962C8B-B14F-4D97-AF65-F5344CB8AC3E}">
        <p14:creationId xmlns:p14="http://schemas.microsoft.com/office/powerpoint/2010/main" val="31668176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a:solidFill>
                  <a:schemeClr val="tx1"/>
                </a:solidFill>
                <a:effectLst/>
                <a:latin typeface="+mn-lt"/>
                <a:ea typeface="+mn-ea"/>
                <a:cs typeface="+mn-cs"/>
              </a:rPr>
              <a:t>Identification of Patterns and Networks</a:t>
            </a:r>
          </a:p>
          <a:p>
            <a:pPr fontAlgn="t"/>
            <a:r>
              <a:rPr lang="en-GB" sz="1200" b="0" i="0" kern="1200">
                <a:solidFill>
                  <a:schemeClr val="tx1"/>
                </a:solidFill>
                <a:effectLst/>
                <a:latin typeface="+mn-lt"/>
                <a:ea typeface="+mn-ea"/>
                <a:cs typeface="+mn-cs"/>
              </a:rPr>
              <a:t>Information sharing allows agencies to combine their intelligence, which means that </a:t>
            </a:r>
            <a:r>
              <a:rPr lang="en-GB" sz="1200" b="1" i="0" kern="1200">
                <a:solidFill>
                  <a:schemeClr val="tx1"/>
                </a:solidFill>
                <a:effectLst/>
                <a:latin typeface="+mn-lt"/>
                <a:ea typeface="+mn-ea"/>
                <a:cs typeface="+mn-cs"/>
              </a:rPr>
              <a:t>links, trends, and patterns become visible</a:t>
            </a:r>
            <a:r>
              <a:rPr lang="en-GB" sz="1200" b="0" i="0" kern="1200">
                <a:solidFill>
                  <a:schemeClr val="tx1"/>
                </a:solidFill>
                <a:effectLst/>
                <a:latin typeface="+mn-lt"/>
                <a:ea typeface="+mn-ea"/>
                <a:cs typeface="+mn-cs"/>
              </a:rPr>
              <a:t> in a way they wouldn’t if each organisation worked in isolation.</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Explain to students that:</a:t>
            </a:r>
          </a:p>
          <a:p>
            <a:pPr fontAlgn="t"/>
            <a:r>
              <a:rPr lang="en-GB" sz="1200" b="0" i="0" kern="1200">
                <a:solidFill>
                  <a:schemeClr val="tx1"/>
                </a:solidFill>
                <a:effectLst/>
                <a:latin typeface="+mn-lt"/>
                <a:ea typeface="+mn-ea"/>
                <a:cs typeface="+mn-cs"/>
              </a:rPr>
              <a:t>Criminals often operate across different areas, systems, or agencies, so no single organisation ever sees the </a:t>
            </a:r>
            <a:r>
              <a:rPr lang="en-GB" sz="1200" b="0" i="1" kern="1200">
                <a:solidFill>
                  <a:schemeClr val="tx1"/>
                </a:solidFill>
                <a:effectLst/>
                <a:latin typeface="+mn-lt"/>
                <a:ea typeface="+mn-ea"/>
                <a:cs typeface="+mn-cs"/>
              </a:rPr>
              <a:t>full picture</a:t>
            </a:r>
            <a:r>
              <a:rPr lang="en-GB" sz="1200" b="0" i="0" kern="1200">
                <a:solidFill>
                  <a:schemeClr val="tx1"/>
                </a:solidFill>
                <a:effectLst/>
                <a:latin typeface="+mn-lt"/>
                <a:ea typeface="+mn-ea"/>
                <a:cs typeface="+mn-cs"/>
              </a:rPr>
              <a:t>.</a:t>
            </a:r>
          </a:p>
          <a:p>
            <a:pPr fontAlgn="t"/>
            <a:r>
              <a:rPr lang="en-GB" sz="1200" b="0" i="0" kern="1200">
                <a:solidFill>
                  <a:schemeClr val="tx1"/>
                </a:solidFill>
                <a:effectLst/>
                <a:latin typeface="+mn-lt"/>
                <a:ea typeface="+mn-ea"/>
                <a:cs typeface="+mn-cs"/>
              </a:rPr>
              <a:t>When intelligence is shared, connections between suspects, locations, offences, or behaviours become clearer.</a:t>
            </a:r>
          </a:p>
          <a:p>
            <a:pPr fontAlgn="t"/>
            <a:r>
              <a:rPr lang="en-GB" sz="1200" b="0" i="0" kern="1200">
                <a:solidFill>
                  <a:schemeClr val="tx1"/>
                </a:solidFill>
                <a:effectLst/>
                <a:latin typeface="+mn-lt"/>
                <a:ea typeface="+mn-ea"/>
                <a:cs typeface="+mn-cs"/>
              </a:rPr>
              <a:t>This joined‑up view can reveal </a:t>
            </a:r>
            <a:r>
              <a:rPr lang="en-GB" sz="1200" b="1" i="0" kern="1200">
                <a:solidFill>
                  <a:schemeClr val="tx1"/>
                </a:solidFill>
                <a:effectLst/>
                <a:latin typeface="+mn-lt"/>
                <a:ea typeface="+mn-ea"/>
                <a:cs typeface="+mn-cs"/>
              </a:rPr>
              <a:t>organised networks</a:t>
            </a:r>
            <a:r>
              <a:rPr lang="en-GB" sz="1200" b="0" i="0" kern="1200">
                <a:solidFill>
                  <a:schemeClr val="tx1"/>
                </a:solidFill>
                <a:effectLst/>
                <a:latin typeface="+mn-lt"/>
                <a:ea typeface="+mn-ea"/>
                <a:cs typeface="+mn-cs"/>
              </a:rPr>
              <a:t>, travelling offenders, repeat suspects, or emerging threats.</a:t>
            </a:r>
          </a:p>
          <a:p>
            <a:pPr fontAlgn="t"/>
            <a:r>
              <a:rPr lang="en-GB" sz="1200" b="0" i="0" kern="1200">
                <a:solidFill>
                  <a:schemeClr val="tx1"/>
                </a:solidFill>
                <a:effectLst/>
                <a:latin typeface="+mn-lt"/>
                <a:ea typeface="+mn-ea"/>
                <a:cs typeface="+mn-cs"/>
              </a:rPr>
              <a:t>This broader understanding gives law enforcement the ability to </a:t>
            </a:r>
            <a:r>
              <a:rPr lang="en-GB" sz="1200" b="1" i="0" kern="1200">
                <a:solidFill>
                  <a:schemeClr val="tx1"/>
                </a:solidFill>
                <a:effectLst/>
                <a:latin typeface="+mn-lt"/>
                <a:ea typeface="+mn-ea"/>
                <a:cs typeface="+mn-cs"/>
              </a:rPr>
              <a:t>disrupt larger operations</a:t>
            </a:r>
            <a:r>
              <a:rPr lang="en-GB" sz="1200" b="0" i="0" kern="1200">
                <a:solidFill>
                  <a:schemeClr val="tx1"/>
                </a:solidFill>
                <a:effectLst/>
                <a:latin typeface="+mn-lt"/>
                <a:ea typeface="+mn-ea"/>
                <a:cs typeface="+mn-cs"/>
              </a:rPr>
              <a:t>, not just individual incidents.</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 Crime Prevention</a:t>
            </a:r>
          </a:p>
          <a:p>
            <a:pPr fontAlgn="t"/>
            <a:r>
              <a:rPr lang="en-GB" sz="1200" b="0" i="0" kern="1200">
                <a:solidFill>
                  <a:schemeClr val="tx1"/>
                </a:solidFill>
                <a:effectLst/>
                <a:latin typeface="+mn-lt"/>
                <a:ea typeface="+mn-ea"/>
                <a:cs typeface="+mn-cs"/>
              </a:rPr>
              <a:t>Good intelligence sharing supports </a:t>
            </a:r>
            <a:r>
              <a:rPr lang="en-GB" sz="1200" b="1" i="0" kern="1200">
                <a:solidFill>
                  <a:schemeClr val="tx1"/>
                </a:solidFill>
                <a:effectLst/>
                <a:latin typeface="+mn-lt"/>
                <a:ea typeface="+mn-ea"/>
                <a:cs typeface="+mn-cs"/>
              </a:rPr>
              <a:t>proactive policing</a:t>
            </a:r>
            <a:r>
              <a:rPr lang="en-GB" sz="1200" b="0" i="0" kern="1200">
                <a:solidFill>
                  <a:schemeClr val="tx1"/>
                </a:solidFill>
                <a:effectLst/>
                <a:latin typeface="+mn-lt"/>
                <a:ea typeface="+mn-ea"/>
                <a:cs typeface="+mn-cs"/>
              </a:rPr>
              <a:t>, not just reactive responses.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Highlight that:</a:t>
            </a:r>
          </a:p>
          <a:p>
            <a:pPr fontAlgn="t"/>
            <a:r>
              <a:rPr lang="en-GB" sz="1200" b="0" i="0" kern="1200">
                <a:solidFill>
                  <a:schemeClr val="tx1"/>
                </a:solidFill>
                <a:effectLst/>
                <a:latin typeface="+mn-lt"/>
                <a:ea typeface="+mn-ea"/>
                <a:cs typeface="+mn-cs"/>
              </a:rPr>
              <a:t>When agencies share early indicators of suspicious behaviour or rising risk, police can intervene </a:t>
            </a:r>
            <a:r>
              <a:rPr lang="en-GB" sz="1200" b="1" i="0" kern="1200">
                <a:solidFill>
                  <a:schemeClr val="tx1"/>
                </a:solidFill>
                <a:effectLst/>
                <a:latin typeface="+mn-lt"/>
                <a:ea typeface="+mn-ea"/>
                <a:cs typeface="+mn-cs"/>
              </a:rPr>
              <a:t>before</a:t>
            </a:r>
            <a:r>
              <a:rPr lang="en-GB" sz="1200" b="0" i="0" kern="1200">
                <a:solidFill>
                  <a:schemeClr val="tx1"/>
                </a:solidFill>
                <a:effectLst/>
                <a:latin typeface="+mn-lt"/>
                <a:ea typeface="+mn-ea"/>
                <a:cs typeface="+mn-cs"/>
              </a:rPr>
              <a:t> offences are committed.</a:t>
            </a:r>
          </a:p>
          <a:p>
            <a:pPr fontAlgn="t"/>
            <a:r>
              <a:rPr lang="en-GB" sz="1200" b="0" i="0" kern="1200">
                <a:solidFill>
                  <a:schemeClr val="tx1"/>
                </a:solidFill>
                <a:effectLst/>
                <a:latin typeface="+mn-lt"/>
                <a:ea typeface="+mn-ea"/>
                <a:cs typeface="+mn-cs"/>
              </a:rPr>
              <a:t>This could involve safeguarding victims, placing resources in high‑risk areas, or monitoring individuals linked to escalating patterns of crime.</a:t>
            </a:r>
          </a:p>
          <a:p>
            <a:pPr fontAlgn="t"/>
            <a:r>
              <a:rPr lang="en-GB" sz="1200" b="0" i="0" kern="1200">
                <a:solidFill>
                  <a:schemeClr val="tx1"/>
                </a:solidFill>
                <a:effectLst/>
                <a:latin typeface="+mn-lt"/>
                <a:ea typeface="+mn-ea"/>
                <a:cs typeface="+mn-cs"/>
              </a:rPr>
              <a:t>Early intervention is one of the most effective ways to protect the public and reduce harm.</a:t>
            </a:r>
          </a:p>
          <a:p>
            <a:pPr fontAlgn="t"/>
            <a:r>
              <a:rPr lang="en-GB" sz="1200" b="0" i="0" kern="1200">
                <a:solidFill>
                  <a:schemeClr val="tx1"/>
                </a:solidFill>
                <a:effectLst/>
                <a:latin typeface="+mn-lt"/>
                <a:ea typeface="+mn-ea"/>
                <a:cs typeface="+mn-cs"/>
              </a:rPr>
              <a:t>By working together and sharing what they know, agencies can prevent crimes that might otherwise go undetected until it’s too late.</a:t>
            </a:r>
          </a:p>
          <a:p>
            <a:endParaRPr lang="en-GB"/>
          </a:p>
        </p:txBody>
      </p:sp>
      <p:sp>
        <p:nvSpPr>
          <p:cNvPr id="4" name="Slide Number Placeholder 3"/>
          <p:cNvSpPr>
            <a:spLocks noGrp="1"/>
          </p:cNvSpPr>
          <p:nvPr>
            <p:ph type="sldNum" sz="quarter" idx="5"/>
          </p:nvPr>
        </p:nvSpPr>
        <p:spPr/>
        <p:txBody>
          <a:bodyPr/>
          <a:lstStyle/>
          <a:p>
            <a:fld id="{52CFB811-D5BE-47A7-933A-011A6D94BF49}" type="slidenum">
              <a:rPr lang="en-GB" smtClean="0"/>
              <a:t>28</a:t>
            </a:fld>
            <a:endParaRPr lang="en-GB"/>
          </a:p>
        </p:txBody>
      </p:sp>
    </p:spTree>
    <p:extLst>
      <p:ext uri="{BB962C8B-B14F-4D97-AF65-F5344CB8AC3E}">
        <p14:creationId xmlns:p14="http://schemas.microsoft.com/office/powerpoint/2010/main" val="2460761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a:solidFill>
                  <a:schemeClr val="tx1"/>
                </a:solidFill>
                <a:effectLst/>
                <a:latin typeface="+mn-lt"/>
                <a:ea typeface="+mn-ea"/>
                <a:cs typeface="+mn-cs"/>
              </a:rPr>
              <a:t>Improved Risk Assessment</a:t>
            </a:r>
          </a:p>
          <a:p>
            <a:pPr fontAlgn="t"/>
            <a:r>
              <a:rPr lang="en-GB" sz="1200" b="0" i="0" kern="1200">
                <a:solidFill>
                  <a:schemeClr val="tx1"/>
                </a:solidFill>
                <a:effectLst/>
                <a:latin typeface="+mn-lt"/>
                <a:ea typeface="+mn-ea"/>
                <a:cs typeface="+mn-cs"/>
              </a:rPr>
              <a:t>When agencies share intelligence, they are able to build a </a:t>
            </a:r>
            <a:r>
              <a:rPr lang="en-GB" sz="1200" b="1" i="0" kern="1200">
                <a:solidFill>
                  <a:schemeClr val="tx1"/>
                </a:solidFill>
                <a:effectLst/>
                <a:latin typeface="+mn-lt"/>
                <a:ea typeface="+mn-ea"/>
                <a:cs typeface="+mn-cs"/>
              </a:rPr>
              <a:t>much more complete and accurate picture of risk</a:t>
            </a:r>
            <a:r>
              <a:rPr lang="en-GB" sz="1200" b="0" i="0" kern="1200">
                <a:solidFill>
                  <a:schemeClr val="tx1"/>
                </a:solidFill>
                <a:effectLst/>
                <a:latin typeface="+mn-lt"/>
                <a:ea typeface="+mn-ea"/>
                <a:cs typeface="+mn-cs"/>
              </a:rPr>
              <a:t>. Each organisation may hold small pieces of information—such as previous incidents, safeguarding concerns, behavioural patterns, or known associates. On their own, these fragments might look insignificant, but when combined, they can reveal:</a:t>
            </a:r>
          </a:p>
          <a:p>
            <a:pPr fontAlgn="t"/>
            <a:r>
              <a:rPr lang="en-GB" sz="1200" b="0" i="0" kern="1200">
                <a:solidFill>
                  <a:schemeClr val="tx1"/>
                </a:solidFill>
                <a:effectLst/>
                <a:latin typeface="+mn-lt"/>
                <a:ea typeface="+mn-ea"/>
                <a:cs typeface="+mn-cs"/>
              </a:rPr>
              <a:t>Rising threats</a:t>
            </a:r>
          </a:p>
          <a:p>
            <a:pPr fontAlgn="t"/>
            <a:r>
              <a:rPr lang="en-GB" sz="1200" b="0" i="0" kern="1200">
                <a:solidFill>
                  <a:schemeClr val="tx1"/>
                </a:solidFill>
                <a:effectLst/>
                <a:latin typeface="+mn-lt"/>
                <a:ea typeface="+mn-ea"/>
                <a:cs typeface="+mn-cs"/>
              </a:rPr>
              <a:t>Escalating patterns of behaviour</a:t>
            </a:r>
          </a:p>
          <a:p>
            <a:pPr fontAlgn="t"/>
            <a:r>
              <a:rPr lang="en-GB" sz="1200" b="0" i="0" kern="1200">
                <a:solidFill>
                  <a:schemeClr val="tx1"/>
                </a:solidFill>
                <a:effectLst/>
                <a:latin typeface="+mn-lt"/>
                <a:ea typeface="+mn-ea"/>
                <a:cs typeface="+mn-cs"/>
              </a:rPr>
              <a:t>Individuals or groups who pose significant harm</a:t>
            </a:r>
          </a:p>
          <a:p>
            <a:pPr fontAlgn="t"/>
            <a:r>
              <a:rPr lang="en-GB" sz="1200" b="0" i="0" kern="1200">
                <a:solidFill>
                  <a:schemeClr val="tx1"/>
                </a:solidFill>
                <a:effectLst/>
                <a:latin typeface="+mn-lt"/>
                <a:ea typeface="+mn-ea"/>
                <a:cs typeface="+mn-cs"/>
              </a:rPr>
              <a:t>This broader understanding enables agencies to carry out </a:t>
            </a:r>
            <a:r>
              <a:rPr lang="en-GB" sz="1200" b="1" i="0" kern="1200">
                <a:solidFill>
                  <a:schemeClr val="tx1"/>
                </a:solidFill>
                <a:effectLst/>
                <a:latin typeface="+mn-lt"/>
                <a:ea typeface="+mn-ea"/>
                <a:cs typeface="+mn-cs"/>
              </a:rPr>
              <a:t>stronger, more comprehensive risk assessments</a:t>
            </a:r>
            <a:r>
              <a:rPr lang="en-GB" sz="1200" b="0" i="0" kern="1200">
                <a:solidFill>
                  <a:schemeClr val="tx1"/>
                </a:solidFill>
                <a:effectLst/>
                <a:latin typeface="+mn-lt"/>
                <a:ea typeface="+mn-ea"/>
                <a:cs typeface="+mn-cs"/>
              </a:rPr>
              <a:t>, leading to better decisions about </a:t>
            </a:r>
            <a:r>
              <a:rPr lang="en-GB" sz="1200" b="1" i="0" kern="1200">
                <a:solidFill>
                  <a:schemeClr val="tx1"/>
                </a:solidFill>
                <a:effectLst/>
                <a:latin typeface="+mn-lt"/>
                <a:ea typeface="+mn-ea"/>
                <a:cs typeface="+mn-cs"/>
              </a:rPr>
              <a:t>prioritising resources, safeguarding vulnerable people, and preventing harm before it occurs</a:t>
            </a:r>
            <a:r>
              <a:rPr lang="en-GB" sz="1200" b="0" i="0" kern="1200">
                <a:solidFill>
                  <a:schemeClr val="tx1"/>
                </a:solidFill>
                <a:effectLst/>
                <a:latin typeface="+mn-lt"/>
                <a:ea typeface="+mn-ea"/>
                <a:cs typeface="+mn-cs"/>
              </a:rPr>
              <a:t>.</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In short, information sharing helps agencies </a:t>
            </a:r>
            <a:r>
              <a:rPr lang="en-GB" sz="1200" b="1" i="0" kern="1200">
                <a:solidFill>
                  <a:schemeClr val="tx1"/>
                </a:solidFill>
                <a:effectLst/>
                <a:latin typeface="+mn-lt"/>
                <a:ea typeface="+mn-ea"/>
                <a:cs typeface="+mn-cs"/>
              </a:rPr>
              <a:t>anticipate danger</a:t>
            </a:r>
            <a:r>
              <a:rPr lang="en-GB" sz="1200" b="0" i="0" kern="1200">
                <a:solidFill>
                  <a:schemeClr val="tx1"/>
                </a:solidFill>
                <a:effectLst/>
                <a:latin typeface="+mn-lt"/>
                <a:ea typeface="+mn-ea"/>
                <a:cs typeface="+mn-cs"/>
              </a:rPr>
              <a:t>, not just respond to it.</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 Public Safety</a:t>
            </a:r>
          </a:p>
          <a:p>
            <a:pPr fontAlgn="t"/>
            <a:r>
              <a:rPr lang="en-GB" sz="1200" b="0" i="0" kern="1200">
                <a:solidFill>
                  <a:schemeClr val="tx1"/>
                </a:solidFill>
                <a:effectLst/>
                <a:latin typeface="+mn-lt"/>
                <a:ea typeface="+mn-ea"/>
                <a:cs typeface="+mn-cs"/>
              </a:rPr>
              <a:t>Intelligence sharing also plays a vital role in </a:t>
            </a:r>
            <a:r>
              <a:rPr lang="en-GB" sz="1200" b="1" i="0" kern="1200">
                <a:solidFill>
                  <a:schemeClr val="tx1"/>
                </a:solidFill>
                <a:effectLst/>
                <a:latin typeface="+mn-lt"/>
                <a:ea typeface="+mn-ea"/>
                <a:cs typeface="+mn-cs"/>
              </a:rPr>
              <a:t>keeping the public safe</a:t>
            </a:r>
            <a:r>
              <a:rPr lang="en-GB" sz="1200" b="0" i="0" kern="1200">
                <a:solidFill>
                  <a:schemeClr val="tx1"/>
                </a:solidFill>
                <a:effectLst/>
                <a:latin typeface="+mn-lt"/>
                <a:ea typeface="+mn-ea"/>
                <a:cs typeface="+mn-cs"/>
              </a:rPr>
              <a:t>. By working together, law enforcement and partner agencies can identify threats earlier and respond in a unified way. This is essential when dealing with:</a:t>
            </a:r>
          </a:p>
          <a:p>
            <a:pPr fontAlgn="t"/>
            <a:r>
              <a:rPr lang="en-GB" sz="1200" b="0" i="0" kern="1200">
                <a:solidFill>
                  <a:schemeClr val="tx1"/>
                </a:solidFill>
                <a:effectLst/>
                <a:latin typeface="+mn-lt"/>
                <a:ea typeface="+mn-ea"/>
                <a:cs typeface="+mn-cs"/>
              </a:rPr>
              <a:t>Terrorist threats</a:t>
            </a:r>
          </a:p>
          <a:p>
            <a:pPr fontAlgn="t"/>
            <a:r>
              <a:rPr lang="en-GB" sz="1200" b="0" i="0" kern="1200">
                <a:solidFill>
                  <a:schemeClr val="tx1"/>
                </a:solidFill>
                <a:effectLst/>
                <a:latin typeface="+mn-lt"/>
                <a:ea typeface="+mn-ea"/>
                <a:cs typeface="+mn-cs"/>
              </a:rPr>
              <a:t>Serious organised crime</a:t>
            </a:r>
          </a:p>
          <a:p>
            <a:pPr fontAlgn="t"/>
            <a:r>
              <a:rPr lang="en-GB" sz="1200" b="0" i="0" kern="1200">
                <a:solidFill>
                  <a:schemeClr val="tx1"/>
                </a:solidFill>
                <a:effectLst/>
                <a:latin typeface="+mn-lt"/>
                <a:ea typeface="+mn-ea"/>
                <a:cs typeface="+mn-cs"/>
              </a:rPr>
              <a:t>Cross‑border offending</a:t>
            </a:r>
          </a:p>
          <a:p>
            <a:pPr fontAlgn="t"/>
            <a:r>
              <a:rPr lang="en-GB" sz="1200" b="0" i="0" kern="1200">
                <a:solidFill>
                  <a:schemeClr val="tx1"/>
                </a:solidFill>
                <a:effectLst/>
                <a:latin typeface="+mn-lt"/>
                <a:ea typeface="+mn-ea"/>
                <a:cs typeface="+mn-cs"/>
              </a:rPr>
              <a:t>High‑risk offenders</a:t>
            </a:r>
          </a:p>
          <a:p>
            <a:pPr fontAlgn="t"/>
            <a:r>
              <a:rPr lang="en-GB" sz="1200" b="0" i="0" kern="1200">
                <a:solidFill>
                  <a:schemeClr val="tx1"/>
                </a:solidFill>
                <a:effectLst/>
                <a:latin typeface="+mn-lt"/>
                <a:ea typeface="+mn-ea"/>
                <a:cs typeface="+mn-cs"/>
              </a:rPr>
              <a:t>When agencies share what they know, they can coordinate a </a:t>
            </a:r>
            <a:r>
              <a:rPr lang="en-GB" sz="1200" b="1" i="0" kern="1200">
                <a:solidFill>
                  <a:schemeClr val="tx1"/>
                </a:solidFill>
                <a:effectLst/>
                <a:latin typeface="+mn-lt"/>
                <a:ea typeface="+mn-ea"/>
                <a:cs typeface="+mn-cs"/>
              </a:rPr>
              <a:t>coherent, joined‑up response</a:t>
            </a:r>
            <a:r>
              <a:rPr lang="en-GB" sz="1200" b="0" i="0" kern="1200">
                <a:solidFill>
                  <a:schemeClr val="tx1"/>
                </a:solidFill>
                <a:effectLst/>
                <a:latin typeface="+mn-lt"/>
                <a:ea typeface="+mn-ea"/>
                <a:cs typeface="+mn-cs"/>
              </a:rPr>
              <a:t> that prevents offenders from exploiting gaps between services. This means the public is better protected, and potential harm is reduced through </a:t>
            </a:r>
            <a:r>
              <a:rPr lang="en-GB" sz="1200" b="1" i="0" kern="1200">
                <a:solidFill>
                  <a:schemeClr val="tx1"/>
                </a:solidFill>
                <a:effectLst/>
                <a:latin typeface="+mn-lt"/>
                <a:ea typeface="+mn-ea"/>
                <a:cs typeface="+mn-cs"/>
              </a:rPr>
              <a:t>early intervention, coordinated planning, and faster action</a:t>
            </a:r>
            <a:r>
              <a:rPr lang="en-GB" sz="1200" b="0" i="0" kern="1200">
                <a:solidFill>
                  <a:schemeClr val="tx1"/>
                </a:solidFill>
                <a:effectLst/>
                <a:latin typeface="+mn-lt"/>
                <a:ea typeface="+mn-ea"/>
                <a:cs typeface="+mn-cs"/>
              </a:rPr>
              <a:t>.</a:t>
            </a:r>
          </a:p>
          <a:p>
            <a:endParaRPr lang="en-GB"/>
          </a:p>
        </p:txBody>
      </p:sp>
      <p:sp>
        <p:nvSpPr>
          <p:cNvPr id="4" name="Slide Number Placeholder 3"/>
          <p:cNvSpPr>
            <a:spLocks noGrp="1"/>
          </p:cNvSpPr>
          <p:nvPr>
            <p:ph type="sldNum" sz="quarter" idx="5"/>
          </p:nvPr>
        </p:nvSpPr>
        <p:spPr/>
        <p:txBody>
          <a:bodyPr/>
          <a:lstStyle/>
          <a:p>
            <a:fld id="{52CFB811-D5BE-47A7-933A-011A6D94BF49}" type="slidenum">
              <a:rPr lang="en-GB" smtClean="0"/>
              <a:t>29</a:t>
            </a:fld>
            <a:endParaRPr lang="en-GB"/>
          </a:p>
        </p:txBody>
      </p:sp>
    </p:spTree>
    <p:extLst>
      <p:ext uri="{BB962C8B-B14F-4D97-AF65-F5344CB8AC3E}">
        <p14:creationId xmlns:p14="http://schemas.microsoft.com/office/powerpoint/2010/main" val="5987921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a:solidFill>
                  <a:schemeClr val="tx1"/>
                </a:solidFill>
                <a:effectLst/>
                <a:latin typeface="+mn-lt"/>
                <a:ea typeface="+mn-ea"/>
                <a:cs typeface="+mn-cs"/>
              </a:rPr>
              <a:t>Information Validation</a:t>
            </a:r>
          </a:p>
          <a:p>
            <a:pPr fontAlgn="t"/>
            <a:r>
              <a:rPr lang="en-GB" sz="1200" b="0" i="0" kern="1200">
                <a:solidFill>
                  <a:schemeClr val="tx1"/>
                </a:solidFill>
                <a:effectLst/>
                <a:latin typeface="+mn-lt"/>
                <a:ea typeface="+mn-ea"/>
                <a:cs typeface="+mn-cs"/>
              </a:rPr>
              <a:t>One major benefit of intelligence sharing is that it allows agencies to </a:t>
            </a:r>
            <a:r>
              <a:rPr lang="en-GB" sz="1200" b="1" i="0" kern="1200">
                <a:solidFill>
                  <a:schemeClr val="tx1"/>
                </a:solidFill>
                <a:effectLst/>
                <a:latin typeface="+mn-lt"/>
                <a:ea typeface="+mn-ea"/>
                <a:cs typeface="+mn-cs"/>
              </a:rPr>
              <a:t>cross‑check and verify information</a:t>
            </a:r>
            <a:r>
              <a:rPr lang="en-GB" sz="1200" b="0" i="0" kern="1200">
                <a:solidFill>
                  <a:schemeClr val="tx1"/>
                </a:solidFill>
                <a:effectLst/>
                <a:latin typeface="+mn-lt"/>
                <a:ea typeface="+mn-ea"/>
                <a:cs typeface="+mn-cs"/>
              </a:rPr>
              <a:t>. No single organisation ever has the full picture, and sometimes data held by one agency may be incomplete, outdated, or unconfirmed. By sharing intelligence:</a:t>
            </a:r>
          </a:p>
          <a:p>
            <a:pPr fontAlgn="t"/>
            <a:r>
              <a:rPr lang="en-GB" sz="1200" b="0" i="0" kern="1200">
                <a:solidFill>
                  <a:schemeClr val="tx1"/>
                </a:solidFill>
                <a:effectLst/>
                <a:latin typeface="+mn-lt"/>
                <a:ea typeface="+mn-ea"/>
                <a:cs typeface="+mn-cs"/>
              </a:rPr>
              <a:t>Agencies can compare notes and confirm the accuracy of information.</a:t>
            </a:r>
          </a:p>
          <a:p>
            <a:pPr fontAlgn="t"/>
            <a:r>
              <a:rPr lang="en-GB" sz="1200" b="0" i="0" kern="1200">
                <a:solidFill>
                  <a:schemeClr val="tx1"/>
                </a:solidFill>
                <a:effectLst/>
                <a:latin typeface="+mn-lt"/>
                <a:ea typeface="+mn-ea"/>
                <a:cs typeface="+mn-cs"/>
              </a:rPr>
              <a:t>Doubtful or conflicting reports can be clarified.</a:t>
            </a:r>
          </a:p>
          <a:p>
            <a:pPr fontAlgn="t"/>
            <a:r>
              <a:rPr lang="en-GB" sz="1200" b="0" i="0" kern="1200">
                <a:solidFill>
                  <a:schemeClr val="tx1"/>
                </a:solidFill>
                <a:effectLst/>
                <a:latin typeface="+mn-lt"/>
                <a:ea typeface="+mn-ea"/>
                <a:cs typeface="+mn-cs"/>
              </a:rPr>
              <a:t>Patterns become more reliable once verified through multiple sources.</a:t>
            </a:r>
          </a:p>
          <a:p>
            <a:pPr fontAlgn="t"/>
            <a:r>
              <a:rPr lang="en-GB" sz="1200" b="0" i="0" kern="1200">
                <a:solidFill>
                  <a:schemeClr val="tx1"/>
                </a:solidFill>
                <a:effectLst/>
                <a:latin typeface="+mn-lt"/>
                <a:ea typeface="+mn-ea"/>
                <a:cs typeface="+mn-cs"/>
              </a:rPr>
              <a:t>This improves the </a:t>
            </a:r>
            <a:r>
              <a:rPr lang="en-GB" sz="1200" b="1" i="0" kern="1200">
                <a:solidFill>
                  <a:schemeClr val="tx1"/>
                </a:solidFill>
                <a:effectLst/>
                <a:latin typeface="+mn-lt"/>
                <a:ea typeface="+mn-ea"/>
                <a:cs typeface="+mn-cs"/>
              </a:rPr>
              <a:t>credibility and reliability</a:t>
            </a:r>
            <a:r>
              <a:rPr lang="en-GB" sz="1200" b="0" i="0" kern="1200">
                <a:solidFill>
                  <a:schemeClr val="tx1"/>
                </a:solidFill>
                <a:effectLst/>
                <a:latin typeface="+mn-lt"/>
                <a:ea typeface="+mn-ea"/>
                <a:cs typeface="+mn-cs"/>
              </a:rPr>
              <a:t> of the intelligence used to make important decisions about risk, deployment, and public safety. In practice, this means fewer mistakes and more informed, effective policing.</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 Legal and Ethical Considerations</a:t>
            </a:r>
          </a:p>
          <a:p>
            <a:pPr fontAlgn="t"/>
            <a:r>
              <a:rPr lang="en-GB" sz="1200" b="0" i="0" kern="1200">
                <a:solidFill>
                  <a:schemeClr val="tx1"/>
                </a:solidFill>
                <a:effectLst/>
                <a:latin typeface="+mn-lt"/>
                <a:ea typeface="+mn-ea"/>
                <a:cs typeface="+mn-cs"/>
              </a:rPr>
              <a:t>Intelligence sharing must always be done in a way that </a:t>
            </a:r>
            <a:r>
              <a:rPr lang="en-GB" sz="1200" b="1" i="0" kern="1200">
                <a:solidFill>
                  <a:schemeClr val="tx1"/>
                </a:solidFill>
                <a:effectLst/>
                <a:latin typeface="+mn-lt"/>
                <a:ea typeface="+mn-ea"/>
                <a:cs typeface="+mn-cs"/>
              </a:rPr>
              <a:t>respects the law, ethical standards, and individual rights</a:t>
            </a:r>
            <a:r>
              <a:rPr lang="en-GB" sz="1200" b="0" i="0" kern="1200">
                <a:solidFill>
                  <a:schemeClr val="tx1"/>
                </a:solidFill>
                <a:effectLst/>
                <a:latin typeface="+mn-lt"/>
                <a:ea typeface="+mn-ea"/>
                <a:cs typeface="+mn-cs"/>
              </a:rPr>
              <a:t>. Agencies must strike a balance between protecting the public and safeguarding personal information. Effective sharing means:</a:t>
            </a:r>
          </a:p>
          <a:p>
            <a:pPr fontAlgn="t"/>
            <a:r>
              <a:rPr lang="en-GB" sz="1200" b="0" i="0" kern="1200">
                <a:solidFill>
                  <a:schemeClr val="tx1"/>
                </a:solidFill>
                <a:effectLst/>
                <a:latin typeface="+mn-lt"/>
                <a:ea typeface="+mn-ea"/>
                <a:cs typeface="+mn-cs"/>
              </a:rPr>
              <a:t>Following data protection laws, such as those governing privacy and proportionality.</a:t>
            </a:r>
          </a:p>
          <a:p>
            <a:pPr fontAlgn="t"/>
            <a:r>
              <a:rPr lang="en-GB" sz="1200" b="0" i="0" kern="1200">
                <a:solidFill>
                  <a:schemeClr val="tx1"/>
                </a:solidFill>
                <a:effectLst/>
                <a:latin typeface="+mn-lt"/>
                <a:ea typeface="+mn-ea"/>
                <a:cs typeface="+mn-cs"/>
              </a:rPr>
              <a:t>Ensuring information is only shared with those who have a legitimate need to know.</a:t>
            </a:r>
          </a:p>
          <a:p>
            <a:pPr fontAlgn="t"/>
            <a:r>
              <a:rPr lang="en-GB" sz="1200" b="0" i="0" kern="1200">
                <a:solidFill>
                  <a:schemeClr val="tx1"/>
                </a:solidFill>
                <a:effectLst/>
                <a:latin typeface="+mn-lt"/>
                <a:ea typeface="+mn-ea"/>
                <a:cs typeface="+mn-cs"/>
              </a:rPr>
              <a:t>Being transparent and accountable about how sensitive information is used.</a:t>
            </a:r>
          </a:p>
          <a:p>
            <a:pPr fontAlgn="t"/>
            <a:r>
              <a:rPr lang="en-GB" sz="1200" b="0" i="0" kern="1200">
                <a:solidFill>
                  <a:schemeClr val="tx1"/>
                </a:solidFill>
                <a:effectLst/>
                <a:latin typeface="+mn-lt"/>
                <a:ea typeface="+mn-ea"/>
                <a:cs typeface="+mn-cs"/>
              </a:rPr>
              <a:t>This protects individuals’ rights, builds public trust, and ensures intelligence processes remain </a:t>
            </a:r>
            <a:r>
              <a:rPr lang="en-GB" sz="1200" b="1" i="0" kern="1200">
                <a:solidFill>
                  <a:schemeClr val="tx1"/>
                </a:solidFill>
                <a:effectLst/>
                <a:latin typeface="+mn-lt"/>
                <a:ea typeface="+mn-ea"/>
                <a:cs typeface="+mn-cs"/>
              </a:rPr>
              <a:t>ethical, lawful, and professionally responsible</a:t>
            </a:r>
            <a:r>
              <a:rPr lang="en-GB" sz="1200" b="0" i="0" kern="1200">
                <a:solidFill>
                  <a:schemeClr val="tx1"/>
                </a:solidFill>
                <a:effectLst/>
                <a:latin typeface="+mn-lt"/>
                <a:ea typeface="+mn-ea"/>
                <a:cs typeface="+mn-cs"/>
              </a:rPr>
              <a:t>.</a:t>
            </a:r>
          </a:p>
          <a:p>
            <a:endParaRPr lang="en-GB"/>
          </a:p>
        </p:txBody>
      </p:sp>
      <p:sp>
        <p:nvSpPr>
          <p:cNvPr id="4" name="Slide Number Placeholder 3"/>
          <p:cNvSpPr>
            <a:spLocks noGrp="1"/>
          </p:cNvSpPr>
          <p:nvPr>
            <p:ph type="sldNum" sz="quarter" idx="5"/>
          </p:nvPr>
        </p:nvSpPr>
        <p:spPr/>
        <p:txBody>
          <a:bodyPr/>
          <a:lstStyle/>
          <a:p>
            <a:fld id="{52CFB811-D5BE-47A7-933A-011A6D94BF49}" type="slidenum">
              <a:rPr lang="en-GB" smtClean="0"/>
              <a:t>30</a:t>
            </a:fld>
            <a:endParaRPr lang="en-GB"/>
          </a:p>
        </p:txBody>
      </p:sp>
    </p:spTree>
    <p:extLst>
      <p:ext uri="{BB962C8B-B14F-4D97-AF65-F5344CB8AC3E}">
        <p14:creationId xmlns:p14="http://schemas.microsoft.com/office/powerpoint/2010/main" val="26099227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a:solidFill>
                  <a:schemeClr val="tx1"/>
                </a:solidFill>
                <a:effectLst/>
                <a:latin typeface="+mn-lt"/>
                <a:ea typeface="+mn-ea"/>
                <a:cs typeface="+mn-cs"/>
              </a:rPr>
              <a:t>Cost‑Effective Solutions</a:t>
            </a:r>
          </a:p>
          <a:p>
            <a:pPr fontAlgn="t"/>
            <a:r>
              <a:rPr lang="en-GB" sz="1200" b="0" i="0" kern="1200">
                <a:solidFill>
                  <a:schemeClr val="tx1"/>
                </a:solidFill>
                <a:effectLst/>
                <a:latin typeface="+mn-lt"/>
                <a:ea typeface="+mn-ea"/>
                <a:cs typeface="+mn-cs"/>
              </a:rPr>
              <a:t>Collaboration and intelligence sharing help agencies achieve </a:t>
            </a:r>
            <a:r>
              <a:rPr lang="en-GB" sz="1200" b="1" i="0" kern="1200">
                <a:solidFill>
                  <a:schemeClr val="tx1"/>
                </a:solidFill>
                <a:effectLst/>
                <a:latin typeface="+mn-lt"/>
                <a:ea typeface="+mn-ea"/>
                <a:cs typeface="+mn-cs"/>
              </a:rPr>
              <a:t>better results with fewer resources</a:t>
            </a:r>
            <a:r>
              <a:rPr lang="en-GB" sz="1200" b="0" i="0" kern="1200">
                <a:solidFill>
                  <a:schemeClr val="tx1"/>
                </a:solidFill>
                <a:effectLst/>
                <a:latin typeface="+mn-lt"/>
                <a:ea typeface="+mn-ea"/>
                <a:cs typeface="+mn-cs"/>
              </a:rPr>
              <a:t>. When organisations pool their knowledge, tools, and technology, they eliminate unnecessary duplication and reduce operational costs. Explain to students that this includes:</a:t>
            </a:r>
          </a:p>
          <a:p>
            <a:pPr fontAlgn="t"/>
            <a:r>
              <a:rPr lang="en-GB" sz="1200" b="0" i="0" kern="1200">
                <a:solidFill>
                  <a:schemeClr val="tx1"/>
                </a:solidFill>
                <a:effectLst/>
                <a:latin typeface="+mn-lt"/>
                <a:ea typeface="+mn-ea"/>
                <a:cs typeface="+mn-cs"/>
              </a:rPr>
              <a:t>Sharing specialist equipment or analytical tools that would be expensive for a single agency to purchase alone.</a:t>
            </a:r>
          </a:p>
          <a:p>
            <a:pPr fontAlgn="t"/>
            <a:r>
              <a:rPr lang="en-GB" sz="1200" b="0" i="0" kern="1200">
                <a:solidFill>
                  <a:schemeClr val="tx1"/>
                </a:solidFill>
                <a:effectLst/>
                <a:latin typeface="+mn-lt"/>
                <a:ea typeface="+mn-ea"/>
                <a:cs typeface="+mn-cs"/>
              </a:rPr>
              <a:t>Using each agency’s strengths and expertise, rather than all trying to build the same capabilities independently.</a:t>
            </a:r>
          </a:p>
          <a:p>
            <a:pPr fontAlgn="t"/>
            <a:r>
              <a:rPr lang="en-GB" sz="1200" b="0" i="0" kern="1200">
                <a:solidFill>
                  <a:schemeClr val="tx1"/>
                </a:solidFill>
                <a:effectLst/>
                <a:latin typeface="+mn-lt"/>
                <a:ea typeface="+mn-ea"/>
                <a:cs typeface="+mn-cs"/>
              </a:rPr>
              <a:t>Reducing wasted time and effort by ensuring everyone has access to the same intelligence picture.</a:t>
            </a:r>
          </a:p>
          <a:p>
            <a:pPr fontAlgn="t"/>
            <a:r>
              <a:rPr lang="en-GB" sz="1200" b="0" i="0" kern="1200">
                <a:solidFill>
                  <a:schemeClr val="tx1"/>
                </a:solidFill>
                <a:effectLst/>
                <a:latin typeface="+mn-lt"/>
                <a:ea typeface="+mn-ea"/>
                <a:cs typeface="+mn-cs"/>
              </a:rPr>
              <a:t>Ultimately, intelligence sharing supports </a:t>
            </a:r>
            <a:r>
              <a:rPr lang="en-GB" sz="1200" b="1" i="0" kern="1200">
                <a:solidFill>
                  <a:schemeClr val="tx1"/>
                </a:solidFill>
                <a:effectLst/>
                <a:latin typeface="+mn-lt"/>
                <a:ea typeface="+mn-ea"/>
                <a:cs typeface="+mn-cs"/>
              </a:rPr>
              <a:t>more efficient policing</a:t>
            </a:r>
            <a:r>
              <a:rPr lang="en-GB" sz="1200" b="0" i="0" kern="1200">
                <a:solidFill>
                  <a:schemeClr val="tx1"/>
                </a:solidFill>
                <a:effectLst/>
                <a:latin typeface="+mn-lt"/>
                <a:ea typeface="+mn-ea"/>
                <a:cs typeface="+mn-cs"/>
              </a:rPr>
              <a:t>, allowing agencies to focus resources where they are genuinely needed.</a:t>
            </a:r>
          </a:p>
          <a:p>
            <a:pPr fontAlgn="t"/>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t"/>
            <a:r>
              <a:rPr lang="en-GB" sz="1200" b="1" i="0" kern="1200">
                <a:solidFill>
                  <a:schemeClr val="tx1"/>
                </a:solidFill>
                <a:effectLst/>
                <a:latin typeface="+mn-lt"/>
                <a:ea typeface="+mn-ea"/>
                <a:cs typeface="+mn-cs"/>
              </a:rPr>
              <a:t>• International Cooperation</a:t>
            </a:r>
          </a:p>
          <a:p>
            <a:pPr fontAlgn="t"/>
            <a:r>
              <a:rPr lang="en-GB" sz="1200" b="0" i="0" kern="1200">
                <a:solidFill>
                  <a:schemeClr val="tx1"/>
                </a:solidFill>
                <a:effectLst/>
                <a:latin typeface="+mn-lt"/>
                <a:ea typeface="+mn-ea"/>
                <a:cs typeface="+mn-cs"/>
              </a:rPr>
              <a:t>In today’s world, crime often crosses borders—especially in cases of </a:t>
            </a:r>
            <a:r>
              <a:rPr lang="en-GB" sz="1200" b="1" i="0" kern="1200">
                <a:solidFill>
                  <a:schemeClr val="tx1"/>
                </a:solidFill>
                <a:effectLst/>
                <a:latin typeface="+mn-lt"/>
                <a:ea typeface="+mn-ea"/>
                <a:cs typeface="+mn-cs"/>
              </a:rPr>
              <a:t>terrorism, human trafficking, cybercrime, and organised crime gangs</a:t>
            </a:r>
            <a:r>
              <a:rPr lang="en-GB" sz="1200" b="0" i="0" kern="1200">
                <a:solidFill>
                  <a:schemeClr val="tx1"/>
                </a:solidFill>
                <a:effectLst/>
                <a:latin typeface="+mn-lt"/>
                <a:ea typeface="+mn-ea"/>
                <a:cs typeface="+mn-cs"/>
              </a:rPr>
              <a:t>. No single country can tackle these threats alone. Intelligence sharing at the international level allows police services to:</a:t>
            </a:r>
          </a:p>
          <a:p>
            <a:pPr fontAlgn="t"/>
            <a:r>
              <a:rPr lang="en-GB" sz="1200" b="0" i="0" kern="1200">
                <a:solidFill>
                  <a:schemeClr val="tx1"/>
                </a:solidFill>
                <a:effectLst/>
                <a:latin typeface="+mn-lt"/>
                <a:ea typeface="+mn-ea"/>
                <a:cs typeface="+mn-cs"/>
              </a:rPr>
              <a:t>Track offenders who move between countries.</a:t>
            </a:r>
          </a:p>
          <a:p>
            <a:pPr fontAlgn="t"/>
            <a:r>
              <a:rPr lang="en-GB" sz="1200" b="0" i="0" kern="1200">
                <a:solidFill>
                  <a:schemeClr val="tx1"/>
                </a:solidFill>
                <a:effectLst/>
                <a:latin typeface="+mn-lt"/>
                <a:ea typeface="+mn-ea"/>
                <a:cs typeface="+mn-cs"/>
              </a:rPr>
              <a:t>Identify cross‑border criminal networks.</a:t>
            </a:r>
          </a:p>
          <a:p>
            <a:pPr fontAlgn="t"/>
            <a:r>
              <a:rPr lang="en-GB" sz="1200" b="0" i="0" kern="1200">
                <a:solidFill>
                  <a:schemeClr val="tx1"/>
                </a:solidFill>
                <a:effectLst/>
                <a:latin typeface="+mn-lt"/>
                <a:ea typeface="+mn-ea"/>
                <a:cs typeface="+mn-cs"/>
              </a:rPr>
              <a:t>Share alerts, wanted notices, and threat assessments quickly.</a:t>
            </a:r>
          </a:p>
          <a:p>
            <a:pPr fontAlgn="t"/>
            <a:r>
              <a:rPr lang="en-GB" sz="1200" b="0" i="0" kern="1200">
                <a:solidFill>
                  <a:schemeClr val="tx1"/>
                </a:solidFill>
                <a:effectLst/>
                <a:latin typeface="+mn-lt"/>
                <a:ea typeface="+mn-ea"/>
                <a:cs typeface="+mn-cs"/>
              </a:rPr>
              <a:t>This type of cooperation helps nations respond to global threats with a </a:t>
            </a:r>
            <a:r>
              <a:rPr lang="en-GB" sz="1200" b="1" i="0" kern="1200">
                <a:solidFill>
                  <a:schemeClr val="tx1"/>
                </a:solidFill>
                <a:effectLst/>
                <a:latin typeface="+mn-lt"/>
                <a:ea typeface="+mn-ea"/>
                <a:cs typeface="+mn-cs"/>
              </a:rPr>
              <a:t>unified, coordinated approach</a:t>
            </a:r>
            <a:r>
              <a:rPr lang="en-GB" sz="1200" b="0" i="0" kern="1200">
                <a:solidFill>
                  <a:schemeClr val="tx1"/>
                </a:solidFill>
                <a:effectLst/>
                <a:latin typeface="+mn-lt"/>
                <a:ea typeface="+mn-ea"/>
                <a:cs typeface="+mn-cs"/>
              </a:rPr>
              <a:t>, making it harder for criminals to exploit gaps between countries. It emphasises the importance of partnerships with organisations such as Interpol, Europol, and international counter‑terrorism units.</a:t>
            </a:r>
          </a:p>
          <a:p>
            <a:endParaRPr lang="en-GB"/>
          </a:p>
        </p:txBody>
      </p:sp>
      <p:sp>
        <p:nvSpPr>
          <p:cNvPr id="4" name="Slide Number Placeholder 3"/>
          <p:cNvSpPr>
            <a:spLocks noGrp="1"/>
          </p:cNvSpPr>
          <p:nvPr>
            <p:ph type="sldNum" sz="quarter" idx="5"/>
          </p:nvPr>
        </p:nvSpPr>
        <p:spPr/>
        <p:txBody>
          <a:bodyPr/>
          <a:lstStyle/>
          <a:p>
            <a:fld id="{52CFB811-D5BE-47A7-933A-011A6D94BF49}" type="slidenum">
              <a:rPr lang="en-GB" smtClean="0"/>
              <a:t>31</a:t>
            </a:fld>
            <a:endParaRPr lang="en-GB"/>
          </a:p>
        </p:txBody>
      </p:sp>
    </p:spTree>
    <p:extLst>
      <p:ext uri="{BB962C8B-B14F-4D97-AF65-F5344CB8AC3E}">
        <p14:creationId xmlns:p14="http://schemas.microsoft.com/office/powerpoint/2010/main" val="10082416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295400" y="4701464"/>
            <a:ext cx="8952782" cy="1204036"/>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8DD895A9-AD04-4DFC-A801-48E7F76C107D}" type="datetime1">
              <a:rPr lang="en-US" smtClean="0"/>
              <a:t>3/2/2026</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B8B3671-A306-4A69-8480-FA9BE839245D}"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295400" y="952500"/>
            <a:ext cx="8952781" cy="3748824"/>
          </a:xfrm>
          <a:noFill/>
        </p:spPr>
        <p:txBody>
          <a:bodyPr anchor="b">
            <a:normAutofit/>
          </a:bodyPr>
          <a:lstStyle>
            <a:lvl1pPr algn="l">
              <a:defRPr sz="3200" spc="530" baseline="0"/>
            </a:lvl1pPr>
          </a:lstStyle>
          <a:p>
            <a:r>
              <a:rPr lang="en-US"/>
              <a:t>Click to edit Master title style</a:t>
            </a:r>
          </a:p>
        </p:txBody>
      </p:sp>
    </p:spTree>
    <p:extLst>
      <p:ext uri="{BB962C8B-B14F-4D97-AF65-F5344CB8AC3E}">
        <p14:creationId xmlns:p14="http://schemas.microsoft.com/office/powerpoint/2010/main" val="680235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2FBA0534-41A9-4E07-AE85-A4BF33E7CCF7}" type="datetime1">
              <a:rPr lang="en-US" smtClean="0"/>
              <a:t>3/2/2026</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41946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295400" y="1618211"/>
            <a:ext cx="8412190" cy="3944389"/>
          </a:xfrm>
        </p:spPr>
        <p:txBody>
          <a:bodyPr anchor="t">
            <a:normAutofit/>
          </a:bodyPr>
          <a:lstStyle>
            <a:lvl1pPr>
              <a:defRPr sz="3200"/>
            </a:lvl1pPr>
          </a:lstStyle>
          <a:p>
            <a:r>
              <a:rPr lang="en-US"/>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295400" y="908858"/>
            <a:ext cx="8412192" cy="676102"/>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88EF19A2-FFE3-4835-A40F-0C5DFC4F68C9}" type="datetime1">
              <a:rPr lang="en-US" smtClean="0"/>
              <a:t>3/2/2026</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82747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295401" y="2260121"/>
            <a:ext cx="4350026" cy="36568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546574" y="2260120"/>
            <a:ext cx="4350025" cy="3656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A7FB7F00-C87C-44AF-9167-89DC067CF036}" type="datetime1">
              <a:rPr lang="en-US" smtClean="0"/>
              <a:t>3/2/2026</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515368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295400" y="966788"/>
            <a:ext cx="10059988" cy="1051784"/>
          </a:xfrm>
        </p:spPr>
        <p:txBody>
          <a:bodyPr/>
          <a:lstStyle/>
          <a:p>
            <a:r>
              <a:rPr lang="en-US"/>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295400" y="2018581"/>
            <a:ext cx="4350027"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295400" y="2774756"/>
            <a:ext cx="4350027" cy="31507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546572" y="2018581"/>
            <a:ext cx="4350028"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546572" y="2774756"/>
            <a:ext cx="4350028" cy="31507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AEEFD552-968B-4DFB-81E9-EB4D5842AA5E}" type="datetime1">
              <a:rPr lang="en-US" smtClean="0"/>
              <a:t>3/2/2026</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B8B3671-A306-4A69-8480-FA9BE839245D}"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657975" y="2625552"/>
            <a:ext cx="423862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403684" y="2625552"/>
            <a:ext cx="42417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54365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99B19ABF-67B6-47DE-BA03-49E7087C9C29}" type="datetime1">
              <a:rPr lang="en-US" smtClean="0"/>
              <a:t>3/2/2026</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843445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6BBFFAAE-A39C-4AFE-AA82-6F3849B7079C}" type="datetime1">
              <a:rPr lang="en-US" smtClean="0"/>
              <a:t>3/2/2026</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618326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06484" y="1306484"/>
            <a:ext cx="3932237" cy="2122516"/>
          </a:xfrm>
        </p:spPr>
        <p:txBody>
          <a:bodyPr anchor="t">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96000" y="1312026"/>
            <a:ext cx="5143500" cy="4565651"/>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93EB73F5-7B6C-4E45-A30F-31DCFDC4C452}" type="datetime1">
              <a:rPr lang="en-US" smtClean="0"/>
              <a:t>3/2/2026</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934393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06484" y="1307185"/>
            <a:ext cx="3932237" cy="2121813"/>
          </a:xfrm>
        </p:spPr>
        <p:txBody>
          <a:bodyPr anchor="t">
            <a:normAutofit/>
          </a:bodyPr>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857702" y="1307186"/>
            <a:ext cx="5038898" cy="459831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50D7C49E-1FC0-4AE8-B456-81D509AF6B72}" type="datetime1">
              <a:rPr lang="en-US" smtClean="0"/>
              <a:t>3/2/2026</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308251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C751907C-06F6-46AB-90B3-ADAE5123B4D1}" type="datetime1">
              <a:rPr lang="en-US" smtClean="0"/>
              <a:t>3/2/2026</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794238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88334" y="952499"/>
            <a:ext cx="2051165" cy="4953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952500" y="952499"/>
            <a:ext cx="8235834" cy="4953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FCA1287C-C4B5-4253-972F-60143C311C04}" type="datetime1">
              <a:rPr lang="en-US" smtClean="0"/>
              <a:t>3/2/2026</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632841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295400" y="842963"/>
            <a:ext cx="9601200" cy="130968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295400" y="2262188"/>
            <a:ext cx="9601200" cy="36433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j-lt"/>
              </a:defRPr>
            </a:lvl1pPr>
          </a:lstStyle>
          <a:p>
            <a:fld id="{518D345A-003D-4810-945A-847CFC94402D}" type="datetime1">
              <a:rPr lang="en-US" smtClean="0"/>
              <a:t>3/2/2026</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728107" y="6199188"/>
            <a:ext cx="619125" cy="365125"/>
          </a:xfrm>
          <a:prstGeom prst="rect">
            <a:avLst/>
          </a:prstGeom>
        </p:spPr>
        <p:txBody>
          <a:bodyPr vert="horz" lIns="91440" tIns="45720" rIns="91440" bIns="45720" rtlCol="0" anchor="ctr"/>
          <a:lstStyle>
            <a:lvl1pPr algn="r">
              <a:defRPr sz="1050">
                <a:solidFill>
                  <a:schemeClr val="tx1"/>
                </a:solidFill>
                <a:latin typeface="+mj-lt"/>
              </a:defRPr>
            </a:lvl1pPr>
          </a:lstStyle>
          <a:p>
            <a:fld id="{1B8B3671-A306-4A69-8480-FA9BE839245D}" type="slidenum">
              <a:rPr lang="en-US" smtClean="0"/>
              <a:pPr/>
              <a:t>‹#›</a:t>
            </a:fld>
            <a:endParaRPr lang="en-US"/>
          </a:p>
        </p:txBody>
      </p:sp>
    </p:spTree>
    <p:extLst>
      <p:ext uri="{BB962C8B-B14F-4D97-AF65-F5344CB8AC3E}">
        <p14:creationId xmlns:p14="http://schemas.microsoft.com/office/powerpoint/2010/main" val="2548252121"/>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hf sldNum="0" hdr="0" ftr="0" dt="0"/>
  <p:txStyles>
    <p:titleStyle>
      <a:lvl1pPr algn="l" defTabSz="914400" rtl="0" eaLnBrk="1" latinLnBrk="0" hangingPunct="1">
        <a:lnSpc>
          <a:spcPct val="120000"/>
        </a:lnSpc>
        <a:spcBef>
          <a:spcPct val="0"/>
        </a:spcBef>
        <a:buNone/>
        <a:defRPr sz="2800"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75488"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94944"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5214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u2LFLu91Unk?feature=oembed" TargetMode="External"/><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12.xml"/><Relationship Id="rId4" Type="http://schemas.openxmlformats.org/officeDocument/2006/relationships/image" Target="../media/image8.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3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hyperlink" Target="https://dictionary.cambridge.org/dictionary/english/people" TargetMode="External"/><Relationship Id="rId7" Type="http://schemas.openxmlformats.org/officeDocument/2006/relationships/image" Target="../media/image10.png"/><Relationship Id="rId2" Type="http://schemas.openxmlformats.org/officeDocument/2006/relationships/hyperlink" Target="https://dictionary.cambridge.org/dictionary/english/situation" TargetMode="External"/><Relationship Id="rId1" Type="http://schemas.openxmlformats.org/officeDocument/2006/relationships/slideLayout" Target="../slideLayouts/slideLayout2.xml"/><Relationship Id="rId6" Type="http://schemas.openxmlformats.org/officeDocument/2006/relationships/hyperlink" Target="https://dictionary.cambridge.org/dictionary/english/achieve" TargetMode="External"/><Relationship Id="rId5" Type="http://schemas.openxmlformats.org/officeDocument/2006/relationships/hyperlink" Target="https://dictionary.cambridge.org/dictionary/english/create" TargetMode="External"/><Relationship Id="rId4" Type="http://schemas.openxmlformats.org/officeDocument/2006/relationships/hyperlink" Target="https://dictionary.cambridge.org/dictionary/english/working" TargetMode="Externa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2.png"/><Relationship Id="rId4" Type="http://schemas.openxmlformats.org/officeDocument/2006/relationships/image" Target="../media/image11.png"/></Relationships>
</file>

<file path=ppt/slides/_rels/slide35.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video" Target="https://www.youtube.com/embed/yS6nWXrPDNk?start=18&amp;feature=oembed" TargetMode="External"/><Relationship Id="rId6" Type="http://schemas.openxmlformats.org/officeDocument/2006/relationships/image" Target="../media/image12.png"/><Relationship Id="rId5" Type="http://schemas.openxmlformats.org/officeDocument/2006/relationships/image" Target="../media/image13.jpeg"/><Relationship Id="rId4"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2.png"/><Relationship Id="rId5" Type="http://schemas.openxmlformats.org/officeDocument/2006/relationships/image" Target="../media/image14.png"/><Relationship Id="rId4" Type="http://schemas.openxmlformats.org/officeDocument/2006/relationships/hyperlink" Target="https://www.hampshiresab.org.uk/wp-content/uploads/2009-Fiona-Pilkington-Leicestershir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D0267C2-9A87-5888-0384-969AD93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4AEFA6A-E623-CF1A-3DDF-C38D3A7E2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00" y="952499"/>
            <a:ext cx="5602755" cy="4955827"/>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64589" y="2444161"/>
            <a:ext cx="5139812" cy="2070330"/>
          </a:xfrm>
        </p:spPr>
        <p:txBody>
          <a:bodyPr anchor="b">
            <a:normAutofit fontScale="90000"/>
          </a:bodyPr>
          <a:lstStyle/>
          <a:p>
            <a:r>
              <a:rPr lang="en-GB">
                <a:cs typeface="Calibri Light"/>
              </a:rPr>
              <a:t>Week 6</a:t>
            </a:r>
            <a:br>
              <a:rPr lang="en-GB">
                <a:cs typeface="Calibri Light"/>
              </a:rPr>
            </a:br>
            <a:r>
              <a:rPr lang="en-GB">
                <a:cs typeface="Calibri Light"/>
              </a:rPr>
              <a:t>Evidence based policing-</a:t>
            </a:r>
            <a:br>
              <a:rPr lang="en-GB">
                <a:cs typeface="Calibri Light"/>
              </a:rPr>
            </a:br>
            <a:r>
              <a:rPr lang="en-GB">
                <a:cs typeface="Calibri Light"/>
              </a:rPr>
              <a:t>Collaborations</a:t>
            </a:r>
            <a:endParaRPr lang="en-GB"/>
          </a:p>
        </p:txBody>
      </p:sp>
      <p:pic>
        <p:nvPicPr>
          <p:cNvPr id="17" name="Picture 16">
            <a:extLst>
              <a:ext uri="{FF2B5EF4-FFF2-40B4-BE49-F238E27FC236}">
                <a16:creationId xmlns:a16="http://schemas.microsoft.com/office/drawing/2014/main" id="{2DFD3EEE-E351-EB26-F790-412D4C3EB023}"/>
              </a:ext>
            </a:extLst>
          </p:cNvPr>
          <p:cNvPicPr>
            <a:picLocks noChangeAspect="1"/>
          </p:cNvPicPr>
          <p:nvPr/>
        </p:nvPicPr>
        <p:blipFill rotWithShape="1">
          <a:blip r:embed="rId2"/>
          <a:srcRect l="11988" r="20108" b="11"/>
          <a:stretch/>
        </p:blipFill>
        <p:spPr>
          <a:xfrm>
            <a:off x="7534655" y="10"/>
            <a:ext cx="4657346" cy="685799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23264"/>
    </mc:Choice>
    <mc:Fallback>
      <p:transition spd="slow" advTm="2326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FBA99-9892-4256-BFDB-85AE3B34A978}"/>
              </a:ext>
            </a:extLst>
          </p:cNvPr>
          <p:cNvSpPr>
            <a:spLocks noGrp="1"/>
          </p:cNvSpPr>
          <p:nvPr>
            <p:ph type="title"/>
          </p:nvPr>
        </p:nvSpPr>
        <p:spPr>
          <a:xfrm>
            <a:off x="898815" y="1633061"/>
            <a:ext cx="3453722" cy="3495286"/>
          </a:xfrm>
        </p:spPr>
        <p:txBody>
          <a:bodyPr>
            <a:normAutofit/>
          </a:bodyPr>
          <a:lstStyle/>
          <a:p>
            <a:pPr algn="ctr"/>
            <a:r>
              <a:rPr lang="en-GB" noProof="0">
                <a:latin typeface="Arial" panose="020B0604020202020204" pitchFamily="34" charset="0"/>
                <a:cs typeface="Arial" panose="020B0604020202020204" pitchFamily="34" charset="0"/>
              </a:rPr>
              <a:t>How do we find out “What works best”?</a:t>
            </a:r>
          </a:p>
        </p:txBody>
      </p:sp>
      <p:sp>
        <p:nvSpPr>
          <p:cNvPr id="3" name="Content Placeholder 2">
            <a:extLst>
              <a:ext uri="{FF2B5EF4-FFF2-40B4-BE49-F238E27FC236}">
                <a16:creationId xmlns:a16="http://schemas.microsoft.com/office/drawing/2014/main" id="{0D808FF8-4A32-4370-BDAE-FF6C54628585}"/>
              </a:ext>
            </a:extLst>
          </p:cNvPr>
          <p:cNvSpPr>
            <a:spLocks noGrp="1"/>
          </p:cNvSpPr>
          <p:nvPr>
            <p:ph idx="1"/>
          </p:nvPr>
        </p:nvSpPr>
        <p:spPr>
          <a:xfrm>
            <a:off x="4821035" y="449704"/>
            <a:ext cx="7055530" cy="5862605"/>
          </a:xfrm>
        </p:spPr>
        <p:txBody>
          <a:bodyPr>
            <a:noAutofit/>
          </a:bodyPr>
          <a:lstStyle/>
          <a:p>
            <a:pPr>
              <a:lnSpc>
                <a:spcPct val="140000"/>
              </a:lnSpc>
            </a:pPr>
            <a:r>
              <a:rPr lang="en-GB" noProof="0">
                <a:latin typeface="Aptos Narrow" panose="020B0004020202020204" pitchFamily="34" charset="0"/>
              </a:rPr>
              <a:t>Randomised Control Trials (RCT)</a:t>
            </a:r>
          </a:p>
          <a:p>
            <a:pPr>
              <a:lnSpc>
                <a:spcPct val="140000"/>
              </a:lnSpc>
            </a:pPr>
            <a:r>
              <a:rPr lang="en-GB">
                <a:latin typeface="Arial" panose="020B0604020202020204" pitchFamily="34" charset="0"/>
                <a:cs typeface="Arial" panose="020B0604020202020204" pitchFamily="34" charset="0"/>
              </a:rPr>
              <a:t>The College of Policing worked in collaboration with Essex Police to test the impact of Body Worn Video (BWV) cameras on criminal justice outcomes of Domestic Abuse (DA) incidents.</a:t>
            </a:r>
          </a:p>
          <a:p>
            <a:r>
              <a:rPr lang="en-GB">
                <a:latin typeface="Arial" panose="020B0604020202020204" pitchFamily="34" charset="0"/>
                <a:cs typeface="Arial" panose="020B0604020202020204" pitchFamily="34" charset="0"/>
              </a:rPr>
              <a:t>Following four domestic murders that took place between 2008 and 2011, Essex Police have been implementing a range of measures to improve its response to victims of domestic abuse. </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One of these measures was the introduction of BWV cameras for use by response officers. </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The rationale for using BWV cameras was to improve the volume of incidents that progressed through the Criminal Justice System (CJS) to conviction</a:t>
            </a:r>
            <a:r>
              <a:rPr lang="en-GB"/>
              <a:t>. </a:t>
            </a:r>
          </a:p>
          <a:p>
            <a:pPr>
              <a:lnSpc>
                <a:spcPct val="140000"/>
              </a:lnSpc>
            </a:pPr>
            <a:endParaRPr lang="en-GB">
              <a:latin typeface="Arial" panose="020B0604020202020204" pitchFamily="34" charset="0"/>
              <a:cs typeface="Arial" panose="020B0604020202020204" pitchFamily="34" charset="0"/>
            </a:endParaRPr>
          </a:p>
          <a:p>
            <a:pPr>
              <a:lnSpc>
                <a:spcPct val="140000"/>
              </a:lnSpc>
            </a:pPr>
            <a:endParaRPr lang="en-GB" noProof="0">
              <a:latin typeface="Aptos Narrow" panose="020B0004020202020204" pitchFamily="34" charset="0"/>
            </a:endParaRPr>
          </a:p>
        </p:txBody>
      </p:sp>
    </p:spTree>
    <p:extLst>
      <p:ext uri="{BB962C8B-B14F-4D97-AF65-F5344CB8AC3E}">
        <p14:creationId xmlns:p14="http://schemas.microsoft.com/office/powerpoint/2010/main" val="1689651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2A91E-07F5-1946-90CD-624944223D1D}"/>
              </a:ext>
            </a:extLst>
          </p:cNvPr>
          <p:cNvSpPr>
            <a:spLocks noGrp="1"/>
          </p:cNvSpPr>
          <p:nvPr>
            <p:ph type="title"/>
          </p:nvPr>
        </p:nvSpPr>
        <p:spPr>
          <a:xfrm>
            <a:off x="1295400" y="842963"/>
            <a:ext cx="9601200" cy="830979"/>
          </a:xfrm>
        </p:spPr>
        <p:txBody>
          <a:bodyPr/>
          <a:lstStyle/>
          <a:p>
            <a:r>
              <a:rPr lang="en-GB"/>
              <a:t>Outcome</a:t>
            </a:r>
          </a:p>
        </p:txBody>
      </p:sp>
      <p:sp>
        <p:nvSpPr>
          <p:cNvPr id="3" name="Content Placeholder 2">
            <a:extLst>
              <a:ext uri="{FF2B5EF4-FFF2-40B4-BE49-F238E27FC236}">
                <a16:creationId xmlns:a16="http://schemas.microsoft.com/office/drawing/2014/main" id="{B02F8F50-1EB4-AE7A-9F27-0655855B1E08}"/>
              </a:ext>
            </a:extLst>
          </p:cNvPr>
          <p:cNvSpPr>
            <a:spLocks noGrp="1"/>
          </p:cNvSpPr>
          <p:nvPr>
            <p:ph idx="1"/>
          </p:nvPr>
        </p:nvSpPr>
        <p:spPr>
          <a:xfrm>
            <a:off x="1295400" y="1747684"/>
            <a:ext cx="9601200" cy="4157816"/>
          </a:xfrm>
        </p:spPr>
        <p:txBody>
          <a:bodyPr>
            <a:normAutofit/>
          </a:bodyPr>
          <a:lstStyle/>
          <a:p>
            <a:r>
              <a:rPr lang="en-GB">
                <a:latin typeface="Arial" panose="020B0604020202020204" pitchFamily="34" charset="0"/>
                <a:cs typeface="Arial" panose="020B0604020202020204" pitchFamily="34" charset="0"/>
              </a:rPr>
              <a:t>DA incidents out of the CJS process is a particular issue, with only 7% of incidents resulting in a charge in one force.</a:t>
            </a:r>
          </a:p>
          <a:p>
            <a:r>
              <a:rPr lang="en-GB">
                <a:latin typeface="Arial" panose="020B0604020202020204" pitchFamily="34" charset="0"/>
                <a:cs typeface="Arial" panose="020B0604020202020204" pitchFamily="34" charset="0"/>
              </a:rPr>
              <a:t>Rape &amp; sexual offence conviction rates are also very low from point of reporting</a:t>
            </a:r>
          </a:p>
          <a:p>
            <a:r>
              <a:rPr lang="en-GB">
                <a:latin typeface="Arial" panose="020B0604020202020204" pitchFamily="34" charset="0"/>
                <a:cs typeface="Arial" panose="020B0604020202020204" pitchFamily="34" charset="0"/>
              </a:rPr>
              <a:t>BWV - </a:t>
            </a:r>
          </a:p>
          <a:p>
            <a:r>
              <a:rPr lang="en-GB" b="1">
                <a:latin typeface="Arial" panose="020B0604020202020204" pitchFamily="34" charset="0"/>
                <a:cs typeface="Arial" panose="020B0604020202020204" pitchFamily="34" charset="0"/>
              </a:rPr>
              <a:t>Increased accountability </a:t>
            </a:r>
          </a:p>
          <a:p>
            <a:r>
              <a:rPr lang="en-GB" b="1">
                <a:latin typeface="Arial" panose="020B0604020202020204" pitchFamily="34" charset="0"/>
                <a:cs typeface="Arial" panose="020B0604020202020204" pitchFamily="34" charset="0"/>
              </a:rPr>
              <a:t>Increased confidence and efficacy</a:t>
            </a:r>
            <a:endParaRPr lang="en-GB">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698199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B32C1-FBAE-4F36-9FEE-E24CC16F8B09}"/>
              </a:ext>
            </a:extLst>
          </p:cNvPr>
          <p:cNvSpPr>
            <a:spLocks noGrp="1"/>
          </p:cNvSpPr>
          <p:nvPr>
            <p:ph type="title"/>
          </p:nvPr>
        </p:nvSpPr>
        <p:spPr/>
        <p:txBody>
          <a:bodyPr/>
          <a:lstStyle/>
          <a:p>
            <a:r>
              <a:rPr lang="en-GB" noProof="0"/>
              <a:t>Example</a:t>
            </a:r>
          </a:p>
        </p:txBody>
      </p:sp>
      <p:sp>
        <p:nvSpPr>
          <p:cNvPr id="3" name="Content Placeholder 2">
            <a:extLst>
              <a:ext uri="{FF2B5EF4-FFF2-40B4-BE49-F238E27FC236}">
                <a16:creationId xmlns:a16="http://schemas.microsoft.com/office/drawing/2014/main" id="{C3676F08-B4EB-4469-A1BF-203027F44D53}"/>
              </a:ext>
            </a:extLst>
          </p:cNvPr>
          <p:cNvSpPr>
            <a:spLocks noGrp="1"/>
          </p:cNvSpPr>
          <p:nvPr>
            <p:ph idx="1"/>
          </p:nvPr>
        </p:nvSpPr>
        <p:spPr/>
        <p:txBody>
          <a:bodyPr>
            <a:normAutofit fontScale="92500"/>
          </a:bodyPr>
          <a:lstStyle/>
          <a:p>
            <a:r>
              <a:rPr lang="en-GB" sz="2400" noProof="0">
                <a:solidFill>
                  <a:schemeClr val="tx1"/>
                </a:solidFill>
                <a:latin typeface="Arial" panose="020B0604020202020204" pitchFamily="34" charset="0"/>
                <a:cs typeface="Arial" panose="020B0604020202020204" pitchFamily="34" charset="0"/>
              </a:rPr>
              <a:t>There was no significant difference between whether a camera was present or not in the rate at which incidents resulted in a sanction detection (SD). However, there was evidence to suggest that use of the camera affected the type of SD. </a:t>
            </a:r>
          </a:p>
          <a:p>
            <a:r>
              <a:rPr lang="en-GB" sz="2400" noProof="0">
                <a:solidFill>
                  <a:schemeClr val="tx1"/>
                </a:solidFill>
                <a:latin typeface="Arial" panose="020B0604020202020204" pitchFamily="34" charset="0"/>
                <a:cs typeface="Arial" panose="020B0604020202020204" pitchFamily="34" charset="0"/>
              </a:rPr>
              <a:t>A significantly higher proportion of incidents attended by at least one officer wearing a camera resulted in one or more criminal charges rather than another SD outcome (81% of the sanction detections were charges in the treatment group compared to 72% in the control group). </a:t>
            </a:r>
          </a:p>
        </p:txBody>
      </p:sp>
    </p:spTree>
    <p:extLst>
      <p:ext uri="{BB962C8B-B14F-4D97-AF65-F5344CB8AC3E}">
        <p14:creationId xmlns:p14="http://schemas.microsoft.com/office/powerpoint/2010/main" val="24028629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EC622-DF3C-4EC3-9CCD-BD9885E311D4}"/>
              </a:ext>
            </a:extLst>
          </p:cNvPr>
          <p:cNvSpPr>
            <a:spLocks noGrp="1"/>
          </p:cNvSpPr>
          <p:nvPr>
            <p:ph type="title"/>
          </p:nvPr>
        </p:nvSpPr>
        <p:spPr/>
        <p:txBody>
          <a:bodyPr/>
          <a:lstStyle/>
          <a:p>
            <a:r>
              <a:rPr lang="en-GB" noProof="0"/>
              <a:t>Example</a:t>
            </a:r>
          </a:p>
        </p:txBody>
      </p:sp>
      <p:sp>
        <p:nvSpPr>
          <p:cNvPr id="3" name="Content Placeholder 2">
            <a:extLst>
              <a:ext uri="{FF2B5EF4-FFF2-40B4-BE49-F238E27FC236}">
                <a16:creationId xmlns:a16="http://schemas.microsoft.com/office/drawing/2014/main" id="{9BD8BA13-764F-484F-A2C3-931759C34A99}"/>
              </a:ext>
            </a:extLst>
          </p:cNvPr>
          <p:cNvSpPr>
            <a:spLocks noGrp="1"/>
          </p:cNvSpPr>
          <p:nvPr>
            <p:ph idx="1"/>
          </p:nvPr>
        </p:nvSpPr>
        <p:spPr/>
        <p:txBody>
          <a:bodyPr>
            <a:normAutofit fontScale="92500" lnSpcReduction="20000"/>
          </a:bodyPr>
          <a:lstStyle/>
          <a:p>
            <a:r>
              <a:rPr lang="en-GB" sz="2800" noProof="0">
                <a:solidFill>
                  <a:schemeClr val="tx1"/>
                </a:solidFill>
                <a:latin typeface="Arial" panose="020B0604020202020204" pitchFamily="34" charset="0"/>
                <a:cs typeface="Arial" panose="020B0604020202020204" pitchFamily="34" charset="0"/>
              </a:rPr>
              <a:t>There was no evidence to suggest the cameras work differently for different types of officer, victim or area. However, the presence of the camera increases the probability of an individual being charged (as opposed to other forms of detection). </a:t>
            </a:r>
          </a:p>
          <a:p>
            <a:r>
              <a:rPr lang="en-GB" sz="2800" noProof="0">
                <a:solidFill>
                  <a:schemeClr val="tx1"/>
                </a:solidFill>
                <a:latin typeface="Arial" panose="020B0604020202020204" pitchFamily="34" charset="0"/>
                <a:cs typeface="Arial" panose="020B0604020202020204" pitchFamily="34" charset="0"/>
              </a:rPr>
              <a:t>There were no differences in incidents being recorded as crimes, or rates of arrest, and too few cases to identify impact on guilty pleas and sentencing at this time.</a:t>
            </a:r>
          </a:p>
        </p:txBody>
      </p:sp>
    </p:spTree>
    <p:extLst>
      <p:ext uri="{BB962C8B-B14F-4D97-AF65-F5344CB8AC3E}">
        <p14:creationId xmlns:p14="http://schemas.microsoft.com/office/powerpoint/2010/main" val="403414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1D9ED-AEA7-B6A9-9573-B8568EFEE122}"/>
              </a:ext>
            </a:extLst>
          </p:cNvPr>
          <p:cNvSpPr>
            <a:spLocks noGrp="1"/>
          </p:cNvSpPr>
          <p:nvPr>
            <p:ph type="title"/>
          </p:nvPr>
        </p:nvSpPr>
        <p:spPr>
          <a:xfrm>
            <a:off x="725074" y="263077"/>
            <a:ext cx="9634011" cy="1325563"/>
          </a:xfrm>
        </p:spPr>
        <p:txBody>
          <a:bodyPr/>
          <a:lstStyle/>
          <a:p>
            <a:r>
              <a:rPr lang="en-GB" noProof="0">
                <a:solidFill>
                  <a:schemeClr val="tx1"/>
                </a:solidFill>
                <a:latin typeface="Arial" panose="020B0604020202020204" pitchFamily="34" charset="0"/>
                <a:cs typeface="Arial" panose="020B0604020202020204" pitchFamily="34" charset="0"/>
              </a:rPr>
              <a:t>Ethical Policing Principles</a:t>
            </a:r>
          </a:p>
        </p:txBody>
      </p:sp>
      <p:pic>
        <p:nvPicPr>
          <p:cNvPr id="4" name="Online Media 3" title="Code of Ethics ethical policing principles | College of Policing">
            <a:hlinkClick r:id="" action="ppaction://media"/>
            <a:extLst>
              <a:ext uri="{FF2B5EF4-FFF2-40B4-BE49-F238E27FC236}">
                <a16:creationId xmlns:a16="http://schemas.microsoft.com/office/drawing/2014/main" id="{2EC37CE0-8F64-7D0F-FA00-C09F0F7C1286}"/>
              </a:ext>
            </a:extLst>
          </p:cNvPr>
          <p:cNvPicPr>
            <a:picLocks noGrp="1" noRot="1" noChangeAspect="1"/>
          </p:cNvPicPr>
          <p:nvPr>
            <p:ph idx="1"/>
            <a:videoFile r:link="rId1"/>
          </p:nvPr>
        </p:nvPicPr>
        <p:blipFill>
          <a:blip r:embed="rId4"/>
          <a:stretch>
            <a:fillRect/>
          </a:stretch>
        </p:blipFill>
        <p:spPr>
          <a:xfrm>
            <a:off x="2033588" y="1874838"/>
            <a:ext cx="7707312" cy="4351337"/>
          </a:xfrm>
          <a:prstGeom prst="rect">
            <a:avLst/>
          </a:prstGeom>
        </p:spPr>
      </p:pic>
    </p:spTree>
    <p:extLst>
      <p:ext uri="{BB962C8B-B14F-4D97-AF65-F5344CB8AC3E}">
        <p14:creationId xmlns:p14="http://schemas.microsoft.com/office/powerpoint/2010/main" val="564070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079CB-6680-6D2B-3B3E-5B738E01D150}"/>
              </a:ext>
            </a:extLst>
          </p:cNvPr>
          <p:cNvSpPr>
            <a:spLocks noGrp="1"/>
          </p:cNvSpPr>
          <p:nvPr>
            <p:ph type="title"/>
          </p:nvPr>
        </p:nvSpPr>
        <p:spPr>
          <a:xfrm>
            <a:off x="952499" y="965110"/>
            <a:ext cx="5533080" cy="1771535"/>
          </a:xfrm>
        </p:spPr>
        <p:txBody>
          <a:bodyPr>
            <a:normAutofit/>
          </a:bodyPr>
          <a:lstStyle/>
          <a:p>
            <a:r>
              <a:rPr lang="en-GB"/>
              <a:t>Aims for todays session</a:t>
            </a:r>
          </a:p>
        </p:txBody>
      </p:sp>
      <p:sp>
        <p:nvSpPr>
          <p:cNvPr id="3" name="Content Placeholder 2">
            <a:extLst>
              <a:ext uri="{FF2B5EF4-FFF2-40B4-BE49-F238E27FC236}">
                <a16:creationId xmlns:a16="http://schemas.microsoft.com/office/drawing/2014/main" id="{288E9C6B-3A79-BBEC-6CC6-EE5439850025}"/>
              </a:ext>
            </a:extLst>
          </p:cNvPr>
          <p:cNvSpPr>
            <a:spLocks noGrp="1"/>
          </p:cNvSpPr>
          <p:nvPr>
            <p:ph idx="1"/>
          </p:nvPr>
        </p:nvSpPr>
        <p:spPr>
          <a:xfrm>
            <a:off x="952502" y="2890881"/>
            <a:ext cx="5309020" cy="3009381"/>
          </a:xfrm>
        </p:spPr>
        <p:txBody>
          <a:bodyPr vert="horz" lIns="91440" tIns="45720" rIns="91440" bIns="45720" rtlCol="0">
            <a:normAutofit/>
          </a:bodyPr>
          <a:lstStyle/>
          <a:p>
            <a:pPr marL="0" indent="0">
              <a:buNone/>
            </a:pPr>
            <a:endParaRPr lang="en-GB"/>
          </a:p>
          <a:p>
            <a:r>
              <a:rPr lang="en-GB"/>
              <a:t>What is intelligence?</a:t>
            </a:r>
            <a:endParaRPr lang="en-US"/>
          </a:p>
          <a:p>
            <a:r>
              <a:rPr lang="en-GB"/>
              <a:t>NIM and it's key features</a:t>
            </a:r>
          </a:p>
          <a:p>
            <a:r>
              <a:rPr lang="en-GB"/>
              <a:t>Partnership working &amp; the benefits</a:t>
            </a:r>
          </a:p>
          <a:p>
            <a:endParaRPr lang="en-GB"/>
          </a:p>
          <a:p>
            <a:r>
              <a:rPr lang="en-GB"/>
              <a:t>In our lecture this week we will be looking at collaboration. </a:t>
            </a:r>
          </a:p>
        </p:txBody>
      </p:sp>
      <p:pic>
        <p:nvPicPr>
          <p:cNvPr id="4" name="Picture 3" descr="Difference Between Aim and Purpose | Compare the Difference Between Similar  Terms">
            <a:extLst>
              <a:ext uri="{FF2B5EF4-FFF2-40B4-BE49-F238E27FC236}">
                <a16:creationId xmlns:a16="http://schemas.microsoft.com/office/drawing/2014/main" id="{75DEC43A-1D41-F08E-BE5E-91812891EBCD}"/>
              </a:ext>
            </a:extLst>
          </p:cNvPr>
          <p:cNvPicPr>
            <a:picLocks noChangeAspect="1"/>
          </p:cNvPicPr>
          <p:nvPr/>
        </p:nvPicPr>
        <p:blipFill rotWithShape="1">
          <a:blip r:embed="rId2"/>
          <a:srcRect r="16428" b="6"/>
          <a:stretch/>
        </p:blipFill>
        <p:spPr>
          <a:xfrm>
            <a:off x="7369700" y="1695512"/>
            <a:ext cx="3104849" cy="3459556"/>
          </a:xfrm>
          <a:prstGeom prst="rect">
            <a:avLst/>
          </a:prstGeom>
          <a:noFill/>
        </p:spPr>
      </p:pic>
    </p:spTree>
    <p:extLst>
      <p:ext uri="{BB962C8B-B14F-4D97-AF65-F5344CB8AC3E}">
        <p14:creationId xmlns:p14="http://schemas.microsoft.com/office/powerpoint/2010/main" val="645257106"/>
      </p:ext>
    </p:extLst>
  </p:cSld>
  <p:clrMapOvr>
    <a:masterClrMapping/>
  </p:clrMapOvr>
  <mc:AlternateContent xmlns:mc="http://schemas.openxmlformats.org/markup-compatibility/2006">
    <mc:Choice xmlns:p14="http://schemas.microsoft.com/office/powerpoint/2010/main" Requires="p14">
      <p:transition spd="slow" p14:dur="2000" advTm="32981"/>
    </mc:Choice>
    <mc:Fallback>
      <p:transition spd="slow" advTm="32981"/>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93B7E-B1B9-9EFE-017A-EBBB87247AF1}"/>
              </a:ext>
            </a:extLst>
          </p:cNvPr>
          <p:cNvSpPr>
            <a:spLocks noGrp="1"/>
          </p:cNvSpPr>
          <p:nvPr>
            <p:ph type="title"/>
          </p:nvPr>
        </p:nvSpPr>
        <p:spPr/>
        <p:txBody>
          <a:bodyPr/>
          <a:lstStyle/>
          <a:p>
            <a:r>
              <a:rPr lang="en-GB"/>
              <a:t>What is intelligence?</a:t>
            </a:r>
          </a:p>
        </p:txBody>
      </p:sp>
      <p:sp>
        <p:nvSpPr>
          <p:cNvPr id="3" name="Content Placeholder 2">
            <a:extLst>
              <a:ext uri="{FF2B5EF4-FFF2-40B4-BE49-F238E27FC236}">
                <a16:creationId xmlns:a16="http://schemas.microsoft.com/office/drawing/2014/main" id="{0F67CF73-C583-FEFB-7A1C-B355D79FA2FE}"/>
              </a:ext>
            </a:extLst>
          </p:cNvPr>
          <p:cNvSpPr>
            <a:spLocks noGrp="1"/>
          </p:cNvSpPr>
          <p:nvPr>
            <p:ph idx="1"/>
          </p:nvPr>
        </p:nvSpPr>
        <p:spPr/>
        <p:txBody>
          <a:bodyPr vert="horz" lIns="91440" tIns="45720" rIns="91440" bIns="45720" rtlCol="0" anchor="t">
            <a:normAutofit lnSpcReduction="10000"/>
          </a:bodyPr>
          <a:lstStyle/>
          <a:p>
            <a:pPr marL="0" indent="0">
              <a:buNone/>
            </a:pPr>
            <a:endParaRPr lang="en-GB"/>
          </a:p>
          <a:p>
            <a:pPr marL="0" indent="0">
              <a:buNone/>
            </a:pPr>
            <a:r>
              <a:rPr lang="en-GB" sz="2400">
                <a:solidFill>
                  <a:srgbClr val="374151"/>
                </a:solidFill>
                <a:ea typeface="+mn-lt"/>
                <a:cs typeface="+mn-lt"/>
              </a:rPr>
              <a:t>Criminal intelligence refers to the information and data gathered, analysed, and used by law enforcement agencies and other related organisations to understand, prevent, and respond to criminal activities and threats. </a:t>
            </a:r>
            <a:endParaRPr lang="en-GB">
              <a:solidFill>
                <a:srgbClr val="000000"/>
              </a:solidFill>
              <a:ea typeface="+mn-lt"/>
              <a:cs typeface="+mn-lt"/>
            </a:endParaRPr>
          </a:p>
          <a:p>
            <a:pPr marL="0" indent="0">
              <a:buNone/>
            </a:pPr>
            <a:r>
              <a:rPr lang="en-GB" sz="2400">
                <a:solidFill>
                  <a:srgbClr val="374151"/>
                </a:solidFill>
                <a:ea typeface="+mn-lt"/>
                <a:cs typeface="+mn-lt"/>
              </a:rPr>
              <a:t>It is a fundamental component of law enforcement and national security efforts and plays a significant role in maintaining public safety. </a:t>
            </a:r>
            <a:endParaRPr lang="en-GB" sz="1200">
              <a:solidFill>
                <a:srgbClr val="374151"/>
              </a:solidFill>
            </a:endParaRPr>
          </a:p>
        </p:txBody>
      </p:sp>
    </p:spTree>
    <p:custDataLst>
      <p:tags r:id="rId1"/>
    </p:custDataLst>
    <p:extLst>
      <p:ext uri="{BB962C8B-B14F-4D97-AF65-F5344CB8AC3E}">
        <p14:creationId xmlns:p14="http://schemas.microsoft.com/office/powerpoint/2010/main" val="1667166335"/>
      </p:ext>
    </p:extLst>
  </p:cSld>
  <p:clrMapOvr>
    <a:masterClrMapping/>
  </p:clrMapOvr>
  <mc:AlternateContent xmlns:mc="http://schemas.openxmlformats.org/markup-compatibility/2006">
    <mc:Choice xmlns:p14="http://schemas.microsoft.com/office/powerpoint/2010/main" Requires="p14">
      <p:transition spd="slow" p14:dur="2000" advTm="31875"/>
    </mc:Choice>
    <mc:Fallback>
      <p:transition spd="slow" advTm="3187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654246F-8623-7F3F-7EFA-15A14DAF0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011377-19AA-2DF2-6CD2-BA20C9676B14}"/>
              </a:ext>
            </a:extLst>
          </p:cNvPr>
          <p:cNvSpPr>
            <a:spLocks noGrp="1"/>
          </p:cNvSpPr>
          <p:nvPr>
            <p:ph type="title"/>
          </p:nvPr>
        </p:nvSpPr>
        <p:spPr>
          <a:xfrm>
            <a:off x="952500" y="957739"/>
            <a:ext cx="4394103" cy="1778906"/>
          </a:xfrm>
        </p:spPr>
        <p:txBody>
          <a:bodyPr>
            <a:normAutofit/>
          </a:bodyPr>
          <a:lstStyle/>
          <a:p>
            <a:pPr>
              <a:lnSpc>
                <a:spcPct val="110000"/>
              </a:lnSpc>
            </a:pPr>
            <a:r>
              <a:rPr lang="en-GB" sz="2200"/>
              <a:t>What is the difference between ‘information’ and ‘intelligence?</a:t>
            </a:r>
          </a:p>
        </p:txBody>
      </p:sp>
      <p:sp>
        <p:nvSpPr>
          <p:cNvPr id="3" name="Content Placeholder 2">
            <a:extLst>
              <a:ext uri="{FF2B5EF4-FFF2-40B4-BE49-F238E27FC236}">
                <a16:creationId xmlns:a16="http://schemas.microsoft.com/office/drawing/2014/main" id="{64283CC7-828A-4DC3-0E4F-FA6EE8C20B1B}"/>
              </a:ext>
            </a:extLst>
          </p:cNvPr>
          <p:cNvSpPr>
            <a:spLocks noGrp="1"/>
          </p:cNvSpPr>
          <p:nvPr>
            <p:ph idx="1"/>
          </p:nvPr>
        </p:nvSpPr>
        <p:spPr>
          <a:xfrm>
            <a:off x="952500" y="2890882"/>
            <a:ext cx="4394103" cy="3009381"/>
          </a:xfrm>
        </p:spPr>
        <p:txBody>
          <a:bodyPr>
            <a:normAutofit/>
          </a:bodyPr>
          <a:lstStyle/>
          <a:p>
            <a:pPr>
              <a:lnSpc>
                <a:spcPct val="110000"/>
              </a:lnSpc>
            </a:pPr>
            <a:r>
              <a:rPr lang="en-GB" sz="1500"/>
              <a:t>Intelligence is: Collected information that has been developed for action &amp; may also be classified as confidential or sensitive </a:t>
            </a:r>
            <a:br>
              <a:rPr lang="en-GB" sz="1500"/>
            </a:br>
            <a:r>
              <a:rPr lang="en-GB" sz="1500"/>
              <a:t>(Further reading: APP/COP on Intelligence Management</a:t>
            </a:r>
          </a:p>
          <a:p>
            <a:pPr>
              <a:lnSpc>
                <a:spcPct val="110000"/>
              </a:lnSpc>
            </a:pPr>
            <a:endParaRPr lang="en-GB" sz="1500"/>
          </a:p>
          <a:p>
            <a:pPr>
              <a:lnSpc>
                <a:spcPct val="110000"/>
              </a:lnSpc>
            </a:pPr>
            <a:r>
              <a:rPr lang="en-GB" sz="1500"/>
              <a:t>This means information that has been formally processed (Collated &amp; Analysed) but it does not only relate to crime &amp; criminality. It is NOT necessarily evidence</a:t>
            </a:r>
          </a:p>
          <a:p>
            <a:pPr>
              <a:lnSpc>
                <a:spcPct val="110000"/>
              </a:lnSpc>
            </a:pPr>
            <a:endParaRPr lang="en-GB" sz="1500"/>
          </a:p>
        </p:txBody>
      </p:sp>
      <p:sp>
        <p:nvSpPr>
          <p:cNvPr id="14" name="Rectangle 13">
            <a:extLst>
              <a:ext uri="{FF2B5EF4-FFF2-40B4-BE49-F238E27FC236}">
                <a16:creationId xmlns:a16="http://schemas.microsoft.com/office/drawing/2014/main" id="{FAC4BDE1-4D40-5601-7947-DB5EFE31D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5400" y="953965"/>
            <a:ext cx="4164100" cy="4951535"/>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ilhouette of a person's head with numbers&#10;&#10;Description automatically generated">
            <a:extLst>
              <a:ext uri="{FF2B5EF4-FFF2-40B4-BE49-F238E27FC236}">
                <a16:creationId xmlns:a16="http://schemas.microsoft.com/office/drawing/2014/main" id="{42D2DFCC-AB24-A175-E9CC-257440BDB5C4}"/>
              </a:ext>
            </a:extLst>
          </p:cNvPr>
          <p:cNvPicPr>
            <a:picLocks noChangeAspect="1"/>
          </p:cNvPicPr>
          <p:nvPr/>
        </p:nvPicPr>
        <p:blipFill>
          <a:blip r:embed="rId2"/>
          <a:stretch>
            <a:fillRect/>
          </a:stretch>
        </p:blipFill>
        <p:spPr>
          <a:xfrm>
            <a:off x="6175355" y="1699144"/>
            <a:ext cx="4284475" cy="3459714"/>
          </a:xfrm>
          <a:prstGeom prst="rect">
            <a:avLst/>
          </a:prstGeom>
        </p:spPr>
      </p:pic>
    </p:spTree>
    <p:extLst>
      <p:ext uri="{BB962C8B-B14F-4D97-AF65-F5344CB8AC3E}">
        <p14:creationId xmlns:p14="http://schemas.microsoft.com/office/powerpoint/2010/main" val="591370233"/>
      </p:ext>
    </p:extLst>
  </p:cSld>
  <p:clrMapOvr>
    <a:masterClrMapping/>
  </p:clrMapOvr>
  <mc:AlternateContent xmlns:mc="http://schemas.openxmlformats.org/markup-compatibility/2006">
    <mc:Choice xmlns:p14="http://schemas.microsoft.com/office/powerpoint/2010/main" Requires="p14">
      <p:transition spd="slow" p14:dur="2000" advTm="40505"/>
    </mc:Choice>
    <mc:Fallback>
      <p:transition spd="slow" advTm="40505"/>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356CC-840E-F4DC-3143-B621FDDE93E1}"/>
              </a:ext>
            </a:extLst>
          </p:cNvPr>
          <p:cNvSpPr>
            <a:spLocks noGrp="1"/>
          </p:cNvSpPr>
          <p:nvPr>
            <p:ph type="title"/>
          </p:nvPr>
        </p:nvSpPr>
        <p:spPr/>
        <p:txBody>
          <a:bodyPr>
            <a:noAutofit/>
          </a:bodyPr>
          <a:lstStyle/>
          <a:p>
            <a:r>
              <a:rPr lang="en-GB" sz="4000">
                <a:solidFill>
                  <a:srgbClr val="374151"/>
                </a:solidFill>
              </a:rPr>
              <a:t>Key aspects of criminal intelligence</a:t>
            </a:r>
          </a:p>
        </p:txBody>
      </p:sp>
      <p:sp>
        <p:nvSpPr>
          <p:cNvPr id="3" name="Content Placeholder 2">
            <a:extLst>
              <a:ext uri="{FF2B5EF4-FFF2-40B4-BE49-F238E27FC236}">
                <a16:creationId xmlns:a16="http://schemas.microsoft.com/office/drawing/2014/main" id="{22280C7C-3344-00EF-B386-6351FE3F4E30}"/>
              </a:ext>
            </a:extLst>
          </p:cNvPr>
          <p:cNvSpPr>
            <a:spLocks noGrp="1"/>
          </p:cNvSpPr>
          <p:nvPr>
            <p:ph idx="1"/>
          </p:nvPr>
        </p:nvSpPr>
        <p:spPr>
          <a:xfrm>
            <a:off x="356557" y="2262187"/>
            <a:ext cx="11317857" cy="4253631"/>
          </a:xfrm>
        </p:spPr>
        <p:txBody>
          <a:bodyPr vert="horz" lIns="91440" tIns="45720" rIns="91440" bIns="45720" rtlCol="0" anchor="t">
            <a:noAutofit/>
          </a:bodyPr>
          <a:lstStyle/>
          <a:p>
            <a:pPr>
              <a:buFont typeface="Arial"/>
              <a:buChar char="•"/>
            </a:pPr>
            <a:r>
              <a:rPr lang="en-GB" sz="2400" b="1">
                <a:ea typeface="+mn-lt"/>
                <a:cs typeface="+mn-lt"/>
              </a:rPr>
              <a:t>Data Collection:</a:t>
            </a:r>
            <a:r>
              <a:rPr lang="en-GB" sz="2400">
                <a:solidFill>
                  <a:srgbClr val="374151"/>
                </a:solidFill>
                <a:ea typeface="+mn-lt"/>
                <a:cs typeface="+mn-lt"/>
              </a:rPr>
              <a:t> police and other agencies collect a wide range of data and information from various sources including:-</a:t>
            </a:r>
            <a:endParaRPr lang="en-US" sz="2400">
              <a:solidFill>
                <a:srgbClr val="000000"/>
              </a:solidFill>
              <a:ea typeface="+mn-lt"/>
              <a:cs typeface="+mn-lt"/>
            </a:endParaRPr>
          </a:p>
          <a:p>
            <a:pPr>
              <a:buFont typeface="Arial"/>
              <a:buChar char="•"/>
            </a:pPr>
            <a:r>
              <a:rPr lang="en-GB" sz="2400">
                <a:solidFill>
                  <a:srgbClr val="374151"/>
                </a:solidFill>
                <a:ea typeface="+mn-lt"/>
                <a:cs typeface="+mn-lt"/>
              </a:rPr>
              <a:t> Informants</a:t>
            </a:r>
            <a:endParaRPr lang="en-US" sz="2400">
              <a:solidFill>
                <a:srgbClr val="000000"/>
              </a:solidFill>
              <a:ea typeface="+mn-lt"/>
              <a:cs typeface="+mn-lt"/>
            </a:endParaRPr>
          </a:p>
          <a:p>
            <a:r>
              <a:rPr lang="en-GB" sz="2400">
                <a:solidFill>
                  <a:srgbClr val="374151"/>
                </a:solidFill>
                <a:ea typeface="+mn-lt"/>
                <a:cs typeface="+mn-lt"/>
              </a:rPr>
              <a:t>Surveillance</a:t>
            </a:r>
            <a:endParaRPr lang="en-US" sz="2400">
              <a:solidFill>
                <a:srgbClr val="000000"/>
              </a:solidFill>
              <a:ea typeface="+mn-lt"/>
              <a:cs typeface="+mn-lt"/>
            </a:endParaRPr>
          </a:p>
          <a:p>
            <a:r>
              <a:rPr lang="en-GB" sz="2400">
                <a:solidFill>
                  <a:srgbClr val="374151"/>
                </a:solidFill>
                <a:ea typeface="+mn-lt"/>
                <a:cs typeface="+mn-lt"/>
              </a:rPr>
              <a:t>Public records </a:t>
            </a:r>
            <a:endParaRPr lang="en-US" sz="2400">
              <a:solidFill>
                <a:srgbClr val="000000"/>
              </a:solidFill>
              <a:ea typeface="+mn-lt"/>
              <a:cs typeface="+mn-lt"/>
            </a:endParaRPr>
          </a:p>
          <a:p>
            <a:r>
              <a:rPr lang="en-GB" sz="2400">
                <a:solidFill>
                  <a:srgbClr val="374151"/>
                </a:solidFill>
                <a:ea typeface="+mn-lt"/>
                <a:cs typeface="+mn-lt"/>
              </a:rPr>
              <a:t>Social media and more. </a:t>
            </a:r>
            <a:endParaRPr lang="en-US" sz="2400">
              <a:solidFill>
                <a:srgbClr val="000000"/>
              </a:solidFill>
              <a:ea typeface="+mn-lt"/>
              <a:cs typeface="+mn-lt"/>
            </a:endParaRPr>
          </a:p>
          <a:p>
            <a:pPr marL="0" indent="0">
              <a:buNone/>
            </a:pPr>
            <a:r>
              <a:rPr lang="en-GB" sz="2400">
                <a:solidFill>
                  <a:srgbClr val="374151"/>
                </a:solidFill>
                <a:ea typeface="+mn-lt"/>
                <a:cs typeface="+mn-lt"/>
              </a:rPr>
              <a:t>This data can relate to individuals, groups, organisations, and criminal activities.</a:t>
            </a:r>
            <a:endParaRPr lang="en-US" sz="2400"/>
          </a:p>
          <a:p>
            <a:pPr marL="0" indent="0">
              <a:buNone/>
            </a:pPr>
            <a:endParaRPr lang="en-GB" sz="2400"/>
          </a:p>
        </p:txBody>
      </p:sp>
    </p:spTree>
    <p:custDataLst>
      <p:tags r:id="rId1"/>
    </p:custDataLst>
    <p:extLst>
      <p:ext uri="{BB962C8B-B14F-4D97-AF65-F5344CB8AC3E}">
        <p14:creationId xmlns:p14="http://schemas.microsoft.com/office/powerpoint/2010/main" val="3128989788"/>
      </p:ext>
    </p:extLst>
  </p:cSld>
  <p:clrMapOvr>
    <a:masterClrMapping/>
  </p:clrMapOvr>
  <mc:AlternateContent xmlns:mc="http://schemas.openxmlformats.org/markup-compatibility/2006">
    <mc:Choice xmlns:p14="http://schemas.microsoft.com/office/powerpoint/2010/main" Requires="p14">
      <p:transition spd="slow" p14:dur="2000" advTm="53891"/>
    </mc:Choice>
    <mc:Fallback>
      <p:transition spd="slow" advTm="5389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B30425-19BC-BBAA-A66E-E82E317B63A3}"/>
              </a:ext>
            </a:extLst>
          </p:cNvPr>
          <p:cNvSpPr>
            <a:spLocks noGrp="1"/>
          </p:cNvSpPr>
          <p:nvPr>
            <p:ph idx="1"/>
          </p:nvPr>
        </p:nvSpPr>
        <p:spPr/>
        <p:txBody>
          <a:bodyPr vert="horz" lIns="91440" tIns="45720" rIns="91440" bIns="45720" rtlCol="0" anchor="t">
            <a:normAutofit/>
          </a:bodyPr>
          <a:lstStyle/>
          <a:p>
            <a:pPr>
              <a:buFont typeface="Arial,Sans-Serif" panose="020B0604020202020204" pitchFamily="34" charset="0"/>
            </a:pPr>
            <a:r>
              <a:rPr lang="en-GB" sz="2400" b="1">
                <a:latin typeface="Arial"/>
                <a:cs typeface="Arial"/>
              </a:rPr>
              <a:t>Data Analysis:</a:t>
            </a:r>
            <a:r>
              <a:rPr lang="en-GB" sz="2400">
                <a:solidFill>
                  <a:srgbClr val="374151"/>
                </a:solidFill>
                <a:latin typeface="Arial"/>
                <a:cs typeface="Arial"/>
              </a:rPr>
              <a:t> The collected data is analysed to identify patterns, trends, and connections between individuals and criminal activities.</a:t>
            </a:r>
            <a:endParaRPr lang="en-US"/>
          </a:p>
          <a:p>
            <a:pPr>
              <a:buFont typeface="Arial,Sans-Serif" panose="020B0604020202020204" pitchFamily="34" charset="0"/>
            </a:pPr>
            <a:r>
              <a:rPr lang="en-GB" sz="2400" b="1">
                <a:solidFill>
                  <a:srgbClr val="374151"/>
                </a:solidFill>
                <a:latin typeface="Arial"/>
                <a:cs typeface="Arial"/>
              </a:rPr>
              <a:t> Analysts</a:t>
            </a:r>
            <a:r>
              <a:rPr lang="en-GB" sz="2400">
                <a:solidFill>
                  <a:srgbClr val="374151"/>
                </a:solidFill>
                <a:latin typeface="Arial"/>
                <a:cs typeface="Arial"/>
              </a:rPr>
              <a:t> use various techniques to extract actionable intelligence from raw information.</a:t>
            </a:r>
            <a:endParaRPr lang="en-GB"/>
          </a:p>
          <a:p>
            <a:endParaRPr lang="en-GB">
              <a:latin typeface="Segoe UI"/>
              <a:cs typeface="Segoe UI"/>
            </a:endParaRPr>
          </a:p>
          <a:p>
            <a:endParaRPr lang="en-GB"/>
          </a:p>
        </p:txBody>
      </p:sp>
    </p:spTree>
    <p:custDataLst>
      <p:tags r:id="rId1"/>
    </p:custDataLst>
    <p:extLst>
      <p:ext uri="{BB962C8B-B14F-4D97-AF65-F5344CB8AC3E}">
        <p14:creationId xmlns:p14="http://schemas.microsoft.com/office/powerpoint/2010/main" val="513127757"/>
      </p:ext>
    </p:extLst>
  </p:cSld>
  <p:clrMapOvr>
    <a:masterClrMapping/>
  </p:clrMapOvr>
  <mc:AlternateContent xmlns:mc="http://schemas.openxmlformats.org/markup-compatibility/2006">
    <mc:Choice xmlns:p14="http://schemas.microsoft.com/office/powerpoint/2010/main" Requires="p14">
      <p:transition spd="slow" p14:dur="2000" advTm="68716"/>
    </mc:Choice>
    <mc:Fallback>
      <p:transition spd="slow" advTm="6871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3D55B-6105-FE17-33DC-81CA31AD4F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C785BB-E1E9-C322-D711-D1AD581099EE}"/>
              </a:ext>
            </a:extLst>
          </p:cNvPr>
          <p:cNvSpPr>
            <a:spLocks noGrp="1"/>
          </p:cNvSpPr>
          <p:nvPr>
            <p:ph idx="1"/>
          </p:nvPr>
        </p:nvSpPr>
        <p:spPr/>
        <p:txBody>
          <a:bodyPr vert="horz" lIns="91440" tIns="45720" rIns="91440" bIns="45720" rtlCol="0" anchor="t">
            <a:noAutofit/>
          </a:bodyPr>
          <a:lstStyle/>
          <a:p>
            <a:r>
              <a:rPr lang="en-GB" sz="2400" b="1">
                <a:ea typeface="+mn-lt"/>
                <a:cs typeface="+mn-lt"/>
              </a:rPr>
              <a:t>Crime Prediction and Prevention:</a:t>
            </a:r>
            <a:r>
              <a:rPr lang="en-GB" sz="2400">
                <a:solidFill>
                  <a:srgbClr val="374151"/>
                </a:solidFill>
                <a:ea typeface="+mn-lt"/>
                <a:cs typeface="+mn-lt"/>
              </a:rPr>
              <a:t> Criminal intelligence is used to predict and prevent criminal activities. By identifying potential threats and vulnerabilities, law enforcement agencies can allocate resources more effectively to deter criminal actions.</a:t>
            </a:r>
            <a:endParaRPr lang="en-GB" sz="2400"/>
          </a:p>
          <a:p>
            <a:r>
              <a:rPr lang="en-GB" sz="2400" b="1">
                <a:ea typeface="+mn-lt"/>
                <a:cs typeface="+mn-lt"/>
              </a:rPr>
              <a:t>Investigations:</a:t>
            </a:r>
            <a:r>
              <a:rPr lang="en-GB" sz="2400">
                <a:solidFill>
                  <a:srgbClr val="374151"/>
                </a:solidFill>
                <a:ea typeface="+mn-lt"/>
                <a:cs typeface="+mn-lt"/>
              </a:rPr>
              <a:t> Intelligence gathered can be used to support ongoing criminal investigations. It provides leads, evidence, and insights into criminal networks, enabling law enforcement to build cases against suspects.</a:t>
            </a:r>
            <a:endParaRPr lang="en-GB" sz="2400"/>
          </a:p>
          <a:p>
            <a:endParaRPr lang="en-GB"/>
          </a:p>
        </p:txBody>
      </p:sp>
    </p:spTree>
    <p:custDataLst>
      <p:tags r:id="rId1"/>
    </p:custDataLst>
    <p:extLst>
      <p:ext uri="{BB962C8B-B14F-4D97-AF65-F5344CB8AC3E}">
        <p14:creationId xmlns:p14="http://schemas.microsoft.com/office/powerpoint/2010/main" val="230857597"/>
      </p:ext>
    </p:extLst>
  </p:cSld>
  <p:clrMapOvr>
    <a:masterClrMapping/>
  </p:clrMapOvr>
  <mc:AlternateContent xmlns:mc="http://schemas.openxmlformats.org/markup-compatibility/2006">
    <mc:Choice xmlns:p14="http://schemas.microsoft.com/office/powerpoint/2010/main" Requires="p14">
      <p:transition spd="slow" p14:dur="2000" advTm="48474"/>
    </mc:Choice>
    <mc:Fallback>
      <p:transition spd="slow" advTm="4847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D9F8F-CE04-2DDF-D197-5944875AED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60A7586-A88F-CE14-19CA-5FE6F732EDF4}"/>
              </a:ext>
            </a:extLst>
          </p:cNvPr>
          <p:cNvSpPr>
            <a:spLocks noGrp="1"/>
          </p:cNvSpPr>
          <p:nvPr>
            <p:ph idx="1"/>
          </p:nvPr>
        </p:nvSpPr>
        <p:spPr/>
        <p:txBody>
          <a:bodyPr vert="horz" lIns="91440" tIns="45720" rIns="91440" bIns="45720" rtlCol="0" anchor="t">
            <a:noAutofit/>
          </a:bodyPr>
          <a:lstStyle/>
          <a:p>
            <a:r>
              <a:rPr lang="en-GB" sz="2400" b="1">
                <a:ea typeface="+mn-lt"/>
                <a:cs typeface="+mn-lt"/>
              </a:rPr>
              <a:t>Counterterrorism:</a:t>
            </a:r>
            <a:r>
              <a:rPr lang="en-GB" sz="2400">
                <a:solidFill>
                  <a:srgbClr val="374151"/>
                </a:solidFill>
                <a:ea typeface="+mn-lt"/>
                <a:cs typeface="+mn-lt"/>
              </a:rPr>
              <a:t> In addition to traditional criminal investigations, criminal intelligence is vital in counterterrorism efforts. It helps identify and track potential threats and extremist groups, both domestically and internationally.</a:t>
            </a:r>
            <a:endParaRPr lang="en-GB" sz="2400"/>
          </a:p>
          <a:p>
            <a:r>
              <a:rPr lang="en-GB" sz="2400" b="1">
                <a:ea typeface="+mn-lt"/>
                <a:cs typeface="+mn-lt"/>
              </a:rPr>
              <a:t>Information Sharing:</a:t>
            </a:r>
            <a:r>
              <a:rPr lang="en-GB" sz="2400">
                <a:solidFill>
                  <a:srgbClr val="374151"/>
                </a:solidFill>
                <a:ea typeface="+mn-lt"/>
                <a:cs typeface="+mn-lt"/>
              </a:rPr>
              <a:t> Law enforcement agencies often share intelligence with other agencies at the local, national, and international levels. This collaboration enhances the ability to combat transnational crime and terrorism.</a:t>
            </a:r>
            <a:endParaRPr lang="en-GB" sz="2400"/>
          </a:p>
          <a:p>
            <a:endParaRPr lang="en-GB"/>
          </a:p>
        </p:txBody>
      </p:sp>
    </p:spTree>
    <p:custDataLst>
      <p:tags r:id="rId1"/>
    </p:custDataLst>
    <p:extLst>
      <p:ext uri="{BB962C8B-B14F-4D97-AF65-F5344CB8AC3E}">
        <p14:creationId xmlns:p14="http://schemas.microsoft.com/office/powerpoint/2010/main" val="3041580367"/>
      </p:ext>
    </p:extLst>
  </p:cSld>
  <p:clrMapOvr>
    <a:masterClrMapping/>
  </p:clrMapOvr>
  <mc:AlternateContent xmlns:mc="http://schemas.openxmlformats.org/markup-compatibility/2006">
    <mc:Choice xmlns:p14="http://schemas.microsoft.com/office/powerpoint/2010/main" Requires="p14">
      <p:transition spd="slow" p14:dur="2000" advTm="43202"/>
    </mc:Choice>
    <mc:Fallback>
      <p:transition spd="slow" advTm="4320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A8D2B-E144-6F3A-AB9C-76ADD43CBEF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C948E9-B069-B2B2-28F9-8A1A4E668B7F}"/>
              </a:ext>
            </a:extLst>
          </p:cNvPr>
          <p:cNvSpPr>
            <a:spLocks noGrp="1"/>
          </p:cNvSpPr>
          <p:nvPr>
            <p:ph idx="1"/>
          </p:nvPr>
        </p:nvSpPr>
        <p:spPr/>
        <p:txBody>
          <a:bodyPr vert="horz" lIns="91440" tIns="45720" rIns="91440" bIns="45720" rtlCol="0" anchor="t">
            <a:normAutofit/>
          </a:bodyPr>
          <a:lstStyle/>
          <a:p>
            <a:r>
              <a:rPr lang="en-GB" sz="2400" b="1">
                <a:ea typeface="+mn-lt"/>
                <a:cs typeface="+mn-lt"/>
              </a:rPr>
              <a:t>Risk Assessment:</a:t>
            </a:r>
            <a:r>
              <a:rPr lang="en-GB" sz="2400">
                <a:solidFill>
                  <a:srgbClr val="374151"/>
                </a:solidFill>
                <a:ea typeface="+mn-lt"/>
                <a:cs typeface="+mn-lt"/>
              </a:rPr>
              <a:t> Criminal intelligence is used for risk assessment and management, particularly in situations where there is a potential for violence or public harm. It helps authorities make informed decisions to protect public safety.</a:t>
            </a:r>
            <a:endParaRPr lang="en-GB" sz="2400"/>
          </a:p>
          <a:p>
            <a:r>
              <a:rPr lang="en-GB" sz="2400" b="1">
                <a:ea typeface="+mn-lt"/>
                <a:cs typeface="+mn-lt"/>
              </a:rPr>
              <a:t>Law Enforcement Strategy:</a:t>
            </a:r>
            <a:r>
              <a:rPr lang="en-GB" sz="2400">
                <a:solidFill>
                  <a:srgbClr val="374151"/>
                </a:solidFill>
                <a:ea typeface="+mn-lt"/>
                <a:cs typeface="+mn-lt"/>
              </a:rPr>
              <a:t> Agencies use intelligence to formulate law enforcement strategies. This can include resource allocation, surveillance, and tactical operations.</a:t>
            </a:r>
            <a:endParaRPr lang="en-GB" sz="2400"/>
          </a:p>
          <a:p>
            <a:endParaRPr lang="en-GB"/>
          </a:p>
        </p:txBody>
      </p:sp>
    </p:spTree>
    <p:custDataLst>
      <p:tags r:id="rId1"/>
    </p:custDataLst>
    <p:extLst>
      <p:ext uri="{BB962C8B-B14F-4D97-AF65-F5344CB8AC3E}">
        <p14:creationId xmlns:p14="http://schemas.microsoft.com/office/powerpoint/2010/main" val="1792726387"/>
      </p:ext>
    </p:extLst>
  </p:cSld>
  <p:clrMapOvr>
    <a:masterClrMapping/>
  </p:clrMapOvr>
  <mc:AlternateContent xmlns:mc="http://schemas.openxmlformats.org/markup-compatibility/2006">
    <mc:Choice xmlns:p14="http://schemas.microsoft.com/office/powerpoint/2010/main" Requires="p14">
      <p:transition spd="slow" p14:dur="2000" advTm="36064"/>
    </mc:Choice>
    <mc:Fallback>
      <p:transition spd="slow" advTm="3606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72ADD-B8F6-7296-AA49-115762EA1E35}"/>
              </a:ext>
            </a:extLst>
          </p:cNvPr>
          <p:cNvSpPr>
            <a:spLocks noGrp="1"/>
          </p:cNvSpPr>
          <p:nvPr>
            <p:ph type="title"/>
          </p:nvPr>
        </p:nvSpPr>
        <p:spPr>
          <a:xfrm>
            <a:off x="937016" y="2423765"/>
            <a:ext cx="3994586" cy="2216663"/>
          </a:xfrm>
        </p:spPr>
        <p:txBody>
          <a:bodyPr>
            <a:normAutofit/>
          </a:bodyPr>
          <a:lstStyle/>
          <a:p>
            <a:r>
              <a:rPr lang="en-GB" b="1"/>
              <a:t>NIM:-</a:t>
            </a:r>
            <a:br>
              <a:rPr lang="en-GB" b="1"/>
            </a:br>
            <a:r>
              <a:rPr lang="en-GB"/>
              <a:t>National Intelligence model</a:t>
            </a:r>
          </a:p>
        </p:txBody>
      </p:sp>
      <p:sp>
        <p:nvSpPr>
          <p:cNvPr id="3" name="Content Placeholder 2">
            <a:extLst>
              <a:ext uri="{FF2B5EF4-FFF2-40B4-BE49-F238E27FC236}">
                <a16:creationId xmlns:a16="http://schemas.microsoft.com/office/drawing/2014/main" id="{8FEF878C-47E5-3DD3-C7D3-B5E8CC82DFB7}"/>
              </a:ext>
            </a:extLst>
          </p:cNvPr>
          <p:cNvSpPr>
            <a:spLocks noGrp="1"/>
          </p:cNvSpPr>
          <p:nvPr>
            <p:ph idx="1"/>
          </p:nvPr>
        </p:nvSpPr>
        <p:spPr>
          <a:xfrm>
            <a:off x="4871479" y="952501"/>
            <a:ext cx="6025122" cy="4953000"/>
          </a:xfrm>
        </p:spPr>
        <p:txBody>
          <a:bodyPr vert="horz" lIns="91440" tIns="45720" rIns="91440" bIns="45720" rtlCol="0" anchor="ctr">
            <a:normAutofit/>
          </a:bodyPr>
          <a:lstStyle/>
          <a:p>
            <a:r>
              <a:rPr lang="en-GB" sz="2400"/>
              <a:t>Concerned with using intelligence to determine key priorities for policing.</a:t>
            </a:r>
          </a:p>
          <a:p>
            <a:r>
              <a:rPr lang="en-GB" sz="2400"/>
              <a:t>The Home Office describes NIM as </a:t>
            </a:r>
            <a:r>
              <a:rPr lang="en-GB" sz="2400" i="1"/>
              <a:t>"a validated model of policing.... representing best practice in the use of intelligence".</a:t>
            </a:r>
            <a:endParaRPr lang="en-GB"/>
          </a:p>
        </p:txBody>
      </p:sp>
    </p:spTree>
    <p:extLst>
      <p:ext uri="{BB962C8B-B14F-4D97-AF65-F5344CB8AC3E}">
        <p14:creationId xmlns:p14="http://schemas.microsoft.com/office/powerpoint/2010/main" val="3099629138"/>
      </p:ext>
    </p:extLst>
  </p:cSld>
  <p:clrMapOvr>
    <a:masterClrMapping/>
  </p:clrMapOvr>
  <mc:AlternateContent xmlns:mc="http://schemas.openxmlformats.org/markup-compatibility/2006">
    <mc:Choice xmlns:p14="http://schemas.microsoft.com/office/powerpoint/2010/main" Requires="p14">
      <p:transition spd="slow" p14:dur="2000" advTm="25238"/>
    </mc:Choice>
    <mc:Fallback>
      <p:transition spd="slow" advTm="25238"/>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B2A66-1CF6-63BD-EEE4-74CCA4AF0696}"/>
              </a:ext>
            </a:extLst>
          </p:cNvPr>
          <p:cNvSpPr>
            <a:spLocks noGrp="1"/>
          </p:cNvSpPr>
          <p:nvPr>
            <p:ph type="title"/>
          </p:nvPr>
        </p:nvSpPr>
        <p:spPr/>
        <p:txBody>
          <a:bodyPr/>
          <a:lstStyle/>
          <a:p>
            <a:r>
              <a:rPr lang="en-GB"/>
              <a:t>what is nim?</a:t>
            </a:r>
          </a:p>
        </p:txBody>
      </p:sp>
      <p:sp>
        <p:nvSpPr>
          <p:cNvPr id="3" name="Content Placeholder 2">
            <a:extLst>
              <a:ext uri="{FF2B5EF4-FFF2-40B4-BE49-F238E27FC236}">
                <a16:creationId xmlns:a16="http://schemas.microsoft.com/office/drawing/2014/main" id="{595A09BD-10C3-BC86-DAF5-828009A65688}"/>
              </a:ext>
            </a:extLst>
          </p:cNvPr>
          <p:cNvSpPr>
            <a:spLocks noGrp="1"/>
          </p:cNvSpPr>
          <p:nvPr>
            <p:ph idx="1"/>
          </p:nvPr>
        </p:nvSpPr>
        <p:spPr>
          <a:xfrm>
            <a:off x="1295400" y="1829233"/>
            <a:ext cx="10155381" cy="4699721"/>
          </a:xfrm>
        </p:spPr>
        <p:txBody>
          <a:bodyPr vert="horz" lIns="91440" tIns="45720" rIns="91440" bIns="45720" rtlCol="0" anchor="t">
            <a:normAutofit/>
          </a:bodyPr>
          <a:lstStyle/>
          <a:p>
            <a:r>
              <a:rPr lang="en-GB" sz="2000"/>
              <a:t>The National Intelligence Model is a business process. Its intention is to </a:t>
            </a:r>
            <a:r>
              <a:rPr lang="en-GB" sz="2000">
                <a:ea typeface="+mn-lt"/>
                <a:cs typeface="+mn-lt"/>
              </a:rPr>
              <a:t>provide focus to </a:t>
            </a:r>
            <a:r>
              <a:rPr lang="en-GB" sz="2000" b="1">
                <a:ea typeface="+mn-lt"/>
                <a:cs typeface="+mn-lt"/>
              </a:rPr>
              <a:t>operational policing </a:t>
            </a:r>
            <a:r>
              <a:rPr lang="en-GB" sz="2000">
                <a:ea typeface="+mn-lt"/>
                <a:cs typeface="+mn-lt"/>
              </a:rPr>
              <a:t>and to achieve a disproportionately greater impact from the resources applied to any problem.</a:t>
            </a:r>
          </a:p>
          <a:p>
            <a:r>
              <a:rPr lang="en-GB" sz="2000">
                <a:ea typeface="+mn-lt"/>
                <a:cs typeface="+mn-lt"/>
              </a:rPr>
              <a:t> It is dependent on a clear framework of analysis of information and intelligence allowing a problem- solving approach to law enforcement and crime prevention techniques. </a:t>
            </a:r>
          </a:p>
          <a:p>
            <a:r>
              <a:rPr lang="en-GB" sz="2000">
                <a:ea typeface="+mn-lt"/>
                <a:cs typeface="+mn-lt"/>
              </a:rPr>
              <a:t>The expected outcomes are </a:t>
            </a:r>
            <a:r>
              <a:rPr lang="en-GB" sz="2000" b="1">
                <a:ea typeface="+mn-lt"/>
                <a:cs typeface="+mn-lt"/>
              </a:rPr>
              <a:t>improved community safety, reduced crime and the control of criminality and disorder</a:t>
            </a:r>
            <a:r>
              <a:rPr lang="en-GB" sz="2000">
                <a:ea typeface="+mn-lt"/>
                <a:cs typeface="+mn-lt"/>
              </a:rPr>
              <a:t> leading to greater public reassurance and confidence.</a:t>
            </a:r>
            <a:endParaRPr lang="en-GB" sz="2000"/>
          </a:p>
        </p:txBody>
      </p:sp>
    </p:spTree>
    <p:custDataLst>
      <p:tags r:id="rId1"/>
    </p:custDataLst>
    <p:extLst>
      <p:ext uri="{BB962C8B-B14F-4D97-AF65-F5344CB8AC3E}">
        <p14:creationId xmlns:p14="http://schemas.microsoft.com/office/powerpoint/2010/main" val="1706935050"/>
      </p:ext>
    </p:extLst>
  </p:cSld>
  <p:clrMapOvr>
    <a:masterClrMapping/>
  </p:clrMapOvr>
  <mc:AlternateContent xmlns:mc="http://schemas.openxmlformats.org/markup-compatibility/2006">
    <mc:Choice xmlns:p14="http://schemas.microsoft.com/office/powerpoint/2010/main" Requires="p14">
      <p:transition spd="slow" p14:dur="2000" advTm="42919"/>
    </mc:Choice>
    <mc:Fallback>
      <p:transition spd="slow" advTm="4291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ADC7E-8A08-9D61-1D0F-4A004579F397}"/>
              </a:ext>
            </a:extLst>
          </p:cNvPr>
          <p:cNvSpPr>
            <a:spLocks noGrp="1"/>
          </p:cNvSpPr>
          <p:nvPr>
            <p:ph type="title"/>
          </p:nvPr>
        </p:nvSpPr>
        <p:spPr/>
        <p:txBody>
          <a:bodyPr/>
          <a:lstStyle/>
          <a:p>
            <a:r>
              <a:rPr lang="en-GB"/>
              <a:t>What is the purpose?</a:t>
            </a:r>
          </a:p>
        </p:txBody>
      </p:sp>
      <p:sp>
        <p:nvSpPr>
          <p:cNvPr id="3" name="Content Placeholder 2">
            <a:extLst>
              <a:ext uri="{FF2B5EF4-FFF2-40B4-BE49-F238E27FC236}">
                <a16:creationId xmlns:a16="http://schemas.microsoft.com/office/drawing/2014/main" id="{3D02C05E-A53B-6240-7D1E-8175CBE9C87B}"/>
              </a:ext>
            </a:extLst>
          </p:cNvPr>
          <p:cNvSpPr>
            <a:spLocks noGrp="1"/>
          </p:cNvSpPr>
          <p:nvPr>
            <p:ph idx="1"/>
          </p:nvPr>
        </p:nvSpPr>
        <p:spPr/>
        <p:txBody>
          <a:bodyPr vert="horz" lIns="91440" tIns="45720" rIns="91440" bIns="45720" rtlCol="0" anchor="t">
            <a:normAutofit/>
          </a:bodyPr>
          <a:lstStyle/>
          <a:p>
            <a:r>
              <a:rPr lang="en-GB" sz="2000"/>
              <a:t>A model for policing that ensures information is fully researched, developed and analysed to provides intelligence to enable senior managers to make tactical decisions, provide strategies to officers.</a:t>
            </a:r>
            <a:endParaRPr lang="en-US" sz="2000"/>
          </a:p>
          <a:p>
            <a:r>
              <a:rPr lang="en-GB" sz="2000"/>
              <a:t>NIM can be applied to crime at all levels.</a:t>
            </a:r>
          </a:p>
          <a:p>
            <a:r>
              <a:rPr lang="en-GB" sz="2000"/>
              <a:t>NIM includes working with partners (collaboration) to employ working strategies to tackle crime. NIM also improves integration with partner agencies.</a:t>
            </a:r>
          </a:p>
          <a:p>
            <a:r>
              <a:rPr lang="en-GB" sz="2000"/>
              <a:t>Improves police consistency</a:t>
            </a:r>
          </a:p>
          <a:p>
            <a:endParaRPr lang="en-GB"/>
          </a:p>
        </p:txBody>
      </p:sp>
    </p:spTree>
    <p:custDataLst>
      <p:tags r:id="rId1"/>
    </p:custDataLst>
    <p:extLst>
      <p:ext uri="{BB962C8B-B14F-4D97-AF65-F5344CB8AC3E}">
        <p14:creationId xmlns:p14="http://schemas.microsoft.com/office/powerpoint/2010/main" val="3390422298"/>
      </p:ext>
    </p:extLst>
  </p:cSld>
  <p:clrMapOvr>
    <a:masterClrMapping/>
  </p:clrMapOvr>
  <mc:AlternateContent xmlns:mc="http://schemas.openxmlformats.org/markup-compatibility/2006">
    <mc:Choice xmlns:p14="http://schemas.microsoft.com/office/powerpoint/2010/main" Requires="p14">
      <p:transition spd="slow" p14:dur="2000" advTm="42308"/>
    </mc:Choice>
    <mc:Fallback>
      <p:transition spd="slow" advTm="4230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14FF8-5658-CE66-B935-BFA2F339F4E2}"/>
              </a:ext>
            </a:extLst>
          </p:cNvPr>
          <p:cNvSpPr>
            <a:spLocks noGrp="1"/>
          </p:cNvSpPr>
          <p:nvPr>
            <p:ph type="title"/>
          </p:nvPr>
        </p:nvSpPr>
        <p:spPr/>
        <p:txBody>
          <a:bodyPr/>
          <a:lstStyle/>
          <a:p>
            <a:r>
              <a:rPr lang="en-GB"/>
              <a:t>Strategic and tactical tasking and co-ordination group meetings</a:t>
            </a:r>
          </a:p>
        </p:txBody>
      </p:sp>
      <p:sp>
        <p:nvSpPr>
          <p:cNvPr id="3" name="Content Placeholder 2">
            <a:extLst>
              <a:ext uri="{FF2B5EF4-FFF2-40B4-BE49-F238E27FC236}">
                <a16:creationId xmlns:a16="http://schemas.microsoft.com/office/drawing/2014/main" id="{07FC6546-8378-C971-E4B1-90846D224657}"/>
              </a:ext>
            </a:extLst>
          </p:cNvPr>
          <p:cNvSpPr>
            <a:spLocks noGrp="1"/>
          </p:cNvSpPr>
          <p:nvPr>
            <p:ph idx="1"/>
          </p:nvPr>
        </p:nvSpPr>
        <p:spPr/>
        <p:txBody>
          <a:bodyPr vert="horz" lIns="91440" tIns="45720" rIns="91440" bIns="45720" rtlCol="0" anchor="t">
            <a:normAutofit fontScale="92500" lnSpcReduction="20000"/>
          </a:bodyPr>
          <a:lstStyle/>
          <a:p>
            <a:r>
              <a:rPr lang="en-GB" sz="2400">
                <a:ea typeface="+mn-lt"/>
                <a:cs typeface="+mn-lt"/>
              </a:rPr>
              <a:t>At the heart of the business process is the </a:t>
            </a:r>
            <a:r>
              <a:rPr lang="en-GB" sz="2400" b="1">
                <a:ea typeface="+mn-lt"/>
                <a:cs typeface="+mn-lt"/>
              </a:rPr>
              <a:t>Strategic and Tactical Tasking and Co-ordination Group Meetings.</a:t>
            </a:r>
            <a:r>
              <a:rPr lang="en-GB" sz="2400">
                <a:ea typeface="+mn-lt"/>
                <a:cs typeface="+mn-lt"/>
              </a:rPr>
              <a:t> The process is conducted at </a:t>
            </a:r>
            <a:r>
              <a:rPr lang="en-GB" sz="2400" b="1">
                <a:ea typeface="+mn-lt"/>
                <a:cs typeface="+mn-lt"/>
              </a:rPr>
              <a:t>three levels</a:t>
            </a:r>
            <a:r>
              <a:rPr lang="en-GB" sz="2400">
                <a:ea typeface="+mn-lt"/>
                <a:cs typeface="+mn-lt"/>
              </a:rPr>
              <a:t> to correspond with the specified levels of incidents: </a:t>
            </a:r>
          </a:p>
          <a:p>
            <a:r>
              <a:rPr lang="en-GB" sz="2400" b="1">
                <a:ea typeface="+mn-lt"/>
                <a:cs typeface="+mn-lt"/>
              </a:rPr>
              <a:t>Level 1</a:t>
            </a:r>
            <a:r>
              <a:rPr lang="en-GB" sz="2400">
                <a:ea typeface="+mn-lt"/>
                <a:cs typeface="+mn-lt"/>
              </a:rPr>
              <a:t> represents </a:t>
            </a:r>
            <a:r>
              <a:rPr lang="en-GB" sz="2400" b="1">
                <a:ea typeface="+mn-lt"/>
                <a:cs typeface="+mn-lt"/>
              </a:rPr>
              <a:t>local crime</a:t>
            </a:r>
            <a:r>
              <a:rPr lang="en-GB" sz="2400">
                <a:ea typeface="+mn-lt"/>
                <a:cs typeface="+mn-lt"/>
              </a:rPr>
              <a:t> capable of being managed by local resources (which may include the most serious crime) and anti-social behaviour; </a:t>
            </a:r>
          </a:p>
          <a:p>
            <a:r>
              <a:rPr lang="en-GB" sz="2400" b="1">
                <a:ea typeface="+mn-lt"/>
                <a:cs typeface="+mn-lt"/>
              </a:rPr>
              <a:t>Level 2</a:t>
            </a:r>
            <a:r>
              <a:rPr lang="en-GB" sz="2400">
                <a:ea typeface="+mn-lt"/>
                <a:cs typeface="+mn-lt"/>
              </a:rPr>
              <a:t> represents</a:t>
            </a:r>
            <a:r>
              <a:rPr lang="en-GB" sz="2400" b="1">
                <a:ea typeface="+mn-lt"/>
                <a:cs typeface="+mn-lt"/>
              </a:rPr>
              <a:t> cross border,</a:t>
            </a:r>
            <a:r>
              <a:rPr lang="en-GB" sz="2400">
                <a:ea typeface="+mn-lt"/>
                <a:cs typeface="+mn-lt"/>
              </a:rPr>
              <a:t> inter-force and regional criminal activity usually requiring additional resources; </a:t>
            </a:r>
          </a:p>
          <a:p>
            <a:r>
              <a:rPr lang="en-GB" sz="2400" b="1">
                <a:ea typeface="+mn-lt"/>
                <a:cs typeface="+mn-lt"/>
              </a:rPr>
              <a:t>Level 3 </a:t>
            </a:r>
            <a:r>
              <a:rPr lang="en-GB" sz="2400">
                <a:ea typeface="+mn-lt"/>
                <a:cs typeface="+mn-lt"/>
              </a:rPr>
              <a:t>represents the </a:t>
            </a:r>
            <a:r>
              <a:rPr lang="en-GB" sz="2400" b="1">
                <a:ea typeface="+mn-lt"/>
                <a:cs typeface="+mn-lt"/>
              </a:rPr>
              <a:t>most serious and organised crime.</a:t>
            </a:r>
            <a:r>
              <a:rPr lang="en-GB" b="1">
                <a:ea typeface="+mn-lt"/>
                <a:cs typeface="+mn-lt"/>
              </a:rPr>
              <a:t> </a:t>
            </a:r>
            <a:endParaRPr lang="en-GB" b="1"/>
          </a:p>
        </p:txBody>
      </p:sp>
    </p:spTree>
    <p:custDataLst>
      <p:tags r:id="rId1"/>
    </p:custDataLst>
    <p:extLst>
      <p:ext uri="{BB962C8B-B14F-4D97-AF65-F5344CB8AC3E}">
        <p14:creationId xmlns:p14="http://schemas.microsoft.com/office/powerpoint/2010/main" val="3967979805"/>
      </p:ext>
    </p:extLst>
  </p:cSld>
  <p:clrMapOvr>
    <a:masterClrMapping/>
  </p:clrMapOvr>
  <mc:AlternateContent xmlns:mc="http://schemas.openxmlformats.org/markup-compatibility/2006">
    <mc:Choice xmlns:p14="http://schemas.microsoft.com/office/powerpoint/2010/main" Requires="p14">
      <p:transition spd="slow" p14:dur="2000" advTm="47579"/>
    </mc:Choice>
    <mc:Fallback>
      <p:transition spd="slow" advTm="4757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1BD21-B2DD-4CBE-6D2C-9423730626C4}"/>
              </a:ext>
            </a:extLst>
          </p:cNvPr>
          <p:cNvSpPr>
            <a:spLocks noGrp="1"/>
          </p:cNvSpPr>
          <p:nvPr>
            <p:ph type="title"/>
          </p:nvPr>
        </p:nvSpPr>
        <p:spPr/>
        <p:txBody>
          <a:bodyPr/>
          <a:lstStyle/>
          <a:p>
            <a:r>
              <a:rPr lang="en-GB"/>
              <a:t>What is the purpose?</a:t>
            </a:r>
          </a:p>
        </p:txBody>
      </p:sp>
      <p:sp>
        <p:nvSpPr>
          <p:cNvPr id="3" name="Content Placeholder 2">
            <a:extLst>
              <a:ext uri="{FF2B5EF4-FFF2-40B4-BE49-F238E27FC236}">
                <a16:creationId xmlns:a16="http://schemas.microsoft.com/office/drawing/2014/main" id="{F29EC600-8256-6656-3978-DBDE6D0DFE0F}"/>
              </a:ext>
            </a:extLst>
          </p:cNvPr>
          <p:cNvSpPr>
            <a:spLocks noGrp="1"/>
          </p:cNvSpPr>
          <p:nvPr>
            <p:ph idx="1"/>
          </p:nvPr>
        </p:nvSpPr>
        <p:spPr/>
        <p:txBody>
          <a:bodyPr vert="horz" lIns="91440" tIns="45720" rIns="91440" bIns="45720" rtlCol="0" anchor="t">
            <a:noAutofit/>
          </a:bodyPr>
          <a:lstStyle/>
          <a:p>
            <a:r>
              <a:rPr lang="en-GB" sz="2000">
                <a:ea typeface="+mn-lt"/>
                <a:cs typeface="+mn-lt"/>
              </a:rPr>
              <a:t>The purpose of the Strategic Tasking and Co-ordination Group Meetings is to agree a control strategy which establishes the intelligence requirement and sets the agenda for intelligence, prevention and enforcement priorities.</a:t>
            </a:r>
            <a:endParaRPr lang="en-US" sz="2000"/>
          </a:p>
          <a:p>
            <a:r>
              <a:rPr lang="en-GB" sz="2000">
                <a:ea typeface="+mn-lt"/>
                <a:cs typeface="+mn-lt"/>
              </a:rPr>
              <a:t> The purpose of the Tactical Tasking and Co-ordination Group Meetings is to apply a planned response to the control strategy. </a:t>
            </a:r>
          </a:p>
          <a:p>
            <a:r>
              <a:rPr lang="en-GB" sz="2000">
                <a:ea typeface="+mn-lt"/>
                <a:cs typeface="+mn-lt"/>
              </a:rPr>
              <a:t> The National Intelligence Model is not confined to or restricted for specialist usage. It is relevant to all areas of law enforcement: crime and its investigation, disorder and community safety. Overall, it is a model for operational policing. </a:t>
            </a:r>
          </a:p>
          <a:p>
            <a:endParaRPr lang="en-GB" sz="1300"/>
          </a:p>
        </p:txBody>
      </p:sp>
    </p:spTree>
    <p:custDataLst>
      <p:tags r:id="rId1"/>
    </p:custDataLst>
    <p:extLst>
      <p:ext uri="{BB962C8B-B14F-4D97-AF65-F5344CB8AC3E}">
        <p14:creationId xmlns:p14="http://schemas.microsoft.com/office/powerpoint/2010/main" val="1431474984"/>
      </p:ext>
    </p:extLst>
  </p:cSld>
  <p:clrMapOvr>
    <a:masterClrMapping/>
  </p:clrMapOvr>
  <mc:AlternateContent xmlns:mc="http://schemas.openxmlformats.org/markup-compatibility/2006">
    <mc:Choice xmlns:p14="http://schemas.microsoft.com/office/powerpoint/2010/main" Requires="p14">
      <p:transition spd="slow" p14:dur="2000" advTm="48728"/>
    </mc:Choice>
    <mc:Fallback>
      <p:transition spd="slow" advTm="4872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0ACFC-5B1D-21BE-7599-EF238101FBF9}"/>
              </a:ext>
            </a:extLst>
          </p:cNvPr>
          <p:cNvSpPr>
            <a:spLocks noGrp="1"/>
          </p:cNvSpPr>
          <p:nvPr>
            <p:ph type="title"/>
          </p:nvPr>
        </p:nvSpPr>
        <p:spPr/>
        <p:txBody>
          <a:bodyPr/>
          <a:lstStyle/>
          <a:p>
            <a:r>
              <a:rPr lang="en-GB"/>
              <a:t>WHAT IS THE PURPOSE?</a:t>
            </a:r>
          </a:p>
        </p:txBody>
      </p:sp>
      <p:sp>
        <p:nvSpPr>
          <p:cNvPr id="3" name="Content Placeholder 2">
            <a:extLst>
              <a:ext uri="{FF2B5EF4-FFF2-40B4-BE49-F238E27FC236}">
                <a16:creationId xmlns:a16="http://schemas.microsoft.com/office/drawing/2014/main" id="{929EACAD-24BF-4FEB-6B54-9ABF28091310}"/>
              </a:ext>
            </a:extLst>
          </p:cNvPr>
          <p:cNvSpPr>
            <a:spLocks noGrp="1"/>
          </p:cNvSpPr>
          <p:nvPr>
            <p:ph idx="1"/>
          </p:nvPr>
        </p:nvSpPr>
        <p:spPr/>
        <p:txBody>
          <a:bodyPr vert="horz" lIns="91440" tIns="45720" rIns="91440" bIns="45720" rtlCol="0" anchor="t">
            <a:noAutofit/>
          </a:bodyPr>
          <a:lstStyle/>
          <a:p>
            <a:r>
              <a:rPr lang="en-GB" sz="2000">
                <a:ea typeface="+mn-lt"/>
                <a:cs typeface="+mn-lt"/>
              </a:rPr>
              <a:t>As such, effective application of the National Intelligence Model should enable police forces to trace the continuum between anti-social behaviour and the most serious crime and then to identify those local issues in most urgent need of attention.</a:t>
            </a:r>
            <a:endParaRPr lang="en-US" sz="2000"/>
          </a:p>
          <a:p>
            <a:r>
              <a:rPr lang="en-GB" sz="2000">
                <a:ea typeface="+mn-lt"/>
                <a:cs typeface="+mn-lt"/>
              </a:rPr>
              <a:t> The model is compatible with other operational policing methodologies, in particular those which focus on problem solving by using analytical techniques. </a:t>
            </a:r>
          </a:p>
          <a:p>
            <a:r>
              <a:rPr lang="en-GB" sz="2000">
                <a:ea typeface="+mn-lt"/>
                <a:cs typeface="+mn-lt"/>
              </a:rPr>
              <a:t>The National Intelligence Model is a tool that Crime and Disorder Reduction Partnerships should use to develop and deliver the strategic priorities in their three year crime and disorder and misuse of drugs strategies. The National Intelligence Model should also be used to inform the strategic priorities of Drug Action Teams </a:t>
            </a:r>
            <a:endParaRPr lang="en-GB" sz="2000"/>
          </a:p>
          <a:p>
            <a:endParaRPr lang="en-GB"/>
          </a:p>
        </p:txBody>
      </p:sp>
    </p:spTree>
    <p:custDataLst>
      <p:tags r:id="rId1"/>
    </p:custDataLst>
    <p:extLst>
      <p:ext uri="{BB962C8B-B14F-4D97-AF65-F5344CB8AC3E}">
        <p14:creationId xmlns:p14="http://schemas.microsoft.com/office/powerpoint/2010/main" val="3910193485"/>
      </p:ext>
    </p:extLst>
  </p:cSld>
  <p:clrMapOvr>
    <a:masterClrMapping/>
  </p:clrMapOvr>
  <mc:AlternateContent xmlns:mc="http://schemas.openxmlformats.org/markup-compatibility/2006">
    <mc:Choice xmlns:p14="http://schemas.microsoft.com/office/powerpoint/2010/main" Requires="p14">
      <p:transition spd="slow" p14:dur="2000" advTm="53264"/>
    </mc:Choice>
    <mc:Fallback>
      <p:transition spd="slow" advTm="5326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01E60F38-0A1D-C3DD-D382-25DFCADC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10" descr="A diagram of a model&#10;&#10;Description automatically generated">
            <a:extLst>
              <a:ext uri="{FF2B5EF4-FFF2-40B4-BE49-F238E27FC236}">
                <a16:creationId xmlns:a16="http://schemas.microsoft.com/office/drawing/2014/main" id="{9AC1A0BC-FBC4-3FFD-3E45-3AD2D830954A}"/>
              </a:ext>
            </a:extLst>
          </p:cNvPr>
          <p:cNvPicPr>
            <a:picLocks noGrp="1" noChangeAspect="1"/>
          </p:cNvPicPr>
          <p:nvPr>
            <p:ph idx="1"/>
          </p:nvPr>
        </p:nvPicPr>
        <p:blipFill rotWithShape="1">
          <a:blip r:embed="rId3"/>
          <a:srcRect r="888" b="-1"/>
          <a:stretch/>
        </p:blipFill>
        <p:spPr>
          <a:xfrm>
            <a:off x="20" y="10"/>
            <a:ext cx="12191979" cy="6857989"/>
          </a:xfrm>
          <a:prstGeom prst="rect">
            <a:avLst/>
          </a:prstGeom>
        </p:spPr>
      </p:pic>
      <p:sp>
        <p:nvSpPr>
          <p:cNvPr id="24" name="Rectangle 23">
            <a:extLst>
              <a:ext uri="{FF2B5EF4-FFF2-40B4-BE49-F238E27FC236}">
                <a16:creationId xmlns:a16="http://schemas.microsoft.com/office/drawing/2014/main" id="{6D257851-71FD-BBDC-685A-069F9C0A5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5400" y="1295400"/>
            <a:ext cx="9601200" cy="4267200"/>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98363201"/>
      </p:ext>
    </p:extLst>
  </p:cSld>
  <p:clrMapOvr>
    <a:masterClrMapping/>
  </p:clrMapOvr>
  <mc:AlternateContent xmlns:mc="http://schemas.openxmlformats.org/markup-compatibility/2006">
    <mc:Choice xmlns:p14="http://schemas.microsoft.com/office/powerpoint/2010/main" Requires="p14">
      <p:transition spd="slow" p14:dur="2000" advTm="147112"/>
    </mc:Choice>
    <mc:Fallback>
      <p:transition spd="slow" advTm="147112"/>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1A356-6199-7386-9BD8-B77CEEF42C96}"/>
              </a:ext>
            </a:extLst>
          </p:cNvPr>
          <p:cNvSpPr>
            <a:spLocks noGrp="1"/>
          </p:cNvSpPr>
          <p:nvPr>
            <p:ph type="title"/>
          </p:nvPr>
        </p:nvSpPr>
        <p:spPr>
          <a:xfrm>
            <a:off x="952500" y="952500"/>
            <a:ext cx="4344237" cy="1796757"/>
          </a:xfrm>
        </p:spPr>
        <p:txBody>
          <a:bodyPr>
            <a:normAutofit/>
          </a:bodyPr>
          <a:lstStyle/>
          <a:p>
            <a:r>
              <a:rPr lang="en-GB"/>
              <a:t>LEVEL 1- LOCAL ISSUES</a:t>
            </a:r>
          </a:p>
        </p:txBody>
      </p:sp>
      <p:sp>
        <p:nvSpPr>
          <p:cNvPr id="3" name="Content Placeholder 2">
            <a:extLst>
              <a:ext uri="{FF2B5EF4-FFF2-40B4-BE49-F238E27FC236}">
                <a16:creationId xmlns:a16="http://schemas.microsoft.com/office/drawing/2014/main" id="{653FF208-3423-1064-D28D-7C9B27FA89B8}"/>
              </a:ext>
            </a:extLst>
          </p:cNvPr>
          <p:cNvSpPr>
            <a:spLocks noGrp="1"/>
          </p:cNvSpPr>
          <p:nvPr>
            <p:ph idx="1"/>
          </p:nvPr>
        </p:nvSpPr>
        <p:spPr>
          <a:xfrm>
            <a:off x="952500" y="2886892"/>
            <a:ext cx="4210593" cy="3018608"/>
          </a:xfrm>
        </p:spPr>
        <p:txBody>
          <a:bodyPr vert="horz" lIns="91440" tIns="45720" rIns="91440" bIns="45720" rtlCol="0" anchor="t">
            <a:normAutofit/>
          </a:bodyPr>
          <a:lstStyle/>
          <a:p>
            <a:r>
              <a:rPr lang="en-GB" sz="2400"/>
              <a:t>Crimes will range from low value thefts to murder</a:t>
            </a:r>
          </a:p>
          <a:p>
            <a:r>
              <a:rPr lang="en-GB" sz="2400"/>
              <a:t>This will focus on crimes and criminals impacting the local force and local command unit.</a:t>
            </a:r>
          </a:p>
          <a:p>
            <a:endParaRPr lang="en-GB"/>
          </a:p>
        </p:txBody>
      </p:sp>
      <p:pic>
        <p:nvPicPr>
          <p:cNvPr id="4" name="Picture 3" descr="Police station stock illustration. Illustration of policewoman - 39448106">
            <a:extLst>
              <a:ext uri="{FF2B5EF4-FFF2-40B4-BE49-F238E27FC236}">
                <a16:creationId xmlns:a16="http://schemas.microsoft.com/office/drawing/2014/main" id="{F6B4C68A-49E0-0995-B6FE-C0ABA4A0E7EF}"/>
              </a:ext>
            </a:extLst>
          </p:cNvPr>
          <p:cNvPicPr>
            <a:picLocks noChangeAspect="1"/>
          </p:cNvPicPr>
          <p:nvPr/>
        </p:nvPicPr>
        <p:blipFill rotWithShape="1">
          <a:blip r:embed="rId3"/>
          <a:srcRect r="4" b="-2"/>
          <a:stretch/>
        </p:blipFill>
        <p:spPr>
          <a:xfrm>
            <a:off x="6204745" y="1699144"/>
            <a:ext cx="4281582" cy="3459714"/>
          </a:xfrm>
          <a:prstGeom prst="rect">
            <a:avLst/>
          </a:prstGeom>
          <a:noFill/>
        </p:spPr>
      </p:pic>
    </p:spTree>
    <p:extLst>
      <p:ext uri="{BB962C8B-B14F-4D97-AF65-F5344CB8AC3E}">
        <p14:creationId xmlns:p14="http://schemas.microsoft.com/office/powerpoint/2010/main" val="2684181366"/>
      </p:ext>
    </p:extLst>
  </p:cSld>
  <p:clrMapOvr>
    <a:masterClrMapping/>
  </p:clrMapOvr>
  <mc:AlternateContent xmlns:mc="http://schemas.openxmlformats.org/markup-compatibility/2006">
    <mc:Choice xmlns:p14="http://schemas.microsoft.com/office/powerpoint/2010/main" Requires="p14">
      <p:transition spd="slow" p14:dur="2000" advTm="24581"/>
    </mc:Choice>
    <mc:Fallback>
      <p:transition spd="slow" advTm="24581"/>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424E2-2280-D3DE-DC29-D014785CF039}"/>
              </a:ext>
            </a:extLst>
          </p:cNvPr>
          <p:cNvSpPr>
            <a:spLocks noGrp="1"/>
          </p:cNvSpPr>
          <p:nvPr>
            <p:ph type="title"/>
          </p:nvPr>
        </p:nvSpPr>
        <p:spPr>
          <a:xfrm>
            <a:off x="952500" y="957739"/>
            <a:ext cx="4394103" cy="1778906"/>
          </a:xfrm>
        </p:spPr>
        <p:txBody>
          <a:bodyPr>
            <a:normAutofit/>
          </a:bodyPr>
          <a:lstStyle/>
          <a:p>
            <a:r>
              <a:rPr lang="en-GB"/>
              <a:t>Level 2- cross border</a:t>
            </a:r>
          </a:p>
        </p:txBody>
      </p:sp>
      <p:sp>
        <p:nvSpPr>
          <p:cNvPr id="3" name="Content Placeholder 2">
            <a:extLst>
              <a:ext uri="{FF2B5EF4-FFF2-40B4-BE49-F238E27FC236}">
                <a16:creationId xmlns:a16="http://schemas.microsoft.com/office/drawing/2014/main" id="{EADC90F3-3E2B-2F02-D212-68B5A99ED4AB}"/>
              </a:ext>
            </a:extLst>
          </p:cNvPr>
          <p:cNvSpPr>
            <a:spLocks noGrp="1"/>
          </p:cNvSpPr>
          <p:nvPr>
            <p:ph idx="1"/>
          </p:nvPr>
        </p:nvSpPr>
        <p:spPr>
          <a:xfrm>
            <a:off x="805295" y="2379996"/>
            <a:ext cx="4394103" cy="3009381"/>
          </a:xfrm>
        </p:spPr>
        <p:txBody>
          <a:bodyPr vert="horz" lIns="91440" tIns="45720" rIns="91440" bIns="45720" rtlCol="0" anchor="t">
            <a:noAutofit/>
          </a:bodyPr>
          <a:lstStyle/>
          <a:p>
            <a:r>
              <a:rPr lang="en-GB" sz="2400"/>
              <a:t>Crime and criminals that impact more than one local command unit, bordering forces.</a:t>
            </a:r>
          </a:p>
          <a:p>
            <a:r>
              <a:rPr lang="en-GB" sz="2400"/>
              <a:t>Can be tackled by resources within the area.</a:t>
            </a:r>
          </a:p>
          <a:p>
            <a:r>
              <a:rPr lang="en-GB" sz="2400"/>
              <a:t>May require the assistance of national experts.</a:t>
            </a:r>
          </a:p>
        </p:txBody>
      </p:sp>
      <p:pic>
        <p:nvPicPr>
          <p:cNvPr id="4" name="Picture 3" descr="Fight cross-border crime with collaboration, not threats | Brookings">
            <a:extLst>
              <a:ext uri="{FF2B5EF4-FFF2-40B4-BE49-F238E27FC236}">
                <a16:creationId xmlns:a16="http://schemas.microsoft.com/office/drawing/2014/main" id="{9770CE14-83A5-8383-339E-319DF71AED67}"/>
              </a:ext>
            </a:extLst>
          </p:cNvPr>
          <p:cNvPicPr>
            <a:picLocks noChangeAspect="1"/>
          </p:cNvPicPr>
          <p:nvPr/>
        </p:nvPicPr>
        <p:blipFill>
          <a:blip r:embed="rId3"/>
          <a:stretch>
            <a:fillRect/>
          </a:stretch>
        </p:blipFill>
        <p:spPr>
          <a:xfrm>
            <a:off x="6115593" y="1979112"/>
            <a:ext cx="4344237" cy="2899778"/>
          </a:xfrm>
          <a:prstGeom prst="rect">
            <a:avLst/>
          </a:prstGeom>
          <a:noFill/>
        </p:spPr>
      </p:pic>
    </p:spTree>
    <p:extLst>
      <p:ext uri="{BB962C8B-B14F-4D97-AF65-F5344CB8AC3E}">
        <p14:creationId xmlns:p14="http://schemas.microsoft.com/office/powerpoint/2010/main" val="1616827726"/>
      </p:ext>
    </p:extLst>
  </p:cSld>
  <p:clrMapOvr>
    <a:masterClrMapping/>
  </p:clrMapOvr>
  <mc:AlternateContent xmlns:mc="http://schemas.openxmlformats.org/markup-compatibility/2006">
    <mc:Choice xmlns:p14="http://schemas.microsoft.com/office/powerpoint/2010/main" Requires="p14">
      <p:transition spd="slow" p14:dur="2000" advTm="21657"/>
    </mc:Choice>
    <mc:Fallback>
      <p:transition spd="slow" advTm="21657"/>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04D5D-2E9E-6F62-5DC9-E5075B334BF3}"/>
              </a:ext>
            </a:extLst>
          </p:cNvPr>
          <p:cNvSpPr>
            <a:spLocks noGrp="1"/>
          </p:cNvSpPr>
          <p:nvPr>
            <p:ph type="title"/>
          </p:nvPr>
        </p:nvSpPr>
        <p:spPr>
          <a:xfrm>
            <a:off x="6652413" y="1295399"/>
            <a:ext cx="5279814" cy="1598023"/>
          </a:xfrm>
        </p:spPr>
        <p:txBody>
          <a:bodyPr>
            <a:normAutofit/>
          </a:bodyPr>
          <a:lstStyle/>
          <a:p>
            <a:r>
              <a:rPr lang="en-GB"/>
              <a:t>LEVEL 3- SERIOUS AND ORGANISED CRIME</a:t>
            </a:r>
          </a:p>
        </p:txBody>
      </p:sp>
      <p:pic>
        <p:nvPicPr>
          <p:cNvPr id="4" name="Picture 3" descr="Organised and serious crime kills more UK citizens than terrorism, war and  natural disasters combined | UK News | Sky News">
            <a:extLst>
              <a:ext uri="{FF2B5EF4-FFF2-40B4-BE49-F238E27FC236}">
                <a16:creationId xmlns:a16="http://schemas.microsoft.com/office/drawing/2014/main" id="{0C281B93-964A-2353-80DA-62C894DF7705}"/>
              </a:ext>
            </a:extLst>
          </p:cNvPr>
          <p:cNvPicPr>
            <a:picLocks noChangeAspect="1"/>
          </p:cNvPicPr>
          <p:nvPr/>
        </p:nvPicPr>
        <p:blipFill rotWithShape="1">
          <a:blip r:embed="rId4"/>
          <a:srcRect l="16391" r="939" b="1"/>
          <a:stretch/>
        </p:blipFill>
        <p:spPr>
          <a:xfrm>
            <a:off x="952500" y="1700691"/>
            <a:ext cx="5116206" cy="3465636"/>
          </a:xfrm>
          <a:prstGeom prst="rect">
            <a:avLst/>
          </a:prstGeom>
          <a:noFill/>
        </p:spPr>
      </p:pic>
      <p:sp>
        <p:nvSpPr>
          <p:cNvPr id="3" name="Content Placeholder 2">
            <a:extLst>
              <a:ext uri="{FF2B5EF4-FFF2-40B4-BE49-F238E27FC236}">
                <a16:creationId xmlns:a16="http://schemas.microsoft.com/office/drawing/2014/main" id="{E43F7A2D-782B-0496-76F3-D36CD8A0FC34}"/>
              </a:ext>
            </a:extLst>
          </p:cNvPr>
          <p:cNvSpPr>
            <a:spLocks noGrp="1"/>
          </p:cNvSpPr>
          <p:nvPr>
            <p:ph idx="1"/>
          </p:nvPr>
        </p:nvSpPr>
        <p:spPr>
          <a:xfrm>
            <a:off x="6652672" y="2888377"/>
            <a:ext cx="3634328" cy="2757350"/>
          </a:xfrm>
        </p:spPr>
        <p:txBody>
          <a:bodyPr vert="horz" lIns="91440" tIns="45720" rIns="91440" bIns="45720" rtlCol="0">
            <a:normAutofit/>
          </a:bodyPr>
          <a:lstStyle/>
          <a:p>
            <a:pPr>
              <a:lnSpc>
                <a:spcPct val="110000"/>
              </a:lnSpc>
            </a:pPr>
            <a:r>
              <a:rPr lang="en-GB"/>
              <a:t>Crime and criminals operating and national/ international scale which require:-</a:t>
            </a:r>
          </a:p>
          <a:p>
            <a:pPr>
              <a:lnSpc>
                <a:spcPct val="110000"/>
              </a:lnSpc>
            </a:pPr>
            <a:r>
              <a:rPr lang="en-GB"/>
              <a:t>Proactive action</a:t>
            </a:r>
          </a:p>
          <a:p>
            <a:pPr>
              <a:lnSpc>
                <a:spcPct val="110000"/>
              </a:lnSpc>
            </a:pPr>
            <a:r>
              <a:rPr lang="en-GB"/>
              <a:t>Preventable interventions </a:t>
            </a:r>
          </a:p>
          <a:p>
            <a:pPr>
              <a:lnSpc>
                <a:spcPct val="110000"/>
              </a:lnSpc>
            </a:pPr>
            <a:r>
              <a:rPr lang="en-GB"/>
              <a:t>Require targeting</a:t>
            </a:r>
          </a:p>
          <a:p>
            <a:pPr>
              <a:lnSpc>
                <a:spcPct val="110000"/>
              </a:lnSpc>
            </a:pPr>
            <a:r>
              <a:rPr lang="en-GB"/>
              <a:t>Require large resources</a:t>
            </a:r>
          </a:p>
          <a:p>
            <a:pPr>
              <a:lnSpc>
                <a:spcPct val="110000"/>
              </a:lnSpc>
            </a:pPr>
            <a:endParaRPr lang="en-GB"/>
          </a:p>
        </p:txBody>
      </p:sp>
    </p:spTree>
    <p:custDataLst>
      <p:tags r:id="rId1"/>
    </p:custDataLst>
    <p:extLst>
      <p:ext uri="{BB962C8B-B14F-4D97-AF65-F5344CB8AC3E}">
        <p14:creationId xmlns:p14="http://schemas.microsoft.com/office/powerpoint/2010/main" val="3578946592"/>
      </p:ext>
    </p:extLst>
  </p:cSld>
  <p:clrMapOvr>
    <a:masterClrMapping/>
  </p:clrMapOvr>
  <mc:AlternateContent xmlns:mc="http://schemas.openxmlformats.org/markup-compatibility/2006">
    <mc:Choice xmlns:p14="http://schemas.microsoft.com/office/powerpoint/2010/main" Requires="p14">
      <p:transition spd="slow" p14:dur="2000" advTm="27035"/>
    </mc:Choice>
    <mc:Fallback>
      <p:transition spd="slow" advTm="2703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B60E0-BE7E-2E20-D525-D9E1F1F9E505}"/>
              </a:ext>
            </a:extLst>
          </p:cNvPr>
          <p:cNvSpPr>
            <a:spLocks noGrp="1"/>
          </p:cNvSpPr>
          <p:nvPr>
            <p:ph type="title"/>
          </p:nvPr>
        </p:nvSpPr>
        <p:spPr/>
        <p:txBody>
          <a:bodyPr/>
          <a:lstStyle/>
          <a:p>
            <a:r>
              <a:rPr lang="en-GB" sz="2200" b="1">
                <a:ea typeface="+mj-lt"/>
                <a:cs typeface="+mj-lt"/>
              </a:rPr>
              <a:t>Strategic and Tactical </a:t>
            </a:r>
            <a:r>
              <a:rPr lang="en-GB" sz="2200" b="1" u="sng">
                <a:ea typeface="+mj-lt"/>
                <a:cs typeface="+mj-lt"/>
              </a:rPr>
              <a:t>Tasking and Co-ordination Group Meetings</a:t>
            </a:r>
            <a:endParaRPr lang="en-US" b="1" u="sng"/>
          </a:p>
        </p:txBody>
      </p:sp>
      <p:sp>
        <p:nvSpPr>
          <p:cNvPr id="15" name="Content Placeholder 14">
            <a:extLst>
              <a:ext uri="{FF2B5EF4-FFF2-40B4-BE49-F238E27FC236}">
                <a16:creationId xmlns:a16="http://schemas.microsoft.com/office/drawing/2014/main" id="{DE79677C-2B4B-43A7-A5C0-DDCE76F22789}"/>
              </a:ext>
            </a:extLst>
          </p:cNvPr>
          <p:cNvSpPr>
            <a:spLocks noGrp="1"/>
          </p:cNvSpPr>
          <p:nvPr>
            <p:ph idx="1"/>
          </p:nvPr>
        </p:nvSpPr>
        <p:spPr/>
        <p:txBody>
          <a:bodyPr vert="horz" lIns="91440" tIns="45720" rIns="91440" bIns="45720" rtlCol="0" anchor="t">
            <a:normAutofit/>
          </a:bodyPr>
          <a:lstStyle/>
          <a:p>
            <a:pPr marL="0" indent="0">
              <a:buNone/>
            </a:pPr>
            <a:r>
              <a:rPr lang="en-GB" sz="2000" b="1" u="sng"/>
              <a:t>Tasking and co-ordinating process:-</a:t>
            </a:r>
          </a:p>
          <a:p>
            <a:r>
              <a:rPr lang="en-GB" sz="2000"/>
              <a:t>The purpose of this stage is to achieve maximum impact.</a:t>
            </a:r>
          </a:p>
          <a:p>
            <a:r>
              <a:rPr lang="en-GB" sz="2000"/>
              <a:t>Intelligence needs to be available- what is happening when and where?</a:t>
            </a:r>
          </a:p>
          <a:p>
            <a:r>
              <a:rPr lang="en-GB" sz="2000"/>
              <a:t>The team need to be aware of the resources available to them.</a:t>
            </a:r>
          </a:p>
          <a:p>
            <a:r>
              <a:rPr lang="en-GB" sz="2000"/>
              <a:t>The decisions made from this meeting will be the drivers of activity going forward.</a:t>
            </a:r>
          </a:p>
          <a:p>
            <a:endParaRPr lang="en-GB" sz="2000"/>
          </a:p>
          <a:p>
            <a:endParaRPr lang="en-GB" sz="2000"/>
          </a:p>
          <a:p>
            <a:endParaRPr lang="en-GB"/>
          </a:p>
          <a:p>
            <a:endParaRPr lang="en-GB"/>
          </a:p>
        </p:txBody>
      </p:sp>
    </p:spTree>
    <p:custDataLst>
      <p:tags r:id="rId1"/>
    </p:custDataLst>
    <p:extLst>
      <p:ext uri="{BB962C8B-B14F-4D97-AF65-F5344CB8AC3E}">
        <p14:creationId xmlns:p14="http://schemas.microsoft.com/office/powerpoint/2010/main" val="2392171692"/>
      </p:ext>
    </p:extLst>
  </p:cSld>
  <p:clrMapOvr>
    <a:masterClrMapping/>
  </p:clrMapOvr>
  <mc:AlternateContent xmlns:mc="http://schemas.openxmlformats.org/markup-compatibility/2006">
    <mc:Choice xmlns:p14="http://schemas.microsoft.com/office/powerpoint/2010/main" Requires="p14">
      <p:transition spd="slow" p14:dur="2000" advTm="32709"/>
    </mc:Choice>
    <mc:Fallback>
      <p:transition spd="slow" advTm="3270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64FCE-8F1C-FF82-1B85-1E528AF71A05}"/>
              </a:ext>
            </a:extLst>
          </p:cNvPr>
          <p:cNvSpPr>
            <a:spLocks noGrp="1"/>
          </p:cNvSpPr>
          <p:nvPr>
            <p:ph type="title"/>
          </p:nvPr>
        </p:nvSpPr>
        <p:spPr/>
        <p:txBody>
          <a:bodyPr/>
          <a:lstStyle/>
          <a:p>
            <a:r>
              <a:rPr lang="en-GB"/>
              <a:t>What is the purpose to the tasking and co-ordination meeting?</a:t>
            </a:r>
          </a:p>
        </p:txBody>
      </p:sp>
      <p:sp>
        <p:nvSpPr>
          <p:cNvPr id="3" name="Content Placeholder 2">
            <a:extLst>
              <a:ext uri="{FF2B5EF4-FFF2-40B4-BE49-F238E27FC236}">
                <a16:creationId xmlns:a16="http://schemas.microsoft.com/office/drawing/2014/main" id="{DA763652-1AAD-7877-0D4A-15D03449917A}"/>
              </a:ext>
            </a:extLst>
          </p:cNvPr>
          <p:cNvSpPr>
            <a:spLocks noGrp="1"/>
          </p:cNvSpPr>
          <p:nvPr>
            <p:ph idx="1"/>
          </p:nvPr>
        </p:nvSpPr>
        <p:spPr/>
        <p:txBody>
          <a:bodyPr vert="horz" lIns="91440" tIns="45720" rIns="91440" bIns="45720" rtlCol="0" anchor="t">
            <a:normAutofit/>
          </a:bodyPr>
          <a:lstStyle/>
          <a:p>
            <a:r>
              <a:rPr lang="en-GB" sz="2400"/>
              <a:t>To put in place a strategy, setting out the agenda, prevention and enforcement priorities.</a:t>
            </a:r>
          </a:p>
          <a:p>
            <a:r>
              <a:rPr lang="en-GB" sz="2400"/>
              <a:t>To overcome any obstacles in place of the strategy.</a:t>
            </a:r>
          </a:p>
          <a:p>
            <a:r>
              <a:rPr lang="en-GB" sz="2400"/>
              <a:t>To overcome any issues within the command unit area.</a:t>
            </a:r>
          </a:p>
          <a:p>
            <a:r>
              <a:rPr lang="en-GB" sz="2400"/>
              <a:t>Meetings take place twice a year or quarterly at each level (1,2 &amp;3)</a:t>
            </a:r>
          </a:p>
          <a:p>
            <a:endParaRPr lang="en-GB"/>
          </a:p>
          <a:p>
            <a:endParaRPr lang="en-GB"/>
          </a:p>
        </p:txBody>
      </p:sp>
    </p:spTree>
    <p:custDataLst>
      <p:tags r:id="rId1"/>
    </p:custDataLst>
    <p:extLst>
      <p:ext uri="{BB962C8B-B14F-4D97-AF65-F5344CB8AC3E}">
        <p14:creationId xmlns:p14="http://schemas.microsoft.com/office/powerpoint/2010/main" val="4004611919"/>
      </p:ext>
    </p:extLst>
  </p:cSld>
  <p:clrMapOvr>
    <a:masterClrMapping/>
  </p:clrMapOvr>
  <mc:AlternateContent xmlns:mc="http://schemas.openxmlformats.org/markup-compatibility/2006">
    <mc:Choice xmlns:p14="http://schemas.microsoft.com/office/powerpoint/2010/main" Requires="p14">
      <p:transition spd="slow" p14:dur="2000" advTm="34309"/>
    </mc:Choice>
    <mc:Fallback>
      <p:transition spd="slow" advTm="3430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F4DD5-536F-81B6-945D-F9B576F1F8D8}"/>
              </a:ext>
            </a:extLst>
          </p:cNvPr>
          <p:cNvSpPr>
            <a:spLocks noGrp="1"/>
          </p:cNvSpPr>
          <p:nvPr>
            <p:ph type="title"/>
          </p:nvPr>
        </p:nvSpPr>
        <p:spPr/>
        <p:txBody>
          <a:bodyPr/>
          <a:lstStyle/>
          <a:p>
            <a:r>
              <a:rPr lang="en-GB"/>
              <a:t>The importance of Intelligence sharing</a:t>
            </a:r>
          </a:p>
        </p:txBody>
      </p:sp>
      <p:sp>
        <p:nvSpPr>
          <p:cNvPr id="3" name="Content Placeholder 2">
            <a:extLst>
              <a:ext uri="{FF2B5EF4-FFF2-40B4-BE49-F238E27FC236}">
                <a16:creationId xmlns:a16="http://schemas.microsoft.com/office/drawing/2014/main" id="{67A17549-FA62-C1C7-5A30-430367509849}"/>
              </a:ext>
            </a:extLst>
          </p:cNvPr>
          <p:cNvSpPr>
            <a:spLocks noGrp="1"/>
          </p:cNvSpPr>
          <p:nvPr>
            <p:ph idx="1"/>
          </p:nvPr>
        </p:nvSpPr>
        <p:spPr/>
        <p:txBody>
          <a:bodyPr vert="horz" lIns="91440" tIns="45720" rIns="91440" bIns="45720" rtlCol="0" anchor="t">
            <a:normAutofit/>
          </a:bodyPr>
          <a:lstStyle/>
          <a:p>
            <a:r>
              <a:rPr lang="en-GB" sz="2000" b="1">
                <a:ea typeface="+mn-lt"/>
                <a:cs typeface="+mn-lt"/>
              </a:rPr>
              <a:t>Improved Response and Coordination: </a:t>
            </a:r>
            <a:r>
              <a:rPr lang="en-GB" sz="2000">
                <a:ea typeface="+mn-lt"/>
                <a:cs typeface="+mn-lt"/>
              </a:rPr>
              <a:t>When multiple agencies are working together, intelligence sharing ensures that they are on the same page and can coordinate their efforts more efficiently. This can lead to faster response times and more effective operations.</a:t>
            </a:r>
            <a:endParaRPr lang="en-GB" sz="2000"/>
          </a:p>
          <a:p>
            <a:r>
              <a:rPr lang="en-GB" sz="2000" b="1">
                <a:ea typeface="+mn-lt"/>
                <a:cs typeface="+mn-lt"/>
              </a:rPr>
              <a:t>Better Resource Allocation:</a:t>
            </a:r>
            <a:r>
              <a:rPr lang="en-GB" sz="2000">
                <a:ea typeface="+mn-lt"/>
                <a:cs typeface="+mn-lt"/>
              </a:rPr>
              <a:t> Sharing intelligence helps agencies allocate their resources more effectively. For example, if one agency has valuable information about a suspect's location or criminal activity, sharing that information can prevent duplication of efforts and save resources.</a:t>
            </a:r>
            <a:endParaRPr lang="en-GB" sz="2000"/>
          </a:p>
          <a:p>
            <a:endParaRPr lang="en-GB"/>
          </a:p>
        </p:txBody>
      </p:sp>
    </p:spTree>
    <p:custDataLst>
      <p:tags r:id="rId1"/>
    </p:custDataLst>
    <p:extLst>
      <p:ext uri="{BB962C8B-B14F-4D97-AF65-F5344CB8AC3E}">
        <p14:creationId xmlns:p14="http://schemas.microsoft.com/office/powerpoint/2010/main" val="3458608386"/>
      </p:ext>
    </p:extLst>
  </p:cSld>
  <p:clrMapOvr>
    <a:masterClrMapping/>
  </p:clrMapOvr>
  <mc:AlternateContent xmlns:mc="http://schemas.openxmlformats.org/markup-compatibility/2006">
    <mc:Choice xmlns:p14="http://schemas.microsoft.com/office/powerpoint/2010/main" Requires="p14">
      <p:transition spd="slow" p14:dur="2000" advTm="47960"/>
    </mc:Choice>
    <mc:Fallback>
      <p:transition spd="slow" advTm="4796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EA75F-60AA-F19F-8528-26FFD2AED01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5EC1B45-1144-DE43-5B9E-1F05A38A3A55}"/>
              </a:ext>
            </a:extLst>
          </p:cNvPr>
          <p:cNvSpPr>
            <a:spLocks noGrp="1"/>
          </p:cNvSpPr>
          <p:nvPr>
            <p:ph idx="1"/>
          </p:nvPr>
        </p:nvSpPr>
        <p:spPr/>
        <p:txBody>
          <a:bodyPr vert="horz" lIns="91440" tIns="45720" rIns="91440" bIns="45720" rtlCol="0" anchor="t">
            <a:normAutofit/>
          </a:bodyPr>
          <a:lstStyle/>
          <a:p>
            <a:r>
              <a:rPr lang="en-GB" sz="2000" b="1">
                <a:ea typeface="+mn-lt"/>
                <a:cs typeface="+mn-lt"/>
              </a:rPr>
              <a:t>Identification of Patterns and Networks:</a:t>
            </a:r>
            <a:r>
              <a:rPr lang="en-GB" sz="2000">
                <a:ea typeface="+mn-lt"/>
                <a:cs typeface="+mn-lt"/>
              </a:rPr>
              <a:t> Sharing intelligence across agencies can reveal patterns and connections that may not be apparent when looking at data in isolation. This can lead to the identification of criminal networks and the disruption of larger criminal operations.</a:t>
            </a:r>
            <a:endParaRPr lang="en-GB" sz="2000"/>
          </a:p>
          <a:p>
            <a:r>
              <a:rPr lang="en-GB" sz="2000" b="1">
                <a:ea typeface="+mn-lt"/>
                <a:cs typeface="+mn-lt"/>
              </a:rPr>
              <a:t>Crime Prevention: </a:t>
            </a:r>
            <a:r>
              <a:rPr lang="en-GB" sz="2000">
                <a:ea typeface="+mn-lt"/>
                <a:cs typeface="+mn-lt"/>
              </a:rPr>
              <a:t>Early detection of criminal activity through intelligence sharing can enable law enforcement to take proactive measures to prevent crimes and protect the public.</a:t>
            </a:r>
            <a:endParaRPr lang="en-GB" sz="2000"/>
          </a:p>
          <a:p>
            <a:endParaRPr lang="en-GB"/>
          </a:p>
        </p:txBody>
      </p:sp>
    </p:spTree>
    <p:custDataLst>
      <p:tags r:id="rId1"/>
    </p:custDataLst>
    <p:extLst>
      <p:ext uri="{BB962C8B-B14F-4D97-AF65-F5344CB8AC3E}">
        <p14:creationId xmlns:p14="http://schemas.microsoft.com/office/powerpoint/2010/main" val="3278886080"/>
      </p:ext>
    </p:extLst>
  </p:cSld>
  <p:clrMapOvr>
    <a:masterClrMapping/>
  </p:clrMapOvr>
  <mc:AlternateContent xmlns:mc="http://schemas.openxmlformats.org/markup-compatibility/2006">
    <mc:Choice xmlns:p14="http://schemas.microsoft.com/office/powerpoint/2010/main" Requires="p14">
      <p:transition spd="slow" p14:dur="2000" advTm="34712"/>
    </mc:Choice>
    <mc:Fallback>
      <p:transition spd="slow" advTm="3471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AB82D-5511-937F-E01D-ECD2809BE6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40C760-15DA-5C81-5648-763CE2097BBB}"/>
              </a:ext>
            </a:extLst>
          </p:cNvPr>
          <p:cNvSpPr>
            <a:spLocks noGrp="1"/>
          </p:cNvSpPr>
          <p:nvPr>
            <p:ph idx="1"/>
          </p:nvPr>
        </p:nvSpPr>
        <p:spPr/>
        <p:txBody>
          <a:bodyPr vert="horz" lIns="91440" tIns="45720" rIns="91440" bIns="45720" rtlCol="0" anchor="t">
            <a:normAutofit/>
          </a:bodyPr>
          <a:lstStyle/>
          <a:p>
            <a:r>
              <a:rPr lang="en-GB" sz="2000" b="1">
                <a:ea typeface="+mn-lt"/>
                <a:cs typeface="+mn-lt"/>
              </a:rPr>
              <a:t>Improved Risk Assessment: </a:t>
            </a:r>
            <a:r>
              <a:rPr lang="en-GB" sz="2000">
                <a:ea typeface="+mn-lt"/>
                <a:cs typeface="+mn-lt"/>
              </a:rPr>
              <a:t>Collaborative intelligence sharing allows agencies to assess risks and threats more comprehensively, which can help in developing effective strategies to mitigate those risks.</a:t>
            </a:r>
            <a:endParaRPr lang="en-GB" sz="2000"/>
          </a:p>
          <a:p>
            <a:r>
              <a:rPr lang="en-GB" sz="2000" b="1">
                <a:ea typeface="+mn-lt"/>
                <a:cs typeface="+mn-lt"/>
              </a:rPr>
              <a:t>Public Safety:</a:t>
            </a:r>
            <a:r>
              <a:rPr lang="en-GB" sz="2000">
                <a:ea typeface="+mn-lt"/>
                <a:cs typeface="+mn-lt"/>
              </a:rPr>
              <a:t> By working together and sharing intelligence, law enforcement agencies can better protect the public and address public safety concerns, such as terrorist threats or organised crime.</a:t>
            </a:r>
            <a:endParaRPr lang="en-GB" sz="2000"/>
          </a:p>
          <a:p>
            <a:endParaRPr lang="en-GB"/>
          </a:p>
        </p:txBody>
      </p:sp>
    </p:spTree>
    <p:custDataLst>
      <p:tags r:id="rId1"/>
    </p:custDataLst>
    <p:extLst>
      <p:ext uri="{BB962C8B-B14F-4D97-AF65-F5344CB8AC3E}">
        <p14:creationId xmlns:p14="http://schemas.microsoft.com/office/powerpoint/2010/main" val="766829779"/>
      </p:ext>
    </p:extLst>
  </p:cSld>
  <p:clrMapOvr>
    <a:masterClrMapping/>
  </p:clrMapOvr>
  <mc:AlternateContent xmlns:mc="http://schemas.openxmlformats.org/markup-compatibility/2006">
    <mc:Choice xmlns:p14="http://schemas.microsoft.com/office/powerpoint/2010/main" Requires="p14">
      <p:transition spd="slow" p14:dur="2000" advTm="31895"/>
    </mc:Choice>
    <mc:Fallback>
      <p:transition spd="slow" advTm="3189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DB958-E22E-F28A-D485-9F2E8C2316B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B6FC497-DE15-FBB8-CD02-FDDD49447437}"/>
              </a:ext>
            </a:extLst>
          </p:cNvPr>
          <p:cNvSpPr>
            <a:spLocks noGrp="1"/>
          </p:cNvSpPr>
          <p:nvPr>
            <p:ph idx="1"/>
          </p:nvPr>
        </p:nvSpPr>
        <p:spPr/>
        <p:txBody>
          <a:bodyPr vert="horz" lIns="91440" tIns="45720" rIns="91440" bIns="45720" rtlCol="0" anchor="t">
            <a:normAutofit/>
          </a:bodyPr>
          <a:lstStyle/>
          <a:p>
            <a:r>
              <a:rPr lang="en-GB" sz="2000" b="1">
                <a:ea typeface="+mn-lt"/>
                <a:cs typeface="+mn-lt"/>
              </a:rPr>
              <a:t>Information Validation: </a:t>
            </a:r>
            <a:r>
              <a:rPr lang="en-GB" sz="2000">
                <a:ea typeface="+mn-lt"/>
                <a:cs typeface="+mn-lt"/>
              </a:rPr>
              <a:t>Sharing intelligence enables different agencies to cross-verify information and assess its credibility, leading to more accurate and reliable data for decision-making.</a:t>
            </a:r>
            <a:endParaRPr lang="en-GB" sz="2000"/>
          </a:p>
          <a:p>
            <a:r>
              <a:rPr lang="en-GB" sz="2000" b="1">
                <a:ea typeface="+mn-lt"/>
                <a:cs typeface="+mn-lt"/>
              </a:rPr>
              <a:t>Legal and Ethical Considerations: </a:t>
            </a:r>
            <a:r>
              <a:rPr lang="en-GB" sz="2000">
                <a:ea typeface="+mn-lt"/>
                <a:cs typeface="+mn-lt"/>
              </a:rPr>
              <a:t>Effective intelligence sharing also ensures that information is shared in a manner that is consistent with legal and ethical standards, safeguarding individuals' rights and privacy.</a:t>
            </a:r>
            <a:endParaRPr lang="en-GB" sz="2000"/>
          </a:p>
          <a:p>
            <a:endParaRPr lang="en-GB"/>
          </a:p>
        </p:txBody>
      </p:sp>
    </p:spTree>
    <p:custDataLst>
      <p:tags r:id="rId1"/>
    </p:custDataLst>
    <p:extLst>
      <p:ext uri="{BB962C8B-B14F-4D97-AF65-F5344CB8AC3E}">
        <p14:creationId xmlns:p14="http://schemas.microsoft.com/office/powerpoint/2010/main" val="316265391"/>
      </p:ext>
    </p:extLst>
  </p:cSld>
  <p:clrMapOvr>
    <a:masterClrMapping/>
  </p:clrMapOvr>
  <mc:AlternateContent xmlns:mc="http://schemas.openxmlformats.org/markup-compatibility/2006">
    <mc:Choice xmlns:p14="http://schemas.microsoft.com/office/powerpoint/2010/main" Requires="p14">
      <p:transition spd="slow" p14:dur="2000" advTm="33139"/>
    </mc:Choice>
    <mc:Fallback>
      <p:transition spd="slow" advTm="3313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8C40F-4B10-0A93-EB38-39D4ECE82F7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9B8C4FF-88BB-9DFA-D347-86C7A3E61974}"/>
              </a:ext>
            </a:extLst>
          </p:cNvPr>
          <p:cNvSpPr>
            <a:spLocks noGrp="1"/>
          </p:cNvSpPr>
          <p:nvPr>
            <p:ph idx="1"/>
          </p:nvPr>
        </p:nvSpPr>
        <p:spPr/>
        <p:txBody>
          <a:bodyPr vert="horz" lIns="91440" tIns="45720" rIns="91440" bIns="45720" rtlCol="0" anchor="t">
            <a:normAutofit/>
          </a:bodyPr>
          <a:lstStyle/>
          <a:p>
            <a:r>
              <a:rPr lang="en-GB" sz="2000" b="1">
                <a:ea typeface="+mn-lt"/>
                <a:cs typeface="+mn-lt"/>
              </a:rPr>
              <a:t>Cost-Effective Solutions:</a:t>
            </a:r>
            <a:r>
              <a:rPr lang="en-GB" sz="2000">
                <a:ea typeface="+mn-lt"/>
                <a:cs typeface="+mn-lt"/>
              </a:rPr>
              <a:t> Collaboration and intelligence sharing can lead to cost savings as agencies pool their resources, share technology, and benefit from each other's expertise.</a:t>
            </a:r>
            <a:endParaRPr lang="en-GB" sz="2000"/>
          </a:p>
          <a:p>
            <a:r>
              <a:rPr lang="en-GB" sz="2000" b="1">
                <a:ea typeface="+mn-lt"/>
                <a:cs typeface="+mn-lt"/>
              </a:rPr>
              <a:t>International Cooperation:</a:t>
            </a:r>
            <a:r>
              <a:rPr lang="en-GB" sz="2000">
                <a:ea typeface="+mn-lt"/>
                <a:cs typeface="+mn-lt"/>
              </a:rPr>
              <a:t> In cases involving transnational crime or terrorism, international intelligence sharing is crucial for addressing threats that extend across borders. Police agencies from different countries must collaborate to combat these challenges effectively.</a:t>
            </a:r>
            <a:endParaRPr lang="en-GB" sz="2000"/>
          </a:p>
          <a:p>
            <a:endParaRPr lang="en-GB"/>
          </a:p>
        </p:txBody>
      </p:sp>
    </p:spTree>
    <p:custDataLst>
      <p:tags r:id="rId1"/>
    </p:custDataLst>
    <p:extLst>
      <p:ext uri="{BB962C8B-B14F-4D97-AF65-F5344CB8AC3E}">
        <p14:creationId xmlns:p14="http://schemas.microsoft.com/office/powerpoint/2010/main" val="3515498334"/>
      </p:ext>
    </p:extLst>
  </p:cSld>
  <p:clrMapOvr>
    <a:masterClrMapping/>
  </p:clrMapOvr>
  <mc:AlternateContent xmlns:mc="http://schemas.openxmlformats.org/markup-compatibility/2006">
    <mc:Choice xmlns:p14="http://schemas.microsoft.com/office/powerpoint/2010/main" Requires="p14">
      <p:transition spd="slow" p14:dur="2000" advTm="41207"/>
    </mc:Choice>
    <mc:Fallback>
      <p:transition spd="slow" advTm="4120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465B4-AADF-DA3F-42F8-C8208155F869}"/>
              </a:ext>
            </a:extLst>
          </p:cNvPr>
          <p:cNvSpPr>
            <a:spLocks noGrp="1"/>
          </p:cNvSpPr>
          <p:nvPr>
            <p:ph type="ctrTitle"/>
          </p:nvPr>
        </p:nvSpPr>
        <p:spPr>
          <a:xfrm>
            <a:off x="756968" y="1995887"/>
            <a:ext cx="3665507" cy="2037951"/>
          </a:xfrm>
        </p:spPr>
        <p:txBody>
          <a:bodyPr anchor="ctr">
            <a:normAutofit/>
          </a:bodyPr>
          <a:lstStyle/>
          <a:p>
            <a:r>
              <a:rPr lang="en-GB" sz="2200"/>
              <a:t>Collaboration </a:t>
            </a:r>
          </a:p>
        </p:txBody>
      </p:sp>
      <p:sp>
        <p:nvSpPr>
          <p:cNvPr id="9" name="Subtitle 2">
            <a:extLst>
              <a:ext uri="{FF2B5EF4-FFF2-40B4-BE49-F238E27FC236}">
                <a16:creationId xmlns:a16="http://schemas.microsoft.com/office/drawing/2014/main" id="{8C9CBC84-F0D5-F7BE-6145-63C8057F4DF8}"/>
              </a:ext>
            </a:extLst>
          </p:cNvPr>
          <p:cNvSpPr>
            <a:spLocks noGrp="1"/>
          </p:cNvSpPr>
          <p:nvPr>
            <p:ph type="subTitle" idx="1"/>
          </p:nvPr>
        </p:nvSpPr>
        <p:spPr>
          <a:xfrm>
            <a:off x="1441701" y="4413956"/>
            <a:ext cx="3119010" cy="1013687"/>
          </a:xfrm>
        </p:spPr>
        <p:txBody>
          <a:bodyPr anchor="b">
            <a:normAutofit/>
          </a:bodyPr>
          <a:lstStyle/>
          <a:p>
            <a:endParaRPr lang="en-US"/>
          </a:p>
        </p:txBody>
      </p:sp>
      <p:pic>
        <p:nvPicPr>
          <p:cNvPr id="4" name="Content Placeholder 3" descr="10 must-haves for successful team collaboration | Slack">
            <a:extLst>
              <a:ext uri="{FF2B5EF4-FFF2-40B4-BE49-F238E27FC236}">
                <a16:creationId xmlns:a16="http://schemas.microsoft.com/office/drawing/2014/main" id="{1A9AC335-A8C7-ED28-D3E8-ABBF03F56DE3}"/>
              </a:ext>
            </a:extLst>
          </p:cNvPr>
          <p:cNvPicPr>
            <a:picLocks noGrp="1" noChangeAspect="1"/>
          </p:cNvPicPr>
          <p:nvPr>
            <p:ph idx="4294967295"/>
          </p:nvPr>
        </p:nvPicPr>
        <p:blipFill rotWithShape="1">
          <a:blip r:embed="rId2"/>
          <a:srcRect l="3936" r="7175"/>
          <a:stretch/>
        </p:blipFill>
        <p:spPr>
          <a:xfrm>
            <a:off x="6096000" y="10"/>
            <a:ext cx="6096001" cy="6857990"/>
          </a:xfrm>
          <a:noFill/>
        </p:spPr>
      </p:pic>
    </p:spTree>
    <p:extLst>
      <p:ext uri="{BB962C8B-B14F-4D97-AF65-F5344CB8AC3E}">
        <p14:creationId xmlns:p14="http://schemas.microsoft.com/office/powerpoint/2010/main" val="29749967"/>
      </p:ext>
    </p:extLst>
  </p:cSld>
  <p:clrMapOvr>
    <a:masterClrMapping/>
  </p:clrMapOvr>
  <mc:AlternateContent xmlns:mc="http://schemas.openxmlformats.org/markup-compatibility/2006">
    <mc:Choice xmlns:p14="http://schemas.microsoft.com/office/powerpoint/2010/main" Requires="p14">
      <p:transition spd="slow" p14:dur="2000" advTm="20081"/>
    </mc:Choice>
    <mc:Fallback>
      <p:transition spd="slow" advTm="20081"/>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654246F-8623-7F3F-7EFA-15A14DAF0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603A06-7A53-0535-DCF4-6A2E0EEEA1D1}"/>
              </a:ext>
            </a:extLst>
          </p:cNvPr>
          <p:cNvSpPr>
            <a:spLocks noGrp="1"/>
          </p:cNvSpPr>
          <p:nvPr>
            <p:ph type="title"/>
          </p:nvPr>
        </p:nvSpPr>
        <p:spPr>
          <a:xfrm>
            <a:off x="952500" y="957739"/>
            <a:ext cx="4394103" cy="1778906"/>
          </a:xfrm>
        </p:spPr>
        <p:txBody>
          <a:bodyPr>
            <a:normAutofit/>
          </a:bodyPr>
          <a:lstStyle/>
          <a:p>
            <a:r>
              <a:rPr lang="en-GB"/>
              <a:t>WHAT IS COLLABORATION?</a:t>
            </a:r>
          </a:p>
        </p:txBody>
      </p:sp>
      <p:sp>
        <p:nvSpPr>
          <p:cNvPr id="3" name="Content Placeholder 2">
            <a:extLst>
              <a:ext uri="{FF2B5EF4-FFF2-40B4-BE49-F238E27FC236}">
                <a16:creationId xmlns:a16="http://schemas.microsoft.com/office/drawing/2014/main" id="{7BE74835-BCD4-2603-CAB2-CB1B06088BB7}"/>
              </a:ext>
            </a:extLst>
          </p:cNvPr>
          <p:cNvSpPr>
            <a:spLocks noGrp="1"/>
          </p:cNvSpPr>
          <p:nvPr>
            <p:ph idx="1"/>
          </p:nvPr>
        </p:nvSpPr>
        <p:spPr>
          <a:xfrm>
            <a:off x="952500" y="2890882"/>
            <a:ext cx="4394103" cy="3009381"/>
          </a:xfrm>
        </p:spPr>
        <p:txBody>
          <a:bodyPr>
            <a:normAutofit/>
          </a:bodyPr>
          <a:lstStyle/>
          <a:p>
            <a:r>
              <a:rPr lang="en-GB"/>
              <a:t>The Cambridge Dictionary describes collaboration as: </a:t>
            </a:r>
          </a:p>
          <a:p>
            <a:endParaRPr lang="en-GB"/>
          </a:p>
          <a:p>
            <a:r>
              <a:rPr lang="en-GB" b="1" i="0">
                <a:effectLst/>
                <a:latin typeface="Arial" panose="020B0604020202020204" pitchFamily="34" charset="0"/>
              </a:rPr>
              <a:t>the </a:t>
            </a:r>
            <a:r>
              <a:rPr lang="en-GB" b="1" i="0" u="none" strike="noStrike">
                <a:effectLst/>
                <a:latin typeface="Arial" panose="020B0604020202020204" pitchFamily="34" charset="0"/>
                <a:hlinkClick r:id="rId2" tooltip="situation"/>
              </a:rPr>
              <a:t>situation</a:t>
            </a:r>
            <a:r>
              <a:rPr lang="en-GB" b="1" i="0">
                <a:effectLst/>
                <a:latin typeface="Arial" panose="020B0604020202020204" pitchFamily="34" charset="0"/>
              </a:rPr>
              <a:t> of two or more </a:t>
            </a:r>
            <a:r>
              <a:rPr lang="en-GB" b="1" i="0" u="none" strike="noStrike">
                <a:effectLst/>
                <a:latin typeface="Arial" panose="020B0604020202020204" pitchFamily="34" charset="0"/>
                <a:hlinkClick r:id="rId3" tooltip="people"/>
              </a:rPr>
              <a:t>people</a:t>
            </a:r>
            <a:r>
              <a:rPr lang="en-GB" b="1" i="0">
                <a:effectLst/>
                <a:latin typeface="Arial" panose="020B0604020202020204" pitchFamily="34" charset="0"/>
              </a:rPr>
              <a:t> </a:t>
            </a:r>
            <a:r>
              <a:rPr lang="en-GB" b="1" i="0" u="none" strike="noStrike">
                <a:effectLst/>
                <a:latin typeface="Arial" panose="020B0604020202020204" pitchFamily="34" charset="0"/>
                <a:hlinkClick r:id="rId4" tooltip="working"/>
              </a:rPr>
              <a:t>working</a:t>
            </a:r>
            <a:r>
              <a:rPr lang="en-GB" b="1" i="0">
                <a:effectLst/>
                <a:latin typeface="Arial" panose="020B0604020202020204" pitchFamily="34" charset="0"/>
              </a:rPr>
              <a:t> together to </a:t>
            </a:r>
            <a:r>
              <a:rPr lang="en-GB" b="1" i="0" u="none" strike="noStrike">
                <a:effectLst/>
                <a:latin typeface="Arial" panose="020B0604020202020204" pitchFamily="34" charset="0"/>
                <a:hlinkClick r:id="rId5" tooltip="create"/>
              </a:rPr>
              <a:t>create</a:t>
            </a:r>
            <a:r>
              <a:rPr lang="en-GB" b="1" i="0">
                <a:effectLst/>
                <a:latin typeface="Arial" panose="020B0604020202020204" pitchFamily="34" charset="0"/>
              </a:rPr>
              <a:t> or </a:t>
            </a:r>
            <a:r>
              <a:rPr lang="en-GB" b="1" i="0" u="none" strike="noStrike">
                <a:effectLst/>
                <a:latin typeface="Arial" panose="020B0604020202020204" pitchFamily="34" charset="0"/>
                <a:hlinkClick r:id="rId6" tooltip="achieve"/>
              </a:rPr>
              <a:t>achieve</a:t>
            </a:r>
            <a:r>
              <a:rPr lang="en-GB" b="1" i="0">
                <a:effectLst/>
                <a:latin typeface="Arial" panose="020B0604020202020204" pitchFamily="34" charset="0"/>
              </a:rPr>
              <a:t> the same thing:</a:t>
            </a:r>
            <a:endParaRPr lang="en-GB"/>
          </a:p>
        </p:txBody>
      </p:sp>
      <p:sp>
        <p:nvSpPr>
          <p:cNvPr id="14" name="Rectangle 13">
            <a:extLst>
              <a:ext uri="{FF2B5EF4-FFF2-40B4-BE49-F238E27FC236}">
                <a16:creationId xmlns:a16="http://schemas.microsoft.com/office/drawing/2014/main" id="{FAC4BDE1-4D40-5601-7947-DB5EFE31D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5400" y="953965"/>
            <a:ext cx="4164100" cy="4951535"/>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light bulb with people in it&#10;&#10;Description automatically generated">
            <a:extLst>
              <a:ext uri="{FF2B5EF4-FFF2-40B4-BE49-F238E27FC236}">
                <a16:creationId xmlns:a16="http://schemas.microsoft.com/office/drawing/2014/main" id="{381E99AE-36C5-24E0-0795-02C2CDEE7CC4}"/>
              </a:ext>
            </a:extLst>
          </p:cNvPr>
          <p:cNvPicPr>
            <a:picLocks noChangeAspect="1"/>
          </p:cNvPicPr>
          <p:nvPr/>
        </p:nvPicPr>
        <p:blipFill>
          <a:blip r:embed="rId7"/>
          <a:stretch>
            <a:fillRect/>
          </a:stretch>
        </p:blipFill>
        <p:spPr>
          <a:xfrm>
            <a:off x="6471687" y="1699144"/>
            <a:ext cx="3988143" cy="3459714"/>
          </a:xfrm>
          <a:prstGeom prst="rect">
            <a:avLst/>
          </a:prstGeom>
        </p:spPr>
      </p:pic>
    </p:spTree>
    <p:extLst>
      <p:ext uri="{BB962C8B-B14F-4D97-AF65-F5344CB8AC3E}">
        <p14:creationId xmlns:p14="http://schemas.microsoft.com/office/powerpoint/2010/main" val="2427978501"/>
      </p:ext>
    </p:extLst>
  </p:cSld>
  <p:clrMapOvr>
    <a:masterClrMapping/>
  </p:clrMapOvr>
  <mc:AlternateContent xmlns:mc="http://schemas.openxmlformats.org/markup-compatibility/2006">
    <mc:Choice xmlns:p14="http://schemas.microsoft.com/office/powerpoint/2010/main" Requires="p14">
      <p:transition spd="slow" p14:dur="2000" advTm="15255"/>
    </mc:Choice>
    <mc:Fallback>
      <p:transition spd="slow" advTm="15255"/>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9698E-CF82-2553-3ED2-0715AEEFD7CE}"/>
              </a:ext>
            </a:extLst>
          </p:cNvPr>
          <p:cNvSpPr>
            <a:spLocks noGrp="1"/>
          </p:cNvSpPr>
          <p:nvPr>
            <p:ph type="title"/>
          </p:nvPr>
        </p:nvSpPr>
        <p:spPr/>
        <p:txBody>
          <a:bodyPr/>
          <a:lstStyle/>
          <a:p>
            <a:r>
              <a:rPr lang="en-GB"/>
              <a:t>What does The College of policing say?</a:t>
            </a:r>
          </a:p>
        </p:txBody>
      </p:sp>
      <p:pic>
        <p:nvPicPr>
          <p:cNvPr id="4" name="Content Placeholder 3" descr="A white paper with blue text&#10;&#10;Description automatically generated">
            <a:extLst>
              <a:ext uri="{FF2B5EF4-FFF2-40B4-BE49-F238E27FC236}">
                <a16:creationId xmlns:a16="http://schemas.microsoft.com/office/drawing/2014/main" id="{63C85163-0385-BFE0-CCD9-A7C6D13AF959}"/>
              </a:ext>
            </a:extLst>
          </p:cNvPr>
          <p:cNvPicPr>
            <a:picLocks noGrp="1" noChangeAspect="1"/>
          </p:cNvPicPr>
          <p:nvPr>
            <p:ph idx="1"/>
          </p:nvPr>
        </p:nvPicPr>
        <p:blipFill>
          <a:blip r:embed="rId4"/>
          <a:stretch>
            <a:fillRect/>
          </a:stretch>
        </p:blipFill>
        <p:spPr>
          <a:xfrm>
            <a:off x="1688391" y="2158280"/>
            <a:ext cx="9074990" cy="4561175"/>
          </a:xfrm>
        </p:spPr>
      </p:pic>
      <p:pic>
        <p:nvPicPr>
          <p:cNvPr id="10" name="Audio 9">
            <a:hlinkClick r:id="" action="ppaction://media"/>
            <a:extLst>
              <a:ext uri="{FF2B5EF4-FFF2-40B4-BE49-F238E27FC236}">
                <a16:creationId xmlns:a16="http://schemas.microsoft.com/office/drawing/2014/main" id="{ED174B30-73E7-C607-FAB6-A2D1D20B5F7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52416624"/>
      </p:ext>
    </p:extLst>
  </p:cSld>
  <p:clrMapOvr>
    <a:masterClrMapping/>
  </p:clrMapOvr>
  <mc:AlternateContent xmlns:mc="http://schemas.openxmlformats.org/markup-compatibility/2006">
    <mc:Choice xmlns:p14="http://schemas.microsoft.com/office/powerpoint/2010/main" Requires="p14">
      <p:transition spd="slow" p14:dur="2000" advTm="38977"/>
    </mc:Choice>
    <mc:Fallback>
      <p:transition spd="slow" advTm="38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B0184-974E-F042-6CED-BEE9ADA49AAD}"/>
              </a:ext>
            </a:extLst>
          </p:cNvPr>
          <p:cNvSpPr>
            <a:spLocks noGrp="1"/>
          </p:cNvSpPr>
          <p:nvPr>
            <p:ph type="title"/>
          </p:nvPr>
        </p:nvSpPr>
        <p:spPr/>
        <p:txBody>
          <a:bodyPr>
            <a:normAutofit fontScale="90000"/>
          </a:bodyPr>
          <a:lstStyle/>
          <a:p>
            <a:r>
              <a:rPr lang="en-GB"/>
              <a:t>The risks of not sharing information. </a:t>
            </a:r>
            <a:br>
              <a:rPr lang="en-GB"/>
            </a:br>
            <a:endParaRPr lang="en-GB"/>
          </a:p>
        </p:txBody>
      </p:sp>
      <p:pic>
        <p:nvPicPr>
          <p:cNvPr id="6" name="Online Media 5" title="Fiona Pilkington: Anti-social Behaviour">
            <a:hlinkClick r:id="" action="ppaction://media"/>
            <a:extLst>
              <a:ext uri="{FF2B5EF4-FFF2-40B4-BE49-F238E27FC236}">
                <a16:creationId xmlns:a16="http://schemas.microsoft.com/office/drawing/2014/main" id="{725A6CE9-525E-BAD0-FDCB-6BFF8F71E79A}"/>
              </a:ext>
            </a:extLst>
          </p:cNvPr>
          <p:cNvPicPr>
            <a:picLocks noGrp="1" noRot="1" noChangeAspect="1"/>
          </p:cNvPicPr>
          <p:nvPr>
            <p:ph idx="1"/>
            <a:videoFile r:link="rId1"/>
          </p:nvPr>
        </p:nvPicPr>
        <p:blipFill>
          <a:blip r:embed="rId5"/>
          <a:stretch>
            <a:fillRect/>
          </a:stretch>
        </p:blipFill>
        <p:spPr>
          <a:xfrm>
            <a:off x="2869406" y="2262188"/>
            <a:ext cx="6453187" cy="3643312"/>
          </a:xfrm>
          <a:prstGeom prst="rect">
            <a:avLst/>
          </a:prstGeom>
        </p:spPr>
      </p:pic>
      <p:pic>
        <p:nvPicPr>
          <p:cNvPr id="9" name="Audio 8">
            <a:hlinkClick r:id="" action="ppaction://media"/>
            <a:extLst>
              <a:ext uri="{FF2B5EF4-FFF2-40B4-BE49-F238E27FC236}">
                <a16:creationId xmlns:a16="http://schemas.microsoft.com/office/drawing/2014/main" id="{A1B1C01E-8671-F07D-FDF7-3F90AA7FECDE}"/>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34785588"/>
      </p:ext>
    </p:extLst>
  </p:cSld>
  <p:clrMapOvr>
    <a:masterClrMapping/>
  </p:clrMapOvr>
  <mc:AlternateContent xmlns:mc="http://schemas.openxmlformats.org/markup-compatibility/2006">
    <mc:Choice xmlns:p14="http://schemas.microsoft.com/office/powerpoint/2010/main" Requires="p14">
      <p:transition spd="slow" p14:dur="2000" advTm="47203"/>
    </mc:Choice>
    <mc:Fallback>
      <p:transition spd="slow" advTm="472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audio isNarration="1">
              <p:cMediaNode vol="80000" showWhenStopped="0">
                <p:cTn id="17" fill="hold" display="0">
                  <p:stCondLst>
                    <p:cond delay="indefinite"/>
                  </p:stCondLst>
                  <p:endCondLst>
                    <p:cond evt="onStopAudio" delay="0">
                      <p:tgtEl>
                        <p:sldTgt/>
                      </p:tgtEl>
                    </p:cond>
                  </p:endCondLst>
                </p:cTn>
                <p:tgtEl>
                  <p:spTgt spid="9"/>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654246F-8623-7F3F-7EFA-15A14DAF0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618C19-5BCC-6382-78F1-16436522B5F5}"/>
              </a:ext>
            </a:extLst>
          </p:cNvPr>
          <p:cNvSpPr>
            <a:spLocks noGrp="1"/>
          </p:cNvSpPr>
          <p:nvPr>
            <p:ph type="title"/>
          </p:nvPr>
        </p:nvSpPr>
        <p:spPr>
          <a:xfrm>
            <a:off x="952500" y="957739"/>
            <a:ext cx="4394103" cy="1778906"/>
          </a:xfrm>
        </p:spPr>
        <p:txBody>
          <a:bodyPr>
            <a:normAutofit/>
          </a:bodyPr>
          <a:lstStyle/>
          <a:p>
            <a:r>
              <a:rPr lang="en-GB"/>
              <a:t>Directed reading</a:t>
            </a:r>
          </a:p>
        </p:txBody>
      </p:sp>
      <p:sp>
        <p:nvSpPr>
          <p:cNvPr id="3" name="Content Placeholder 2">
            <a:extLst>
              <a:ext uri="{FF2B5EF4-FFF2-40B4-BE49-F238E27FC236}">
                <a16:creationId xmlns:a16="http://schemas.microsoft.com/office/drawing/2014/main" id="{E0A70670-4B5A-112D-9B80-36EC3F54B541}"/>
              </a:ext>
            </a:extLst>
          </p:cNvPr>
          <p:cNvSpPr>
            <a:spLocks noGrp="1"/>
          </p:cNvSpPr>
          <p:nvPr>
            <p:ph idx="1"/>
          </p:nvPr>
        </p:nvSpPr>
        <p:spPr>
          <a:xfrm>
            <a:off x="952500" y="2890882"/>
            <a:ext cx="4394103" cy="3009381"/>
          </a:xfrm>
        </p:spPr>
        <p:txBody>
          <a:bodyPr>
            <a:normAutofit/>
          </a:bodyPr>
          <a:lstStyle/>
          <a:p>
            <a:r>
              <a:rPr lang="en-GB">
                <a:hlinkClick r:id="rId4"/>
              </a:rPr>
              <a:t>2009-Fiona-Pilkington-Leicestershire.pdf (hampshiresab.org.uk)</a:t>
            </a:r>
            <a:endParaRPr lang="en-GB"/>
          </a:p>
          <a:p>
            <a:endParaRPr lang="en-GB"/>
          </a:p>
        </p:txBody>
      </p:sp>
      <p:sp>
        <p:nvSpPr>
          <p:cNvPr id="15" name="Rectangle 14">
            <a:extLst>
              <a:ext uri="{FF2B5EF4-FFF2-40B4-BE49-F238E27FC236}">
                <a16:creationId xmlns:a16="http://schemas.microsoft.com/office/drawing/2014/main" id="{FAC4BDE1-4D40-5601-7947-DB5EFE31D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5400" y="953965"/>
            <a:ext cx="4164100" cy="4951535"/>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green and white cover&#10;&#10;Description automatically generated">
            <a:extLst>
              <a:ext uri="{FF2B5EF4-FFF2-40B4-BE49-F238E27FC236}">
                <a16:creationId xmlns:a16="http://schemas.microsoft.com/office/drawing/2014/main" id="{283763DD-083C-D801-9340-19DA288CBA19}"/>
              </a:ext>
            </a:extLst>
          </p:cNvPr>
          <p:cNvPicPr>
            <a:picLocks noChangeAspect="1"/>
          </p:cNvPicPr>
          <p:nvPr/>
        </p:nvPicPr>
        <p:blipFill>
          <a:blip r:embed="rId5"/>
          <a:stretch>
            <a:fillRect/>
          </a:stretch>
        </p:blipFill>
        <p:spPr>
          <a:xfrm>
            <a:off x="7363387" y="1699144"/>
            <a:ext cx="3096443" cy="3459714"/>
          </a:xfrm>
          <a:prstGeom prst="rect">
            <a:avLst/>
          </a:prstGeom>
        </p:spPr>
      </p:pic>
      <p:pic>
        <p:nvPicPr>
          <p:cNvPr id="11" name="Audio 10">
            <a:hlinkClick r:id="" action="ppaction://media"/>
            <a:extLst>
              <a:ext uri="{FF2B5EF4-FFF2-40B4-BE49-F238E27FC236}">
                <a16:creationId xmlns:a16="http://schemas.microsoft.com/office/drawing/2014/main" id="{FDD09159-9A1E-4387-26F5-9344B1FA91A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35672259"/>
      </p:ext>
    </p:extLst>
  </p:cSld>
  <p:clrMapOvr>
    <a:masterClrMapping/>
  </p:clrMapOvr>
  <mc:AlternateContent xmlns:mc="http://schemas.openxmlformats.org/markup-compatibility/2006">
    <mc:Choice xmlns:p14="http://schemas.microsoft.com/office/powerpoint/2010/main" Requires="p14">
      <p:transition spd="slow" p14:dur="2000" advTm="41334"/>
    </mc:Choice>
    <mc:Fallback>
      <p:transition spd="slow" advTm="413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3.6|1.9"/>
</p:tagLst>
</file>

<file path=ppt/tags/tag2.xml><?xml version="1.0" encoding="utf-8"?>
<p:tagLst xmlns:a="http://schemas.openxmlformats.org/drawingml/2006/main" xmlns:r="http://schemas.openxmlformats.org/officeDocument/2006/relationships" xmlns:p="http://schemas.openxmlformats.org/presentationml/2006/main">
  <p:tag name="TIMING" val="|7.4|8.4|2.2|1.4|1.1|2.7"/>
</p:tagLst>
</file>

<file path=ppt/tags/tag3.xml><?xml version="1.0" encoding="utf-8"?>
<p:tagLst xmlns:a="http://schemas.openxmlformats.org/drawingml/2006/main" xmlns:r="http://schemas.openxmlformats.org/officeDocument/2006/relationships" xmlns:p="http://schemas.openxmlformats.org/presentationml/2006/main">
  <p:tag name="TIMING" val="|3.5|1"/>
</p:tagLst>
</file>

<file path=ppt/tags/tag4.xml><?xml version="1.0" encoding="utf-8"?>
<p:tagLst xmlns:a="http://schemas.openxmlformats.org/drawingml/2006/main" xmlns:r="http://schemas.openxmlformats.org/officeDocument/2006/relationships" xmlns:p="http://schemas.openxmlformats.org/presentationml/2006/main">
  <p:tag name="TIMING" val="|1.5|0.8"/>
</p:tagLst>
</file>

<file path=ppt/tags/tag5.xml><?xml version="1.0" encoding="utf-8"?>
<p:tagLst xmlns:a="http://schemas.openxmlformats.org/drawingml/2006/main" xmlns:r="http://schemas.openxmlformats.org/officeDocument/2006/relationships" xmlns:p="http://schemas.openxmlformats.org/presentationml/2006/main">
  <p:tag name="TIMING" val="|2|17"/>
</p:tagLst>
</file>

<file path=ppt/tags/tag6.xml><?xml version="1.0" encoding="utf-8"?>
<p:tagLst xmlns:a="http://schemas.openxmlformats.org/drawingml/2006/main" xmlns:r="http://schemas.openxmlformats.org/officeDocument/2006/relationships" xmlns:p="http://schemas.openxmlformats.org/presentationml/2006/main">
  <p:tag name="TIMING" val="|1.2|17.6"/>
</p:tagLst>
</file>

<file path=ppt/tags/tag7.xml><?xml version="1.0" encoding="utf-8"?>
<p:tagLst xmlns:a="http://schemas.openxmlformats.org/drawingml/2006/main" xmlns:r="http://schemas.openxmlformats.org/officeDocument/2006/relationships" xmlns:p="http://schemas.openxmlformats.org/presentationml/2006/main">
  <p:tag name="TIMING" val="|3.2|15.9|10.4"/>
</p:tagLst>
</file>

<file path=ppt/tags/tag8.xml><?xml version="1.0" encoding="utf-8"?>
<p:tagLst xmlns:a="http://schemas.openxmlformats.org/drawingml/2006/main" xmlns:r="http://schemas.openxmlformats.org/officeDocument/2006/relationships" xmlns:p="http://schemas.openxmlformats.org/presentationml/2006/main">
  <p:tag name="TIMING" val="|5.9|15.1|3.8|12.7"/>
</p:tagLst>
</file>

<file path=ppt/tags/tag9.xml><?xml version="1.0" encoding="utf-8"?>
<p:tagLst xmlns:a="http://schemas.openxmlformats.org/drawingml/2006/main" xmlns:r="http://schemas.openxmlformats.org/officeDocument/2006/relationships" xmlns:p="http://schemas.openxmlformats.org/presentationml/2006/main">
  <p:tag name="TIMING" val="|9.1|14.5|9.8|7.9"/>
</p:tagLst>
</file>

<file path=ppt/tags/tag10.xml><?xml version="1.0" encoding="utf-8"?>
<p:tagLst xmlns:a="http://schemas.openxmlformats.org/drawingml/2006/main" xmlns:r="http://schemas.openxmlformats.org/officeDocument/2006/relationships" xmlns:p="http://schemas.openxmlformats.org/presentationml/2006/main">
  <p:tag name="TIMING" val="|5|14|8.6"/>
</p:tagLst>
</file>

<file path=ppt/tags/tag11.xml><?xml version="1.0" encoding="utf-8"?>
<p:tagLst xmlns:a="http://schemas.openxmlformats.org/drawingml/2006/main" xmlns:r="http://schemas.openxmlformats.org/officeDocument/2006/relationships" xmlns:p="http://schemas.openxmlformats.org/presentationml/2006/main">
  <p:tag name="TIMING" val="|1.5|15.8|13.1"/>
</p:tagLst>
</file>

<file path=ppt/tags/tag12.xml><?xml version="1.0" encoding="utf-8"?>
<p:tagLst xmlns:a="http://schemas.openxmlformats.org/drawingml/2006/main" xmlns:r="http://schemas.openxmlformats.org/officeDocument/2006/relationships" xmlns:p="http://schemas.openxmlformats.org/presentationml/2006/main">
  <p:tag name="TIMING" val="|6|10.2|1.9|2.1|1.9"/>
</p:tagLst>
</file>

<file path=ppt/tags/tag13.xml><?xml version="1.0" encoding="utf-8"?>
<p:tagLst xmlns:a="http://schemas.openxmlformats.org/drawingml/2006/main" xmlns:r="http://schemas.openxmlformats.org/officeDocument/2006/relationships" xmlns:p="http://schemas.openxmlformats.org/presentationml/2006/main">
  <p:tag name="TIMING" val="|4.7|0.6|0.7|0.5|2.2"/>
</p:tagLst>
</file>

<file path=ppt/tags/tag14.xml><?xml version="1.0" encoding="utf-8"?>
<p:tagLst xmlns:a="http://schemas.openxmlformats.org/drawingml/2006/main" xmlns:r="http://schemas.openxmlformats.org/officeDocument/2006/relationships" xmlns:p="http://schemas.openxmlformats.org/presentationml/2006/main">
  <p:tag name="TIMING" val="|1|5.3|2.3|1.2"/>
</p:tagLst>
</file>

<file path=ppt/tags/tag15.xml><?xml version="1.0" encoding="utf-8"?>
<p:tagLst xmlns:a="http://schemas.openxmlformats.org/drawingml/2006/main" xmlns:r="http://schemas.openxmlformats.org/officeDocument/2006/relationships" xmlns:p="http://schemas.openxmlformats.org/presentationml/2006/main">
  <p:tag name="TIMING" val="|4.3|21.1"/>
</p:tagLst>
</file>

<file path=ppt/tags/tag16.xml><?xml version="1.0" encoding="utf-8"?>
<p:tagLst xmlns:a="http://schemas.openxmlformats.org/drawingml/2006/main" xmlns:r="http://schemas.openxmlformats.org/officeDocument/2006/relationships" xmlns:p="http://schemas.openxmlformats.org/presentationml/2006/main">
  <p:tag name="TIMING" val="|1.4|19.4"/>
</p:tagLst>
</file>

<file path=ppt/tags/tag17.xml><?xml version="1.0" encoding="utf-8"?>
<p:tagLst xmlns:a="http://schemas.openxmlformats.org/drawingml/2006/main" xmlns:r="http://schemas.openxmlformats.org/officeDocument/2006/relationships" xmlns:p="http://schemas.openxmlformats.org/presentationml/2006/main">
  <p:tag name="TIMING" val="|1.3|15.6"/>
</p:tagLst>
</file>

<file path=ppt/tags/tag18.xml><?xml version="1.0" encoding="utf-8"?>
<p:tagLst xmlns:a="http://schemas.openxmlformats.org/drawingml/2006/main" xmlns:r="http://schemas.openxmlformats.org/officeDocument/2006/relationships" xmlns:p="http://schemas.openxmlformats.org/presentationml/2006/main">
  <p:tag name="TIMING" val="|2.4|15.4"/>
</p:tagLst>
</file>

<file path=ppt/tags/tag19.xml><?xml version="1.0" encoding="utf-8"?>
<p:tagLst xmlns:a="http://schemas.openxmlformats.org/drawingml/2006/main" xmlns:r="http://schemas.openxmlformats.org/officeDocument/2006/relationships" xmlns:p="http://schemas.openxmlformats.org/presentationml/2006/main">
  <p:tag name="TIMING" val="|1.6|15.4"/>
</p:tagLst>
</file>

<file path=ppt/theme/theme1.xml><?xml version="1.0" encoding="utf-8"?>
<a:theme xmlns:a="http://schemas.openxmlformats.org/drawingml/2006/main" name="PoiseVTI">
  <a:themeElements>
    <a:clrScheme name="AnalogousFromDarkSeedLeftStep">
      <a:dk1>
        <a:srgbClr val="000000"/>
      </a:dk1>
      <a:lt1>
        <a:srgbClr val="FFFFFF"/>
      </a:lt1>
      <a:dk2>
        <a:srgbClr val="1C311C"/>
      </a:dk2>
      <a:lt2>
        <a:srgbClr val="F2F3F0"/>
      </a:lt2>
      <a:accent1>
        <a:srgbClr val="884DC3"/>
      </a:accent1>
      <a:accent2>
        <a:srgbClr val="534AB7"/>
      </a:accent2>
      <a:accent3>
        <a:srgbClr val="4D74C3"/>
      </a:accent3>
      <a:accent4>
        <a:srgbClr val="3B94B1"/>
      </a:accent4>
      <a:accent5>
        <a:srgbClr val="4BBFAC"/>
      </a:accent5>
      <a:accent6>
        <a:srgbClr val="3BB16C"/>
      </a:accent6>
      <a:hlink>
        <a:srgbClr val="339A9A"/>
      </a:hlink>
      <a:folHlink>
        <a:srgbClr val="7F7F7F"/>
      </a:folHlink>
    </a:clrScheme>
    <a:fontScheme name="Goudy Univers">
      <a:majorFont>
        <a:latin typeface="Goudy Old Style"/>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iseVTI" id="{9843863B-6720-4231-BFE7-E604B355382A}" vid="{6C5B2780-C73E-445D-98DA-9D2BCD7897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36</Slides>
  <Notes>14</Notes>
  <HiddenSlides>0</HiddenSlide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PoiseVTI</vt:lpstr>
      <vt:lpstr>Week 6 Evidence based policing- Collaborations</vt:lpstr>
      <vt:lpstr>How do we find out “What works best”?</vt:lpstr>
      <vt:lpstr>Outcome</vt:lpstr>
      <vt:lpstr>Example</vt:lpstr>
      <vt:lpstr>Example</vt:lpstr>
      <vt:lpstr>Ethical Policing Principles</vt:lpstr>
      <vt:lpstr>Aims for todays session</vt:lpstr>
      <vt:lpstr>What is intelligence?</vt:lpstr>
      <vt:lpstr>What is the difference between ‘information’ and ‘intelligence?</vt:lpstr>
      <vt:lpstr>Key aspects of criminal intelligence</vt:lpstr>
      <vt:lpstr>PowerPoint Presentation</vt:lpstr>
      <vt:lpstr>PowerPoint Presentation</vt:lpstr>
      <vt:lpstr>PowerPoint Presentation</vt:lpstr>
      <vt:lpstr>PowerPoint Presentation</vt:lpstr>
      <vt:lpstr>NIM:- National Intelligence model</vt:lpstr>
      <vt:lpstr>what is nim?</vt:lpstr>
      <vt:lpstr>What is the purpose?</vt:lpstr>
      <vt:lpstr>Strategic and tactical tasking and co-ordination group meetings</vt:lpstr>
      <vt:lpstr>What is the purpose?</vt:lpstr>
      <vt:lpstr>WHAT IS THE PURPOSE?</vt:lpstr>
      <vt:lpstr>PowerPoint Presentation</vt:lpstr>
      <vt:lpstr>LEVEL 1- LOCAL ISSUES</vt:lpstr>
      <vt:lpstr>Level 2- cross border</vt:lpstr>
      <vt:lpstr>LEVEL 3- SERIOUS AND ORGANISED CRIME</vt:lpstr>
      <vt:lpstr>Strategic and Tactical Tasking and Co-ordination Group Meetings</vt:lpstr>
      <vt:lpstr>What is the purpose to the tasking and co-ordination meeting?</vt:lpstr>
      <vt:lpstr>The importance of Intelligence sharing</vt:lpstr>
      <vt:lpstr>PowerPoint Presentation</vt:lpstr>
      <vt:lpstr>PowerPoint Presentation</vt:lpstr>
      <vt:lpstr>PowerPoint Presentation</vt:lpstr>
      <vt:lpstr>PowerPoint Presentation</vt:lpstr>
      <vt:lpstr>Collaboration </vt:lpstr>
      <vt:lpstr>WHAT IS COLLABORATION?</vt:lpstr>
      <vt:lpstr>What does The College of policing say?</vt:lpstr>
      <vt:lpstr>The risks of not sharing information.  </vt:lpstr>
      <vt:lpstr>Directed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Kelly Andrews</dc:creator>
  <cp:revision>1</cp:revision>
  <dcterms:created xsi:type="dcterms:W3CDTF">2023-10-27T12:16:53Z</dcterms:created>
  <dcterms:modified xsi:type="dcterms:W3CDTF">2026-03-02T11:19:30Z</dcterms:modified>
</cp:coreProperties>
</file>