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2" d="100"/>
          <a:sy n="12" d="100"/>
        </p:scale>
        <p:origin x="1804" y="8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7/29/2026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464695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77/070674370605100702" TargetMode="External"/><Relationship Id="rId13" Type="http://schemas.openxmlformats.org/officeDocument/2006/relationships/image" Target="../media/image11.png"/><Relationship Id="rId3" Type="http://schemas.openxmlformats.org/officeDocument/2006/relationships/image" Target="../media/image10.jpeg"/><Relationship Id="rId7" Type="http://schemas.openxmlformats.org/officeDocument/2006/relationships/hyperlink" Target="https://lightwithinlmft.org/ocd-treatment-options/?utm_source=copilot.com" TargetMode="External"/><Relationship Id="rId12" Type="http://schemas.openxmlformats.org/officeDocument/2006/relationships/hyperlink" Target="https://doi.org/10.1136/bmj.g2183" TargetMode="External"/><Relationship Id="rId17" Type="http://schemas.openxmlformats.org/officeDocument/2006/relationships/image" Target="../media/image15.jpeg"/><Relationship Id="rId2" Type="http://schemas.openxmlformats.org/officeDocument/2006/relationships/notesSlide" Target="../notesSlides/notesSlide1.xml"/><Relationship Id="rId16"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s://historycollection.com/16-terrifying-facts-about-mental-asylums-in-the-19th-century/" TargetMode="External"/><Relationship Id="rId11" Type="http://schemas.openxmlformats.org/officeDocument/2006/relationships/hyperlink" Target="https://doi.org/10.1080/00049530108255113" TargetMode="External"/><Relationship Id="rId5" Type="http://schemas.openxmlformats.org/officeDocument/2006/relationships/hyperlink" Target="https://ar.inspiredpencil.com/pictures-2023/electroconvulsive-therapy-1950s?utm_source=copilot.com" TargetMode="External"/><Relationship Id="rId15" Type="http://schemas.openxmlformats.org/officeDocument/2006/relationships/image" Target="../media/image13.png"/><Relationship Id="rId10" Type="http://schemas.openxmlformats.org/officeDocument/2006/relationships/hyperlink" Target="https://doi.org/10.1038/nrn3746" TargetMode="External"/><Relationship Id="rId4" Type="http://schemas.openxmlformats.org/officeDocument/2006/relationships/hyperlink" Target="http://worksheetshq.com/view/ocd-meaning-and-coping-strategies/" TargetMode="External"/><Relationship Id="rId9" Type="http://schemas.openxmlformats.org/officeDocument/2006/relationships/hyperlink" Target="https://doi.org/10.1111/j.1476-5381.2011.01422.x" TargetMode="External"/><Relationship Id="rId1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28799" y="11887200"/>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t>Student name  -</a:t>
            </a:r>
            <a:r>
              <a:rPr lang="en-GB" sz="5400" dirty="0">
                <a:latin typeface="Arial" panose="020B0604020202020204" pitchFamily="34" charset="0"/>
                <a:cs typeface="Arial" panose="020B0604020202020204" pitchFamily="34" charset="0"/>
              </a:rPr>
              <a:t>Tonye Tikili</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number-2335476</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88043" y="5503830"/>
            <a:ext cx="10028444" cy="11424644"/>
          </a:xfrm>
        </p:spPr>
        <p:txBody>
          <a:bodyPr/>
          <a:lstStyle/>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marL="571500" lvl="0" indent="-571500">
              <a:buFont typeface="Arial" panose="020B0604020202020204" pitchFamily="34" charset="0"/>
              <a:buChar char="•"/>
            </a:pPr>
            <a:endParaRPr lang="en-GB" sz="4000" dirty="0"/>
          </a:p>
          <a:p>
            <a:pPr marL="571500" lvl="0" indent="-571500">
              <a:buFont typeface="Arial" panose="020B0604020202020204" pitchFamily="34" charset="0"/>
              <a:buChar char="•"/>
            </a:pPr>
            <a:endParaRPr lang="en-GB" sz="4000" dirty="0"/>
          </a:p>
          <a:p>
            <a:pPr marL="571500" lvl="0" indent="-571500">
              <a:buFont typeface="Arial" panose="020B0604020202020204" pitchFamily="34" charset="0"/>
              <a:buChar char="•"/>
            </a:pPr>
            <a:endParaRPr lang="en-GB" sz="4000" dirty="0"/>
          </a:p>
          <a:p>
            <a:pPr marL="571500" lvl="0" indent="-571500">
              <a:buFont typeface="Arial" panose="020B0604020202020204" pitchFamily="34" charset="0"/>
              <a:buChar char="•"/>
            </a:pPr>
            <a:endParaRPr lang="en-GB" sz="4000" dirty="0"/>
          </a:p>
          <a:p>
            <a:pPr lvl="0"/>
            <a:endParaRPr lang="en-GB" sz="2800" dirty="0"/>
          </a:p>
          <a:p>
            <a:pPr lvl="0"/>
            <a:r>
              <a:rPr lang="en-GB" sz="2800" dirty="0"/>
              <a:t>                                                      </a:t>
            </a:r>
            <a:r>
              <a:rPr lang="en-GB" dirty="0">
                <a:hlinkClick r:id="rId4" tooltip="View page"/>
              </a:rPr>
              <a:t>worksheetshq.com</a:t>
            </a:r>
            <a:br>
              <a:rPr lang="en-GB" sz="2800" dirty="0"/>
            </a:br>
            <a:endParaRPr lang="en-GB" sz="2800" dirty="0"/>
          </a:p>
          <a:p>
            <a:pPr lvl="0"/>
            <a:endParaRPr lang="en-GB" sz="2800" dirty="0"/>
          </a:p>
          <a:p>
            <a:pPr lvl="0"/>
            <a:r>
              <a:rPr lang="en-GB" sz="2800" dirty="0"/>
              <a:t>OCD is classified as an </a:t>
            </a:r>
            <a:r>
              <a:rPr lang="en-GB" sz="2800" b="1" dirty="0"/>
              <a:t>anxiety disorder</a:t>
            </a:r>
            <a:r>
              <a:rPr lang="en-GB" sz="2800" dirty="0"/>
              <a:t> involving intrusive, distressing thoughts (obsessions) and repetitive behaviours (compulsions).</a:t>
            </a:r>
          </a:p>
          <a:p>
            <a:pPr lvl="0"/>
            <a:r>
              <a:rPr lang="en-GB" sz="2800" dirty="0"/>
              <a:t>These behaviours temporarily reduce anxiety but reinforce the OCD cycle</a:t>
            </a:r>
            <a:r>
              <a:rPr lang="en-GB" sz="2800" i="1" dirty="0"/>
              <a:t>. </a:t>
            </a:r>
            <a:r>
              <a:rPr lang="en-GB" sz="2800" dirty="0"/>
              <a:t>(APA, 2022; NHS, 2023</a:t>
            </a:r>
            <a:r>
              <a:rPr lang="en-GB" sz="2800" i="1" dirty="0"/>
              <a:t>)</a:t>
            </a:r>
          </a:p>
          <a:p>
            <a:r>
              <a:rPr lang="en-GB" sz="2800" b="1" dirty="0"/>
              <a:t>Prevalence</a:t>
            </a:r>
          </a:p>
          <a:p>
            <a:pPr marL="457200" lvl="0" indent="-457200">
              <a:buFont typeface="Arial" panose="020B0604020202020204" pitchFamily="34" charset="0"/>
              <a:buChar char="•"/>
            </a:pPr>
            <a:r>
              <a:rPr lang="en-GB" sz="2800" dirty="0"/>
              <a:t>OCD affects </a:t>
            </a:r>
            <a:r>
              <a:rPr lang="en-GB" sz="2800" b="1" dirty="0"/>
              <a:t>1–2% of the global population</a:t>
            </a:r>
            <a:r>
              <a:rPr lang="en-GB" sz="2800" dirty="0"/>
              <a:t>.</a:t>
            </a:r>
          </a:p>
          <a:p>
            <a:pPr marL="342900" lvl="0" indent="-342900">
              <a:buFont typeface="Arial" panose="020B0604020202020204" pitchFamily="34" charset="0"/>
              <a:buChar char="•"/>
            </a:pPr>
            <a:r>
              <a:rPr lang="en-GB" sz="2800" dirty="0"/>
              <a:t>Many individuals remain undiagnosed due to stigma and misunderstanding. (WHO, 2025).</a:t>
            </a:r>
          </a:p>
          <a:p>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88043" y="4831730"/>
            <a:ext cx="9968810" cy="1055008"/>
          </a:xfrm>
        </p:spPr>
        <p:txBody>
          <a:bodyPr/>
          <a:lstStyle/>
          <a:p>
            <a:r>
              <a:rPr lang="en-GB" sz="4800" dirty="0">
                <a:latin typeface="Aptos" panose="020B0004020202020204" pitchFamily="34" charset="0"/>
              </a:rPr>
              <a:t>Introduction </a:t>
            </a:r>
          </a:p>
          <a:p>
            <a:endParaRPr lang="en-GB" sz="4800" dirty="0">
              <a:latin typeface="Aptos" panose="020B0004020202020204" pitchFamily="34" charset="0"/>
            </a:endParaRP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8996990"/>
            <a:ext cx="10038660" cy="974788"/>
          </a:xfrm>
        </p:spPr>
        <p:txBody>
          <a:bodyPr/>
          <a:lstStyle/>
          <a:p>
            <a:r>
              <a:rPr lang="en-GB" sz="4800" dirty="0">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48935" y="6833680"/>
            <a:ext cx="10048874" cy="19039036"/>
          </a:xfrm>
        </p:spPr>
        <p:txBody>
          <a:bodyPr/>
          <a:lstStyle/>
          <a:p>
            <a:endParaRPr lang="en-GB" sz="2800" b="1" dirty="0"/>
          </a:p>
          <a:p>
            <a:endParaRPr lang="en-GB" sz="2800" b="1" dirty="0"/>
          </a:p>
          <a:p>
            <a:endParaRPr lang="en-GB" sz="2800" b="1" dirty="0"/>
          </a:p>
          <a:p>
            <a:endParaRPr lang="en-GB" sz="2800" b="1" dirty="0"/>
          </a:p>
          <a:p>
            <a:endParaRPr lang="en-GB" sz="2800" b="1" dirty="0"/>
          </a:p>
          <a:p>
            <a:endParaRPr lang="en-GB" sz="2800" b="1" dirty="0"/>
          </a:p>
          <a:p>
            <a:endParaRPr lang="en-GB" sz="2800" b="1" dirty="0"/>
          </a:p>
          <a:p>
            <a:r>
              <a:rPr lang="en-GB" sz="3600" b="1" dirty="0">
                <a:hlinkClick r:id="rId5" tooltip="ar.inspiredpencil.com"/>
              </a:rPr>
              <a:t> </a:t>
            </a:r>
            <a:r>
              <a:rPr lang="en-GB" sz="3600" b="1" dirty="0"/>
              <a:t>      </a:t>
            </a:r>
            <a:r>
              <a:rPr lang="en-GB" dirty="0">
                <a:hlinkClick r:id="rId6" tooltip="View page"/>
              </a:rPr>
              <a:t>historycollection.com</a:t>
            </a:r>
            <a:r>
              <a:rPr lang="en-GB" sz="3600" b="1" dirty="0"/>
              <a:t>                                          </a:t>
            </a:r>
          </a:p>
          <a:p>
            <a:r>
              <a:rPr lang="en-GB" sz="3600" b="1" dirty="0"/>
              <a:t>Past </a:t>
            </a:r>
            <a:r>
              <a:rPr lang="en-GB" sz="3600" b="1" dirty="0">
                <a:hlinkClick r:id="rId5" tooltip="ar.inspiredpencil.com"/>
              </a:rPr>
              <a:t> </a:t>
            </a:r>
            <a:r>
              <a:rPr lang="en-GB" sz="3600" b="1" dirty="0"/>
              <a:t>view</a:t>
            </a:r>
          </a:p>
          <a:p>
            <a:pPr lvl="0" algn="just"/>
            <a:r>
              <a:rPr lang="en-GB" sz="2800" dirty="0"/>
              <a:t>OCD was misunderstood as sin, moral weakness, or “madness.</a:t>
            </a:r>
          </a:p>
          <a:p>
            <a:pPr lvl="0" algn="just"/>
            <a:r>
              <a:rPr lang="en-GB" sz="2800" dirty="0"/>
              <a:t>People were often institutionalised in asylums.</a:t>
            </a:r>
          </a:p>
          <a:p>
            <a:pPr algn="just"/>
            <a:r>
              <a:rPr lang="en-GB" sz="2800" dirty="0"/>
              <a:t>Treatments included sedation, restraints, and early ECT. </a:t>
            </a:r>
          </a:p>
          <a:p>
            <a:pPr algn="just"/>
            <a:r>
              <a:rPr lang="en-GB" sz="2800" dirty="0"/>
              <a:t>(Simpson. H.B, 2014)</a:t>
            </a:r>
            <a:endParaRPr lang="en-GB" sz="2800" kern="100" dirty="0">
              <a:solidFill>
                <a:srgbClr val="FF0000"/>
              </a:solidFill>
              <a:latin typeface="Aptos" panose="020B0004020202020204" pitchFamily="34" charset="0"/>
              <a:ea typeface="Aptos" panose="020B0004020202020204" pitchFamily="34" charset="0"/>
            </a:endParaRPr>
          </a:p>
          <a:p>
            <a:pPr algn="just"/>
            <a:endParaRPr lang="en-GB" sz="2800" b="1" dirty="0"/>
          </a:p>
          <a:p>
            <a:endParaRPr lang="en-GB" sz="2800" b="1" dirty="0"/>
          </a:p>
          <a:p>
            <a:endParaRPr lang="en-GB" sz="2800" b="1" dirty="0"/>
          </a:p>
          <a:p>
            <a:endParaRPr lang="en-GB" sz="2800" b="1" dirty="0"/>
          </a:p>
          <a:p>
            <a:endParaRPr lang="en-GB" sz="2800" b="1" dirty="0"/>
          </a:p>
          <a:p>
            <a:endParaRPr lang="en-GB" sz="2800" b="1" dirty="0"/>
          </a:p>
          <a:p>
            <a:endParaRPr lang="en-GB" sz="2800" b="1" dirty="0"/>
          </a:p>
          <a:p>
            <a:endParaRPr lang="en-GB" sz="2800" b="1" dirty="0"/>
          </a:p>
          <a:p>
            <a:endParaRPr lang="en-GB" dirty="0">
              <a:hlinkClick r:id="rId5" tooltip="ar.inspiredpencil.com"/>
            </a:endParaRPr>
          </a:p>
          <a:p>
            <a:endParaRPr lang="en-GB" dirty="0">
              <a:hlinkClick r:id="rId5" tooltip="ar.inspiredpencil.com"/>
            </a:endParaRPr>
          </a:p>
          <a:p>
            <a:r>
              <a:rPr lang="en-GB" dirty="0">
                <a:hlinkClick r:id="rId5" tooltip="ar.inspiredpencil.com"/>
              </a:rPr>
              <a:t>ar.inspiredpencil.com</a:t>
            </a:r>
            <a:endParaRPr lang="en-GB" sz="2800" b="1" dirty="0"/>
          </a:p>
          <a:p>
            <a:endParaRPr lang="en-GB" sz="2800" b="1" dirty="0"/>
          </a:p>
          <a:p>
            <a:r>
              <a:rPr lang="en-GB" sz="2800" b="1" dirty="0"/>
              <a:t>Modern  view</a:t>
            </a:r>
          </a:p>
          <a:p>
            <a:pPr marL="342900" lvl="0" indent="-342900" algn="just">
              <a:buFont typeface="Arial" panose="020B0604020202020204" pitchFamily="34" charset="0"/>
              <a:buChar char="•"/>
            </a:pPr>
            <a:r>
              <a:rPr lang="en-GB" sz="2800" dirty="0"/>
              <a:t>OCD is recognised as a distinct psychiatric disorder.</a:t>
            </a:r>
          </a:p>
          <a:p>
            <a:pPr marL="342900" lvl="0" indent="-342900" algn="just">
              <a:buFont typeface="Arial" panose="020B0604020202020204" pitchFamily="34" charset="0"/>
              <a:buChar char="•"/>
            </a:pPr>
            <a:r>
              <a:rPr lang="en-GB" sz="2800" dirty="0"/>
              <a:t>Development of CBT, ERP, SSRIs, and clomipramine was introduced to manage OCD.</a:t>
            </a:r>
          </a:p>
          <a:p>
            <a:pPr marL="342900" lvl="0" indent="-342900" algn="just">
              <a:buFont typeface="Arial" panose="020B0604020202020204" pitchFamily="34" charset="0"/>
              <a:buChar char="•"/>
            </a:pPr>
            <a:r>
              <a:rPr lang="en-GB" sz="2800" dirty="0"/>
              <a:t>Specialist clinics and digital CBT were introduced (NHS England, 2023).</a:t>
            </a:r>
          </a:p>
          <a:p>
            <a:pPr marL="342900" lvl="0" indent="-342900" algn="just">
              <a:buFont typeface="Arial" panose="020B0604020202020204" pitchFamily="34" charset="0"/>
              <a:buChar char="•"/>
            </a:pPr>
            <a:r>
              <a:rPr lang="en-GB" sz="2800" dirty="0"/>
              <a:t>Public awareness is vital because it reduces stigma.</a:t>
            </a:r>
          </a:p>
          <a:p>
            <a:pPr algn="just"/>
            <a:r>
              <a:rPr lang="en-GB" sz="2800" dirty="0"/>
              <a:t>   It is also treatable, common and not caused by personality flaws. </a:t>
            </a:r>
          </a:p>
          <a:p>
            <a:pPr algn="just"/>
            <a:r>
              <a:rPr lang="en-GB" sz="2800" dirty="0"/>
              <a:t>     </a:t>
            </a:r>
          </a:p>
          <a:p>
            <a:pPr lvl="0"/>
            <a:endParaRPr lang="en-GB" sz="3600"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809718"/>
          </a:xfrm>
        </p:spPr>
        <p:txBody>
          <a:bodyPr/>
          <a:lstStyle/>
          <a:p>
            <a:r>
              <a:rPr lang="en-GB" sz="4800" dirty="0">
                <a:latin typeface="Aptos" panose="020B0004020202020204" pitchFamily="34" charset="0"/>
              </a:rPr>
              <a:t>Historical perspectives and </a:t>
            </a:r>
          </a:p>
          <a:p>
            <a:r>
              <a:rPr lang="en-GB" sz="4800" dirty="0">
                <a:latin typeface="Aptos" panose="020B0004020202020204" pitchFamily="34" charset="0"/>
              </a:rPr>
              <a:t>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831730"/>
            <a:ext cx="10058400" cy="10322818"/>
          </a:xfrm>
        </p:spPr>
        <p:txBody>
          <a:bodyPr/>
          <a:lstStyle/>
          <a:p>
            <a:r>
              <a:rPr lang="en-GB" sz="4800" dirty="0"/>
              <a:t>Current Services and Treatments</a:t>
            </a:r>
          </a:p>
          <a:p>
            <a:pPr lvl="0" algn="l"/>
            <a:endParaRPr lang="en-GB" sz="2800" dirty="0"/>
          </a:p>
          <a:p>
            <a:pPr lvl="0" algn="l"/>
            <a:endParaRPr lang="en-GB" sz="2800" dirty="0"/>
          </a:p>
          <a:p>
            <a:pPr lvl="0" algn="l"/>
            <a:endParaRPr lang="en-GB" sz="2800" dirty="0"/>
          </a:p>
          <a:p>
            <a:pPr lvl="0" algn="l"/>
            <a:endParaRPr lang="en-GB" sz="2800" dirty="0"/>
          </a:p>
          <a:p>
            <a:pPr lvl="0" algn="l"/>
            <a:endParaRPr lang="en-GB" sz="2800" dirty="0"/>
          </a:p>
          <a:p>
            <a:pPr lvl="0" algn="l"/>
            <a:endParaRPr lang="en-GB" sz="2800" dirty="0"/>
          </a:p>
          <a:p>
            <a:pPr lvl="0" algn="l"/>
            <a:endParaRPr lang="en-GB" sz="2800" dirty="0"/>
          </a:p>
          <a:p>
            <a:pPr lvl="0" algn="l"/>
            <a:r>
              <a:rPr lang="en-GB" b="0" dirty="0"/>
              <a:t> </a:t>
            </a:r>
            <a:r>
              <a:rPr lang="en-GB" b="0" u="none" dirty="0"/>
              <a:t>                      </a:t>
            </a:r>
            <a:r>
              <a:rPr lang="en-GB" b="0" dirty="0"/>
              <a:t> </a:t>
            </a:r>
            <a:r>
              <a:rPr lang="en-GB" b="0" dirty="0">
                <a:hlinkClick r:id="rId7" tooltip="lightwithinlmft.org"/>
              </a:rPr>
              <a:t>lightwithinlmft.org</a:t>
            </a:r>
            <a:r>
              <a:rPr lang="en-GB" b="0" dirty="0"/>
              <a:t>                                                  </a:t>
            </a:r>
            <a:r>
              <a:rPr lang="en-GB" b="0" dirty="0">
                <a:hlinkClick r:id="rId7" tooltip="lightwithinlmft.org"/>
              </a:rPr>
              <a:t>  </a:t>
            </a:r>
            <a:r>
              <a:rPr lang="en-GB" b="0" dirty="0"/>
              <a:t>           </a:t>
            </a:r>
            <a:endParaRPr lang="en-GB" sz="2800" dirty="0"/>
          </a:p>
          <a:p>
            <a:pPr lvl="0" algn="l"/>
            <a:r>
              <a:rPr lang="en-GB" sz="2800" dirty="0"/>
              <a:t>                                                   </a:t>
            </a:r>
          </a:p>
          <a:p>
            <a:pPr lvl="0" algn="l"/>
            <a:r>
              <a:rPr lang="en-GB" sz="2400" dirty="0"/>
              <a:t>Psychological Treatments</a:t>
            </a:r>
          </a:p>
          <a:p>
            <a:pPr marL="457200" indent="-457200" algn="l">
              <a:buFont typeface="Arial" panose="020B0604020202020204" pitchFamily="34" charset="0"/>
              <a:buChar char="•"/>
            </a:pPr>
            <a:r>
              <a:rPr lang="en-GB" sz="2400" b="0" u="none" dirty="0"/>
              <a:t>SSRIs and CBT are used for short and long-term to prevent relapse. (ERP)  has a good standard. </a:t>
            </a:r>
          </a:p>
          <a:p>
            <a:pPr marL="457200" indent="-457200" algn="l">
              <a:buFont typeface="Arial" panose="020B0604020202020204" pitchFamily="34" charset="0"/>
              <a:buChar char="•"/>
            </a:pPr>
            <a:r>
              <a:rPr lang="en-GB" sz="2400" b="0" u="none" dirty="0"/>
              <a:t>Helps individuals confront their feared situations and reduce compulsions  </a:t>
            </a:r>
            <a:r>
              <a:rPr lang="en-GB" sz="2400" u="none" dirty="0"/>
              <a:t>(</a:t>
            </a:r>
            <a:r>
              <a:rPr lang="en-GB" sz="2400" b="0" u="none" dirty="0"/>
              <a:t>NICE, 2005; Abramowitz, 2006</a:t>
            </a:r>
            <a:r>
              <a:rPr lang="en-GB" sz="2400" i="1" dirty="0"/>
              <a:t>)</a:t>
            </a:r>
            <a:endParaRPr lang="en-GB" sz="2400" dirty="0"/>
          </a:p>
          <a:p>
            <a:pPr lvl="0" algn="l"/>
            <a:r>
              <a:rPr lang="en-GB" sz="2400" u="none" dirty="0"/>
              <a:t>Support services</a:t>
            </a:r>
            <a:r>
              <a:rPr lang="en-GB" sz="2400" b="0" u="none" dirty="0"/>
              <a:t>:</a:t>
            </a:r>
          </a:p>
          <a:p>
            <a:pPr marL="457200" lvl="0" indent="-457200" algn="l">
              <a:buFont typeface="Arial" panose="020B0604020202020204" pitchFamily="34" charset="0"/>
              <a:buChar char="•"/>
            </a:pPr>
            <a:r>
              <a:rPr lang="en-GB" sz="2400" b="0" u="none" dirty="0"/>
              <a:t>UK organisations such as OCD‑UK, OCD Action, and TOP UK provide peer support, education, and advocacy (NHS, 2023).</a:t>
            </a:r>
          </a:p>
          <a:p>
            <a:pPr lvl="0" algn="l"/>
            <a:r>
              <a:rPr lang="en-GB" sz="2400" u="none" dirty="0"/>
              <a:t>Digital and community support</a:t>
            </a:r>
            <a:r>
              <a:rPr lang="en-GB" sz="2400" b="0" u="none" dirty="0"/>
              <a:t>:</a:t>
            </a:r>
          </a:p>
          <a:p>
            <a:pPr marL="457200" lvl="0" indent="-457200" algn="l">
              <a:buFont typeface="Arial" panose="020B0604020202020204" pitchFamily="34" charset="0"/>
              <a:buChar char="•"/>
            </a:pPr>
            <a:r>
              <a:rPr lang="en-GB" sz="2400" b="0" u="none" dirty="0"/>
              <a:t>Online CBT programmes, self‑help resources, and community mental health teams increase accessibility (Fineberg, N., 2011).</a:t>
            </a:r>
            <a:endParaRPr lang="en-GB" sz="2400"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3179359" y="26089583"/>
            <a:ext cx="9027841" cy="1055655"/>
          </a:xfrm>
        </p:spPr>
        <p:txBody>
          <a:bodyPr/>
          <a:lstStyle/>
          <a:p>
            <a:r>
              <a:rPr lang="en-GB" sz="5400" dirty="0">
                <a:latin typeface="Aptos" panose="020B0004020202020204" pitchFamily="34" charset="0"/>
              </a:rPr>
              <a:t>Conclusions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rot="10800000" flipV="1">
            <a:off x="22459050" y="15154548"/>
            <a:ext cx="10028443" cy="11884648"/>
          </a:xfrm>
        </p:spPr>
        <p:txBody>
          <a:bodyPr/>
          <a:lstStyle/>
          <a:p>
            <a:r>
              <a:rPr lang="en-GB" sz="3600" dirty="0">
                <a:latin typeface="Aptos" panose="020B0004020202020204" pitchFamily="34" charset="0"/>
              </a:rPr>
              <a:t>        </a:t>
            </a:r>
            <a:r>
              <a:rPr lang="en-GB" sz="4800" dirty="0">
                <a:latin typeface="Aptos" panose="020B0004020202020204" pitchFamily="34" charset="0"/>
              </a:rPr>
              <a:t>Recommendations</a:t>
            </a:r>
          </a:p>
          <a:p>
            <a:pPr algn="just"/>
            <a:r>
              <a:rPr lang="en-GB" sz="2400" b="1" dirty="0"/>
              <a:t>Treatment Recommendations</a:t>
            </a:r>
          </a:p>
          <a:p>
            <a:pPr marL="457200" lvl="0" indent="-457200" algn="just">
              <a:buFont typeface="Arial" panose="020B0604020202020204" pitchFamily="34" charset="0"/>
              <a:buChar char="•"/>
            </a:pPr>
            <a:r>
              <a:rPr lang="en-GB" sz="2400" dirty="0"/>
              <a:t>Access </a:t>
            </a:r>
            <a:r>
              <a:rPr lang="en-GB" sz="2400" b="1" dirty="0"/>
              <a:t>CBT with ERP</a:t>
            </a:r>
            <a:r>
              <a:rPr lang="en-GB" sz="2400" dirty="0"/>
              <a:t> as first‑line therapy.</a:t>
            </a:r>
          </a:p>
          <a:p>
            <a:pPr marL="457200" lvl="0" indent="-457200" algn="just">
              <a:buFont typeface="Arial" panose="020B0604020202020204" pitchFamily="34" charset="0"/>
              <a:buChar char="•"/>
            </a:pPr>
            <a:r>
              <a:rPr lang="en-GB" sz="2400" dirty="0"/>
              <a:t>Use SSRIs when clinically appropriate. </a:t>
            </a:r>
            <a:r>
              <a:rPr lang="en-GB" sz="2400" i="1" dirty="0"/>
              <a:t>(NICE, 2022; Fineberg et al., 2011).</a:t>
            </a:r>
            <a:endParaRPr lang="en-GB" sz="2400" dirty="0"/>
          </a:p>
          <a:p>
            <a:pPr algn="just"/>
            <a:r>
              <a:rPr lang="en-GB" sz="2400" b="1" dirty="0"/>
              <a:t>Self‑Management Recommendations</a:t>
            </a:r>
          </a:p>
          <a:p>
            <a:pPr marL="457200" lvl="0" indent="-457200" algn="just">
              <a:buFont typeface="Arial" panose="020B0604020202020204" pitchFamily="34" charset="0"/>
              <a:buChar char="•"/>
            </a:pPr>
            <a:r>
              <a:rPr lang="en-GB" sz="2400" dirty="0"/>
              <a:t>Practice mindfulness and grounding exercises.</a:t>
            </a:r>
          </a:p>
          <a:p>
            <a:pPr marL="457200" lvl="0" indent="-457200" algn="just">
              <a:buFont typeface="Arial" panose="020B0604020202020204" pitchFamily="34" charset="0"/>
              <a:buChar char="•"/>
            </a:pPr>
            <a:r>
              <a:rPr lang="en-GB" sz="2400" dirty="0"/>
              <a:t>Reduce avoidance behaviours.</a:t>
            </a:r>
          </a:p>
          <a:p>
            <a:pPr lvl="0" algn="just"/>
            <a:r>
              <a:rPr lang="en-GB" sz="2400" dirty="0"/>
              <a:t>Limit reassurance seeking.</a:t>
            </a:r>
          </a:p>
          <a:p>
            <a:pPr marL="457200" lvl="0" indent="-457200" algn="just">
              <a:buFont typeface="Arial" panose="020B0604020202020204" pitchFamily="34" charset="0"/>
              <a:buChar char="•"/>
            </a:pPr>
            <a:r>
              <a:rPr lang="en-GB" sz="2400" dirty="0"/>
              <a:t>Use CBT worksheets to challenge intrusive thoughts. </a:t>
            </a:r>
            <a:r>
              <a:rPr lang="en-GB" sz="2400" i="1" dirty="0"/>
              <a:t>(; Abramowitz, 2006).</a:t>
            </a:r>
            <a:endParaRPr lang="en-GB" sz="2400" dirty="0"/>
          </a:p>
          <a:p>
            <a:pPr algn="just"/>
            <a:r>
              <a:rPr lang="en-GB" sz="2400" b="1" dirty="0"/>
              <a:t>Lifestyle Recommendations</a:t>
            </a:r>
          </a:p>
          <a:p>
            <a:pPr marL="457200" lvl="0" indent="-457200" algn="just">
              <a:buFont typeface="Arial" panose="020B0604020202020204" pitchFamily="34" charset="0"/>
              <a:buChar char="•"/>
            </a:pPr>
            <a:r>
              <a:rPr lang="en-GB" sz="2400" dirty="0"/>
              <a:t>Maintain healthy sleep routines.</a:t>
            </a:r>
          </a:p>
          <a:p>
            <a:pPr marL="457200" lvl="0" indent="-457200" algn="just">
              <a:buFont typeface="Arial" panose="020B0604020202020204" pitchFamily="34" charset="0"/>
              <a:buChar char="•"/>
            </a:pPr>
            <a:r>
              <a:rPr lang="en-GB" sz="2400" dirty="0"/>
              <a:t>Exercise regularly.</a:t>
            </a:r>
          </a:p>
          <a:p>
            <a:pPr marL="457200" lvl="0" indent="-457200" algn="just">
              <a:buFont typeface="Arial" panose="020B0604020202020204" pitchFamily="34" charset="0"/>
              <a:buChar char="•"/>
            </a:pPr>
            <a:r>
              <a:rPr lang="en-GB" sz="2400" dirty="0"/>
              <a:t>Reduce stress through relaxation techniques. </a:t>
            </a:r>
            <a:r>
              <a:rPr lang="en-GB" sz="2400" i="1" dirty="0"/>
              <a:t>(WHO, 2025).</a:t>
            </a:r>
            <a:endParaRPr lang="en-GB" sz="2400" dirty="0"/>
          </a:p>
          <a:p>
            <a:pPr algn="just"/>
            <a:endParaRPr lang="en-GB" sz="2400" b="1" dirty="0"/>
          </a:p>
          <a:p>
            <a:pPr algn="just"/>
            <a:r>
              <a:rPr lang="en-GB" sz="2400" b="1" dirty="0"/>
              <a:t>Recommendations</a:t>
            </a:r>
          </a:p>
          <a:p>
            <a:pPr marL="457200" lvl="0" indent="-457200" algn="just">
              <a:buFont typeface="Arial" panose="020B0604020202020204" pitchFamily="34" charset="0"/>
              <a:buChar char="•"/>
            </a:pPr>
            <a:r>
              <a:rPr lang="en-GB" sz="2400" dirty="0"/>
              <a:t>Join peer support groups (OCD‑UK, OCD Action).</a:t>
            </a:r>
          </a:p>
          <a:p>
            <a:pPr marL="457200" lvl="0" indent="-457200" algn="just">
              <a:buFont typeface="Arial" panose="020B0604020202020204" pitchFamily="34" charset="0"/>
              <a:buChar char="•"/>
            </a:pPr>
            <a:r>
              <a:rPr lang="en-GB" sz="2400" dirty="0"/>
              <a:t>Educate family.</a:t>
            </a:r>
          </a:p>
          <a:p>
            <a:pPr marL="457200" lvl="0" indent="-457200" algn="just">
              <a:buFont typeface="Arial" panose="020B0604020202020204" pitchFamily="34" charset="0"/>
              <a:buChar char="•"/>
            </a:pPr>
            <a:r>
              <a:rPr lang="en-GB" sz="2400" dirty="0"/>
              <a:t>Train members to avoid reinforcing compulsions. </a:t>
            </a:r>
            <a:r>
              <a:rPr lang="en-GB" sz="2400" i="1" dirty="0"/>
              <a:t>(BMJ, NHS England, 2023</a:t>
            </a:r>
          </a:p>
          <a:p>
            <a:pPr marL="457200" lvl="0" indent="-457200" algn="just">
              <a:buFont typeface="Arial" panose="020B0604020202020204" pitchFamily="34" charset="0"/>
              <a:buChar char="•"/>
            </a:pPr>
            <a:endParaRPr lang="en-GB" sz="2800" i="1" dirty="0"/>
          </a:p>
          <a:p>
            <a:pPr marL="457200" lvl="0" indent="-457200" algn="just">
              <a:buFont typeface="Arial" panose="020B0604020202020204" pitchFamily="34" charset="0"/>
              <a:buChar char="•"/>
            </a:pPr>
            <a:endParaRPr lang="en-GB" sz="2800" i="1" dirty="0"/>
          </a:p>
          <a:p>
            <a:pPr marL="457200" lvl="0" indent="-457200" algn="just">
              <a:buFont typeface="Arial" panose="020B0604020202020204" pitchFamily="34" charset="0"/>
              <a:buChar char="•"/>
            </a:pPr>
            <a:endParaRPr lang="en-GB" sz="2800" i="1" dirty="0"/>
          </a:p>
          <a:p>
            <a:pPr lvl="0" algn="just"/>
            <a:endParaRPr lang="en-GB" sz="2800" dirty="0"/>
          </a:p>
          <a:p>
            <a:r>
              <a:rPr lang="en-GB" dirty="0"/>
              <a:t>  </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0108219"/>
            <a:ext cx="10047018" cy="1905981"/>
          </a:xfrm>
        </p:spPr>
        <p:txBody>
          <a:bodyPr/>
          <a:lstStyle/>
          <a:p>
            <a:endParaRPr lang="en-GB" sz="4800" dirty="0">
              <a:latin typeface="Aptos" panose="020B0004020202020204" pitchFamily="34" charset="0"/>
            </a:endParaRPr>
          </a:p>
          <a:p>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448845" y="27145238"/>
            <a:ext cx="10038659" cy="2699291"/>
          </a:xfrm>
        </p:spPr>
        <p:txBody>
          <a:bodyPr/>
          <a:lstStyle/>
          <a:p>
            <a:pPr marL="457200" lvl="0" indent="-457200" algn="just">
              <a:buFont typeface="Arial" panose="020B0604020202020204" pitchFamily="34" charset="0"/>
              <a:buChar char="•"/>
            </a:pPr>
            <a:r>
              <a:rPr lang="en-GB" sz="2800" dirty="0"/>
              <a:t>OCD is a complex anxiety disorder with biological, psychological, and environmental influences.</a:t>
            </a:r>
          </a:p>
          <a:p>
            <a:pPr marL="457200" lvl="0" indent="-457200" algn="just">
              <a:buFont typeface="Arial" panose="020B0604020202020204" pitchFamily="34" charset="0"/>
              <a:buChar char="•"/>
            </a:pPr>
            <a:r>
              <a:rPr lang="en-GB" sz="2800" dirty="0"/>
              <a:t>Historically misunderstood, OCD is now recognised as a treatable condition with effective therapies and medications.</a:t>
            </a:r>
          </a:p>
          <a:p>
            <a:pPr marL="457200" lvl="0" indent="-457200" algn="just">
              <a:buFont typeface="Arial" panose="020B0604020202020204" pitchFamily="34" charset="0"/>
              <a:buChar char="•"/>
            </a:pPr>
            <a:r>
              <a:rPr lang="en-GB" sz="2800" dirty="0"/>
              <a:t>Early diagnosis, evidence‑based treatment, and supportive services significantly improve outcomes.</a:t>
            </a: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50422" y="4735468"/>
            <a:ext cx="10047018" cy="1323440"/>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627926" y="4831730"/>
            <a:ext cx="10102705" cy="22092179"/>
          </a:xfrm>
        </p:spPr>
        <p:txBody>
          <a:bodyPr/>
          <a:lstStyle/>
          <a:p>
            <a:endParaRPr lang="en-GB" sz="2800" dirty="0">
              <a:solidFill>
                <a:schemeClr val="tx1">
                  <a:lumMod val="85000"/>
                  <a:lumOff val="15000"/>
                </a:schemeClr>
              </a:solidFill>
              <a:latin typeface="Aptos" panose="020B0004020202020204" pitchFamily="34" charset="0"/>
            </a:endParaRPr>
          </a:p>
          <a:p>
            <a:endParaRPr lang="en-GB" sz="2800" dirty="0">
              <a:solidFill>
                <a:schemeClr val="tx1">
                  <a:lumMod val="85000"/>
                  <a:lumOff val="15000"/>
                </a:schemeClr>
              </a:solidFill>
              <a:latin typeface="Aptos" panose="020B0004020202020204" pitchFamily="34" charset="0"/>
            </a:endParaRPr>
          </a:p>
          <a:p>
            <a:r>
              <a:rPr lang="en-GB" sz="2400" dirty="0">
                <a:solidFill>
                  <a:schemeClr val="tx1">
                    <a:lumMod val="85000"/>
                    <a:lumOff val="15000"/>
                  </a:schemeClr>
                </a:solidFill>
                <a:latin typeface="Aptos" panose="020B0004020202020204" pitchFamily="34" charset="0"/>
              </a:rPr>
              <a:t>A</a:t>
            </a:r>
            <a:r>
              <a:rPr lang="en-GB" sz="2400" dirty="0"/>
              <a:t>bramowitz, J.S. (206) “The Psychological Treatment of Obsessive—Compulsive Disorder,” </a:t>
            </a:r>
            <a:r>
              <a:rPr lang="en-GB" sz="2400" i="1" dirty="0"/>
              <a:t>Canadian Journal of Psychiatry</a:t>
            </a:r>
            <a:r>
              <a:rPr lang="en-GB" sz="2400" dirty="0"/>
              <a:t>, 51(7), pp. 407–416. Available at: </a:t>
            </a:r>
            <a:r>
              <a:rPr lang="en-GB" sz="2400" dirty="0">
                <a:hlinkClick r:id="rId8"/>
              </a:rPr>
              <a:t>https://doi.org/10.1177/070674370605100702</a:t>
            </a:r>
            <a:endParaRPr lang="en-GB" sz="2400" dirty="0"/>
          </a:p>
          <a:p>
            <a:endParaRPr lang="en-GB" sz="2400" dirty="0"/>
          </a:p>
          <a:p>
            <a:r>
              <a:rPr lang="en-GB" sz="2400" dirty="0"/>
              <a:t>American Psychiatric Association (2022). Diagnostic and statistical manual of mental disorders (DSM-5-TR), Psychiatry.org. American Psychiatric Association. Available at: https://www.psychiatry.org/psychiatrists/practice/dsm (Accessed: July 30, 2026)</a:t>
            </a:r>
          </a:p>
          <a:p>
            <a:endParaRPr lang="en-GB" sz="2400" dirty="0"/>
          </a:p>
          <a:p>
            <a:r>
              <a:rPr lang="en-GB" sz="2400" dirty="0"/>
              <a:t>Fineberg, N. </a:t>
            </a:r>
            <a:r>
              <a:rPr lang="en-GB" sz="2400" i="1" dirty="0"/>
              <a:t>.</a:t>
            </a:r>
            <a:r>
              <a:rPr lang="en-GB" sz="2400" dirty="0"/>
              <a:t> (2011) “Translational approaches to obsessive‐compulsive disorder: from animal models to clinical treatment,” </a:t>
            </a:r>
            <a:r>
              <a:rPr lang="en-GB" sz="2400" i="1" dirty="0"/>
              <a:t>British Journal of Pharmacology</a:t>
            </a:r>
            <a:r>
              <a:rPr lang="en-GB" sz="2400" dirty="0"/>
              <a:t>, 164(4), pp. 1044–1061. Available at: </a:t>
            </a:r>
            <a:r>
              <a:rPr lang="en-GB" sz="2400" dirty="0">
                <a:hlinkClick r:id="rId9"/>
              </a:rPr>
              <a:t>https://doi.org/10.1111/j.1476-5381.2011.01422.x</a:t>
            </a:r>
            <a:r>
              <a:rPr lang="en-GB" sz="2400" dirty="0"/>
              <a:t>.</a:t>
            </a:r>
          </a:p>
          <a:p>
            <a:endParaRPr lang="en-GB" sz="2400" dirty="0"/>
          </a:p>
          <a:p>
            <a:r>
              <a:rPr lang="en-GB" sz="2400" dirty="0"/>
              <a:t>NHS (2023) </a:t>
            </a:r>
            <a:r>
              <a:rPr lang="en-GB" sz="2400" i="1" dirty="0"/>
              <a:t>Overview - Obsessive Compulsive Disorder (OCD)</a:t>
            </a:r>
            <a:r>
              <a:rPr lang="en-GB" sz="2400" dirty="0"/>
              <a:t>, </a:t>
            </a:r>
            <a:r>
              <a:rPr lang="en-GB" sz="2400" i="1" dirty="0"/>
              <a:t>nhs.uk</a:t>
            </a:r>
            <a:r>
              <a:rPr lang="en-GB" sz="2400" dirty="0"/>
              <a:t>. National Health Service. Available at: https://www.nhs.uk/mental-health/conditions/obsessive-compulsive-disorder-ocd/overview/ (Accessed: July 30, 2026).</a:t>
            </a:r>
          </a:p>
          <a:p>
            <a:endParaRPr lang="en-GB" sz="2400" i="1" dirty="0"/>
          </a:p>
          <a:p>
            <a:r>
              <a:rPr lang="en-GB" sz="2400" dirty="0"/>
              <a:t>Overview | Obsessive-compulsive disorder and body dysmorphic disorder: treatment | Guidance | NICE (2005) Nice.org</a:t>
            </a:r>
            <a:r>
              <a:rPr lang="en-GB" sz="2400" i="1" dirty="0"/>
              <a:t>.uk</a:t>
            </a:r>
            <a:r>
              <a:rPr lang="en-GB" sz="2400" dirty="0"/>
              <a:t>. NICE. Available at: https://www.nice.org.uk/guidance/cg31? (Accessed: July 30, 2026).</a:t>
            </a:r>
          </a:p>
          <a:p>
            <a:endParaRPr lang="en-GB" sz="2400" dirty="0"/>
          </a:p>
          <a:p>
            <a:r>
              <a:rPr lang="en-GB" sz="2400" dirty="0"/>
              <a:t>Pauls, D.L. (2014) “Obsessive–compulsive disorder: an integrative genetic and neurobiological perspective,” </a:t>
            </a:r>
            <a:r>
              <a:rPr lang="en-GB" sz="2400" i="1" dirty="0"/>
              <a:t>Nature Reviews. Neuroscience</a:t>
            </a:r>
            <a:r>
              <a:rPr lang="en-GB" sz="2400" dirty="0"/>
              <a:t>, 15(6), pp. 410–424. Available at: </a:t>
            </a:r>
            <a:r>
              <a:rPr lang="en-GB" sz="2400" dirty="0">
                <a:hlinkClick r:id="rId10"/>
              </a:rPr>
              <a:t>https://doi.org/10.1038/nrn3746</a:t>
            </a:r>
            <a:r>
              <a:rPr lang="en-GB" sz="2400" dirty="0"/>
              <a:t>.</a:t>
            </a:r>
          </a:p>
          <a:p>
            <a:endParaRPr lang="en-GB" sz="2400" dirty="0"/>
          </a:p>
          <a:p>
            <a:r>
              <a:rPr lang="en-GB" sz="2400" dirty="0" err="1"/>
              <a:t>Salkovskis</a:t>
            </a:r>
            <a:r>
              <a:rPr lang="en-GB" sz="2400" dirty="0"/>
              <a:t>, P. and Freeston, M.H. (2001) “Obsessions, compulsions, motivation, and responsibility for harm,” </a:t>
            </a:r>
            <a:r>
              <a:rPr lang="en-GB" sz="2400" i="1" dirty="0"/>
              <a:t>Australian Journal of Psychology</a:t>
            </a:r>
            <a:r>
              <a:rPr lang="en-GB" sz="2400" dirty="0"/>
              <a:t>, 53(1), pp. 1–6. Available at: </a:t>
            </a:r>
            <a:r>
              <a:rPr lang="en-GB" sz="2400" dirty="0">
                <a:hlinkClick r:id="rId11"/>
              </a:rPr>
              <a:t>https://doi.org/10.1080/00049530108255113</a:t>
            </a:r>
            <a:r>
              <a:rPr lang="en-GB" sz="2400" dirty="0"/>
              <a:t>.</a:t>
            </a:r>
          </a:p>
          <a:p>
            <a:endParaRPr lang="en-GB" sz="2400" dirty="0"/>
          </a:p>
          <a:p>
            <a:r>
              <a:rPr lang="en-GB" sz="2400" i="1" dirty="0"/>
              <a:t>Securely - Geolocation sharing</a:t>
            </a:r>
            <a:r>
              <a:rPr lang="en-GB" sz="2400" dirty="0"/>
              <a:t> (2026) </a:t>
            </a:r>
            <a:r>
              <a:rPr lang="en-GB" sz="2400" i="1" dirty="0"/>
              <a:t>Nice.org.uk</a:t>
            </a:r>
            <a:r>
              <a:rPr lang="en-GB" sz="2400" dirty="0"/>
              <a:t>. Available at: https://www.nice.org.uk/guidance/cg31/resources/obsessivecompulsive-disorder- (Accessed: July 30, 2026).</a:t>
            </a:r>
          </a:p>
          <a:p>
            <a:endParaRPr lang="en-GB" sz="2400" dirty="0"/>
          </a:p>
          <a:p>
            <a:r>
              <a:rPr lang="en-GB" sz="2400" dirty="0"/>
              <a:t>Simpson, H.B. and Reddy, Y.C.J. (2014) “Obsessive-compulsive disorder for ICD-11: proposed changes to the diagnostic guidelines and specifiers,” </a:t>
            </a:r>
            <a:r>
              <a:rPr lang="en-GB" sz="2400" i="1" dirty="0"/>
              <a:t>Revista </a:t>
            </a:r>
            <a:r>
              <a:rPr lang="en-GB" sz="2400" i="1" dirty="0" err="1"/>
              <a:t>brasileira</a:t>
            </a:r>
            <a:r>
              <a:rPr lang="en-GB" sz="2400" i="1" dirty="0"/>
              <a:t> de </a:t>
            </a:r>
            <a:r>
              <a:rPr lang="en-GB" sz="2400" i="1" dirty="0" err="1"/>
              <a:t>psiquiatria</a:t>
            </a:r>
            <a:r>
              <a:rPr lang="en-GB" sz="2400" dirty="0"/>
              <a:t>, 36(</a:t>
            </a:r>
            <a:r>
              <a:rPr lang="en-GB" sz="2400" dirty="0" err="1"/>
              <a:t>suppl</a:t>
            </a:r>
            <a:r>
              <a:rPr lang="en-GB" sz="2400" dirty="0"/>
              <a:t> 1), pp. 3–13. Available at: https://doi.org/10.1590/1516-4446-2013-122</a:t>
            </a:r>
          </a:p>
          <a:p>
            <a:endParaRPr lang="en-GB" sz="2400" dirty="0">
              <a:latin typeface="Aptos" panose="020B0004020202020204" pitchFamily="34" charset="0"/>
            </a:endParaRPr>
          </a:p>
          <a:p>
            <a:r>
              <a:rPr lang="en-GB" sz="2400" dirty="0"/>
              <a:t>Veale, D. and Roberts, A. (2014) “Obsessive-compulsive disorder,” </a:t>
            </a:r>
            <a:r>
              <a:rPr lang="en-GB" sz="2400" i="1" dirty="0"/>
              <a:t>BMJ (Online)</a:t>
            </a:r>
            <a:r>
              <a:rPr lang="en-GB" sz="2400" dirty="0"/>
              <a:t>. International edition, 348(apr07 6), pp. g2183–g2183. Available at: </a:t>
            </a:r>
            <a:r>
              <a:rPr lang="en-GB" sz="2400" dirty="0">
                <a:hlinkClick r:id="rId12"/>
              </a:rPr>
              <a:t>https://doi.org/10.1136/bmj.g2183</a:t>
            </a:r>
            <a:endParaRPr lang="en-GB" sz="2400" dirty="0"/>
          </a:p>
          <a:p>
            <a:endParaRPr lang="en-GB" sz="2400" dirty="0"/>
          </a:p>
          <a:p>
            <a:r>
              <a:rPr lang="en-GB" sz="2400" dirty="0"/>
              <a:t>World Health Organisation (2025). </a:t>
            </a:r>
            <a:r>
              <a:rPr lang="en-GB" sz="2400" i="1" dirty="0"/>
              <a:t>Anxiety disorders</a:t>
            </a:r>
            <a:r>
              <a:rPr lang="en-GB" sz="2400" dirty="0"/>
              <a:t>, </a:t>
            </a:r>
            <a:r>
              <a:rPr lang="en-GB" sz="2400" i="1" dirty="0"/>
              <a:t>World Health Organisation</a:t>
            </a:r>
            <a:r>
              <a:rPr lang="en-GB" sz="2400" dirty="0"/>
              <a:t>. Available at: https://www.who.int/news-room/fact-sheets/detail/anxiety-disorders (Accessed: July 30, 2026).</a:t>
            </a:r>
          </a:p>
          <a:p>
            <a:r>
              <a:rPr lang="en-GB" sz="2400" dirty="0"/>
              <a:t>.</a:t>
            </a:r>
          </a:p>
          <a:p>
            <a:endParaRPr lang="en-GB" sz="2400" dirty="0"/>
          </a:p>
          <a:p>
            <a:endParaRPr lang="en-GB" sz="2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4" y="19638319"/>
            <a:ext cx="10038659" cy="10802935"/>
          </a:xfrm>
        </p:spPr>
        <p:txBody>
          <a:bodyPr/>
          <a:lstStyle/>
          <a:p>
            <a:pPr algn="just"/>
            <a:r>
              <a:rPr lang="en-GB" sz="2400" b="1" dirty="0"/>
              <a:t>Causes of OCD</a:t>
            </a:r>
          </a:p>
          <a:p>
            <a:pPr marL="457200" lvl="0" indent="-457200" algn="just">
              <a:buFont typeface="Arial" panose="020B0604020202020204" pitchFamily="34" charset="0"/>
              <a:buChar char="•"/>
            </a:pPr>
            <a:r>
              <a:rPr lang="en-GB" sz="2400" b="1" dirty="0"/>
              <a:t>Biological:</a:t>
            </a:r>
            <a:r>
              <a:rPr lang="en-GB" sz="2400" dirty="0"/>
              <a:t> CSTC circuit dysfunction; serotonin imbalance.</a:t>
            </a:r>
          </a:p>
          <a:p>
            <a:pPr marL="457200" lvl="0" indent="-457200" algn="just">
              <a:buFont typeface="Arial" panose="020B0604020202020204" pitchFamily="34" charset="0"/>
              <a:buChar char="•"/>
            </a:pPr>
            <a:r>
              <a:rPr lang="en-GB" sz="2400" b="1" dirty="0"/>
              <a:t>Genetic:</a:t>
            </a:r>
            <a:r>
              <a:rPr lang="en-GB" sz="2400" dirty="0"/>
              <a:t> Higher risk among first‑degree relatives.</a:t>
            </a:r>
          </a:p>
          <a:p>
            <a:pPr marL="457200" lvl="0" indent="-457200" algn="just">
              <a:buFont typeface="Arial" panose="020B0604020202020204" pitchFamily="34" charset="0"/>
              <a:buChar char="•"/>
            </a:pPr>
            <a:r>
              <a:rPr lang="en-GB" sz="2400" b="1" dirty="0"/>
              <a:t>Psychological:</a:t>
            </a:r>
            <a:r>
              <a:rPr lang="en-GB" sz="2400" dirty="0"/>
              <a:t> Perfectionism, intolerance of uncertainty.</a:t>
            </a:r>
          </a:p>
          <a:p>
            <a:pPr marL="457200" lvl="0" indent="-457200" algn="just">
              <a:buFont typeface="Arial" panose="020B0604020202020204" pitchFamily="34" charset="0"/>
              <a:buChar char="•"/>
            </a:pPr>
            <a:r>
              <a:rPr lang="en-GB" sz="2400" b="1" dirty="0"/>
              <a:t>Environmental:</a:t>
            </a:r>
            <a:r>
              <a:rPr lang="en-GB" sz="2400" dirty="0"/>
              <a:t> Trauma, stress, bereavement, bullying</a:t>
            </a:r>
            <a:r>
              <a:rPr lang="en-GB" sz="2400" i="1" dirty="0"/>
              <a:t>. (</a:t>
            </a:r>
            <a:r>
              <a:rPr lang="en-GB" sz="2400" dirty="0"/>
              <a:t>BMJ Best Practice, 2025; </a:t>
            </a:r>
            <a:r>
              <a:rPr lang="en-GB" sz="2400" dirty="0" err="1"/>
              <a:t>Salkovskis</a:t>
            </a:r>
            <a:r>
              <a:rPr lang="en-GB" sz="2400" dirty="0"/>
              <a:t>, 2001; WHO, 2023).</a:t>
            </a:r>
          </a:p>
          <a:p>
            <a:pPr marL="457200" lvl="0" indent="-457200" algn="just">
              <a:buFont typeface="Arial" panose="020B0604020202020204" pitchFamily="34" charset="0"/>
              <a:buChar char="•"/>
            </a:pPr>
            <a:endParaRPr lang="en-GB" sz="2400" dirty="0"/>
          </a:p>
          <a:p>
            <a:pPr algn="just"/>
            <a:r>
              <a:rPr lang="en-GB" sz="2400" b="1" dirty="0"/>
              <a:t>Symptoms of OCD</a:t>
            </a:r>
          </a:p>
          <a:p>
            <a:pPr algn="just"/>
            <a:r>
              <a:rPr lang="en-GB" sz="2400" b="1" dirty="0"/>
              <a:t>Obsessions</a:t>
            </a:r>
          </a:p>
          <a:p>
            <a:pPr marL="457200" lvl="0" indent="-457200" algn="just">
              <a:buFont typeface="Arial" panose="020B0604020202020204" pitchFamily="34" charset="0"/>
              <a:buChar char="•"/>
            </a:pPr>
            <a:r>
              <a:rPr lang="en-GB" sz="2400" dirty="0"/>
              <a:t>Contamination fears and fear of harming self or others</a:t>
            </a:r>
          </a:p>
          <a:p>
            <a:pPr marL="457200" lvl="0" indent="-457200" algn="just">
              <a:buFont typeface="Arial" panose="020B0604020202020204" pitchFamily="34" charset="0"/>
              <a:buChar char="•"/>
            </a:pPr>
            <a:r>
              <a:rPr lang="en-GB" sz="2400" dirty="0"/>
              <a:t>Intrusive taboo thoughts</a:t>
            </a:r>
          </a:p>
          <a:p>
            <a:pPr marL="457200" lvl="0" indent="-457200" algn="just">
              <a:buFont typeface="Arial" panose="020B0604020202020204" pitchFamily="34" charset="0"/>
              <a:buChar char="•"/>
            </a:pPr>
            <a:r>
              <a:rPr lang="en-GB" sz="2400" dirty="0"/>
              <a:t>Need for symmetry or exactness.</a:t>
            </a:r>
          </a:p>
          <a:p>
            <a:pPr algn="just"/>
            <a:r>
              <a:rPr lang="en-GB" sz="2400" b="1" dirty="0"/>
              <a:t>Compulsions</a:t>
            </a:r>
          </a:p>
          <a:p>
            <a:pPr lvl="0" algn="just"/>
            <a:r>
              <a:rPr lang="en-GB" sz="2400" dirty="0"/>
              <a:t>Cleaning, checking, counting, arranging</a:t>
            </a:r>
          </a:p>
          <a:p>
            <a:pPr lvl="0" algn="just"/>
            <a:r>
              <a:rPr lang="en-GB" sz="2400" dirty="0"/>
              <a:t>Reassurance seeking (NHS, 2023; Mind, 2024).</a:t>
            </a:r>
          </a:p>
          <a:p>
            <a:pPr algn="just"/>
            <a:r>
              <a:rPr lang="en-GB" sz="2400" b="1" dirty="0"/>
              <a:t>Diagnosis</a:t>
            </a:r>
          </a:p>
          <a:p>
            <a:pPr lvl="0" algn="just"/>
            <a:r>
              <a:rPr lang="en-GB" sz="2400" dirty="0"/>
              <a:t>Diagnosed using </a:t>
            </a:r>
            <a:r>
              <a:rPr lang="en-GB" sz="2400" b="1" dirty="0"/>
              <a:t>DSM‑5‑TR</a:t>
            </a:r>
            <a:r>
              <a:rPr lang="en-GB" sz="2400" dirty="0"/>
              <a:t> or </a:t>
            </a:r>
            <a:r>
              <a:rPr lang="en-GB" sz="2400" b="1" dirty="0"/>
              <a:t>ICD‑11</a:t>
            </a:r>
            <a:r>
              <a:rPr lang="en-GB" sz="2400" dirty="0"/>
              <a:t> criteria.</a:t>
            </a:r>
          </a:p>
          <a:p>
            <a:pPr lvl="0" algn="just"/>
            <a:r>
              <a:rPr lang="en-GB" sz="2400" dirty="0"/>
              <a:t>Symptoms must be time‑consuming and impair daily functioning.</a:t>
            </a:r>
          </a:p>
          <a:p>
            <a:pPr lvl="0" algn="just"/>
            <a:r>
              <a:rPr lang="en-GB" sz="2400" dirty="0"/>
              <a:t>Severity measured using </a:t>
            </a:r>
            <a:r>
              <a:rPr lang="en-GB" sz="2400" b="1" dirty="0"/>
              <a:t>Y‑BOCS</a:t>
            </a:r>
            <a:r>
              <a:rPr lang="en-GB" sz="2400" dirty="0"/>
              <a:t>. (APA, 2022; BMJ Best Practice, 2025)</a:t>
            </a:r>
          </a:p>
          <a:p>
            <a:pPr lvl="0" algn="just"/>
            <a:endParaRPr lang="en-GB" sz="2400" dirty="0"/>
          </a:p>
          <a:p>
            <a:pPr algn="just"/>
            <a:endParaRPr lang="en-GB" sz="2400" dirty="0">
              <a:solidFill>
                <a:srgbClr val="FF0000"/>
              </a:solidFill>
              <a:latin typeface="Aptos" panose="020B0004020202020204" pitchFamily="34" charset="0"/>
            </a:endParaRPr>
          </a:p>
          <a:p>
            <a:pPr algn="just"/>
            <a:endParaRPr lang="en-GB" sz="2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6B20</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Obsessive compulsive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 Obsessive compulsive or related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8" name="Picture 27">
            <a:extLst>
              <a:ext uri="{FF2B5EF4-FFF2-40B4-BE49-F238E27FC236}">
                <a16:creationId xmlns:a16="http://schemas.microsoft.com/office/drawing/2014/main" id="{B3C62DA9-6DA4-0117-9149-FDDB4F75581C}"/>
              </a:ext>
            </a:extLst>
          </p:cNvPr>
          <p:cNvPicPr>
            <a:picLocks noChangeAspect="1"/>
          </p:cNvPicPr>
          <p:nvPr/>
        </p:nvPicPr>
        <p:blipFill>
          <a:blip r:embed="rId13"/>
          <a:stretch>
            <a:fillRect/>
          </a:stretch>
        </p:blipFill>
        <p:spPr>
          <a:xfrm>
            <a:off x="12303972" y="14201775"/>
            <a:ext cx="8696053" cy="4514850"/>
          </a:xfrm>
          <a:prstGeom prst="rect">
            <a:avLst/>
          </a:prstGeom>
        </p:spPr>
      </p:pic>
      <p:pic>
        <p:nvPicPr>
          <p:cNvPr id="29" name="Picture 28" descr="OCD Treatment Options: 7 Powerful Ways to Beat OCD 2025">
            <a:extLst>
              <a:ext uri="{FF2B5EF4-FFF2-40B4-BE49-F238E27FC236}">
                <a16:creationId xmlns:a16="http://schemas.microsoft.com/office/drawing/2014/main" id="{7922DC3D-053A-1E2D-B600-85E0DFFDEE60}"/>
              </a:ext>
            </a:extLst>
          </p:cNvPr>
          <p:cNvPicPr>
            <a:picLocks noChangeAspect="1"/>
          </p:cNvPicPr>
          <p:nvPr/>
        </p:nvPicPr>
        <p:blipFill>
          <a:blip r:embed="rId14"/>
          <a:stretch>
            <a:fillRect/>
          </a:stretch>
        </p:blipFill>
        <p:spPr>
          <a:xfrm>
            <a:off x="23179359" y="5773162"/>
            <a:ext cx="8098575" cy="3690970"/>
          </a:xfrm>
          <a:prstGeom prst="rect">
            <a:avLst/>
          </a:prstGeom>
        </p:spPr>
      </p:pic>
      <p:pic>
        <p:nvPicPr>
          <p:cNvPr id="36" name="Picture 35">
            <a:extLst>
              <a:ext uri="{FF2B5EF4-FFF2-40B4-BE49-F238E27FC236}">
                <a16:creationId xmlns:a16="http://schemas.microsoft.com/office/drawing/2014/main" id="{715BA6C4-1F1E-7059-028A-AED9513369B4}"/>
              </a:ext>
            </a:extLst>
          </p:cNvPr>
          <p:cNvPicPr>
            <a:picLocks noChangeAspect="1"/>
          </p:cNvPicPr>
          <p:nvPr/>
        </p:nvPicPr>
        <p:blipFill>
          <a:blip r:embed="rId15"/>
          <a:stretch>
            <a:fillRect/>
          </a:stretch>
        </p:blipFill>
        <p:spPr>
          <a:xfrm>
            <a:off x="765545" y="14444159"/>
            <a:ext cx="9157125" cy="3690970"/>
          </a:xfrm>
          <a:prstGeom prst="rect">
            <a:avLst/>
          </a:prstGeom>
        </p:spPr>
      </p:pic>
      <p:sp>
        <p:nvSpPr>
          <p:cNvPr id="47" name="TextBox 46">
            <a:extLst>
              <a:ext uri="{FF2B5EF4-FFF2-40B4-BE49-F238E27FC236}">
                <a16:creationId xmlns:a16="http://schemas.microsoft.com/office/drawing/2014/main" id="{351A3183-4684-A4B0-67E8-0897FAE5CD47}"/>
              </a:ext>
            </a:extLst>
          </p:cNvPr>
          <p:cNvSpPr txBox="1"/>
          <p:nvPr/>
        </p:nvSpPr>
        <p:spPr>
          <a:xfrm>
            <a:off x="5516073" y="18473770"/>
            <a:ext cx="4055944" cy="523220"/>
          </a:xfrm>
          <a:prstGeom prst="rect">
            <a:avLst/>
          </a:prstGeom>
          <a:noFill/>
        </p:spPr>
        <p:txBody>
          <a:bodyPr wrap="square" rtlCol="0">
            <a:spAutoFit/>
          </a:bodyPr>
          <a:lstStyle/>
          <a:p>
            <a:r>
              <a:rPr lang="en-GB" sz="2800" dirty="0" err="1"/>
              <a:t>Fity</a:t>
            </a:r>
            <a:r>
              <a:rPr lang="en-GB" sz="2800" dirty="0"/>
              <a:t> club.com</a:t>
            </a:r>
          </a:p>
        </p:txBody>
      </p:sp>
      <p:pic>
        <p:nvPicPr>
          <p:cNvPr id="50" name="Picture 49" descr="Insane Asylum: 16 Terrifying Facts of Mental Asylums in Early 20th Century">
            <a:extLst>
              <a:ext uri="{FF2B5EF4-FFF2-40B4-BE49-F238E27FC236}">
                <a16:creationId xmlns:a16="http://schemas.microsoft.com/office/drawing/2014/main" id="{FFD0FA37-5316-0E7F-02E6-58083491F61F}"/>
              </a:ext>
            </a:extLst>
          </p:cNvPr>
          <p:cNvPicPr>
            <a:picLocks noChangeAspect="1"/>
          </p:cNvPicPr>
          <p:nvPr/>
        </p:nvPicPr>
        <p:blipFill>
          <a:blip r:embed="rId16"/>
          <a:stretch>
            <a:fillRect/>
          </a:stretch>
        </p:blipFill>
        <p:spPr>
          <a:xfrm>
            <a:off x="12162319" y="6798352"/>
            <a:ext cx="8324132" cy="3810000"/>
          </a:xfrm>
          <a:prstGeom prst="rect">
            <a:avLst/>
          </a:prstGeom>
        </p:spPr>
      </p:pic>
      <p:pic>
        <p:nvPicPr>
          <p:cNvPr id="55" name="Picture 54" descr="Ocd Meaning And Coping Strategies">
            <a:extLst>
              <a:ext uri="{FF2B5EF4-FFF2-40B4-BE49-F238E27FC236}">
                <a16:creationId xmlns:a16="http://schemas.microsoft.com/office/drawing/2014/main" id="{D4B56564-8DB7-522F-4571-03CF4F724EF8}"/>
              </a:ext>
            </a:extLst>
          </p:cNvPr>
          <p:cNvPicPr>
            <a:picLocks noChangeAspect="1"/>
          </p:cNvPicPr>
          <p:nvPr/>
        </p:nvPicPr>
        <p:blipFill>
          <a:blip r:embed="rId17"/>
          <a:stretch>
            <a:fillRect/>
          </a:stretch>
        </p:blipFill>
        <p:spPr>
          <a:xfrm>
            <a:off x="765545" y="5886738"/>
            <a:ext cx="9157125" cy="4035475"/>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4385</TotalTime>
  <Words>1222</Words>
  <Application>Microsoft Office PowerPoint</Application>
  <PresentationFormat>Custom</PresentationFormat>
  <Paragraphs>150</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-Tonye Tikili Student number-2335476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TONYE TIKILI</cp:lastModifiedBy>
  <cp:revision>89</cp:revision>
  <cp:lastPrinted>2015-06-29T17:31:11Z</cp:lastPrinted>
  <dcterms:created xsi:type="dcterms:W3CDTF">2012-02-03T19:11:35Z</dcterms:created>
  <dcterms:modified xsi:type="dcterms:W3CDTF">2026-07-30T23:15:31Z</dcterms:modified>
</cp:coreProperties>
</file>