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7" r:id="rId3"/>
    <p:sldId id="261" r:id="rId4"/>
    <p:sldId id="258" r:id="rId5"/>
    <p:sldId id="259" r:id="rId6"/>
    <p:sldId id="260" r:id="rId7"/>
    <p:sldId id="262" r:id="rId8"/>
    <p:sldId id="263" r:id="rId9"/>
    <p:sldId id="265" r:id="rId10"/>
    <p:sldId id="264" r:id="rId11"/>
    <p:sldId id="266" r:id="rId12"/>
    <p:sldId id="271" r:id="rId13"/>
    <p:sldId id="289" r:id="rId14"/>
    <p:sldId id="290" r:id="rId15"/>
    <p:sldId id="291" r:id="rId16"/>
    <p:sldId id="277" r:id="rId17"/>
    <p:sldId id="278" r:id="rId18"/>
    <p:sldId id="279" r:id="rId19"/>
    <p:sldId id="276" r:id="rId20"/>
    <p:sldId id="280" r:id="rId21"/>
    <p:sldId id="281" r:id="rId22"/>
    <p:sldId id="282" r:id="rId23"/>
    <p:sldId id="287" r:id="rId24"/>
    <p:sldId id="286" r:id="rId25"/>
    <p:sldId id="284" r:id="rId26"/>
    <p:sldId id="267" r:id="rId27"/>
    <p:sldId id="268" r:id="rId28"/>
    <p:sldId id="270" r:id="rId29"/>
    <p:sldId id="272" r:id="rId30"/>
    <p:sldId id="283" r:id="rId31"/>
    <p:sldId id="273" r:id="rId32"/>
    <p:sldId id="274" r:id="rId33"/>
    <p:sldId id="275" r:id="rId34"/>
    <p:sldId id="292" r:id="rId35"/>
    <p:sldId id="293"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2" d="100"/>
          <a:sy n="92" d="100"/>
        </p:scale>
        <p:origin x="-178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notesMaster" Target="notesMasters/notesMaster1.xml"/><Relationship Id="rId38" Type="http://schemas.openxmlformats.org/officeDocument/2006/relationships/printerSettings" Target="printerSettings/printerSettings1.bin"/><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5FA03C-D420-0447-A785-260ADABDDDAA}" type="datetimeFigureOut">
              <a:rPr lang="en-US" smtClean="0"/>
              <a:t>20/02/18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05F7C01-9E1A-DA48-BE2F-EDDA5EA20B48}" type="slidenum">
              <a:rPr lang="en-US" smtClean="0"/>
              <a:t>‹#›</a:t>
            </a:fld>
            <a:endParaRPr lang="en-US"/>
          </a:p>
        </p:txBody>
      </p:sp>
    </p:spTree>
    <p:extLst>
      <p:ext uri="{BB962C8B-B14F-4D97-AF65-F5344CB8AC3E}">
        <p14:creationId xmlns:p14="http://schemas.microsoft.com/office/powerpoint/2010/main" val="162141854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Filmmakers – directors, producers who choose to work in genres they wish to explore or are comfortable working within</a:t>
            </a:r>
          </a:p>
          <a:p>
            <a:pPr lvl="0"/>
            <a:r>
              <a:rPr lang="en-GB" sz="1200" kern="1200" dirty="0" smtClean="0">
                <a:solidFill>
                  <a:schemeClr val="tx1"/>
                </a:solidFill>
                <a:effectLst/>
                <a:latin typeface="+mn-lt"/>
                <a:ea typeface="+mn-ea"/>
                <a:cs typeface="+mn-cs"/>
              </a:rPr>
              <a:t>Film Industry – studios, distributors, censors, who use genre to decide what to make, how to market it, who to market it to</a:t>
            </a:r>
          </a:p>
          <a:p>
            <a:pPr lvl="0"/>
            <a:r>
              <a:rPr lang="en-GB" sz="1200" kern="1200" dirty="0" smtClean="0">
                <a:solidFill>
                  <a:schemeClr val="tx1"/>
                </a:solidFill>
                <a:effectLst/>
                <a:latin typeface="+mn-lt"/>
                <a:ea typeface="+mn-ea"/>
                <a:cs typeface="+mn-cs"/>
              </a:rPr>
              <a:t>Critics – some dismiss genre films as generic, others embrace specific genres as a specialism</a:t>
            </a:r>
          </a:p>
          <a:p>
            <a:pPr lvl="0"/>
            <a:r>
              <a:rPr lang="en-GB" sz="1200" kern="1200" dirty="0" smtClean="0">
                <a:solidFill>
                  <a:schemeClr val="tx1"/>
                </a:solidFill>
                <a:effectLst/>
                <a:latin typeface="+mn-lt"/>
                <a:ea typeface="+mn-ea"/>
                <a:cs typeface="+mn-cs"/>
              </a:rPr>
              <a:t>Audience – use genre to help make consumer choice</a:t>
            </a:r>
          </a:p>
          <a:p>
            <a:endParaRPr lang="en-US" dirty="0"/>
          </a:p>
        </p:txBody>
      </p:sp>
      <p:sp>
        <p:nvSpPr>
          <p:cNvPr id="4" name="Slide Number Placeholder 3"/>
          <p:cNvSpPr>
            <a:spLocks noGrp="1"/>
          </p:cNvSpPr>
          <p:nvPr>
            <p:ph type="sldNum" sz="quarter" idx="10"/>
          </p:nvPr>
        </p:nvSpPr>
        <p:spPr/>
        <p:txBody>
          <a:bodyPr/>
          <a:lstStyle/>
          <a:p>
            <a:fld id="{97A29913-ABDA-514C-83FD-A5AA31783C3D}" type="slidenum">
              <a:rPr lang="en-US" smtClean="0"/>
              <a:t>13</a:t>
            </a:fld>
            <a:endParaRPr lang="en-US"/>
          </a:p>
        </p:txBody>
      </p:sp>
    </p:spTree>
    <p:extLst>
      <p:ext uri="{BB962C8B-B14F-4D97-AF65-F5344CB8AC3E}">
        <p14:creationId xmlns:p14="http://schemas.microsoft.com/office/powerpoint/2010/main" val="3025109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There is another cultural aspect to consider with respect to genre, and that is the role of genre as ritual, as ceremony.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conventions of genre serve much the same purpose as rituals, both civil, like holidays, and religious. That word iconography is not used by accident, it is potent religious terminology for what are totemic images, symbols that are become a shorthand across films in a genre.</a:t>
            </a:r>
          </a:p>
          <a:p>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Reaffirm cultural values – heroism in war, romantic love triumphing, criminals punished</a:t>
            </a:r>
          </a:p>
          <a:p>
            <a:pPr lvl="0"/>
            <a:r>
              <a:rPr lang="en-GB" sz="1200" kern="1200" dirty="0" smtClean="0">
                <a:solidFill>
                  <a:schemeClr val="tx1"/>
                </a:solidFill>
                <a:effectLst/>
                <a:latin typeface="+mn-lt"/>
                <a:ea typeface="+mn-ea"/>
                <a:cs typeface="+mn-cs"/>
              </a:rPr>
              <a:t>Exploit ambivalent values – </a:t>
            </a:r>
            <a:r>
              <a:rPr lang="en-GB" sz="1200" kern="1200" dirty="0" err="1" smtClean="0">
                <a:solidFill>
                  <a:schemeClr val="tx1"/>
                </a:solidFill>
                <a:effectLst/>
                <a:latin typeface="+mn-lt"/>
                <a:ea typeface="+mn-ea"/>
                <a:cs typeface="+mn-cs"/>
              </a:rPr>
              <a:t>transgressive</a:t>
            </a:r>
            <a:r>
              <a:rPr lang="en-GB" sz="1200" kern="1200" dirty="0" smtClean="0">
                <a:solidFill>
                  <a:schemeClr val="tx1"/>
                </a:solidFill>
                <a:effectLst/>
                <a:latin typeface="+mn-lt"/>
                <a:ea typeface="+mn-ea"/>
                <a:cs typeface="+mn-cs"/>
              </a:rPr>
              <a:t> thrill in gangster's success, cathartic excitement of horror</a:t>
            </a:r>
          </a:p>
          <a:p>
            <a:pPr lvl="0"/>
            <a:r>
              <a:rPr lang="en-GB" sz="1200" kern="1200" dirty="0" smtClean="0">
                <a:solidFill>
                  <a:schemeClr val="tx1"/>
                </a:solidFill>
                <a:effectLst/>
                <a:latin typeface="+mn-lt"/>
                <a:ea typeface="+mn-ea"/>
                <a:cs typeface="+mn-cs"/>
              </a:rPr>
              <a:t>Validate changing values – Ripley in Alien series shows changing role of women, roles in Morgan Freeman's career show America's changing attitude to race (from pimp in Street Smart, to President in Deep Impact, to God in Bruce Almighty)</a:t>
            </a:r>
          </a:p>
          <a:p>
            <a:endParaRPr lang="en-US" dirty="0"/>
          </a:p>
        </p:txBody>
      </p:sp>
      <p:sp>
        <p:nvSpPr>
          <p:cNvPr id="4" name="Slide Number Placeholder 3"/>
          <p:cNvSpPr>
            <a:spLocks noGrp="1"/>
          </p:cNvSpPr>
          <p:nvPr>
            <p:ph type="sldNum" sz="quarter" idx="10"/>
          </p:nvPr>
        </p:nvSpPr>
        <p:spPr/>
        <p:txBody>
          <a:bodyPr/>
          <a:lstStyle/>
          <a:p>
            <a:fld id="{97A29913-ABDA-514C-83FD-A5AA31783C3D}" type="slidenum">
              <a:rPr lang="en-US" smtClean="0"/>
              <a:t>14</a:t>
            </a:fld>
            <a:endParaRPr lang="en-US"/>
          </a:p>
        </p:txBody>
      </p:sp>
    </p:spTree>
    <p:extLst>
      <p:ext uri="{BB962C8B-B14F-4D97-AF65-F5344CB8AC3E}">
        <p14:creationId xmlns:p14="http://schemas.microsoft.com/office/powerpoint/2010/main" val="419335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Evolution – early developments that build elements of the genre, such as silent Westerns of Tom Mix, Edwin S Porter</a:t>
            </a:r>
          </a:p>
          <a:p>
            <a:pPr lvl="0"/>
            <a:r>
              <a:rPr lang="en-GB" sz="1200" kern="1200" dirty="0" smtClean="0">
                <a:solidFill>
                  <a:schemeClr val="tx1"/>
                </a:solidFill>
                <a:effectLst/>
                <a:latin typeface="+mn-lt"/>
                <a:ea typeface="+mn-ea"/>
                <a:cs typeface="+mn-cs"/>
              </a:rPr>
              <a:t>Definition – the period where 'classics' are produced that establish the conventions that provide the essence of what genre is, such as the Westerns of the 1930s and 1940s, of the major studios and figures like John Ford and Howard Hawks</a:t>
            </a:r>
          </a:p>
          <a:p>
            <a:pPr lvl="0"/>
            <a:r>
              <a:rPr lang="en-GB" sz="1200" kern="1200" dirty="0" smtClean="0">
                <a:solidFill>
                  <a:schemeClr val="tx1"/>
                </a:solidFill>
                <a:effectLst/>
                <a:latin typeface="+mn-lt"/>
                <a:ea typeface="+mn-ea"/>
                <a:cs typeface="+mn-cs"/>
              </a:rPr>
              <a:t>Decline – the fall in popularity of Western movies in 1950s and 1960s, partially through decadence of genre, partially through TV series exhausting the genre, culminating in the parody of Blazing Saddles exposing the fascist heart of much of the Western myth</a:t>
            </a:r>
          </a:p>
          <a:p>
            <a:pPr lvl="0"/>
            <a:r>
              <a:rPr lang="en-GB" sz="1200" kern="1200" dirty="0" smtClean="0">
                <a:solidFill>
                  <a:schemeClr val="tx1"/>
                </a:solidFill>
                <a:effectLst/>
                <a:latin typeface="+mn-lt"/>
                <a:ea typeface="+mn-ea"/>
                <a:cs typeface="+mn-cs"/>
              </a:rPr>
              <a:t>Deviation – reinvention, reinterpretation, the mixing of genres, from Sam </a:t>
            </a:r>
            <a:r>
              <a:rPr lang="en-GB" sz="1200" kern="1200" dirty="0" err="1" smtClean="0">
                <a:solidFill>
                  <a:schemeClr val="tx1"/>
                </a:solidFill>
                <a:effectLst/>
                <a:latin typeface="+mn-lt"/>
                <a:ea typeface="+mn-ea"/>
                <a:cs typeface="+mn-cs"/>
              </a:rPr>
              <a:t>Peckinpah's</a:t>
            </a:r>
            <a:r>
              <a:rPr lang="en-GB" sz="1200" kern="1200" dirty="0" smtClean="0">
                <a:solidFill>
                  <a:schemeClr val="tx1"/>
                </a:solidFill>
                <a:effectLst/>
                <a:latin typeface="+mn-lt"/>
                <a:ea typeface="+mn-ea"/>
                <a:cs typeface="+mn-cs"/>
              </a:rPr>
              <a:t> work, to Spaghetti westerns to 'modern' westerns, from </a:t>
            </a:r>
            <a:r>
              <a:rPr lang="en-GB" sz="1200" kern="1200" dirty="0" err="1" smtClean="0">
                <a:solidFill>
                  <a:schemeClr val="tx1"/>
                </a:solidFill>
                <a:effectLst/>
                <a:latin typeface="+mn-lt"/>
                <a:ea typeface="+mn-ea"/>
                <a:cs typeface="+mn-cs"/>
              </a:rPr>
              <a:t>Hud</a:t>
            </a:r>
            <a:r>
              <a:rPr lang="en-GB" sz="1200" kern="1200" dirty="0" smtClean="0">
                <a:solidFill>
                  <a:schemeClr val="tx1"/>
                </a:solidFill>
                <a:effectLst/>
                <a:latin typeface="+mn-lt"/>
                <a:ea typeface="+mn-ea"/>
                <a:cs typeface="+mn-cs"/>
              </a:rPr>
              <a:t> to Brokeback Mountain</a:t>
            </a:r>
          </a:p>
          <a:p>
            <a:endParaRPr lang="en-US" dirty="0"/>
          </a:p>
        </p:txBody>
      </p:sp>
      <p:sp>
        <p:nvSpPr>
          <p:cNvPr id="4" name="Slide Number Placeholder 3"/>
          <p:cNvSpPr>
            <a:spLocks noGrp="1"/>
          </p:cNvSpPr>
          <p:nvPr>
            <p:ph type="sldNum" sz="quarter" idx="10"/>
          </p:nvPr>
        </p:nvSpPr>
        <p:spPr/>
        <p:txBody>
          <a:bodyPr/>
          <a:lstStyle/>
          <a:p>
            <a:fld id="{97A29913-ABDA-514C-83FD-A5AA31783C3D}" type="slidenum">
              <a:rPr lang="en-US" smtClean="0"/>
              <a:t>15</a:t>
            </a:fld>
            <a:endParaRPr lang="en-US"/>
          </a:p>
        </p:txBody>
      </p:sp>
    </p:spTree>
    <p:extLst>
      <p:ext uri="{BB962C8B-B14F-4D97-AF65-F5344CB8AC3E}">
        <p14:creationId xmlns:p14="http://schemas.microsoft.com/office/powerpoint/2010/main" val="1441367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05F7C01-9E1A-DA48-BE2F-EDDA5EA20B48}" type="slidenum">
              <a:rPr lang="en-US" smtClean="0"/>
              <a:t>35</a:t>
            </a:fld>
            <a:endParaRPr lang="en-US"/>
          </a:p>
        </p:txBody>
      </p:sp>
    </p:spTree>
    <p:extLst>
      <p:ext uri="{BB962C8B-B14F-4D97-AF65-F5344CB8AC3E}">
        <p14:creationId xmlns:p14="http://schemas.microsoft.com/office/powerpoint/2010/main" val="2458150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20/02/18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20/02/18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t>20/02/18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t>20/02/18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t>20/02/18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t>20/02/18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t>20/02/18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20/02/18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20/02/18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20/02/18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20/02/18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t>20/02/18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jpg"/><Relationship Id="rId3" Type="http://schemas.openxmlformats.org/officeDocument/2006/relationships/image" Target="../media/image12.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Markets</a:t>
            </a:r>
            <a:endParaRPr lang="en-US" dirty="0"/>
          </a:p>
        </p:txBody>
      </p:sp>
      <p:sp>
        <p:nvSpPr>
          <p:cNvPr id="3" name="Subtitle 2"/>
          <p:cNvSpPr>
            <a:spLocks noGrp="1"/>
          </p:cNvSpPr>
          <p:nvPr>
            <p:ph type="subTitle" idx="1"/>
          </p:nvPr>
        </p:nvSpPr>
        <p:spPr/>
        <p:txBody>
          <a:bodyPr/>
          <a:lstStyle/>
          <a:p>
            <a:r>
              <a:rPr lang="en-US" dirty="0" smtClean="0"/>
              <a:t>Entrepreneurship</a:t>
            </a:r>
          </a:p>
          <a:p>
            <a:r>
              <a:rPr lang="en-US" dirty="0" smtClean="0"/>
              <a:t>M5X01572</a:t>
            </a:r>
            <a:endParaRPr lang="en-US" dirty="0"/>
          </a:p>
        </p:txBody>
      </p:sp>
    </p:spTree>
    <p:extLst>
      <p:ext uri="{BB962C8B-B14F-4D97-AF65-F5344CB8AC3E}">
        <p14:creationId xmlns:p14="http://schemas.microsoft.com/office/powerpoint/2010/main" val="455592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a:t>
            </a:r>
            <a:endParaRPr lang="en-US" dirty="0"/>
          </a:p>
        </p:txBody>
      </p:sp>
      <p:sp>
        <p:nvSpPr>
          <p:cNvPr id="3" name="Content Placeholder 2"/>
          <p:cNvSpPr>
            <a:spLocks noGrp="1"/>
          </p:cNvSpPr>
          <p:nvPr>
            <p:ph idx="1"/>
          </p:nvPr>
        </p:nvSpPr>
        <p:spPr/>
        <p:txBody>
          <a:bodyPr/>
          <a:lstStyle/>
          <a:p>
            <a:r>
              <a:rPr lang="en-US" dirty="0" smtClean="0"/>
              <a:t>What is your product?</a:t>
            </a:r>
          </a:p>
          <a:p>
            <a:pPr lvl="1"/>
            <a:r>
              <a:rPr lang="en-US" dirty="0" smtClean="0"/>
              <a:t>Your film?</a:t>
            </a:r>
          </a:p>
          <a:p>
            <a:pPr lvl="1"/>
            <a:r>
              <a:rPr lang="en-US" dirty="0" smtClean="0"/>
              <a:t>You?</a:t>
            </a:r>
          </a:p>
          <a:p>
            <a:r>
              <a:rPr lang="en-US" dirty="0" smtClean="0"/>
              <a:t>What do you want to achieve?</a:t>
            </a:r>
          </a:p>
          <a:p>
            <a:pPr lvl="1"/>
            <a:r>
              <a:rPr lang="en-US" dirty="0" smtClean="0"/>
              <a:t>Money?</a:t>
            </a:r>
          </a:p>
          <a:p>
            <a:pPr lvl="1"/>
            <a:r>
              <a:rPr lang="en-US" dirty="0" smtClean="0"/>
              <a:t>Awards?</a:t>
            </a:r>
          </a:p>
          <a:p>
            <a:pPr lvl="1"/>
            <a:r>
              <a:rPr lang="en-US" dirty="0" smtClean="0"/>
              <a:t>Exposure?</a:t>
            </a:r>
          </a:p>
          <a:p>
            <a:endParaRPr lang="en-US" dirty="0"/>
          </a:p>
        </p:txBody>
      </p:sp>
    </p:spTree>
    <p:extLst>
      <p:ext uri="{BB962C8B-B14F-4D97-AF65-F5344CB8AC3E}">
        <p14:creationId xmlns:p14="http://schemas.microsoft.com/office/powerpoint/2010/main" val="4094182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 research</a:t>
            </a:r>
            <a:endParaRPr lang="en-US" dirty="0"/>
          </a:p>
        </p:txBody>
      </p:sp>
      <p:sp>
        <p:nvSpPr>
          <p:cNvPr id="3" name="Content Placeholder 2"/>
          <p:cNvSpPr>
            <a:spLocks noGrp="1"/>
          </p:cNvSpPr>
          <p:nvPr>
            <p:ph idx="1"/>
          </p:nvPr>
        </p:nvSpPr>
        <p:spPr/>
        <p:txBody>
          <a:bodyPr/>
          <a:lstStyle/>
          <a:p>
            <a:r>
              <a:rPr lang="en-US" dirty="0"/>
              <a:t>What do you need to know about them</a:t>
            </a:r>
            <a:r>
              <a:rPr lang="en-US" dirty="0" smtClean="0"/>
              <a:t>?</a:t>
            </a:r>
          </a:p>
          <a:p>
            <a:r>
              <a:rPr lang="en-US" dirty="0" smtClean="0"/>
              <a:t>What is your competition?</a:t>
            </a:r>
          </a:p>
          <a:p>
            <a:r>
              <a:rPr lang="en-US" dirty="0" smtClean="0"/>
              <a:t>How do you distinguish yourself?</a:t>
            </a:r>
            <a:endParaRPr lang="en-US" dirty="0"/>
          </a:p>
          <a:p>
            <a:endParaRPr lang="en-US" dirty="0"/>
          </a:p>
        </p:txBody>
      </p:sp>
    </p:spTree>
    <p:extLst>
      <p:ext uri="{BB962C8B-B14F-4D97-AF65-F5344CB8AC3E}">
        <p14:creationId xmlns:p14="http://schemas.microsoft.com/office/powerpoint/2010/main" val="3457544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a:t>
            </a:r>
            <a:endParaRPr lang="en-US" dirty="0"/>
          </a:p>
        </p:txBody>
      </p:sp>
      <p:pic>
        <p:nvPicPr>
          <p:cNvPr id="4" name="Content Placeholder 3" descr="haricot-beans-sussex-close.jpg"/>
          <p:cNvPicPr>
            <a:picLocks noGrp="1" noChangeAspect="1"/>
          </p:cNvPicPr>
          <p:nvPr>
            <p:ph idx="1"/>
          </p:nvPr>
        </p:nvPicPr>
        <p:blipFill>
          <a:blip r:embed="rId2">
            <a:extLst>
              <a:ext uri="{28A0092B-C50C-407E-A947-70E740481C1C}">
                <a14:useLocalDpi xmlns:a14="http://schemas.microsoft.com/office/drawing/2010/main" val="0"/>
              </a:ext>
            </a:extLst>
          </a:blip>
          <a:srcRect l="-10572" r="-10572"/>
          <a:stretch>
            <a:fillRect/>
          </a:stretch>
        </p:blipFill>
        <p:spPr/>
      </p:pic>
    </p:spTree>
    <p:extLst>
      <p:ext uri="{BB962C8B-B14F-4D97-AF65-F5344CB8AC3E}">
        <p14:creationId xmlns:p14="http://schemas.microsoft.com/office/powerpoint/2010/main" val="1129790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a:t>
            </a:r>
            <a:endParaRPr lang="en-US" dirty="0"/>
          </a:p>
        </p:txBody>
      </p:sp>
      <p:pic>
        <p:nvPicPr>
          <p:cNvPr id="4" name="Content Placeholder 3" descr="tomato sauce.jpg"/>
          <p:cNvPicPr>
            <a:picLocks noGrp="1" noChangeAspect="1"/>
          </p:cNvPicPr>
          <p:nvPr>
            <p:ph idx="1"/>
          </p:nvPr>
        </p:nvPicPr>
        <p:blipFill>
          <a:blip r:embed="rId2">
            <a:extLst>
              <a:ext uri="{28A0092B-C50C-407E-A947-70E740481C1C}">
                <a14:useLocalDpi xmlns:a14="http://schemas.microsoft.com/office/drawing/2010/main" val="0"/>
              </a:ext>
            </a:extLst>
          </a:blip>
          <a:srcRect l="-10076" r="-10076"/>
          <a:stretch>
            <a:fillRect/>
          </a:stretch>
        </p:blipFill>
        <p:spPr/>
      </p:pic>
    </p:spTree>
    <p:extLst>
      <p:ext uri="{BB962C8B-B14F-4D97-AF65-F5344CB8AC3E}">
        <p14:creationId xmlns:p14="http://schemas.microsoft.com/office/powerpoint/2010/main" val="3405769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t>
            </a:r>
            <a:endParaRPr lang="en-US" dirty="0"/>
          </a:p>
        </p:txBody>
      </p:sp>
      <p:sp>
        <p:nvSpPr>
          <p:cNvPr id="3" name="Content Placeholder 2"/>
          <p:cNvSpPr>
            <a:spLocks noGrp="1"/>
          </p:cNvSpPr>
          <p:nvPr>
            <p:ph idx="1"/>
          </p:nvPr>
        </p:nvSpPr>
        <p:spPr/>
        <p:txBody>
          <a:bodyPr/>
          <a:lstStyle/>
          <a:p>
            <a:r>
              <a:rPr lang="en-US" dirty="0" smtClean="0"/>
              <a:t>Cooked Beans</a:t>
            </a:r>
          </a:p>
          <a:p>
            <a:r>
              <a:rPr lang="en-US" dirty="0" smtClean="0"/>
              <a:t>Simmered Beans</a:t>
            </a:r>
          </a:p>
          <a:p>
            <a:r>
              <a:rPr lang="en-US" dirty="0" smtClean="0"/>
              <a:t>Warmed Beans</a:t>
            </a:r>
          </a:p>
          <a:p>
            <a:r>
              <a:rPr lang="en-US" dirty="0" smtClean="0"/>
              <a:t>Stewed Beans</a:t>
            </a:r>
            <a:endParaRPr lang="en-US" dirty="0"/>
          </a:p>
        </p:txBody>
      </p:sp>
    </p:spTree>
    <p:extLst>
      <p:ext uri="{BB962C8B-B14F-4D97-AF65-F5344CB8AC3E}">
        <p14:creationId xmlns:p14="http://schemas.microsoft.com/office/powerpoint/2010/main" val="576770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a:t>
            </a:r>
            <a:endParaRPr lang="en-US" dirty="0"/>
          </a:p>
        </p:txBody>
      </p:sp>
      <p:pic>
        <p:nvPicPr>
          <p:cNvPr id="4" name="Content Placeholder 3" descr="heinz-beans.jpg"/>
          <p:cNvPicPr>
            <a:picLocks noGrp="1" noChangeAspect="1"/>
          </p:cNvPicPr>
          <p:nvPr>
            <p:ph idx="1"/>
          </p:nvPr>
        </p:nvPicPr>
        <p:blipFill>
          <a:blip r:embed="rId2">
            <a:extLst>
              <a:ext uri="{28A0092B-C50C-407E-A947-70E740481C1C}">
                <a14:useLocalDpi xmlns:a14="http://schemas.microsoft.com/office/drawing/2010/main" val="0"/>
              </a:ext>
            </a:extLst>
          </a:blip>
          <a:srcRect l="-75860" r="-75860"/>
          <a:stretch>
            <a:fillRect/>
          </a:stretch>
        </p:blipFill>
        <p:spPr/>
      </p:pic>
    </p:spTree>
    <p:extLst>
      <p:ext uri="{BB962C8B-B14F-4D97-AF65-F5344CB8AC3E}">
        <p14:creationId xmlns:p14="http://schemas.microsoft.com/office/powerpoint/2010/main" val="3121928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t>
            </a:r>
            <a:endParaRPr lang="en-US" dirty="0"/>
          </a:p>
        </p:txBody>
      </p:sp>
      <p:sp>
        <p:nvSpPr>
          <p:cNvPr id="3" name="Content Placeholder 2"/>
          <p:cNvSpPr>
            <a:spLocks noGrp="1"/>
          </p:cNvSpPr>
          <p:nvPr>
            <p:ph idx="1"/>
          </p:nvPr>
        </p:nvSpPr>
        <p:spPr/>
        <p:txBody>
          <a:bodyPr/>
          <a:lstStyle/>
          <a:p>
            <a:r>
              <a:rPr lang="en-US" dirty="0" smtClean="0"/>
              <a:t>What do you need to know about them?</a:t>
            </a:r>
            <a:endParaRPr lang="en-US" dirty="0"/>
          </a:p>
        </p:txBody>
      </p:sp>
    </p:spTree>
    <p:extLst>
      <p:ext uri="{BB962C8B-B14F-4D97-AF65-F5344CB8AC3E}">
        <p14:creationId xmlns:p14="http://schemas.microsoft.com/office/powerpoint/2010/main" val="2654493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t>
            </a:r>
            <a:endParaRPr lang="en-US" dirty="0"/>
          </a:p>
        </p:txBody>
      </p:sp>
      <p:sp>
        <p:nvSpPr>
          <p:cNvPr id="3" name="Content Placeholder 2"/>
          <p:cNvSpPr>
            <a:spLocks noGrp="1"/>
          </p:cNvSpPr>
          <p:nvPr>
            <p:ph idx="1"/>
          </p:nvPr>
        </p:nvSpPr>
        <p:spPr/>
        <p:txBody>
          <a:bodyPr/>
          <a:lstStyle/>
          <a:p>
            <a:r>
              <a:rPr lang="en-US" dirty="0" smtClean="0"/>
              <a:t>Types of film:</a:t>
            </a:r>
          </a:p>
          <a:p>
            <a:pPr lvl="1"/>
            <a:r>
              <a:rPr lang="en-US" dirty="0" smtClean="0"/>
              <a:t>Studio</a:t>
            </a:r>
          </a:p>
          <a:p>
            <a:pPr lvl="1"/>
            <a:r>
              <a:rPr lang="en-US" dirty="0" smtClean="0"/>
              <a:t>Independent</a:t>
            </a:r>
          </a:p>
          <a:p>
            <a:pPr lvl="1"/>
            <a:r>
              <a:rPr lang="en-US" dirty="0" smtClean="0"/>
              <a:t>Micro-budget</a:t>
            </a:r>
          </a:p>
          <a:p>
            <a:pPr lvl="1"/>
            <a:r>
              <a:rPr lang="en-US" dirty="0" smtClean="0"/>
              <a:t>No budget</a:t>
            </a:r>
          </a:p>
          <a:p>
            <a:pPr lvl="1"/>
            <a:r>
              <a:rPr lang="en-US" dirty="0" smtClean="0"/>
              <a:t>Shorts</a:t>
            </a:r>
            <a:endParaRPr lang="en-US" dirty="0"/>
          </a:p>
        </p:txBody>
      </p:sp>
    </p:spTree>
    <p:extLst>
      <p:ext uri="{BB962C8B-B14F-4D97-AF65-F5344CB8AC3E}">
        <p14:creationId xmlns:p14="http://schemas.microsoft.com/office/powerpoint/2010/main" val="756346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a:t>
            </a:r>
            <a:endParaRPr lang="en-US" dirty="0"/>
          </a:p>
        </p:txBody>
      </p:sp>
      <p:sp>
        <p:nvSpPr>
          <p:cNvPr id="3" name="Content Placeholder 2"/>
          <p:cNvSpPr>
            <a:spLocks noGrp="1"/>
          </p:cNvSpPr>
          <p:nvPr>
            <p:ph idx="1"/>
          </p:nvPr>
        </p:nvSpPr>
        <p:spPr/>
        <p:txBody>
          <a:bodyPr/>
          <a:lstStyle/>
          <a:p>
            <a:r>
              <a:rPr lang="en-US" dirty="0" smtClean="0"/>
              <a:t>Rights are sold for/to:</a:t>
            </a:r>
          </a:p>
          <a:p>
            <a:pPr lvl="1"/>
            <a:r>
              <a:rPr lang="en-US" dirty="0" smtClean="0"/>
              <a:t>Theatrical</a:t>
            </a:r>
          </a:p>
          <a:p>
            <a:pPr lvl="1"/>
            <a:r>
              <a:rPr lang="en-US" dirty="0" err="1" smtClean="0"/>
              <a:t>VoD</a:t>
            </a:r>
            <a:endParaRPr lang="en-US" dirty="0" smtClean="0"/>
          </a:p>
          <a:p>
            <a:pPr lvl="1"/>
            <a:r>
              <a:rPr lang="en-US" dirty="0" smtClean="0"/>
              <a:t>TV</a:t>
            </a:r>
          </a:p>
          <a:p>
            <a:pPr lvl="1"/>
            <a:r>
              <a:rPr lang="en-US" dirty="0" smtClean="0"/>
              <a:t>DVD</a:t>
            </a:r>
            <a:endParaRPr lang="en-US" dirty="0"/>
          </a:p>
        </p:txBody>
      </p:sp>
    </p:spTree>
    <p:extLst>
      <p:ext uri="{BB962C8B-B14F-4D97-AF65-F5344CB8AC3E}">
        <p14:creationId xmlns:p14="http://schemas.microsoft.com/office/powerpoint/2010/main" val="2233413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a:t>
            </a:r>
            <a:endParaRPr lang="en-US" dirty="0"/>
          </a:p>
        </p:txBody>
      </p:sp>
      <p:sp>
        <p:nvSpPr>
          <p:cNvPr id="3" name="Content Placeholder 2"/>
          <p:cNvSpPr>
            <a:spLocks noGrp="1"/>
          </p:cNvSpPr>
          <p:nvPr>
            <p:ph idx="1"/>
          </p:nvPr>
        </p:nvSpPr>
        <p:spPr/>
        <p:txBody>
          <a:bodyPr/>
          <a:lstStyle/>
          <a:p>
            <a:r>
              <a:rPr lang="en-US" dirty="0" smtClean="0"/>
              <a:t>Rights are sold by:</a:t>
            </a:r>
          </a:p>
          <a:p>
            <a:pPr lvl="1"/>
            <a:r>
              <a:rPr lang="en-US" dirty="0" smtClean="0"/>
              <a:t>Sales agents</a:t>
            </a:r>
          </a:p>
          <a:p>
            <a:pPr lvl="1"/>
            <a:r>
              <a:rPr lang="en-US" dirty="0" smtClean="0"/>
              <a:t>Distributors </a:t>
            </a:r>
            <a:endParaRPr lang="en-US" dirty="0"/>
          </a:p>
        </p:txBody>
      </p:sp>
    </p:spTree>
    <p:extLst>
      <p:ext uri="{BB962C8B-B14F-4D97-AF65-F5344CB8AC3E}">
        <p14:creationId xmlns:p14="http://schemas.microsoft.com/office/powerpoint/2010/main" val="2509783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t>
            </a:r>
            <a:endParaRPr lang="en-US" dirty="0"/>
          </a:p>
        </p:txBody>
      </p:sp>
      <p:sp>
        <p:nvSpPr>
          <p:cNvPr id="3" name="Content Placeholder 2"/>
          <p:cNvSpPr>
            <a:spLocks noGrp="1"/>
          </p:cNvSpPr>
          <p:nvPr>
            <p:ph idx="1"/>
          </p:nvPr>
        </p:nvSpPr>
        <p:spPr/>
        <p:txBody>
          <a:bodyPr/>
          <a:lstStyle/>
          <a:p>
            <a:r>
              <a:rPr lang="en-US" dirty="0" smtClean="0"/>
              <a:t>Sales agents &amp; </a:t>
            </a:r>
            <a:r>
              <a:rPr lang="en-US" dirty="0" err="1" smtClean="0"/>
              <a:t>distribs</a:t>
            </a:r>
            <a:r>
              <a:rPr lang="en-US" dirty="0" smtClean="0"/>
              <a:t> look for “comps”</a:t>
            </a:r>
          </a:p>
          <a:p>
            <a:r>
              <a:rPr lang="en-US" dirty="0"/>
              <a:t>Comparable films</a:t>
            </a:r>
          </a:p>
          <a:p>
            <a:pPr lvl="1"/>
            <a:r>
              <a:rPr lang="en-US" dirty="0"/>
              <a:t>How did they do in the market?</a:t>
            </a:r>
          </a:p>
          <a:p>
            <a:pPr lvl="1"/>
            <a:r>
              <a:rPr lang="en-US" dirty="0"/>
              <a:t>Where were they shown (in festivals)?</a:t>
            </a:r>
          </a:p>
          <a:p>
            <a:pPr lvl="1"/>
            <a:r>
              <a:rPr lang="en-US" dirty="0"/>
              <a:t>Making a cost versus value </a:t>
            </a:r>
            <a:r>
              <a:rPr lang="en-US" dirty="0" err="1" smtClean="0"/>
              <a:t>judgement</a:t>
            </a:r>
            <a:endParaRPr lang="en-US" dirty="0" smtClean="0"/>
          </a:p>
          <a:p>
            <a:r>
              <a:rPr lang="en-US" dirty="0" smtClean="0"/>
              <a:t>Your “</a:t>
            </a:r>
            <a:r>
              <a:rPr lang="en-US" dirty="0"/>
              <a:t>comps</a:t>
            </a:r>
            <a:r>
              <a:rPr lang="en-US" dirty="0" smtClean="0"/>
              <a:t>” will all be genre </a:t>
            </a:r>
            <a:r>
              <a:rPr lang="en-US" dirty="0" err="1" smtClean="0"/>
              <a:t>pics</a:t>
            </a:r>
            <a:endParaRPr lang="en-US" dirty="0"/>
          </a:p>
        </p:txBody>
      </p:sp>
    </p:spTree>
    <p:extLst>
      <p:ext uri="{BB962C8B-B14F-4D97-AF65-F5344CB8AC3E}">
        <p14:creationId xmlns:p14="http://schemas.microsoft.com/office/powerpoint/2010/main" val="17120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Genre</a:t>
            </a:r>
            <a:endParaRPr lang="en-US" dirty="0"/>
          </a:p>
        </p:txBody>
      </p:sp>
      <p:sp>
        <p:nvSpPr>
          <p:cNvPr id="3" name="Content Placeholder 2"/>
          <p:cNvSpPr>
            <a:spLocks noGrp="1"/>
          </p:cNvSpPr>
          <p:nvPr>
            <p:ph idx="1"/>
          </p:nvPr>
        </p:nvSpPr>
        <p:spPr/>
        <p:txBody>
          <a:bodyPr/>
          <a:lstStyle/>
          <a:p>
            <a:r>
              <a:rPr lang="en-US" dirty="0" smtClean="0"/>
              <a:t>Genre is a set of conventions between:</a:t>
            </a:r>
          </a:p>
          <a:p>
            <a:pPr lvl="1"/>
            <a:r>
              <a:rPr lang="en-US" dirty="0" smtClean="0"/>
              <a:t>Filmmakers</a:t>
            </a:r>
          </a:p>
          <a:p>
            <a:pPr lvl="1"/>
            <a:r>
              <a:rPr lang="en-US" dirty="0" smtClean="0"/>
              <a:t>Industry</a:t>
            </a:r>
          </a:p>
          <a:p>
            <a:pPr lvl="1"/>
            <a:r>
              <a:rPr lang="en-US" dirty="0" smtClean="0"/>
              <a:t>Critics</a:t>
            </a:r>
          </a:p>
          <a:p>
            <a:pPr lvl="1"/>
            <a:r>
              <a:rPr lang="en-US" dirty="0"/>
              <a:t>Audience</a:t>
            </a:r>
            <a:endParaRPr lang="en-US" dirty="0" smtClean="0"/>
          </a:p>
          <a:p>
            <a:pPr lvl="1"/>
            <a:endParaRPr lang="en-US" dirty="0"/>
          </a:p>
        </p:txBody>
      </p:sp>
    </p:spTree>
    <p:extLst>
      <p:ext uri="{BB962C8B-B14F-4D97-AF65-F5344CB8AC3E}">
        <p14:creationId xmlns:p14="http://schemas.microsoft.com/office/powerpoint/2010/main" val="3960601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Genre</a:t>
            </a:r>
            <a:endParaRPr lang="en-US" dirty="0"/>
          </a:p>
        </p:txBody>
      </p:sp>
      <p:sp>
        <p:nvSpPr>
          <p:cNvPr id="3" name="Content Placeholder 2"/>
          <p:cNvSpPr>
            <a:spLocks noGrp="1"/>
          </p:cNvSpPr>
          <p:nvPr>
            <p:ph idx="1"/>
          </p:nvPr>
        </p:nvSpPr>
        <p:spPr/>
        <p:txBody>
          <a:bodyPr/>
          <a:lstStyle/>
          <a:p>
            <a:r>
              <a:rPr lang="en-US" dirty="0" smtClean="0"/>
              <a:t>Genres have cultural aspects</a:t>
            </a:r>
          </a:p>
          <a:p>
            <a:r>
              <a:rPr lang="en-US" dirty="0" smtClean="0"/>
              <a:t>Genres have iconography – what else does?</a:t>
            </a:r>
          </a:p>
          <a:p>
            <a:r>
              <a:rPr lang="en-US" dirty="0" smtClean="0"/>
              <a:t>Genres address commonly held values:</a:t>
            </a:r>
          </a:p>
          <a:p>
            <a:pPr lvl="1"/>
            <a:r>
              <a:rPr lang="en-US" dirty="0" smtClean="0"/>
              <a:t>Reaffirm cultural values</a:t>
            </a:r>
          </a:p>
          <a:p>
            <a:pPr lvl="1"/>
            <a:r>
              <a:rPr lang="en-US" dirty="0" smtClean="0"/>
              <a:t>Exploit ambivalent values</a:t>
            </a:r>
          </a:p>
          <a:p>
            <a:pPr lvl="1"/>
            <a:r>
              <a:rPr lang="en-US" dirty="0" smtClean="0"/>
              <a:t>Validate changing values</a:t>
            </a:r>
            <a:endParaRPr lang="en-US" dirty="0"/>
          </a:p>
        </p:txBody>
      </p:sp>
    </p:spTree>
    <p:extLst>
      <p:ext uri="{BB962C8B-B14F-4D97-AF65-F5344CB8AC3E}">
        <p14:creationId xmlns:p14="http://schemas.microsoft.com/office/powerpoint/2010/main" val="4027870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Genre</a:t>
            </a:r>
            <a:endParaRPr lang="en-US" dirty="0"/>
          </a:p>
        </p:txBody>
      </p:sp>
      <p:sp>
        <p:nvSpPr>
          <p:cNvPr id="3" name="Content Placeholder 2"/>
          <p:cNvSpPr>
            <a:spLocks noGrp="1"/>
          </p:cNvSpPr>
          <p:nvPr>
            <p:ph idx="1"/>
          </p:nvPr>
        </p:nvSpPr>
        <p:spPr/>
        <p:txBody>
          <a:bodyPr/>
          <a:lstStyle/>
          <a:p>
            <a:r>
              <a:rPr lang="en-US" dirty="0" smtClean="0"/>
              <a:t>Genres do not arrive fully formed and develop through different phases:</a:t>
            </a:r>
          </a:p>
          <a:p>
            <a:pPr lvl="1"/>
            <a:r>
              <a:rPr lang="en-US" dirty="0" smtClean="0"/>
              <a:t>Evolution</a:t>
            </a:r>
          </a:p>
          <a:p>
            <a:pPr lvl="1"/>
            <a:r>
              <a:rPr lang="en-US" dirty="0" smtClean="0"/>
              <a:t>Definition</a:t>
            </a:r>
          </a:p>
          <a:p>
            <a:pPr lvl="1"/>
            <a:r>
              <a:rPr lang="en-US" dirty="0" smtClean="0"/>
              <a:t>Decline</a:t>
            </a:r>
          </a:p>
          <a:p>
            <a:pPr lvl="1"/>
            <a:r>
              <a:rPr lang="en-US" dirty="0" smtClean="0"/>
              <a:t>Deviation</a:t>
            </a:r>
          </a:p>
          <a:p>
            <a:pPr marL="457200" lvl="1" indent="0">
              <a:buNone/>
            </a:pPr>
            <a:endParaRPr lang="en-US" dirty="0" smtClean="0"/>
          </a:p>
          <a:p>
            <a:endParaRPr lang="en-US" dirty="0"/>
          </a:p>
        </p:txBody>
      </p:sp>
    </p:spTree>
    <p:extLst>
      <p:ext uri="{BB962C8B-B14F-4D97-AF65-F5344CB8AC3E}">
        <p14:creationId xmlns:p14="http://schemas.microsoft.com/office/powerpoint/2010/main" val="4040470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Markets &amp; Genre</a:t>
            </a:r>
          </a:p>
        </p:txBody>
      </p:sp>
      <p:sp>
        <p:nvSpPr>
          <p:cNvPr id="3" name="Content Placeholder 2"/>
          <p:cNvSpPr>
            <a:spLocks noGrp="1"/>
          </p:cNvSpPr>
          <p:nvPr>
            <p:ph idx="1"/>
          </p:nvPr>
        </p:nvSpPr>
        <p:spPr/>
        <p:txBody>
          <a:bodyPr/>
          <a:lstStyle/>
          <a:p>
            <a:r>
              <a:rPr lang="en-US" dirty="0" smtClean="0"/>
              <a:t>Your “comps” will be genre </a:t>
            </a:r>
            <a:r>
              <a:rPr lang="en-US" dirty="0" err="1" smtClean="0"/>
              <a:t>pics</a:t>
            </a:r>
            <a:endParaRPr lang="en-US" dirty="0" smtClean="0"/>
          </a:p>
          <a:p>
            <a:r>
              <a:rPr lang="en-US" dirty="0" smtClean="0"/>
              <a:t>Everything will be placed in a genre</a:t>
            </a:r>
          </a:p>
          <a:p>
            <a:r>
              <a:rPr lang="en-US" dirty="0" smtClean="0"/>
              <a:t>iTunes, Netflix, Amazon and many more all </a:t>
            </a:r>
            <a:r>
              <a:rPr lang="en-US" dirty="0" err="1" smtClean="0"/>
              <a:t>organise</a:t>
            </a:r>
            <a:r>
              <a:rPr lang="en-US" dirty="0" smtClean="0"/>
              <a:t> content via genre</a:t>
            </a:r>
            <a:endParaRPr lang="en-US" dirty="0"/>
          </a:p>
        </p:txBody>
      </p:sp>
    </p:spTree>
    <p:extLst>
      <p:ext uri="{BB962C8B-B14F-4D97-AF65-F5344CB8AC3E}">
        <p14:creationId xmlns:p14="http://schemas.microsoft.com/office/powerpoint/2010/main" val="676643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Markets &amp; Genre</a:t>
            </a:r>
          </a:p>
        </p:txBody>
      </p:sp>
      <p:pic>
        <p:nvPicPr>
          <p:cNvPr id="4" name="Content Placeholder 3" descr="Itunes front page.png"/>
          <p:cNvPicPr>
            <a:picLocks noGrp="1" noChangeAspect="1"/>
          </p:cNvPicPr>
          <p:nvPr>
            <p:ph idx="1"/>
          </p:nvPr>
        </p:nvPicPr>
        <p:blipFill>
          <a:blip r:embed="rId2">
            <a:extLst>
              <a:ext uri="{28A0092B-C50C-407E-A947-70E740481C1C}">
                <a14:useLocalDpi xmlns:a14="http://schemas.microsoft.com/office/drawing/2010/main" val="0"/>
              </a:ext>
            </a:extLst>
          </a:blip>
          <a:srcRect l="-1140" r="-1140"/>
          <a:stretch>
            <a:fillRect/>
          </a:stretch>
        </p:blipFill>
        <p:spPr/>
      </p:pic>
    </p:spTree>
    <p:extLst>
      <p:ext uri="{BB962C8B-B14F-4D97-AF65-F5344CB8AC3E}">
        <p14:creationId xmlns:p14="http://schemas.microsoft.com/office/powerpoint/2010/main" val="3299835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Markets &amp; Genre</a:t>
            </a:r>
          </a:p>
        </p:txBody>
      </p:sp>
      <p:pic>
        <p:nvPicPr>
          <p:cNvPr id="4" name="Content Placeholder 3" descr="itunes genre menu.png"/>
          <p:cNvPicPr>
            <a:picLocks noGrp="1" noChangeAspect="1"/>
          </p:cNvPicPr>
          <p:nvPr>
            <p:ph idx="1"/>
          </p:nvPr>
        </p:nvPicPr>
        <p:blipFill>
          <a:blip r:embed="rId2">
            <a:extLst>
              <a:ext uri="{28A0092B-C50C-407E-A947-70E740481C1C}">
                <a14:useLocalDpi xmlns:a14="http://schemas.microsoft.com/office/drawing/2010/main" val="0"/>
              </a:ext>
            </a:extLst>
          </a:blip>
          <a:srcRect l="-109764" r="-109764"/>
          <a:stretch>
            <a:fillRect/>
          </a:stretch>
        </p:blipFill>
        <p:spPr/>
      </p:pic>
    </p:spTree>
    <p:extLst>
      <p:ext uri="{BB962C8B-B14F-4D97-AF65-F5344CB8AC3E}">
        <p14:creationId xmlns:p14="http://schemas.microsoft.com/office/powerpoint/2010/main" val="146988165"/>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&amp; Genre</a:t>
            </a:r>
            <a:endParaRPr lang="en-US" dirty="0"/>
          </a:p>
        </p:txBody>
      </p:sp>
      <p:sp>
        <p:nvSpPr>
          <p:cNvPr id="3" name="Content Placeholder 2"/>
          <p:cNvSpPr>
            <a:spLocks noGrp="1"/>
          </p:cNvSpPr>
          <p:nvPr>
            <p:ph idx="1"/>
          </p:nvPr>
        </p:nvSpPr>
        <p:spPr/>
        <p:txBody>
          <a:bodyPr>
            <a:normAutofit lnSpcReduction="10000"/>
          </a:bodyPr>
          <a:lstStyle/>
          <a:p>
            <a:r>
              <a:rPr lang="en-US" dirty="0" smtClean="0"/>
              <a:t>iTunes Action Adventure</a:t>
            </a:r>
          </a:p>
          <a:p>
            <a:pPr lvl="1"/>
            <a:r>
              <a:rPr lang="en-US" dirty="0" smtClean="0"/>
              <a:t>New &amp; Noteworthy</a:t>
            </a:r>
          </a:p>
          <a:p>
            <a:pPr lvl="1"/>
            <a:r>
              <a:rPr lang="en-US" dirty="0" smtClean="0"/>
              <a:t>Recent Arrivals</a:t>
            </a:r>
          </a:p>
          <a:p>
            <a:pPr lvl="1"/>
            <a:r>
              <a:rPr lang="en-US" dirty="0" smtClean="0"/>
              <a:t>Family Friendly Action</a:t>
            </a:r>
          </a:p>
          <a:p>
            <a:pPr lvl="1"/>
            <a:r>
              <a:rPr lang="en-US" dirty="0" smtClean="0"/>
              <a:t>Action Thrillers</a:t>
            </a:r>
          </a:p>
          <a:p>
            <a:pPr lvl="1"/>
            <a:r>
              <a:rPr lang="en-US" dirty="0" smtClean="0"/>
              <a:t>Action Comedies</a:t>
            </a:r>
          </a:p>
          <a:p>
            <a:pPr lvl="1"/>
            <a:r>
              <a:rPr lang="en-US" dirty="0" smtClean="0"/>
              <a:t>Sci-fi Action</a:t>
            </a:r>
          </a:p>
          <a:p>
            <a:pPr lvl="1"/>
            <a:r>
              <a:rPr lang="en-US" dirty="0" smtClean="0"/>
              <a:t>Action Horror</a:t>
            </a:r>
          </a:p>
          <a:p>
            <a:pPr lvl="1"/>
            <a:r>
              <a:rPr lang="en-US" dirty="0" smtClean="0"/>
              <a:t>All-time Bestselling Action</a:t>
            </a:r>
          </a:p>
          <a:p>
            <a:pPr lvl="1"/>
            <a:endParaRPr lang="en-US" dirty="0"/>
          </a:p>
        </p:txBody>
      </p:sp>
    </p:spTree>
    <p:extLst>
      <p:ext uri="{BB962C8B-B14F-4D97-AF65-F5344CB8AC3E}">
        <p14:creationId xmlns:p14="http://schemas.microsoft.com/office/powerpoint/2010/main" val="5324252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Markets &amp; Genre</a:t>
            </a:r>
          </a:p>
        </p:txBody>
      </p:sp>
      <p:pic>
        <p:nvPicPr>
          <p:cNvPr id="4" name="Content Placeholder 3" descr="itunes family-friendly action.png"/>
          <p:cNvPicPr>
            <a:picLocks noGrp="1" noChangeAspect="1"/>
          </p:cNvPicPr>
          <p:nvPr>
            <p:ph idx="1"/>
          </p:nvPr>
        </p:nvPicPr>
        <p:blipFill>
          <a:blip r:embed="rId2">
            <a:extLst>
              <a:ext uri="{28A0092B-C50C-407E-A947-70E740481C1C}">
                <a14:useLocalDpi xmlns:a14="http://schemas.microsoft.com/office/drawing/2010/main" val="0"/>
              </a:ext>
            </a:extLst>
          </a:blip>
          <a:srcRect l="-1140" r="-1140"/>
          <a:stretch>
            <a:fillRect/>
          </a:stretch>
        </p:blipFill>
        <p:spPr/>
      </p:pic>
    </p:spTree>
    <p:extLst>
      <p:ext uri="{BB962C8B-B14F-4D97-AF65-F5344CB8AC3E}">
        <p14:creationId xmlns:p14="http://schemas.microsoft.com/office/powerpoint/2010/main" val="3097186167"/>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Markets &amp; Genre</a:t>
            </a:r>
          </a:p>
        </p:txBody>
      </p:sp>
      <p:pic>
        <p:nvPicPr>
          <p:cNvPr id="4" name="Content Placeholder 3" descr="itunes action comedy.png"/>
          <p:cNvPicPr>
            <a:picLocks noGrp="1" noChangeAspect="1"/>
          </p:cNvPicPr>
          <p:nvPr>
            <p:ph idx="1"/>
          </p:nvPr>
        </p:nvPicPr>
        <p:blipFill>
          <a:blip r:embed="rId2">
            <a:extLst>
              <a:ext uri="{28A0092B-C50C-407E-A947-70E740481C1C}">
                <a14:useLocalDpi xmlns:a14="http://schemas.microsoft.com/office/drawing/2010/main" val="0"/>
              </a:ext>
            </a:extLst>
          </a:blip>
          <a:srcRect l="-1140" r="-1140"/>
          <a:stretch>
            <a:fillRect/>
          </a:stretch>
        </p:blipFill>
        <p:spPr/>
      </p:pic>
    </p:spTree>
    <p:extLst>
      <p:ext uri="{BB962C8B-B14F-4D97-AF65-F5344CB8AC3E}">
        <p14:creationId xmlns:p14="http://schemas.microsoft.com/office/powerpoint/2010/main" val="2537967814"/>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Markets &amp; Genre</a:t>
            </a:r>
          </a:p>
        </p:txBody>
      </p:sp>
      <p:pic>
        <p:nvPicPr>
          <p:cNvPr id="4" name="Content Placeholder 3" descr="itunes action horror.png"/>
          <p:cNvPicPr>
            <a:picLocks noGrp="1" noChangeAspect="1"/>
          </p:cNvPicPr>
          <p:nvPr>
            <p:ph idx="1"/>
          </p:nvPr>
        </p:nvPicPr>
        <p:blipFill>
          <a:blip r:embed="rId2">
            <a:extLst>
              <a:ext uri="{28A0092B-C50C-407E-A947-70E740481C1C}">
                <a14:useLocalDpi xmlns:a14="http://schemas.microsoft.com/office/drawing/2010/main" val="0"/>
              </a:ext>
            </a:extLst>
          </a:blip>
          <a:srcRect l="-1140" r="-1140"/>
          <a:stretch>
            <a:fillRect/>
          </a:stretch>
        </p:blipFill>
        <p:spPr/>
      </p:pic>
    </p:spTree>
    <p:extLst>
      <p:ext uri="{BB962C8B-B14F-4D97-AF65-F5344CB8AC3E}">
        <p14:creationId xmlns:p14="http://schemas.microsoft.com/office/powerpoint/2010/main" val="805382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&amp; Genre</a:t>
            </a:r>
            <a:endParaRPr lang="en-US" dirty="0"/>
          </a:p>
        </p:txBody>
      </p:sp>
      <p:pic>
        <p:nvPicPr>
          <p:cNvPr id="4" name="Content Placeholder 3" descr="Netflix landing page.png"/>
          <p:cNvPicPr>
            <a:picLocks noGrp="1" noChangeAspect="1"/>
          </p:cNvPicPr>
          <p:nvPr>
            <p:ph idx="1"/>
          </p:nvPr>
        </p:nvPicPr>
        <p:blipFill>
          <a:blip r:embed="rId2">
            <a:extLst>
              <a:ext uri="{28A0092B-C50C-407E-A947-70E740481C1C}">
                <a14:useLocalDpi xmlns:a14="http://schemas.microsoft.com/office/drawing/2010/main" val="0"/>
              </a:ext>
            </a:extLst>
          </a:blip>
          <a:srcRect t="-3819" b="-3819"/>
          <a:stretch>
            <a:fillRect/>
          </a:stretch>
        </p:blipFill>
        <p:spPr/>
      </p:pic>
    </p:spTree>
    <p:extLst>
      <p:ext uri="{BB962C8B-B14F-4D97-AF65-F5344CB8AC3E}">
        <p14:creationId xmlns:p14="http://schemas.microsoft.com/office/powerpoint/2010/main" val="2818861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&amp; Genre</a:t>
            </a:r>
            <a:endParaRPr lang="en-US" dirty="0"/>
          </a:p>
        </p:txBody>
      </p:sp>
      <p:pic>
        <p:nvPicPr>
          <p:cNvPr id="4" name="Content Placeholder 3" descr="Netflix genre.png"/>
          <p:cNvPicPr>
            <a:picLocks noGrp="1" noChangeAspect="1"/>
          </p:cNvPicPr>
          <p:nvPr>
            <p:ph idx="1"/>
          </p:nvPr>
        </p:nvPicPr>
        <p:blipFill>
          <a:blip r:embed="rId2">
            <a:extLst>
              <a:ext uri="{28A0092B-C50C-407E-A947-70E740481C1C}">
                <a14:useLocalDpi xmlns:a14="http://schemas.microsoft.com/office/drawing/2010/main" val="0"/>
              </a:ext>
            </a:extLst>
          </a:blip>
          <a:srcRect l="-2938" r="-2938"/>
          <a:stretch>
            <a:fillRect/>
          </a:stretch>
        </p:blipFill>
        <p:spPr/>
      </p:pic>
    </p:spTree>
    <p:extLst>
      <p:ext uri="{BB962C8B-B14F-4D97-AF65-F5344CB8AC3E}">
        <p14:creationId xmlns:p14="http://schemas.microsoft.com/office/powerpoint/2010/main" val="37176939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&amp; Genre</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Netflix Action</a:t>
            </a:r>
          </a:p>
          <a:p>
            <a:pPr lvl="1"/>
            <a:r>
              <a:rPr lang="en-US" dirty="0" smtClean="0"/>
              <a:t>Popular on Netflix</a:t>
            </a:r>
          </a:p>
          <a:p>
            <a:pPr lvl="1"/>
            <a:r>
              <a:rPr lang="en-US" dirty="0" smtClean="0"/>
              <a:t>Trending now</a:t>
            </a:r>
          </a:p>
          <a:p>
            <a:pPr lvl="1"/>
            <a:r>
              <a:rPr lang="en-US" dirty="0" smtClean="0"/>
              <a:t>Comedies</a:t>
            </a:r>
          </a:p>
          <a:p>
            <a:pPr lvl="1"/>
            <a:r>
              <a:rPr lang="en-US" dirty="0" smtClean="0"/>
              <a:t>International comedies</a:t>
            </a:r>
          </a:p>
          <a:p>
            <a:pPr lvl="1"/>
            <a:r>
              <a:rPr lang="en-US" dirty="0" smtClean="0"/>
              <a:t>Anime</a:t>
            </a:r>
          </a:p>
          <a:p>
            <a:pPr lvl="1"/>
            <a:r>
              <a:rPr lang="en-US" dirty="0" smtClean="0"/>
              <a:t>Horror films</a:t>
            </a:r>
          </a:p>
          <a:p>
            <a:pPr lvl="1"/>
            <a:r>
              <a:rPr lang="en-US" dirty="0" smtClean="0"/>
              <a:t>Netflix originals</a:t>
            </a:r>
          </a:p>
          <a:p>
            <a:pPr lvl="1"/>
            <a:r>
              <a:rPr lang="en-US" dirty="0" smtClean="0"/>
              <a:t>Hollywood Movies</a:t>
            </a:r>
          </a:p>
          <a:p>
            <a:pPr lvl="1"/>
            <a:r>
              <a:rPr lang="en-US" dirty="0" smtClean="0"/>
              <a:t>Crime Films</a:t>
            </a:r>
          </a:p>
          <a:p>
            <a:pPr lvl="1"/>
            <a:r>
              <a:rPr lang="en-US" dirty="0" smtClean="0"/>
              <a:t>Critically-acclaimed films</a:t>
            </a:r>
          </a:p>
          <a:p>
            <a:pPr lvl="1"/>
            <a:r>
              <a:rPr lang="en-US" dirty="0" smtClean="0"/>
              <a:t>Women who rule the screen</a:t>
            </a:r>
          </a:p>
          <a:p>
            <a:pPr marL="457200" lvl="1" indent="0">
              <a:buNone/>
            </a:pPr>
            <a:endParaRPr lang="en-US" dirty="0"/>
          </a:p>
        </p:txBody>
      </p:sp>
    </p:spTree>
    <p:extLst>
      <p:ext uri="{BB962C8B-B14F-4D97-AF65-F5344CB8AC3E}">
        <p14:creationId xmlns:p14="http://schemas.microsoft.com/office/powerpoint/2010/main" val="1921252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t>
            </a:r>
            <a:endParaRPr lang="en-US" dirty="0"/>
          </a:p>
        </p:txBody>
      </p:sp>
      <p:sp>
        <p:nvSpPr>
          <p:cNvPr id="3" name="Content Placeholder 2"/>
          <p:cNvSpPr>
            <a:spLocks noGrp="1"/>
          </p:cNvSpPr>
          <p:nvPr>
            <p:ph idx="1"/>
          </p:nvPr>
        </p:nvSpPr>
        <p:spPr/>
        <p:txBody>
          <a:bodyPr/>
          <a:lstStyle/>
          <a:p>
            <a:r>
              <a:rPr lang="en-US" dirty="0" smtClean="0"/>
              <a:t>What is the shorts market?</a:t>
            </a:r>
            <a:endParaRPr lang="en-US" dirty="0"/>
          </a:p>
        </p:txBody>
      </p:sp>
    </p:spTree>
    <p:extLst>
      <p:ext uri="{BB962C8B-B14F-4D97-AF65-F5344CB8AC3E}">
        <p14:creationId xmlns:p14="http://schemas.microsoft.com/office/powerpoint/2010/main" val="8446197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Festivals</a:t>
            </a:r>
            <a:endParaRPr lang="en-US" dirty="0"/>
          </a:p>
        </p:txBody>
      </p:sp>
      <p:sp>
        <p:nvSpPr>
          <p:cNvPr id="3" name="Content Placeholder 2"/>
          <p:cNvSpPr>
            <a:spLocks noGrp="1"/>
          </p:cNvSpPr>
          <p:nvPr>
            <p:ph idx="1"/>
          </p:nvPr>
        </p:nvSpPr>
        <p:spPr/>
        <p:txBody>
          <a:bodyPr/>
          <a:lstStyle/>
          <a:p>
            <a:r>
              <a:rPr lang="en-US" dirty="0" smtClean="0"/>
              <a:t>Awards qualifiers</a:t>
            </a:r>
          </a:p>
          <a:p>
            <a:r>
              <a:rPr lang="en-US" dirty="0" smtClean="0"/>
              <a:t>Industry markets</a:t>
            </a:r>
          </a:p>
          <a:p>
            <a:r>
              <a:rPr lang="en-US" dirty="0" smtClean="0"/>
              <a:t>General festivals</a:t>
            </a:r>
          </a:p>
          <a:p>
            <a:r>
              <a:rPr lang="en-US" dirty="0" smtClean="0"/>
              <a:t>Specialist festivals</a:t>
            </a:r>
          </a:p>
          <a:p>
            <a:endParaRPr lang="en-US" dirty="0"/>
          </a:p>
          <a:p>
            <a:r>
              <a:rPr lang="en-US" dirty="0" smtClean="0"/>
              <a:t>Competitive</a:t>
            </a:r>
          </a:p>
          <a:p>
            <a:r>
              <a:rPr lang="en-US" dirty="0" smtClean="0"/>
              <a:t>Non-competitive</a:t>
            </a:r>
            <a:endParaRPr lang="en-US" dirty="0"/>
          </a:p>
        </p:txBody>
      </p:sp>
    </p:spTree>
    <p:extLst>
      <p:ext uri="{BB962C8B-B14F-4D97-AF65-F5344CB8AC3E}">
        <p14:creationId xmlns:p14="http://schemas.microsoft.com/office/powerpoint/2010/main" val="19826018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Festival Portals</a:t>
            </a:r>
            <a:endParaRPr lang="en-US" dirty="0"/>
          </a:p>
        </p:txBody>
      </p:sp>
      <p:pic>
        <p:nvPicPr>
          <p:cNvPr id="5" name="Content Placeholder 4" descr="FilmFreeway-website.jpg"/>
          <p:cNvPicPr>
            <a:picLocks noGrp="1" noChangeAspect="1"/>
          </p:cNvPicPr>
          <p:nvPr>
            <p:ph sz="half" idx="1"/>
          </p:nvPr>
        </p:nvPicPr>
        <p:blipFill>
          <a:blip r:embed="rId2">
            <a:extLst>
              <a:ext uri="{28A0092B-C50C-407E-A947-70E740481C1C}">
                <a14:useLocalDpi xmlns:a14="http://schemas.microsoft.com/office/drawing/2010/main" val="0"/>
              </a:ext>
            </a:extLst>
          </a:blip>
          <a:srcRect t="-45400" b="-45400"/>
          <a:stretch>
            <a:fillRect/>
          </a:stretch>
        </p:blipFill>
        <p:spPr/>
      </p:pic>
      <p:pic>
        <p:nvPicPr>
          <p:cNvPr id="6" name="Content Placeholder 5" descr="download.png"/>
          <p:cNvPicPr>
            <a:picLocks noGrp="1" noChangeAspect="1"/>
          </p:cNvPicPr>
          <p:nvPr>
            <p:ph sz="half" idx="2"/>
          </p:nvPr>
        </p:nvPicPr>
        <p:blipFill>
          <a:blip r:embed="rId3">
            <a:extLst>
              <a:ext uri="{28A0092B-C50C-407E-A947-70E740481C1C}">
                <a14:useLocalDpi xmlns:a14="http://schemas.microsoft.com/office/drawing/2010/main" val="0"/>
              </a:ext>
            </a:extLst>
          </a:blip>
          <a:srcRect t="-6034" b="-6034"/>
          <a:stretch>
            <a:fillRect/>
          </a:stretch>
        </p:blipFill>
        <p:spPr/>
      </p:pic>
    </p:spTree>
    <p:extLst>
      <p:ext uri="{BB962C8B-B14F-4D97-AF65-F5344CB8AC3E}">
        <p14:creationId xmlns:p14="http://schemas.microsoft.com/office/powerpoint/2010/main" val="34910153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Other shorts markets	</a:t>
            </a:r>
            <a:endParaRPr lang="en-US" dirty="0"/>
          </a:p>
        </p:txBody>
      </p:sp>
      <p:sp>
        <p:nvSpPr>
          <p:cNvPr id="3" name="Content Placeholder 2"/>
          <p:cNvSpPr>
            <a:spLocks noGrp="1"/>
          </p:cNvSpPr>
          <p:nvPr>
            <p:ph idx="1"/>
          </p:nvPr>
        </p:nvSpPr>
        <p:spPr/>
        <p:txBody>
          <a:bodyPr/>
          <a:lstStyle/>
          <a:p>
            <a:r>
              <a:rPr lang="en-US" dirty="0" err="1" smtClean="0"/>
              <a:t>Youtube</a:t>
            </a:r>
            <a:r>
              <a:rPr lang="en-US" dirty="0" smtClean="0"/>
              <a:t>/</a:t>
            </a:r>
            <a:r>
              <a:rPr lang="en-US" dirty="0" err="1" smtClean="0"/>
              <a:t>Vimeo</a:t>
            </a:r>
            <a:endParaRPr lang="en-US" dirty="0" smtClean="0"/>
          </a:p>
          <a:p>
            <a:r>
              <a:rPr lang="en-US" dirty="0" smtClean="0"/>
              <a:t>Curated websites</a:t>
            </a:r>
          </a:p>
          <a:p>
            <a:r>
              <a:rPr lang="en-US" dirty="0" smtClean="0"/>
              <a:t>iTunes</a:t>
            </a:r>
          </a:p>
          <a:p>
            <a:r>
              <a:rPr lang="en-US" dirty="0" smtClean="0"/>
              <a:t>Presales via </a:t>
            </a:r>
            <a:r>
              <a:rPr lang="en-US" dirty="0" err="1" smtClean="0"/>
              <a:t>crowdfunding</a:t>
            </a:r>
            <a:endParaRPr lang="en-US" dirty="0" smtClean="0"/>
          </a:p>
          <a:p>
            <a:r>
              <a:rPr lang="en-US" dirty="0" smtClean="0"/>
              <a:t>Funded short film schemes</a:t>
            </a:r>
            <a:endParaRPr lang="en-US" dirty="0"/>
          </a:p>
        </p:txBody>
      </p:sp>
    </p:spTree>
    <p:extLst>
      <p:ext uri="{BB962C8B-B14F-4D97-AF65-F5344CB8AC3E}">
        <p14:creationId xmlns:p14="http://schemas.microsoft.com/office/powerpoint/2010/main" val="21761873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Other shorts markets</a:t>
            </a:r>
            <a:endParaRPr lang="en-US" dirty="0"/>
          </a:p>
        </p:txBody>
      </p:sp>
      <p:pic>
        <p:nvPicPr>
          <p:cNvPr id="4" name="Content Placeholder 3" descr="Screen Shot 2018-02-20 at 11.59.32.png"/>
          <p:cNvPicPr>
            <a:picLocks noGrp="1" noChangeAspect="1"/>
          </p:cNvPicPr>
          <p:nvPr>
            <p:ph idx="1"/>
          </p:nvPr>
        </p:nvPicPr>
        <p:blipFill>
          <a:blip r:embed="rId2">
            <a:extLst>
              <a:ext uri="{28A0092B-C50C-407E-A947-70E740481C1C}">
                <a14:useLocalDpi xmlns:a14="http://schemas.microsoft.com/office/drawing/2010/main" val="0"/>
              </a:ext>
            </a:extLst>
          </a:blip>
          <a:srcRect l="-1140" r="-1140"/>
          <a:stretch>
            <a:fillRect/>
          </a:stretch>
        </p:blipFill>
        <p:spPr/>
      </p:pic>
    </p:spTree>
    <p:extLst>
      <p:ext uri="{BB962C8B-B14F-4D97-AF65-F5344CB8AC3E}">
        <p14:creationId xmlns:p14="http://schemas.microsoft.com/office/powerpoint/2010/main" val="40687956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t>
            </a:r>
            <a:endParaRPr lang="en-US" dirty="0"/>
          </a:p>
        </p:txBody>
      </p:sp>
      <p:sp>
        <p:nvSpPr>
          <p:cNvPr id="3" name="Content Placeholder 2"/>
          <p:cNvSpPr>
            <a:spLocks noGrp="1"/>
          </p:cNvSpPr>
          <p:nvPr>
            <p:ph idx="1"/>
          </p:nvPr>
        </p:nvSpPr>
        <p:spPr/>
        <p:txBody>
          <a:bodyPr/>
          <a:lstStyle/>
          <a:p>
            <a:r>
              <a:rPr lang="en-US" dirty="0" smtClean="0"/>
              <a:t>What do you want to do?</a:t>
            </a:r>
          </a:p>
          <a:p>
            <a:r>
              <a:rPr lang="en-US" dirty="0" smtClean="0"/>
              <a:t>How will this film sell you?</a:t>
            </a:r>
            <a:endParaRPr lang="en-US" dirty="0"/>
          </a:p>
        </p:txBody>
      </p:sp>
    </p:spTree>
    <p:extLst>
      <p:ext uri="{BB962C8B-B14F-4D97-AF65-F5344CB8AC3E}">
        <p14:creationId xmlns:p14="http://schemas.microsoft.com/office/powerpoint/2010/main" val="31186252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a:t>
            </a:r>
            <a:endParaRPr lang="en-US" dirty="0"/>
          </a:p>
        </p:txBody>
      </p:sp>
      <p:sp>
        <p:nvSpPr>
          <p:cNvPr id="3" name="Content Placeholder 2"/>
          <p:cNvSpPr>
            <a:spLocks noGrp="1"/>
          </p:cNvSpPr>
          <p:nvPr>
            <p:ph idx="1"/>
          </p:nvPr>
        </p:nvSpPr>
        <p:spPr/>
        <p:txBody>
          <a:bodyPr/>
          <a:lstStyle/>
          <a:p>
            <a:r>
              <a:rPr lang="en-US" dirty="0" smtClean="0"/>
              <a:t>What are the expectations of the market?</a:t>
            </a:r>
          </a:p>
          <a:p>
            <a:r>
              <a:rPr lang="en-US" dirty="0" smtClean="0"/>
              <a:t>What are the minimum quality standards expected of your film?</a:t>
            </a:r>
          </a:p>
          <a:p>
            <a:r>
              <a:rPr lang="en-US" dirty="0" smtClean="0"/>
              <a:t>What is your competition?</a:t>
            </a:r>
          </a:p>
          <a:p>
            <a:r>
              <a:rPr lang="en-US" dirty="0" smtClean="0"/>
              <a:t>How do you distinguish yourself in your market?</a:t>
            </a:r>
            <a:endParaRPr lang="en-US" dirty="0"/>
          </a:p>
        </p:txBody>
      </p:sp>
    </p:spTree>
    <p:extLst>
      <p:ext uri="{BB962C8B-B14F-4D97-AF65-F5344CB8AC3E}">
        <p14:creationId xmlns:p14="http://schemas.microsoft.com/office/powerpoint/2010/main" val="41758925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Markets &amp; Genre - Seminar</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Create a 5-minute presentation with PowerPoint</a:t>
            </a:r>
          </a:p>
          <a:p>
            <a:r>
              <a:rPr lang="en-US" dirty="0" smtClean="0"/>
              <a:t>Pitch </a:t>
            </a:r>
            <a:r>
              <a:rPr lang="en-US" dirty="0"/>
              <a:t>of film linked to </a:t>
            </a:r>
            <a:r>
              <a:rPr lang="en-US" dirty="0" smtClean="0"/>
              <a:t>genre</a:t>
            </a:r>
          </a:p>
          <a:p>
            <a:pPr lvl="1"/>
            <a:r>
              <a:rPr lang="en-US" dirty="0" smtClean="0"/>
              <a:t>How does film satisfy/diverge from conventions?</a:t>
            </a:r>
          </a:p>
          <a:p>
            <a:pPr lvl="1"/>
            <a:r>
              <a:rPr lang="en-US" dirty="0" smtClean="0"/>
              <a:t>How do themes fit within genre expectations?</a:t>
            </a:r>
            <a:endParaRPr lang="en-US" dirty="0"/>
          </a:p>
          <a:p>
            <a:r>
              <a:rPr lang="en-US" dirty="0"/>
              <a:t>Analysis of relevant “comps”</a:t>
            </a:r>
          </a:p>
          <a:p>
            <a:pPr lvl="1"/>
            <a:r>
              <a:rPr lang="en-US" dirty="0"/>
              <a:t>Short films in similar genre</a:t>
            </a:r>
          </a:p>
          <a:p>
            <a:pPr lvl="1"/>
            <a:r>
              <a:rPr lang="en-US" dirty="0"/>
              <a:t>Short films at similar level</a:t>
            </a:r>
          </a:p>
          <a:p>
            <a:r>
              <a:rPr lang="en-US" dirty="0" smtClean="0"/>
              <a:t>Presentation of the market for your film</a:t>
            </a:r>
          </a:p>
          <a:p>
            <a:pPr lvl="1"/>
            <a:r>
              <a:rPr lang="en-US" dirty="0" smtClean="0"/>
              <a:t>Relevant festivals</a:t>
            </a:r>
          </a:p>
          <a:p>
            <a:pPr lvl="1"/>
            <a:r>
              <a:rPr lang="en-US" dirty="0" smtClean="0"/>
              <a:t>Curated websites</a:t>
            </a:r>
          </a:p>
          <a:p>
            <a:pPr lvl="1"/>
            <a:r>
              <a:rPr lang="en-US" dirty="0" smtClean="0"/>
              <a:t>Other outlets</a:t>
            </a:r>
          </a:p>
        </p:txBody>
      </p:sp>
    </p:spTree>
    <p:extLst>
      <p:ext uri="{BB962C8B-B14F-4D97-AF65-F5344CB8AC3E}">
        <p14:creationId xmlns:p14="http://schemas.microsoft.com/office/powerpoint/2010/main" val="41833089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Next week</a:t>
            </a:r>
            <a:endParaRPr lang="en-US" dirty="0"/>
          </a:p>
        </p:txBody>
      </p:sp>
      <p:sp>
        <p:nvSpPr>
          <p:cNvPr id="3" name="Content Placeholder 2"/>
          <p:cNvSpPr>
            <a:spLocks noGrp="1"/>
          </p:cNvSpPr>
          <p:nvPr>
            <p:ph idx="1"/>
          </p:nvPr>
        </p:nvSpPr>
        <p:spPr/>
        <p:txBody>
          <a:bodyPr>
            <a:normAutofit/>
          </a:bodyPr>
          <a:lstStyle/>
          <a:p>
            <a:r>
              <a:rPr lang="en-US" dirty="0"/>
              <a:t>Create a </a:t>
            </a:r>
            <a:r>
              <a:rPr lang="en-US" dirty="0" smtClean="0"/>
              <a:t>five-</a:t>
            </a:r>
            <a:r>
              <a:rPr lang="en-US" dirty="0"/>
              <a:t>minute presentation with </a:t>
            </a:r>
            <a:r>
              <a:rPr lang="en-US" dirty="0" smtClean="0"/>
              <a:t>PowerPoint</a:t>
            </a:r>
          </a:p>
          <a:p>
            <a:r>
              <a:rPr lang="en-US" dirty="0" smtClean="0"/>
              <a:t>Create a four-page document</a:t>
            </a:r>
          </a:p>
          <a:p>
            <a:r>
              <a:rPr lang="en-US" dirty="0" smtClean="0"/>
              <a:t>These are to include:</a:t>
            </a:r>
          </a:p>
          <a:p>
            <a:pPr lvl="1"/>
            <a:r>
              <a:rPr lang="en-US" dirty="0" smtClean="0"/>
              <a:t>Pitch </a:t>
            </a:r>
            <a:r>
              <a:rPr lang="en-US" dirty="0"/>
              <a:t>of film linked to </a:t>
            </a:r>
            <a:r>
              <a:rPr lang="en-US" dirty="0" smtClean="0"/>
              <a:t>genre</a:t>
            </a:r>
          </a:p>
          <a:p>
            <a:pPr lvl="1"/>
            <a:r>
              <a:rPr lang="en-US" dirty="0" smtClean="0"/>
              <a:t>Analysis </a:t>
            </a:r>
            <a:r>
              <a:rPr lang="en-US" dirty="0"/>
              <a:t>of relevant “comps</a:t>
            </a:r>
            <a:r>
              <a:rPr lang="en-US" dirty="0" smtClean="0"/>
              <a:t>”</a:t>
            </a:r>
          </a:p>
          <a:p>
            <a:pPr lvl="1"/>
            <a:r>
              <a:rPr lang="en-US" dirty="0" smtClean="0"/>
              <a:t>Analysis of </a:t>
            </a:r>
            <a:r>
              <a:rPr lang="en-US" dirty="0"/>
              <a:t>the market for your film</a:t>
            </a:r>
          </a:p>
          <a:p>
            <a:pPr lvl="1"/>
            <a:endParaRPr lang="en-US" dirty="0" smtClean="0"/>
          </a:p>
          <a:p>
            <a:endParaRPr lang="en-US" dirty="0"/>
          </a:p>
          <a:p>
            <a:endParaRPr lang="en-US" dirty="0"/>
          </a:p>
        </p:txBody>
      </p:sp>
    </p:spTree>
    <p:extLst>
      <p:ext uri="{BB962C8B-B14F-4D97-AF65-F5344CB8AC3E}">
        <p14:creationId xmlns:p14="http://schemas.microsoft.com/office/powerpoint/2010/main" val="1997539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Workshop</a:t>
            </a:r>
            <a:endParaRPr lang="en-US" dirty="0"/>
          </a:p>
        </p:txBody>
      </p:sp>
      <p:sp>
        <p:nvSpPr>
          <p:cNvPr id="3" name="Content Placeholder 2"/>
          <p:cNvSpPr>
            <a:spLocks noGrp="1"/>
          </p:cNvSpPr>
          <p:nvPr>
            <p:ph idx="1"/>
          </p:nvPr>
        </p:nvSpPr>
        <p:spPr/>
        <p:txBody>
          <a:bodyPr/>
          <a:lstStyle/>
          <a:p>
            <a:r>
              <a:rPr lang="en-US" dirty="0" smtClean="0"/>
              <a:t>Thursday 22</a:t>
            </a:r>
            <a:r>
              <a:rPr lang="en-US" baseline="30000" dirty="0" smtClean="0"/>
              <a:t>nd</a:t>
            </a:r>
            <a:r>
              <a:rPr lang="en-US" dirty="0" smtClean="0"/>
              <a:t> February – 1:30-3:30pm</a:t>
            </a:r>
          </a:p>
          <a:p>
            <a:r>
              <a:rPr lang="en-US" dirty="0" smtClean="0"/>
              <a:t>Adam Shailer – AC202</a:t>
            </a:r>
          </a:p>
          <a:p>
            <a:r>
              <a:rPr lang="en-US" dirty="0" smtClean="0"/>
              <a:t>InDesign for presentation documents</a:t>
            </a:r>
          </a:p>
        </p:txBody>
      </p:sp>
    </p:spTree>
    <p:extLst>
      <p:ext uri="{BB962C8B-B14F-4D97-AF65-F5344CB8AC3E}">
        <p14:creationId xmlns:p14="http://schemas.microsoft.com/office/powerpoint/2010/main" val="2398342648"/>
      </p:ext>
    </p:extLst>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100</TotalTime>
  <Words>778</Words>
  <Application>Microsoft Macintosh PowerPoint</Application>
  <PresentationFormat>On-screen Show (4:3)</PresentationFormat>
  <Paragraphs>171</Paragraphs>
  <Slides>35</Slides>
  <Notes>4</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 Black </vt:lpstr>
      <vt:lpstr>Markets</vt:lpstr>
      <vt:lpstr>Markets</vt:lpstr>
      <vt:lpstr>Market research</vt:lpstr>
      <vt:lpstr>Markets</vt:lpstr>
      <vt:lpstr>Markets</vt:lpstr>
      <vt:lpstr>Markets </vt:lpstr>
      <vt:lpstr>Markets</vt:lpstr>
      <vt:lpstr>Markets </vt:lpstr>
      <vt:lpstr>Markets </vt:lpstr>
      <vt:lpstr>Markets</vt:lpstr>
      <vt:lpstr>Markets</vt:lpstr>
      <vt:lpstr>Markets </vt:lpstr>
      <vt:lpstr>Genre</vt:lpstr>
      <vt:lpstr>Genre</vt:lpstr>
      <vt:lpstr>Genre</vt:lpstr>
      <vt:lpstr>Markets &amp; Genre</vt:lpstr>
      <vt:lpstr>Markets &amp; Genre</vt:lpstr>
      <vt:lpstr>Markets &amp; Genre</vt:lpstr>
      <vt:lpstr>Markets &amp; Genre</vt:lpstr>
      <vt:lpstr>Markets &amp; Genre</vt:lpstr>
      <vt:lpstr>Markets &amp; Genre</vt:lpstr>
      <vt:lpstr>Markets &amp; Genre</vt:lpstr>
      <vt:lpstr>Markets &amp; Genre</vt:lpstr>
      <vt:lpstr>Markets &amp; Genre</vt:lpstr>
      <vt:lpstr>Markets &amp; Genre</vt:lpstr>
      <vt:lpstr>Markets </vt:lpstr>
      <vt:lpstr>Festivals</vt:lpstr>
      <vt:lpstr>Festival Portals</vt:lpstr>
      <vt:lpstr>Other shorts markets </vt:lpstr>
      <vt:lpstr>Other shorts markets</vt:lpstr>
      <vt:lpstr>Markets </vt:lpstr>
      <vt:lpstr>Markets</vt:lpstr>
      <vt:lpstr>Markets &amp; Genre - Seminar</vt:lpstr>
      <vt:lpstr>Next week</vt:lpstr>
      <vt:lpstr>Workshop</vt:lpstr>
    </vt:vector>
  </TitlesOfParts>
  <Company>SMU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Craig Evans</dc:creator>
  <cp:lastModifiedBy>Craig Evans</cp:lastModifiedBy>
  <cp:revision>24</cp:revision>
  <dcterms:created xsi:type="dcterms:W3CDTF">2017-02-07T09:28:44Z</dcterms:created>
  <dcterms:modified xsi:type="dcterms:W3CDTF">2018-02-20T12:41:12Z</dcterms:modified>
</cp:coreProperties>
</file>