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388" r:id="rId2"/>
    <p:sldId id="391" r:id="rId3"/>
    <p:sldId id="392" r:id="rId4"/>
    <p:sldId id="257" r:id="rId5"/>
    <p:sldId id="385" r:id="rId6"/>
    <p:sldId id="386" r:id="rId7"/>
    <p:sldId id="387" r:id="rId8"/>
    <p:sldId id="259" r:id="rId9"/>
    <p:sldId id="260" r:id="rId10"/>
    <p:sldId id="261" r:id="rId11"/>
    <p:sldId id="389" r:id="rId12"/>
    <p:sldId id="390" r:id="rId13"/>
    <p:sldId id="263" r:id="rId14"/>
    <p:sldId id="264" r:id="rId15"/>
    <p:sldId id="265" r:id="rId16"/>
    <p:sldId id="266" r:id="rId17"/>
    <p:sldId id="267" r:id="rId18"/>
    <p:sldId id="268" r:id="rId19"/>
    <p:sldId id="269" r:id="rId20"/>
    <p:sldId id="39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7" d="100"/>
          <a:sy n="77" d="100"/>
        </p:scale>
        <p:origin x="9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E278C4-34F8-4927-B7DF-6E42B51F3D10}" type="datetimeFigureOut">
              <a:rPr lang="en-GB" smtClean="0"/>
              <a:t>10/10/2019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94D722-CB4D-4B47-B000-6FB00DA22E07}" type="slidenum">
              <a:rPr lang="en-GB" smtClean="0"/>
              <a:t>‹#›</a:t>
            </a:fld>
            <a:endParaRPr lang="en-GB"/>
          </a:p>
        </p:txBody>
      </p:sp>
    </p:spTree>
    <p:extLst>
      <p:ext uri="{BB962C8B-B14F-4D97-AF65-F5344CB8AC3E}">
        <p14:creationId xmlns:p14="http://schemas.microsoft.com/office/powerpoint/2010/main" val="2102502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nature.com/nature/journal/v387/n6635/full/387803a0.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doi.org/10.1038%2F42935" TargetMode="External"/><Relationship Id="rId4" Type="http://schemas.openxmlformats.org/officeDocument/2006/relationships/hyperlink" Target="https://en.wikipedia.org/wiki/Digital_object_identifier"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031">
            <a:extLst>
              <a:ext uri="{FF2B5EF4-FFF2-40B4-BE49-F238E27FC236}">
                <a16:creationId xmlns:a16="http://schemas.microsoft.com/office/drawing/2014/main" id="{559B9BB5-2110-40F8-B803-A5D890963BE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6AA88B-F0D3-4FEE-9958-A60AA5CA061C}" type="slidenum">
              <a:rPr lang="en-US" altLang="en-US" smtClean="0"/>
              <a:pPr>
                <a:spcBef>
                  <a:spcPct val="0"/>
                </a:spcBef>
              </a:pPr>
              <a:t>1</a:t>
            </a:fld>
            <a:endParaRPr lang="en-US" altLang="en-US"/>
          </a:p>
        </p:txBody>
      </p:sp>
      <p:sp>
        <p:nvSpPr>
          <p:cNvPr id="15362" name="Rectangle 2">
            <a:extLst>
              <a:ext uri="{FF2B5EF4-FFF2-40B4-BE49-F238E27FC236}">
                <a16:creationId xmlns:a16="http://schemas.microsoft.com/office/drawing/2014/main" id="{4882DF53-1567-1D4C-9BF5-26684317B988}"/>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normAutofit fontScale="85000" lnSpcReduction="20000"/>
          </a:bodyPr>
          <a:lstStyle/>
          <a:p>
            <a:pPr eaLnBrk="1" hangingPunct="1">
              <a:spcBef>
                <a:spcPct val="0"/>
              </a:spcBef>
              <a:defRPr/>
            </a:pPr>
            <a:r>
              <a:rPr lang="en-GB" altLang="en-US" sz="1800"/>
              <a:t>Two main things that were interesting to discover what has happened 10 years on since this documentary…</a:t>
            </a:r>
            <a:br>
              <a:rPr lang="en-GB" altLang="en-US" sz="1800"/>
            </a:br>
            <a:br>
              <a:rPr lang="en-GB" altLang="en-US" sz="1800"/>
            </a:br>
            <a:r>
              <a:rPr lang="en-GB" altLang="en-US" sz="1800"/>
              <a:t>For Love of Water’s act to petition for adding the Right to Water to the Declaration of Human Rights in 2008 – Article 31 was never added to the official Declaration.</a:t>
            </a:r>
            <a:br>
              <a:rPr lang="en-GB" altLang="en-US" sz="1800"/>
            </a:br>
            <a:r>
              <a:rPr lang="en-GB" altLang="en-US" sz="1800"/>
              <a:t>If you go and look up our bill of human rights on the UN’s website, it’s not there. </a:t>
            </a:r>
          </a:p>
          <a:p>
            <a:pPr eaLnBrk="1" hangingPunct="1">
              <a:spcBef>
                <a:spcPct val="0"/>
              </a:spcBef>
              <a:defRPr/>
            </a:pPr>
            <a:endParaRPr lang="en-GB" altLang="en-US" sz="1800"/>
          </a:p>
          <a:p>
            <a:pPr eaLnBrk="1" hangingPunct="1">
              <a:spcBef>
                <a:spcPct val="0"/>
              </a:spcBef>
              <a:defRPr/>
            </a:pPr>
            <a:r>
              <a:rPr lang="en-GB" altLang="en-US" sz="1800"/>
              <a:t>However instead, the Human Right to Water and Sanitation has been recognised as international law through human rights treaties, other declarations and standards, since 2010.</a:t>
            </a:r>
          </a:p>
          <a:p>
            <a:pPr eaLnBrk="1" hangingPunct="1">
              <a:spcBef>
                <a:spcPct val="0"/>
              </a:spcBef>
              <a:defRPr/>
            </a:pPr>
            <a:endParaRPr lang="en-GB" altLang="en-US" sz="1800"/>
          </a:p>
          <a:p>
            <a:pPr eaLnBrk="1" hangingPunct="1">
              <a:spcBef>
                <a:spcPct val="0"/>
              </a:spcBef>
              <a:defRPr/>
            </a:pPr>
            <a:r>
              <a:rPr lang="en-GB" altLang="en-US" sz="1800"/>
              <a:t>In regard to Water privatization, research has been showing a trend in that since the right to water was recognised by the UN, cities across the world have been terminating their contracts with water companies.</a:t>
            </a:r>
            <a:br>
              <a:rPr lang="en-GB" altLang="en-US" sz="1800"/>
            </a:br>
            <a:r>
              <a:rPr lang="en-GB" altLang="en-US" sz="1800"/>
              <a:t>And returning urban water provision to public control on more local scales..</a:t>
            </a:r>
          </a:p>
          <a:p>
            <a:pPr eaLnBrk="1" hangingPunct="1">
              <a:spcBef>
                <a:spcPct val="0"/>
              </a:spcBef>
              <a:defRPr/>
            </a:pPr>
            <a:endParaRPr lang="en-GB" altLang="en-US" sz="1800"/>
          </a:p>
          <a:p>
            <a:pPr eaLnBrk="1" hangingPunct="1">
              <a:spcBef>
                <a:spcPct val="0"/>
              </a:spcBef>
              <a:defRPr/>
            </a:pPr>
            <a:endParaRPr lang="en-GB" altLang="en-US" sz="1800"/>
          </a:p>
        </p:txBody>
      </p:sp>
      <p:sp>
        <p:nvSpPr>
          <p:cNvPr id="15363" name="Rectangle 3">
            <a:extLst>
              <a:ext uri="{FF2B5EF4-FFF2-40B4-BE49-F238E27FC236}">
                <a16:creationId xmlns:a16="http://schemas.microsoft.com/office/drawing/2014/main" id="{C9362DF0-589E-4292-8D69-504665E6F7EB}"/>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031">
            <a:extLst>
              <a:ext uri="{FF2B5EF4-FFF2-40B4-BE49-F238E27FC236}">
                <a16:creationId xmlns:a16="http://schemas.microsoft.com/office/drawing/2014/main" id="{A9CEA981-0CE7-460D-B95D-B80E73FC845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B713A2-05D3-4F66-9A0E-4A1C770EBB05}" type="slidenum">
              <a:rPr lang="en-US" altLang="en-US" smtClean="0"/>
              <a:pPr>
                <a:spcBef>
                  <a:spcPct val="0"/>
                </a:spcBef>
              </a:pPr>
              <a:t>2</a:t>
            </a:fld>
            <a:endParaRPr lang="en-US" altLang="en-US"/>
          </a:p>
        </p:txBody>
      </p:sp>
      <p:sp>
        <p:nvSpPr>
          <p:cNvPr id="17410" name="Rectangle 2">
            <a:extLst>
              <a:ext uri="{FF2B5EF4-FFF2-40B4-BE49-F238E27FC236}">
                <a16:creationId xmlns:a16="http://schemas.microsoft.com/office/drawing/2014/main" id="{227B5333-548F-47FC-8937-457DAF51B0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spcBef>
                <a:spcPct val="0"/>
              </a:spcBef>
            </a:pPr>
            <a:endParaRPr lang="en-GB" altLang="en-US" sz="1800"/>
          </a:p>
          <a:p>
            <a:pPr eaLnBrk="1" hangingPunct="1">
              <a:spcBef>
                <a:spcPct val="0"/>
              </a:spcBef>
            </a:pPr>
            <a:endParaRPr lang="en-GB" altLang="en-US" sz="1800"/>
          </a:p>
          <a:p>
            <a:pPr eaLnBrk="1" hangingPunct="1">
              <a:spcBef>
                <a:spcPct val="0"/>
              </a:spcBef>
            </a:pPr>
            <a:endParaRPr lang="en-GB" altLang="en-US" sz="1800"/>
          </a:p>
          <a:p>
            <a:pPr eaLnBrk="1" hangingPunct="1">
              <a:spcBef>
                <a:spcPct val="0"/>
              </a:spcBef>
            </a:pPr>
            <a:endParaRPr lang="en-GB" altLang="en-US" sz="1800"/>
          </a:p>
        </p:txBody>
      </p:sp>
      <p:sp>
        <p:nvSpPr>
          <p:cNvPr id="17411" name="Rectangle 3">
            <a:extLst>
              <a:ext uri="{FF2B5EF4-FFF2-40B4-BE49-F238E27FC236}">
                <a16:creationId xmlns:a16="http://schemas.microsoft.com/office/drawing/2014/main" id="{3E73FBD2-975D-42F8-886D-6276E8662E89}"/>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031">
            <a:extLst>
              <a:ext uri="{FF2B5EF4-FFF2-40B4-BE49-F238E27FC236}">
                <a16:creationId xmlns:a16="http://schemas.microsoft.com/office/drawing/2014/main" id="{EA208D11-960B-4638-B5D0-F46661148B5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D32EBD-979A-4B9A-8DF1-8D67D273E343}" type="slidenum">
              <a:rPr lang="en-US" altLang="en-US" smtClean="0"/>
              <a:pPr>
                <a:spcBef>
                  <a:spcPct val="0"/>
                </a:spcBef>
              </a:pPr>
              <a:t>3</a:t>
            </a:fld>
            <a:endParaRPr lang="en-US" altLang="en-US"/>
          </a:p>
        </p:txBody>
      </p:sp>
      <p:sp>
        <p:nvSpPr>
          <p:cNvPr id="22530" name="Rectangle 2">
            <a:extLst>
              <a:ext uri="{FF2B5EF4-FFF2-40B4-BE49-F238E27FC236}">
                <a16:creationId xmlns:a16="http://schemas.microsoft.com/office/drawing/2014/main" id="{F481F22D-AF2C-854F-A5F5-7FFEB350E817}"/>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normAutofit fontScale="85000" lnSpcReduction="20000"/>
          </a:bodyPr>
          <a:lstStyle/>
          <a:p>
            <a:pPr eaLnBrk="1" hangingPunct="1">
              <a:spcBef>
                <a:spcPct val="0"/>
              </a:spcBef>
              <a:defRPr/>
            </a:pPr>
            <a:r>
              <a:rPr lang="en-GB" altLang="en-US" sz="1800" dirty="0"/>
              <a:t>Two main things that were interesting to discover what has happened 10 years on since this documentary…</a:t>
            </a:r>
            <a:br>
              <a:rPr lang="en-GB" altLang="en-US" sz="1800" dirty="0"/>
            </a:br>
            <a:br>
              <a:rPr lang="en-GB" altLang="en-US" sz="1800" dirty="0"/>
            </a:br>
            <a:r>
              <a:rPr lang="en-GB" altLang="en-US" sz="1800" dirty="0"/>
              <a:t>For Love of Water’s act to petition for adding the Right to Water to the Declaration of Human Rights in 2008 – Article 31 was never added to the official Declaration.</a:t>
            </a:r>
            <a:br>
              <a:rPr lang="en-GB" altLang="en-US" sz="1800" dirty="0"/>
            </a:br>
            <a:r>
              <a:rPr lang="en-GB" altLang="en-US" sz="1800" dirty="0"/>
              <a:t>If you go and look up our bill of human rights on the UN’s website, it’s not there. </a:t>
            </a:r>
          </a:p>
          <a:p>
            <a:pPr eaLnBrk="1" hangingPunct="1">
              <a:spcBef>
                <a:spcPct val="0"/>
              </a:spcBef>
              <a:defRPr/>
            </a:pPr>
            <a:endParaRPr lang="en-GB" altLang="en-US" sz="1800" dirty="0"/>
          </a:p>
          <a:p>
            <a:pPr eaLnBrk="1" hangingPunct="1">
              <a:spcBef>
                <a:spcPct val="0"/>
              </a:spcBef>
              <a:defRPr/>
            </a:pPr>
            <a:r>
              <a:rPr lang="en-GB" altLang="en-US" sz="1800" dirty="0"/>
              <a:t>However instead, the Human Right to Water and Sanitation has been recognised as international law through human rights treaties, other declarations and standards, since 2010.</a:t>
            </a:r>
          </a:p>
          <a:p>
            <a:pPr eaLnBrk="1" hangingPunct="1">
              <a:spcBef>
                <a:spcPct val="0"/>
              </a:spcBef>
              <a:defRPr/>
            </a:pPr>
            <a:endParaRPr lang="en-GB" altLang="en-US" sz="1800" dirty="0"/>
          </a:p>
          <a:p>
            <a:pPr eaLnBrk="1" hangingPunct="1">
              <a:spcBef>
                <a:spcPct val="0"/>
              </a:spcBef>
              <a:defRPr/>
            </a:pPr>
            <a:r>
              <a:rPr lang="en-GB" altLang="en-US" sz="1800" dirty="0"/>
              <a:t>In regard to Water privatization, research has been showing a trend in that since the right to water was recognised by the UN, cities across the world have been terminating their contracts with water companies.</a:t>
            </a:r>
            <a:br>
              <a:rPr lang="en-GB" altLang="en-US" sz="1800" dirty="0"/>
            </a:br>
            <a:r>
              <a:rPr lang="en-GB" altLang="en-US" sz="1800" dirty="0"/>
              <a:t>And returning urban water provision to public control on more local scales..</a:t>
            </a:r>
          </a:p>
          <a:p>
            <a:pPr eaLnBrk="1" hangingPunct="1">
              <a:spcBef>
                <a:spcPct val="0"/>
              </a:spcBef>
              <a:defRPr/>
            </a:pPr>
            <a:endParaRPr lang="en-GB" altLang="en-US" sz="1800" dirty="0"/>
          </a:p>
          <a:p>
            <a:pPr eaLnBrk="1" hangingPunct="1">
              <a:spcBef>
                <a:spcPct val="0"/>
              </a:spcBef>
              <a:defRPr/>
            </a:pPr>
            <a:endParaRPr lang="en-GB" altLang="en-US" sz="1800" dirty="0"/>
          </a:p>
        </p:txBody>
      </p:sp>
      <p:sp>
        <p:nvSpPr>
          <p:cNvPr id="19459" name="Rectangle 3">
            <a:extLst>
              <a:ext uri="{FF2B5EF4-FFF2-40B4-BE49-F238E27FC236}">
                <a16:creationId xmlns:a16="http://schemas.microsoft.com/office/drawing/2014/main" id="{DDBC8A70-4A8D-48EA-B7D1-65E1479D7476}"/>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031">
            <a:extLst>
              <a:ext uri="{FF2B5EF4-FFF2-40B4-BE49-F238E27FC236}">
                <a16:creationId xmlns:a16="http://schemas.microsoft.com/office/drawing/2014/main" id="{A347349F-F55D-42B7-81E3-61ABD6F75D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DD343F6-7BE7-41D5-8DFF-5253D578BADC}" type="slidenum">
              <a:rPr lang="en-US" altLang="en-US" smtClean="0"/>
              <a:pPr>
                <a:spcBef>
                  <a:spcPct val="0"/>
                </a:spcBef>
              </a:pPr>
              <a:t>4</a:t>
            </a:fld>
            <a:endParaRPr lang="en-US" altLang="en-US"/>
          </a:p>
        </p:txBody>
      </p:sp>
      <p:sp>
        <p:nvSpPr>
          <p:cNvPr id="21506" name="Rectangle 2">
            <a:extLst>
              <a:ext uri="{FF2B5EF4-FFF2-40B4-BE49-F238E27FC236}">
                <a16:creationId xmlns:a16="http://schemas.microsoft.com/office/drawing/2014/main" id="{6CE79E30-20EF-47A9-81B9-92121BAB9C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spcBef>
                <a:spcPct val="0"/>
              </a:spcBef>
            </a:pPr>
            <a:r>
              <a:rPr lang="en-GB" altLang="en-US"/>
              <a:t>Water is a key natural resource for life on Earth. As such water management in many countries has been undertaken to help maintain a healthy water cycle from </a:t>
            </a:r>
            <a:br>
              <a:rPr lang="en-GB" altLang="en-US"/>
            </a:br>
            <a:r>
              <a:rPr lang="en-GB" altLang="en-US"/>
              <a:t>source to sink and back again, and again. Though this process can be hindered by many variables including human uses and how much of it we are using sustainably or not.</a:t>
            </a:r>
          </a:p>
          <a:p>
            <a:pPr eaLnBrk="1" hangingPunct="1">
              <a:spcBef>
                <a:spcPct val="0"/>
              </a:spcBef>
            </a:pPr>
            <a:endParaRPr lang="en-GB" altLang="en-US"/>
          </a:p>
          <a:p>
            <a:pPr eaLnBrk="1" hangingPunct="1">
              <a:spcBef>
                <a:spcPct val="0"/>
              </a:spcBef>
            </a:pPr>
            <a:r>
              <a:rPr lang="en-GB" altLang="en-US"/>
              <a:t>It’s imperative to all forms of life on Earth, and for us, our blood alone consists of 83% water (waterwise, 2018 – https://www.waterwise.org.uk/save-water/)</a:t>
            </a:r>
          </a:p>
          <a:p>
            <a:pPr eaLnBrk="1" hangingPunct="1">
              <a:spcBef>
                <a:spcPct val="0"/>
              </a:spcBef>
            </a:pPr>
            <a:endParaRPr lang="en-GB" altLang="en-US"/>
          </a:p>
          <a:p>
            <a:pPr eaLnBrk="1" hangingPunct="1">
              <a:spcBef>
                <a:spcPct val="0"/>
              </a:spcBef>
            </a:pPr>
            <a:r>
              <a:rPr lang="en-GB" altLang="en-US"/>
              <a:t>We can also harness water in both its fresh and saltwater forms as a source of energy.</a:t>
            </a:r>
            <a:br>
              <a:rPr lang="en-GB" altLang="en-US"/>
            </a:br>
            <a:br>
              <a:rPr lang="en-GB" altLang="en-US"/>
            </a:br>
            <a:r>
              <a:rPr lang="en-GB" altLang="en-US"/>
              <a:t>But we can’t do this, if the water is not available, particularly freshwater for consumption on a biological level, for industrial procedures and domestic uses…</a:t>
            </a:r>
          </a:p>
        </p:txBody>
      </p:sp>
      <p:sp>
        <p:nvSpPr>
          <p:cNvPr id="21507" name="Rectangle 3">
            <a:extLst>
              <a:ext uri="{FF2B5EF4-FFF2-40B4-BE49-F238E27FC236}">
                <a16:creationId xmlns:a16="http://schemas.microsoft.com/office/drawing/2014/main" id="{18BEBD7F-088D-4D58-BC19-3E3EE30A45F9}"/>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F76A2B0-E171-458E-897B-FB35B4BA6B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F4924031-B5D9-4926-9D6C-920418C8E49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Class discussion (5 minutes) – Glass/bottle of water, where else has this water been?</a:t>
            </a:r>
          </a:p>
          <a:p>
            <a:endParaRPr lang="en-US" altLang="en-US"/>
          </a:p>
        </p:txBody>
      </p:sp>
      <p:sp>
        <p:nvSpPr>
          <p:cNvPr id="23555" name="Slide Number Placeholder 3">
            <a:extLst>
              <a:ext uri="{FF2B5EF4-FFF2-40B4-BE49-F238E27FC236}">
                <a16:creationId xmlns:a16="http://schemas.microsoft.com/office/drawing/2014/main" id="{AC113A98-2C65-46CC-9BCD-81F656A5A19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B7C330-031D-44BC-8788-1CDEB7E198CB}"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6C27F46F-854B-47C7-ABD7-A8E387C52C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0EBB7519-2AB9-41A2-89AE-BD35990973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water on Earth today is the same water that’s been here for nearly 5 billion years. </a:t>
            </a:r>
          </a:p>
          <a:p>
            <a:pPr eaLnBrk="1" hangingPunct="1">
              <a:spcBef>
                <a:spcPct val="0"/>
              </a:spcBef>
            </a:pPr>
            <a:r>
              <a:rPr lang="en-GB" altLang="en-US"/>
              <a:t>As far as we know, new water has ever formed since this water was created. </a:t>
            </a:r>
          </a:p>
          <a:p>
            <a:pPr eaLnBrk="1" hangingPunct="1">
              <a:spcBef>
                <a:spcPct val="0"/>
              </a:spcBef>
            </a:pPr>
            <a:r>
              <a:rPr lang="en-GB" altLang="en-US"/>
              <a:t>Knowing this, there’s a very high chance that this (however many ml) water was once drank by thousands of dinosaurs, over 65 million years ago.</a:t>
            </a:r>
          </a:p>
          <a:p>
            <a:pPr eaLnBrk="1" hangingPunct="1">
              <a:spcBef>
                <a:spcPct val="0"/>
              </a:spcBef>
            </a:pPr>
            <a:endParaRPr lang="en-GB" altLang="en-US"/>
          </a:p>
          <a:p>
            <a:pPr eaLnBrk="1" hangingPunct="1">
              <a:spcBef>
                <a:spcPct val="0"/>
              </a:spcBef>
            </a:pPr>
            <a:endParaRPr lang="en-GB" altLang="en-US"/>
          </a:p>
        </p:txBody>
      </p:sp>
      <p:sp>
        <p:nvSpPr>
          <p:cNvPr id="25603" name="Slide Number Placeholder 3">
            <a:extLst>
              <a:ext uri="{FF2B5EF4-FFF2-40B4-BE49-F238E27FC236}">
                <a16:creationId xmlns:a16="http://schemas.microsoft.com/office/drawing/2014/main" id="{10D26DEC-7AB8-4335-A763-61EB74F8CC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CEB38C-FEF3-4575-B2D9-1BA2F5E67679}"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6B79F602-A0C3-469D-8827-E6F5A38F52C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64D49128-4353-4AF4-BE26-371A91F3918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Water covers approximately 71% of Earth’s surface, however how much of this water in percentage is purely fresh water…?</a:t>
            </a:r>
          </a:p>
        </p:txBody>
      </p:sp>
      <p:sp>
        <p:nvSpPr>
          <p:cNvPr id="27651" name="Slide Number Placeholder 3">
            <a:extLst>
              <a:ext uri="{FF2B5EF4-FFF2-40B4-BE49-F238E27FC236}">
                <a16:creationId xmlns:a16="http://schemas.microsoft.com/office/drawing/2014/main" id="{4ADB1B6C-DE34-4294-9FD3-F41D2ED536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48F7B3-5EB4-47B7-B2FF-763AD98F725F}"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0CF61858-E616-4FE5-8633-4115D814324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3FA2247F-A7C4-4EB5-95F0-96C28F808F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Over 68% of this tiny amount of freshwater on earth is trapped in the ice caps and glaciers, and just over 30% in ground water. </a:t>
            </a:r>
          </a:p>
          <a:p>
            <a:r>
              <a:rPr lang="en-US" altLang="en-US"/>
              <a:t>This leaves us with 0.3% of all freshwater found on the surface of earth which we are most familiar with. (National Geographic, 2018 https://www.nationalgeographic.org/media/earths-fresh-water/) </a:t>
            </a:r>
          </a:p>
          <a:p>
            <a:endParaRPr lang="en-US" altLang="en-US"/>
          </a:p>
          <a:p>
            <a:r>
              <a:rPr lang="en-US" altLang="en-US"/>
              <a:t>Our largest uncertainty is in the estimation of groundwater volume globally (why?.. See later)</a:t>
            </a:r>
          </a:p>
          <a:p>
            <a:endParaRPr lang="en-US" altLang="en-US"/>
          </a:p>
          <a:p>
            <a:r>
              <a:rPr lang="en-US" altLang="en-US"/>
              <a:t>This is the first and most important step to utilizing this natural resource effectively and sustainably for future generations –understanding how important and scarce it actually is.</a:t>
            </a:r>
          </a:p>
          <a:p>
            <a:endParaRPr lang="en-US" altLang="en-US"/>
          </a:p>
        </p:txBody>
      </p:sp>
      <p:sp>
        <p:nvSpPr>
          <p:cNvPr id="29699" name="Slide Number Placeholder 3">
            <a:extLst>
              <a:ext uri="{FF2B5EF4-FFF2-40B4-BE49-F238E27FC236}">
                <a16:creationId xmlns:a16="http://schemas.microsoft.com/office/drawing/2014/main" id="{D9F6E63A-5691-4F6D-BC53-FAE86421DD5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897AD42-B9E5-4CFD-BCD0-63850512848A}"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888BCCC9-8854-4B23-9AC2-D65F60C424E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42B001F-0B40-4E97-930E-0DC156E85D9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National Geographic, 2018 (https://www.nationalgeographic.org/media/earths-fresh-water/) </a:t>
            </a:r>
            <a:br>
              <a:rPr lang="en-US" altLang="en-US"/>
            </a:br>
            <a:r>
              <a:rPr lang="en-US" altLang="en-US"/>
              <a:t>United States Environmental Protection Agency EPA (https://www.epa.gov/watersense/how-we-use-water)</a:t>
            </a:r>
          </a:p>
          <a:p>
            <a:r>
              <a:rPr lang="en-US" altLang="en-US"/>
              <a:t>USGS 2016 (https://water.usgs.gov/edu/qa-home-percapita.html) </a:t>
            </a:r>
          </a:p>
          <a:p>
            <a:endParaRPr lang="en-US" altLang="en-US"/>
          </a:p>
          <a:p>
            <a:r>
              <a:rPr lang="en-US" altLang="en-US"/>
              <a:t>Considering how little water we’re actually dealing with, here’s our human uses of water. Of course, these differ depending on a couple of variables that we’ll look into…</a:t>
            </a:r>
          </a:p>
          <a:p>
            <a:r>
              <a:rPr lang="en-US" altLang="en-US"/>
              <a:t>To give some context on our current water usage between three different countries though – we use a lot of water. Day in, day out, and this is just for a single person’s domestic usage and drinking. Not even considering industrial and agricultural uses.</a:t>
            </a:r>
          </a:p>
          <a:p>
            <a:endParaRPr lang="en-US" altLang="en-US"/>
          </a:p>
          <a:p>
            <a:endParaRPr lang="en-US" altLang="en-US"/>
          </a:p>
        </p:txBody>
      </p:sp>
      <p:sp>
        <p:nvSpPr>
          <p:cNvPr id="31747" name="Slide Number Placeholder 3">
            <a:extLst>
              <a:ext uri="{FF2B5EF4-FFF2-40B4-BE49-F238E27FC236}">
                <a16:creationId xmlns:a16="http://schemas.microsoft.com/office/drawing/2014/main" id="{D4CDDD39-6050-4609-B0DD-6DC42B0512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5F6D91-8202-4B3A-B4AE-C9CDFF45A1C7}" type="slidenum">
              <a:rPr lang="en-GB" altLang="en-US" smtClean="0">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031">
            <a:extLst>
              <a:ext uri="{FF2B5EF4-FFF2-40B4-BE49-F238E27FC236}">
                <a16:creationId xmlns:a16="http://schemas.microsoft.com/office/drawing/2014/main" id="{C81CBFFD-57A5-491C-AC89-3D23179F81B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883F2DD-998D-4CB5-BBC1-8FF60329782B}" type="slidenum">
              <a:rPr lang="en-US" altLang="en-US" smtClean="0"/>
              <a:pPr>
                <a:spcBef>
                  <a:spcPct val="0"/>
                </a:spcBef>
              </a:pPr>
              <a:t>10</a:t>
            </a:fld>
            <a:endParaRPr lang="en-US" altLang="en-US"/>
          </a:p>
        </p:txBody>
      </p:sp>
      <p:sp>
        <p:nvSpPr>
          <p:cNvPr id="22530" name="Rectangle 2">
            <a:extLst>
              <a:ext uri="{FF2B5EF4-FFF2-40B4-BE49-F238E27FC236}">
                <a16:creationId xmlns:a16="http://schemas.microsoft.com/office/drawing/2014/main" id="{F481F22D-AF2C-854F-A5F5-7FFEB350E817}"/>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normAutofit fontScale="55000" lnSpcReduction="20000"/>
          </a:bodyPr>
          <a:lstStyle/>
          <a:p>
            <a:pPr eaLnBrk="1" hangingPunct="1">
              <a:spcBef>
                <a:spcPct val="0"/>
              </a:spcBef>
              <a:defRPr/>
            </a:pPr>
            <a:r>
              <a:rPr lang="en-GB" altLang="en-US" sz="1800" dirty="0"/>
              <a:t>Some of the factors contributing toward water scarcity for our use and consumption..</a:t>
            </a:r>
          </a:p>
          <a:p>
            <a:pPr eaLnBrk="1" hangingPunct="1">
              <a:spcBef>
                <a:spcPct val="0"/>
              </a:spcBef>
              <a:defRPr/>
            </a:pPr>
            <a:endParaRPr lang="en-GB" altLang="en-US" sz="1800" dirty="0"/>
          </a:p>
          <a:p>
            <a:pPr eaLnBrk="1" hangingPunct="1">
              <a:spcBef>
                <a:spcPct val="0"/>
              </a:spcBef>
              <a:defRPr/>
            </a:pPr>
            <a:r>
              <a:rPr lang="en-GB" altLang="en-US" sz="1800" b="1" u="sng" dirty="0"/>
              <a:t>The most obvious one, Population pressures and growth.</a:t>
            </a:r>
            <a:br>
              <a:rPr lang="en-GB" altLang="en-US" sz="1800" b="1" dirty="0"/>
            </a:br>
            <a:r>
              <a:rPr lang="en-GB" altLang="en-US" sz="1800" dirty="0"/>
              <a:t>Currently we are 7.6 billion people on this planet, all requiring access to viable freshwater for domestic, industrial and agricultural use.</a:t>
            </a:r>
          </a:p>
          <a:p>
            <a:pPr eaLnBrk="1" hangingPunct="1">
              <a:spcBef>
                <a:spcPct val="0"/>
              </a:spcBef>
              <a:defRPr/>
            </a:pPr>
            <a:r>
              <a:rPr lang="en-GB" altLang="en-US" sz="1800" dirty="0"/>
              <a:t>That’s approximately 250 babies born since I changed this slide over – every minute. </a:t>
            </a:r>
          </a:p>
          <a:p>
            <a:pPr eaLnBrk="1" hangingPunct="1">
              <a:spcBef>
                <a:spcPct val="0"/>
              </a:spcBef>
              <a:defRPr/>
            </a:pPr>
            <a:r>
              <a:rPr lang="en-GB" altLang="en-US" sz="1800" dirty="0"/>
              <a:t>Our population has experienced continuous growth since the end of the Great Famine and Black Death in the 1300’s. </a:t>
            </a:r>
          </a:p>
          <a:p>
            <a:pPr eaLnBrk="1" hangingPunct="1">
              <a:spcBef>
                <a:spcPct val="0"/>
              </a:spcBef>
              <a:defRPr/>
            </a:pPr>
            <a:endParaRPr lang="en-GB" altLang="en-US" sz="1800" dirty="0"/>
          </a:p>
          <a:p>
            <a:pPr eaLnBrk="1" hangingPunct="1">
              <a:spcBef>
                <a:spcPct val="0"/>
              </a:spcBef>
              <a:defRPr/>
            </a:pPr>
            <a:r>
              <a:rPr lang="en-GB" altLang="en-US" sz="1800" dirty="0"/>
              <a:t>The United Nations Department of Economic and Social Affairs (UNESA) determined that a doubling of our global population is statistically due to occur in 2024, </a:t>
            </a:r>
            <a:br>
              <a:rPr lang="en-GB" altLang="en-US" sz="1800" dirty="0"/>
            </a:br>
            <a:r>
              <a:rPr lang="en-GB" altLang="en-US" sz="1800" dirty="0"/>
              <a:t>however predict that after this, it is unlikely that there will be another in the 21</a:t>
            </a:r>
            <a:r>
              <a:rPr lang="en-GB" altLang="en-US" sz="1800" baseline="30000" dirty="0"/>
              <a:t>st</a:t>
            </a:r>
            <a:r>
              <a:rPr lang="en-GB" altLang="en-US" sz="1800" dirty="0"/>
              <a:t> Century.</a:t>
            </a:r>
            <a:br>
              <a:rPr lang="en-GB" altLang="en-US" sz="1800" dirty="0"/>
            </a:br>
            <a:r>
              <a:rPr lang="en-GB" altLang="en-US" sz="1800" dirty="0"/>
              <a:t>(</a:t>
            </a:r>
            <a:r>
              <a:rPr lang="en-GB" dirty="0"/>
              <a:t>Lutz, Wolfgang; Sanderson, Warren; </a:t>
            </a:r>
            <a:r>
              <a:rPr lang="en-GB" dirty="0" err="1"/>
              <a:t>Scherbov</a:t>
            </a:r>
            <a:r>
              <a:rPr lang="en-GB" dirty="0"/>
              <a:t>, Sergei (1997-06-19). </a:t>
            </a:r>
            <a:r>
              <a:rPr lang="en-GB" dirty="0">
                <a:hlinkClick r:id="rId3"/>
              </a:rPr>
              <a:t>"Doubling of world population unlikely"</a:t>
            </a:r>
            <a:r>
              <a:rPr lang="en-GB" dirty="0"/>
              <a:t>. </a:t>
            </a:r>
            <a:r>
              <a:rPr lang="en-GB" i="1" dirty="0"/>
              <a:t>Nature</a:t>
            </a:r>
            <a:r>
              <a:rPr lang="en-GB" dirty="0"/>
              <a:t>. </a:t>
            </a:r>
            <a:r>
              <a:rPr lang="en-GB" b="1" dirty="0"/>
              <a:t>387</a:t>
            </a:r>
            <a:r>
              <a:rPr lang="en-GB" dirty="0"/>
              <a:t> (6635): 803–805. </a:t>
            </a:r>
            <a:r>
              <a:rPr lang="en-GB" dirty="0">
                <a:hlinkClick r:id="rId4" tooltip="Digital object identifier"/>
              </a:rPr>
              <a:t>doi</a:t>
            </a:r>
            <a:r>
              <a:rPr lang="en-GB" dirty="0"/>
              <a:t>:</a:t>
            </a:r>
            <a:r>
              <a:rPr lang="en-GB" dirty="0">
                <a:hlinkClick r:id="rId5"/>
              </a:rPr>
              <a:t>10.1038/42935</a:t>
            </a:r>
            <a:r>
              <a:rPr lang="en-GB" dirty="0"/>
              <a:t>) </a:t>
            </a:r>
          </a:p>
          <a:p>
            <a:pPr eaLnBrk="1" hangingPunct="1">
              <a:spcBef>
                <a:spcPct val="0"/>
              </a:spcBef>
              <a:defRPr/>
            </a:pPr>
            <a:br>
              <a:rPr lang="en-GB" altLang="en-US" dirty="0"/>
            </a:br>
            <a:r>
              <a:rPr lang="en-GB" altLang="en-US" sz="1800" dirty="0"/>
              <a:t>We are projected to reach 9.8 billion in 2050 – by which time water demand is expected to be one-third greater than it is currently (NRDC, 2018 https://</a:t>
            </a:r>
            <a:r>
              <a:rPr lang="en-GB" altLang="en-US" sz="1800" dirty="0" err="1"/>
              <a:t>www.nrdc.org</a:t>
            </a:r>
            <a:r>
              <a:rPr lang="en-GB" altLang="en-US" sz="1800" dirty="0"/>
              <a:t>/stories/water-pollution-everything-you-need-know) and a further 11.2 billion in 2100, however it’s suggested that we are unlikely to double our numbers as we have done historically due to declining fertility rates in nearly all regions of the world (UN, 2017). </a:t>
            </a:r>
            <a:br>
              <a:rPr lang="en-GB" altLang="en-US" sz="1800" dirty="0"/>
            </a:br>
            <a:r>
              <a:rPr lang="en-GB" altLang="en-US" sz="1800" dirty="0"/>
              <a:t>The only exception to this trend has been in Europe where births increased from 1.4 births/woman from 2000-2005 to 1.6 births from 2010-2015.</a:t>
            </a:r>
          </a:p>
          <a:p>
            <a:pPr eaLnBrk="1" hangingPunct="1">
              <a:spcBef>
                <a:spcPct val="0"/>
              </a:spcBef>
              <a:defRPr/>
            </a:pPr>
            <a:br>
              <a:rPr lang="en-GB" altLang="en-US" sz="1800" dirty="0"/>
            </a:br>
            <a:r>
              <a:rPr lang="en-GB" altLang="en-US" sz="1800" dirty="0"/>
              <a:t>It’s also noted that this decrease in fertility is not just because of a slower population growth rate in the last hundred years, but also because of a growing older population in our demographics.</a:t>
            </a:r>
          </a:p>
          <a:p>
            <a:pPr eaLnBrk="1" hangingPunct="1">
              <a:spcBef>
                <a:spcPct val="0"/>
              </a:spcBef>
              <a:defRPr/>
            </a:pPr>
            <a:r>
              <a:rPr lang="en-GB" altLang="en-US" sz="1800" dirty="0"/>
              <a:t>(UN, 2017 https://</a:t>
            </a:r>
            <a:r>
              <a:rPr lang="en-GB" altLang="en-US" sz="1800" dirty="0" err="1"/>
              <a:t>www.un.org</a:t>
            </a:r>
            <a:r>
              <a:rPr lang="en-GB" altLang="en-US" sz="1800" dirty="0"/>
              <a:t>/development/</a:t>
            </a:r>
            <a:r>
              <a:rPr lang="en-GB" altLang="en-US" sz="1800" dirty="0" err="1"/>
              <a:t>desa</a:t>
            </a:r>
            <a:r>
              <a:rPr lang="en-GB" altLang="en-US" sz="1800" dirty="0"/>
              <a:t>/</a:t>
            </a:r>
            <a:r>
              <a:rPr lang="en-GB" altLang="en-US" sz="1800" dirty="0" err="1"/>
              <a:t>en</a:t>
            </a:r>
            <a:r>
              <a:rPr lang="en-GB" altLang="en-US" sz="1800" dirty="0"/>
              <a:t>/news/population/world-population-prospects-2017.html) </a:t>
            </a:r>
          </a:p>
          <a:p>
            <a:pPr eaLnBrk="1" hangingPunct="1">
              <a:spcBef>
                <a:spcPct val="0"/>
              </a:spcBef>
              <a:defRPr/>
            </a:pPr>
            <a:endParaRPr lang="en-GB" altLang="en-US" sz="1800" dirty="0"/>
          </a:p>
          <a:p>
            <a:pPr eaLnBrk="1" hangingPunct="1">
              <a:spcBef>
                <a:spcPct val="0"/>
              </a:spcBef>
              <a:defRPr/>
            </a:pPr>
            <a:endParaRPr lang="en-GB" altLang="en-US" sz="1800" dirty="0"/>
          </a:p>
          <a:p>
            <a:pPr eaLnBrk="1" hangingPunct="1">
              <a:spcBef>
                <a:spcPct val="0"/>
              </a:spcBef>
              <a:defRPr/>
            </a:pPr>
            <a:endParaRPr lang="en-GB" altLang="en-US" sz="1800" dirty="0"/>
          </a:p>
          <a:p>
            <a:pPr eaLnBrk="1" hangingPunct="1">
              <a:spcBef>
                <a:spcPct val="0"/>
              </a:spcBef>
              <a:defRPr/>
            </a:pPr>
            <a:endParaRPr lang="en-GB" altLang="en-US" sz="1800" dirty="0"/>
          </a:p>
        </p:txBody>
      </p:sp>
      <p:sp>
        <p:nvSpPr>
          <p:cNvPr id="33795" name="Rectangle 3">
            <a:extLst>
              <a:ext uri="{FF2B5EF4-FFF2-40B4-BE49-F238E27FC236}">
                <a16:creationId xmlns:a16="http://schemas.microsoft.com/office/drawing/2014/main" id="{E9E7B24C-187E-4F9F-80B3-A95FA96335F0}"/>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031">
            <a:extLst>
              <a:ext uri="{FF2B5EF4-FFF2-40B4-BE49-F238E27FC236}">
                <a16:creationId xmlns:a16="http://schemas.microsoft.com/office/drawing/2014/main" id="{E9385DE9-68DD-4524-BA74-D5059BF92DE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594626-8787-4FE9-8E38-FBD585563ECE}" type="slidenum">
              <a:rPr lang="en-US" altLang="en-US" smtClean="0"/>
              <a:pPr>
                <a:spcBef>
                  <a:spcPct val="0"/>
                </a:spcBef>
              </a:pPr>
              <a:t>11</a:t>
            </a:fld>
            <a:endParaRPr lang="en-US" altLang="en-US"/>
          </a:p>
        </p:txBody>
      </p:sp>
      <p:sp>
        <p:nvSpPr>
          <p:cNvPr id="22530" name="Rectangle 2">
            <a:extLst>
              <a:ext uri="{FF2B5EF4-FFF2-40B4-BE49-F238E27FC236}">
                <a16:creationId xmlns:a16="http://schemas.microsoft.com/office/drawing/2014/main" id="{F481F22D-AF2C-854F-A5F5-7FFEB350E817}"/>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normAutofit fontScale="85000" lnSpcReduction="20000"/>
          </a:bodyPr>
          <a:lstStyle/>
          <a:p>
            <a:pPr eaLnBrk="1" hangingPunct="1">
              <a:spcBef>
                <a:spcPct val="0"/>
              </a:spcBef>
              <a:defRPr/>
            </a:pPr>
            <a:r>
              <a:rPr lang="en-GB" altLang="en-US" sz="1800" u="sng" dirty="0"/>
              <a:t>Second is</a:t>
            </a:r>
            <a:r>
              <a:rPr lang="en-GB" altLang="en-US" sz="1800" b="1" u="sng" dirty="0"/>
              <a:t> Pollution</a:t>
            </a:r>
            <a:r>
              <a:rPr lang="en-GB" altLang="en-US" sz="1800" u="sng" dirty="0"/>
              <a:t> </a:t>
            </a:r>
            <a:r>
              <a:rPr lang="en-GB" altLang="en-US" sz="1800" b="1" u="sng" dirty="0"/>
              <a:t>to freshwater.</a:t>
            </a:r>
          </a:p>
          <a:p>
            <a:pPr eaLnBrk="1" hangingPunct="1">
              <a:spcBef>
                <a:spcPct val="0"/>
              </a:spcBef>
              <a:defRPr/>
            </a:pPr>
            <a:br>
              <a:rPr lang="en-GB" altLang="en-US" sz="1800" b="1" dirty="0"/>
            </a:br>
            <a:r>
              <a:rPr lang="en-GB" altLang="en-US" sz="1800" dirty="0"/>
              <a:t>This comes in a wide variety of forms, and diminishes the quality or even affects the flow of freshwater for our available use.</a:t>
            </a:r>
          </a:p>
          <a:p>
            <a:pPr eaLnBrk="1" hangingPunct="1">
              <a:spcBef>
                <a:spcPct val="0"/>
              </a:spcBef>
              <a:defRPr/>
            </a:pPr>
            <a:endParaRPr lang="en-GB" altLang="en-US" sz="1800" dirty="0"/>
          </a:p>
          <a:p>
            <a:pPr eaLnBrk="1" hangingPunct="1">
              <a:spcBef>
                <a:spcPct val="0"/>
              </a:spcBef>
              <a:defRPr/>
            </a:pPr>
            <a:r>
              <a:rPr lang="en-GB" altLang="en-US" sz="1800" dirty="0"/>
              <a:t>Relating to plastic pollution, it’s been found in a recent study between Cardiff and Exeter university, that microplastics now contaminate half of all freshwater invertebrates – making plastics far more pervasive</a:t>
            </a:r>
            <a:br>
              <a:rPr lang="en-GB" altLang="en-US" sz="1800" dirty="0"/>
            </a:br>
            <a:r>
              <a:rPr lang="en-GB" altLang="en-US" sz="1800" dirty="0"/>
              <a:t>within our British freshwater habitats and potentially worldwide freshwater habitats, than we previously assumed. </a:t>
            </a:r>
            <a:br>
              <a:rPr lang="en-GB" altLang="en-US" sz="1800" dirty="0"/>
            </a:br>
            <a:r>
              <a:rPr lang="en-GB" altLang="en-US" sz="1800" dirty="0"/>
              <a:t>(</a:t>
            </a:r>
            <a:r>
              <a:rPr lang="en-GB" dirty="0"/>
              <a:t>Microplastic ingestion by riverine macroinvertebrates – </a:t>
            </a:r>
            <a:r>
              <a:rPr lang="en-GB" altLang="en-US" sz="1800" dirty="0"/>
              <a:t>https://</a:t>
            </a:r>
            <a:r>
              <a:rPr lang="en-GB" altLang="en-US" sz="1800" dirty="0" err="1"/>
              <a:t>www.sciencedirect.com</a:t>
            </a:r>
            <a:r>
              <a:rPr lang="en-GB" altLang="en-US" sz="1800" dirty="0"/>
              <a:t>/science/article/</a:t>
            </a:r>
            <a:r>
              <a:rPr lang="en-GB" altLang="en-US" sz="1800" dirty="0" err="1"/>
              <a:t>pii</a:t>
            </a:r>
            <a:r>
              <a:rPr lang="en-GB" altLang="en-US" sz="1800" dirty="0"/>
              <a:t>/S0048969718327669?via%3Dihub </a:t>
            </a:r>
            <a:br>
              <a:rPr lang="en-GB" altLang="en-US" sz="1800" dirty="0"/>
            </a:br>
            <a:r>
              <a:rPr lang="en-GB" altLang="en-US" sz="1800" dirty="0"/>
              <a:t>Article from Forbes – https://</a:t>
            </a:r>
            <a:r>
              <a:rPr lang="en-GB" altLang="en-US" sz="1800" dirty="0" err="1"/>
              <a:t>www.forbes.com</a:t>
            </a:r>
            <a:r>
              <a:rPr lang="en-GB" altLang="en-US" sz="1800" dirty="0"/>
              <a:t>/sites/</a:t>
            </a:r>
            <a:r>
              <a:rPr lang="en-GB" altLang="en-US" sz="1800" dirty="0" err="1"/>
              <a:t>grrlscientist</a:t>
            </a:r>
            <a:r>
              <a:rPr lang="en-GB" altLang="en-US" sz="1800" dirty="0"/>
              <a:t>/2018/09/29/microplastics-contaminate-half-of-all-freshwater-insects-study-shows/#cc4a4ac6d38d)</a:t>
            </a:r>
          </a:p>
          <a:p>
            <a:pPr eaLnBrk="1" hangingPunct="1">
              <a:spcBef>
                <a:spcPct val="0"/>
              </a:spcBef>
              <a:defRPr/>
            </a:pPr>
            <a:endParaRPr lang="en-GB" altLang="en-US" sz="1800" dirty="0"/>
          </a:p>
          <a:p>
            <a:pPr eaLnBrk="1" hangingPunct="1">
              <a:spcBef>
                <a:spcPct val="0"/>
              </a:spcBef>
              <a:defRPr/>
            </a:pPr>
            <a:endParaRPr lang="en-GB" altLang="en-US" sz="1800" dirty="0"/>
          </a:p>
          <a:p>
            <a:pPr eaLnBrk="1" hangingPunct="1">
              <a:spcBef>
                <a:spcPct val="0"/>
              </a:spcBef>
              <a:defRPr/>
            </a:pPr>
            <a:endParaRPr lang="en-GB" altLang="en-US" sz="1800" dirty="0"/>
          </a:p>
          <a:p>
            <a:pPr eaLnBrk="1" hangingPunct="1">
              <a:spcBef>
                <a:spcPct val="0"/>
              </a:spcBef>
              <a:defRPr/>
            </a:pPr>
            <a:endParaRPr lang="en-GB" altLang="en-US" sz="1800" dirty="0"/>
          </a:p>
        </p:txBody>
      </p:sp>
      <p:sp>
        <p:nvSpPr>
          <p:cNvPr id="35843" name="Rectangle 3">
            <a:extLst>
              <a:ext uri="{FF2B5EF4-FFF2-40B4-BE49-F238E27FC236}">
                <a16:creationId xmlns:a16="http://schemas.microsoft.com/office/drawing/2014/main" id="{3C804B4D-FD86-4C75-A320-D12BD47207B9}"/>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031">
            <a:extLst>
              <a:ext uri="{FF2B5EF4-FFF2-40B4-BE49-F238E27FC236}">
                <a16:creationId xmlns:a16="http://schemas.microsoft.com/office/drawing/2014/main" id="{9D0E2CBF-03B4-4102-A658-C3729A2F42A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0D0CB6-0EE2-424E-8E3B-54C868A9EC6D}" type="slidenum">
              <a:rPr lang="en-US" altLang="en-US" smtClean="0"/>
              <a:pPr>
                <a:spcBef>
                  <a:spcPct val="0"/>
                </a:spcBef>
              </a:pPr>
              <a:t>12</a:t>
            </a:fld>
            <a:endParaRPr lang="en-US" altLang="en-US"/>
          </a:p>
        </p:txBody>
      </p:sp>
      <p:sp>
        <p:nvSpPr>
          <p:cNvPr id="22530" name="Rectangle 2">
            <a:extLst>
              <a:ext uri="{FF2B5EF4-FFF2-40B4-BE49-F238E27FC236}">
                <a16:creationId xmlns:a16="http://schemas.microsoft.com/office/drawing/2014/main" id="{F481F22D-AF2C-854F-A5F5-7FFEB350E817}"/>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normAutofit fontScale="62500" lnSpcReduction="20000"/>
          </a:bodyPr>
          <a:lstStyle/>
          <a:p>
            <a:pPr eaLnBrk="1" hangingPunct="1">
              <a:spcBef>
                <a:spcPct val="0"/>
              </a:spcBef>
              <a:defRPr/>
            </a:pPr>
            <a:r>
              <a:rPr lang="en-GB" altLang="en-US" sz="1800" u="sng" dirty="0"/>
              <a:t>Lastly, </a:t>
            </a:r>
            <a:r>
              <a:rPr lang="en-GB" altLang="en-US" sz="1800" b="1" u="sng" dirty="0"/>
              <a:t>Human Development and technologies</a:t>
            </a:r>
          </a:p>
          <a:p>
            <a:pPr eaLnBrk="1" hangingPunct="1">
              <a:spcBef>
                <a:spcPct val="0"/>
              </a:spcBef>
              <a:defRPr/>
            </a:pPr>
            <a:br>
              <a:rPr lang="en-GB" altLang="en-US" sz="1800" b="1" dirty="0"/>
            </a:br>
            <a:r>
              <a:rPr lang="en-GB" altLang="en-US" sz="1800" dirty="0"/>
              <a:t>The creation of newer technologies utilised by manufacturing of goods and products or used by agriculture can often result in an increase in water usage.</a:t>
            </a:r>
          </a:p>
          <a:p>
            <a:pPr eaLnBrk="1" hangingPunct="1">
              <a:spcBef>
                <a:spcPct val="0"/>
              </a:spcBef>
              <a:defRPr/>
            </a:pPr>
            <a:endParaRPr lang="en-GB" altLang="en-US" sz="1800" dirty="0"/>
          </a:p>
          <a:p>
            <a:pPr eaLnBrk="1" hangingPunct="1">
              <a:spcBef>
                <a:spcPct val="0"/>
              </a:spcBef>
              <a:defRPr/>
            </a:pPr>
            <a:r>
              <a:rPr lang="en-GB" dirty="0"/>
              <a:t>Clothes manufacturing for one industrial example, uses 425,000,000 (42 million 500 thousand) gallons of water daily. A pair of jeans – sets you back 1,892 litres. </a:t>
            </a:r>
            <a:br>
              <a:rPr lang="en-GB" dirty="0"/>
            </a:br>
            <a:r>
              <a:rPr lang="en-GB" dirty="0"/>
              <a:t>Seems quite a lot. One cotton t-shirt however? – 2,700 litres. </a:t>
            </a:r>
          </a:p>
          <a:p>
            <a:pPr eaLnBrk="1" hangingPunct="1">
              <a:spcBef>
                <a:spcPct val="0"/>
              </a:spcBef>
              <a:defRPr/>
            </a:pPr>
            <a:r>
              <a:rPr lang="en-GB" altLang="en-US" sz="1800" dirty="0"/>
              <a:t>(https://</a:t>
            </a:r>
            <a:r>
              <a:rPr lang="en-GB" altLang="en-US" sz="1800" dirty="0" err="1"/>
              <a:t>economicsofwater.weebly.com</a:t>
            </a:r>
            <a:r>
              <a:rPr lang="en-GB" altLang="en-US" sz="1800" dirty="0"/>
              <a:t>/water-usage-and-the-textile-</a:t>
            </a:r>
            <a:r>
              <a:rPr lang="en-GB" altLang="en-US" sz="1800" dirty="0" err="1"/>
              <a:t>industry.html</a:t>
            </a:r>
            <a:r>
              <a:rPr lang="en-GB" altLang="en-US" sz="1800" dirty="0"/>
              <a:t>, WWF - https://</a:t>
            </a:r>
            <a:r>
              <a:rPr lang="en-GB" altLang="en-US" sz="1800" dirty="0" err="1"/>
              <a:t>www.worldwildlife.org</a:t>
            </a:r>
            <a:r>
              <a:rPr lang="en-GB" altLang="en-US" sz="1800" dirty="0"/>
              <a:t>/stories/the-impact-of-a-cotton-t-shirt) </a:t>
            </a:r>
          </a:p>
          <a:p>
            <a:pPr eaLnBrk="1" hangingPunct="1">
              <a:spcBef>
                <a:spcPct val="0"/>
              </a:spcBef>
              <a:defRPr/>
            </a:pPr>
            <a:endParaRPr lang="en-GB" altLang="en-US" sz="1800" dirty="0"/>
          </a:p>
          <a:p>
            <a:pPr eaLnBrk="1" hangingPunct="1">
              <a:spcBef>
                <a:spcPct val="0"/>
              </a:spcBef>
              <a:defRPr/>
            </a:pPr>
            <a:r>
              <a:rPr lang="en-GB" altLang="en-US" sz="1800" b="1" dirty="0"/>
              <a:t>However</a:t>
            </a:r>
            <a:r>
              <a:rPr lang="en-GB" altLang="en-US" sz="1800" dirty="0"/>
              <a:t> sometimes this can be a good thing, where technology is created to allow industry and agriculture to better utilise water and use it more sustainably.</a:t>
            </a:r>
            <a:br>
              <a:rPr lang="en-GB" altLang="en-US" sz="1800" dirty="0"/>
            </a:br>
            <a:r>
              <a:rPr lang="en-GB" altLang="en-US" sz="1800" dirty="0"/>
              <a:t>These can include more efficient drip-irrigation systems, or technology that monitors soil moisture in the root zone of crops. </a:t>
            </a:r>
            <a:br>
              <a:rPr lang="en-GB" altLang="en-US" sz="1800" dirty="0"/>
            </a:br>
            <a:r>
              <a:rPr lang="en-GB" altLang="en-US" sz="1800" dirty="0"/>
              <a:t>Tech like this has been created and studied by universities, such as by the University of Nebraska.</a:t>
            </a:r>
            <a:br>
              <a:rPr lang="en-GB" altLang="en-US" sz="1800" dirty="0"/>
            </a:br>
            <a:r>
              <a:rPr lang="en-GB" altLang="en-US" sz="1800" dirty="0"/>
              <a:t>(UNL Water, 2018 - https://</a:t>
            </a:r>
            <a:r>
              <a:rPr lang="en-GB" altLang="en-US" sz="1800" dirty="0" err="1"/>
              <a:t>water.unl.edu</a:t>
            </a:r>
            <a:r>
              <a:rPr lang="en-GB" altLang="en-US" sz="1800" dirty="0"/>
              <a:t>/article/</a:t>
            </a:r>
            <a:r>
              <a:rPr lang="en-GB" altLang="en-US" sz="1800" dirty="0" err="1"/>
              <a:t>nebraska</a:t>
            </a:r>
            <a:r>
              <a:rPr lang="en-GB" altLang="en-US" sz="1800" dirty="0"/>
              <a:t>-agricultural-water-management-network-</a:t>
            </a:r>
            <a:r>
              <a:rPr lang="en-GB" altLang="en-US" sz="1800" dirty="0" err="1"/>
              <a:t>nawmn</a:t>
            </a:r>
            <a:r>
              <a:rPr lang="en-GB" altLang="en-US" sz="1800" dirty="0"/>
              <a:t>/</a:t>
            </a:r>
            <a:r>
              <a:rPr lang="en-GB" altLang="en-US" sz="1800" dirty="0" err="1"/>
              <a:t>cropwater</a:t>
            </a:r>
            <a:r>
              <a:rPr lang="en-GB" altLang="en-US" sz="1800" dirty="0"/>
              <a:t>-app-irrigation-management )</a:t>
            </a:r>
            <a:br>
              <a:rPr lang="en-GB" altLang="en-US" sz="1800" dirty="0"/>
            </a:br>
            <a:endParaRPr lang="en-GB" altLang="en-US" sz="1800" dirty="0"/>
          </a:p>
          <a:p>
            <a:pPr eaLnBrk="1" hangingPunct="1">
              <a:spcBef>
                <a:spcPct val="0"/>
              </a:spcBef>
              <a:defRPr/>
            </a:pPr>
            <a:r>
              <a:rPr lang="en-GB" altLang="en-US" sz="1800" dirty="0"/>
              <a:t>In addition human developments such as urbanisation impact the water cycle where buildings, concrete and other sealed surface prevent water from properly permeating into the ground for recharging groundwater or even an aquafer.</a:t>
            </a:r>
          </a:p>
        </p:txBody>
      </p:sp>
      <p:sp>
        <p:nvSpPr>
          <p:cNvPr id="37891" name="Rectangle 3">
            <a:extLst>
              <a:ext uri="{FF2B5EF4-FFF2-40B4-BE49-F238E27FC236}">
                <a16:creationId xmlns:a16="http://schemas.microsoft.com/office/drawing/2014/main" id="{B0D376B4-BE1B-4DED-9FBC-C010C47FF5E3}"/>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B1CF9C72-8DF4-4732-AE9A-579D92DC5F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a:extLst>
              <a:ext uri="{FF2B5EF4-FFF2-40B4-BE49-F238E27FC236}">
                <a16:creationId xmlns:a16="http://schemas.microsoft.com/office/drawing/2014/main" id="{DB6D30F3-7B47-45A1-9411-B09C470345C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u="sng">
                <a:latin typeface="Arial" panose="020B0604020202020204" pitchFamily="34" charset="0"/>
              </a:rPr>
              <a:t>Human-Biological Interactions in the Water Cycle</a:t>
            </a:r>
          </a:p>
          <a:p>
            <a:endParaRPr lang="en-US" altLang="en-US" b="1" u="sng">
              <a:latin typeface="Arial" panose="020B0604020202020204" pitchFamily="34" charset="0"/>
            </a:endParaRPr>
          </a:p>
          <a:p>
            <a:r>
              <a:rPr lang="en-US" altLang="en-US">
                <a:latin typeface="Arial" panose="020B0604020202020204" pitchFamily="34" charset="0"/>
              </a:rPr>
              <a:t>All likely familiar with the water cycle – diagram of human interactions incorporated into that cycle and how it may affect the movement of water in both it’s quality and quantity.</a:t>
            </a:r>
          </a:p>
          <a:p>
            <a:endParaRPr lang="en-US" altLang="en-US">
              <a:latin typeface="Arial" panose="020B0604020202020204" pitchFamily="34" charset="0"/>
            </a:endParaRPr>
          </a:p>
          <a:p>
            <a:r>
              <a:rPr lang="en-US" altLang="en-US"/>
              <a:t>Some of the key human factors influencing changes in the water cycle include generating hydroelectricity, irrigation, deforestation and the greenhouse effect (though indirect).</a:t>
            </a:r>
          </a:p>
        </p:txBody>
      </p:sp>
      <p:sp>
        <p:nvSpPr>
          <p:cNvPr id="39939" name="Slide Number Placeholder 3">
            <a:extLst>
              <a:ext uri="{FF2B5EF4-FFF2-40B4-BE49-F238E27FC236}">
                <a16:creationId xmlns:a16="http://schemas.microsoft.com/office/drawing/2014/main" id="{D976F3CF-BDF8-457C-B923-6F7B0936B59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C9F28F-3CD6-4A1C-A275-1E53F4C7DAB4}"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031">
            <a:extLst>
              <a:ext uri="{FF2B5EF4-FFF2-40B4-BE49-F238E27FC236}">
                <a16:creationId xmlns:a16="http://schemas.microsoft.com/office/drawing/2014/main" id="{6C8DB068-21F2-415E-86CE-E90BD5FCD7B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7E7436-8BB1-4FBD-A5C2-A8EC3F9E4B0A}" type="slidenum">
              <a:rPr lang="en-US" altLang="en-US" smtClean="0"/>
              <a:pPr>
                <a:spcBef>
                  <a:spcPct val="0"/>
                </a:spcBef>
              </a:pPr>
              <a:t>14</a:t>
            </a:fld>
            <a:endParaRPr lang="en-US" altLang="en-US"/>
          </a:p>
        </p:txBody>
      </p:sp>
      <p:sp>
        <p:nvSpPr>
          <p:cNvPr id="41986" name="Rectangle 2">
            <a:extLst>
              <a:ext uri="{FF2B5EF4-FFF2-40B4-BE49-F238E27FC236}">
                <a16:creationId xmlns:a16="http://schemas.microsoft.com/office/drawing/2014/main" id="{5A535F4D-7D28-411E-A996-2B33DBBB0A4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US" altLang="en-US"/>
              <a:t>From: L.B. Leopold &amp; K.S. Davis. Water. Life Science Library. </a:t>
            </a:r>
            <a:r>
              <a:rPr lang="en-US" altLang="en-US">
                <a:cs typeface="Arial" panose="020B0604020202020204" pitchFamily="34" charset="0"/>
              </a:rPr>
              <a:t>©1970 </a:t>
            </a:r>
            <a:r>
              <a:rPr lang="en-US" altLang="en-US"/>
              <a:t>Time, Inc. All rights reserved.</a:t>
            </a:r>
          </a:p>
          <a:p>
            <a:pPr eaLnBrk="1" hangingPunct="1">
              <a:spcBef>
                <a:spcPct val="0"/>
              </a:spcBef>
            </a:pPr>
            <a:endParaRPr lang="en-US" altLang="en-US"/>
          </a:p>
          <a:p>
            <a:pPr eaLnBrk="1" hangingPunct="1">
              <a:spcBef>
                <a:spcPct val="0"/>
              </a:spcBef>
            </a:pPr>
            <a:r>
              <a:rPr lang="en-US" altLang="en-US"/>
              <a:t>Start from water itself and it’s actual physical, chemical and biological properties. Including the three phases or states you naturally can find water.</a:t>
            </a:r>
            <a:br>
              <a:rPr lang="en-US" altLang="en-US"/>
            </a:br>
            <a:r>
              <a:rPr lang="en-US" altLang="en-US"/>
              <a:t>As a solid (Ice), a liquid (Water), and a gaseous phase (Steam.)</a:t>
            </a:r>
          </a:p>
          <a:p>
            <a:pPr eaLnBrk="1" hangingPunct="1">
              <a:spcBef>
                <a:spcPct val="0"/>
              </a:spcBef>
            </a:pPr>
            <a:endParaRPr lang="en-US" altLang="en-US"/>
          </a:p>
        </p:txBody>
      </p:sp>
      <p:sp>
        <p:nvSpPr>
          <p:cNvPr id="41987" name="Rectangle 3">
            <a:extLst>
              <a:ext uri="{FF2B5EF4-FFF2-40B4-BE49-F238E27FC236}">
                <a16:creationId xmlns:a16="http://schemas.microsoft.com/office/drawing/2014/main" id="{DBEAC57E-48DA-402F-B9FC-FEACDD15EEC2}"/>
              </a:ext>
            </a:extLst>
          </p:cNvPr>
          <p:cNvSpPr>
            <a:spLocks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B6F17304-EB21-48B5-99F3-F8B8251C09A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34776F51-21DF-42FC-B540-1D1F8888A7A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Here you can see the water molecules (</a:t>
            </a:r>
            <a:r>
              <a:rPr lang="en-GB" altLang="en-US"/>
              <a:t>H</a:t>
            </a:r>
            <a:r>
              <a:rPr lang="en-GB" altLang="en-US" baseline="-25000"/>
              <a:t>2</a:t>
            </a:r>
            <a:r>
              <a:rPr lang="en-GB" altLang="en-US"/>
              <a:t>O), and how water’s density changes depending on different temperatures at one atmosphere of pressure.</a:t>
            </a:r>
          </a:p>
          <a:p>
            <a:endParaRPr lang="en-GB" altLang="en-US"/>
          </a:p>
          <a:p>
            <a:r>
              <a:rPr lang="en-GB" altLang="en-US"/>
              <a:t>Water molecules have no charge due to the number of positively charged protons equalling the number of negatively charged electrons in each atom. </a:t>
            </a:r>
          </a:p>
          <a:p>
            <a:r>
              <a:rPr lang="en-GB" altLang="en-US"/>
              <a:t>In addition these atoms within one water molecule are bound together with covalent bonds which allow atoms to share electrons.</a:t>
            </a:r>
            <a:br>
              <a:rPr lang="en-GB" altLang="en-US"/>
            </a:br>
            <a:r>
              <a:rPr lang="en-GB" altLang="en-US"/>
              <a:t>In water, the hydrogen and oxygen atoms share an electron – resulting in a polar molecule, where the molecule now has a slight positive charge on one side and a slight negative charge on the other.</a:t>
            </a:r>
          </a:p>
          <a:p>
            <a:endParaRPr lang="en-GB" altLang="en-US"/>
          </a:p>
          <a:p>
            <a:r>
              <a:rPr lang="en-GB" altLang="en-US"/>
              <a:t>Strong inter-molecule forces are the reason that water molecules are hard to pull apart, with each transition between phases (which may be melting or boiling) require an input of thermal energy to break these bonds.</a:t>
            </a:r>
          </a:p>
          <a:p>
            <a:endParaRPr lang="en-GB" altLang="en-US"/>
          </a:p>
          <a:p>
            <a:r>
              <a:rPr lang="en-US" altLang="en-US"/>
              <a:t>http://electron6.phys.utk.edu/101/CH7/Phases%20of%20Water.htm</a:t>
            </a:r>
          </a:p>
          <a:p>
            <a:endParaRPr lang="en-US" altLang="en-US"/>
          </a:p>
        </p:txBody>
      </p:sp>
      <p:sp>
        <p:nvSpPr>
          <p:cNvPr id="44035" name="Slide Number Placeholder 3">
            <a:extLst>
              <a:ext uri="{FF2B5EF4-FFF2-40B4-BE49-F238E27FC236}">
                <a16:creationId xmlns:a16="http://schemas.microsoft.com/office/drawing/2014/main" id="{32274202-5E20-4822-86A1-4B8B754BD8A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10C2E6-80A0-46D5-9F2B-E789A26E87FE}"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6152612C-B06D-4E41-B9BA-7879CB3DBA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a:extLst>
              <a:ext uri="{FF2B5EF4-FFF2-40B4-BE49-F238E27FC236}">
                <a16:creationId xmlns:a16="http://schemas.microsoft.com/office/drawing/2014/main" id="{6F02824C-2A77-44B5-8B65-AB26B4553B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Chemically and physically speaking, cohesion is the thing that holds hydrogen bonds together to create what we know as surface tension on water.</a:t>
            </a:r>
            <a:br>
              <a:rPr lang="en-US" altLang="en-US"/>
            </a:br>
            <a:r>
              <a:rPr lang="en-US" altLang="en-US"/>
              <a:t>Water is attracted to itself, and these adhesive forces pull water towards other water molecules to create greater cohesiveness.</a:t>
            </a:r>
          </a:p>
          <a:p>
            <a:endParaRPr lang="en-US" altLang="en-US"/>
          </a:p>
          <a:p>
            <a:r>
              <a:rPr lang="en-US" altLang="en-US"/>
              <a:t>Cohesion plays a part in wave formation through being the dominant restoring force through surface tension - a wave’s normal resting point, pulling wave troughs and crests toward flatness.</a:t>
            </a:r>
          </a:p>
          <a:p>
            <a:endParaRPr lang="en-US" altLang="en-US"/>
          </a:p>
          <a:p>
            <a:r>
              <a:rPr lang="en-US" altLang="en-US"/>
              <a:t>In addition, through both cohesion and adhesion (water’s stickiness to other molecules and substances), this creates an opportunity for heat, gasses, nutrients or sediments to be mixed and distributed.</a:t>
            </a:r>
          </a:p>
          <a:p>
            <a:endParaRPr lang="en-US" altLang="en-US"/>
          </a:p>
        </p:txBody>
      </p:sp>
      <p:sp>
        <p:nvSpPr>
          <p:cNvPr id="46083" name="Slide Number Placeholder 3">
            <a:extLst>
              <a:ext uri="{FF2B5EF4-FFF2-40B4-BE49-F238E27FC236}">
                <a16:creationId xmlns:a16="http://schemas.microsoft.com/office/drawing/2014/main" id="{02DCE81D-654F-4A77-9587-32B52B1838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34EF1E-EC3B-4194-A795-E83D46B650C0}"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C18F648-23DD-4EC2-8F32-6880EDEB92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1B718F35-1991-834D-976A-8579CC009132}"/>
              </a:ext>
            </a:extLst>
          </p:cNvPr>
          <p:cNvSpPr>
            <a:spLocks noGrp="1"/>
          </p:cNvSpPr>
          <p:nvPr>
            <p:ph type="body" idx="1"/>
          </p:nvPr>
        </p:nvSpPr>
        <p:spPr/>
        <p:txBody>
          <a:bodyPr>
            <a:normAutofit fontScale="92500"/>
          </a:bodyPr>
          <a:lstStyle/>
          <a:p>
            <a:pPr>
              <a:defRPr/>
            </a:pPr>
            <a:r>
              <a:rPr lang="en-US" dirty="0"/>
              <a:t>Cohesion plays a part in the final physical property of water, surface tension.</a:t>
            </a:r>
          </a:p>
          <a:p>
            <a:pPr>
              <a:defRPr/>
            </a:pPr>
            <a:r>
              <a:rPr lang="en-US" dirty="0"/>
              <a:t>The tension of the surface film of a liquid caused by the attraction of particles in the surface layer by the bulk of the liquid (cohesiveness), where the liquid is in contact with gas.</a:t>
            </a:r>
            <a:br>
              <a:rPr lang="en-US" dirty="0"/>
            </a:br>
            <a:r>
              <a:rPr lang="en-US" dirty="0"/>
              <a:t>This force allows substances like water to act like a thin elastic sheet.</a:t>
            </a:r>
          </a:p>
          <a:p>
            <a:pPr>
              <a:defRPr/>
            </a:pPr>
            <a:endParaRPr lang="en-US" dirty="0"/>
          </a:p>
          <a:p>
            <a:pPr>
              <a:defRPr/>
            </a:pPr>
            <a:r>
              <a:rPr lang="en-US" dirty="0"/>
              <a:t>It’s the force that helps create the ‘skin’ on droplets of water – through surface tension and the presence of other atoms and molecules or substance surrounding water.</a:t>
            </a:r>
          </a:p>
          <a:p>
            <a:pPr>
              <a:defRPr/>
            </a:pPr>
            <a:endParaRPr lang="en-US" dirty="0"/>
          </a:p>
          <a:p>
            <a:pPr>
              <a:defRPr/>
            </a:pPr>
            <a:r>
              <a:rPr lang="en-US" dirty="0"/>
              <a:t>Molecules at the surface have a higher water tension force due to being exposed to other molecules (e.g. air), thus forming stronger bonds.</a:t>
            </a:r>
          </a:p>
          <a:p>
            <a:pPr>
              <a:defRPr/>
            </a:pPr>
            <a:r>
              <a:rPr lang="en-US" dirty="0"/>
              <a:t>Other than mercury (Hg) water has the greatest surface tension force (measured in millinewtons) of any known liquid.</a:t>
            </a:r>
          </a:p>
          <a:p>
            <a:pPr>
              <a:defRPr/>
            </a:pPr>
            <a:endParaRPr lang="en-US" dirty="0"/>
          </a:p>
          <a:p>
            <a:pPr>
              <a:defRPr/>
            </a:pPr>
            <a:r>
              <a:rPr lang="en-US" dirty="0"/>
              <a:t>Of course this poses the question of implications of surface tension of aquatic or semi-aquatic life, and the adaptations they have evolved over hundreds of thousands of years to live in, around or even on surface tension</a:t>
            </a:r>
            <a:br>
              <a:rPr lang="en-US" dirty="0"/>
            </a:br>
            <a:r>
              <a:rPr lang="en-US" dirty="0"/>
              <a:t>Utilizing it as a form of movement, aid to hunting or aiding their bodily functions to survive – such as their respiratory organs.</a:t>
            </a:r>
          </a:p>
          <a:p>
            <a:pPr>
              <a:defRPr/>
            </a:pPr>
            <a:endParaRPr lang="en-US" dirty="0"/>
          </a:p>
          <a:p>
            <a:pPr>
              <a:defRPr/>
            </a:pPr>
            <a:r>
              <a:rPr lang="en-US" dirty="0"/>
              <a:t>https://</a:t>
            </a:r>
            <a:r>
              <a:rPr lang="en-US" dirty="0" err="1"/>
              <a:t>water.usgs.gov</a:t>
            </a:r>
            <a:r>
              <a:rPr lang="en-US" dirty="0"/>
              <a:t>/</a:t>
            </a:r>
            <a:r>
              <a:rPr lang="en-US" dirty="0" err="1"/>
              <a:t>edu</a:t>
            </a:r>
            <a:r>
              <a:rPr lang="en-US" dirty="0"/>
              <a:t>/surface-</a:t>
            </a:r>
            <a:r>
              <a:rPr lang="en-US" dirty="0" err="1"/>
              <a:t>tension.html</a:t>
            </a:r>
            <a:endParaRPr lang="en-US" dirty="0"/>
          </a:p>
          <a:p>
            <a:pPr>
              <a:defRPr/>
            </a:pPr>
            <a:endParaRPr lang="en-US" dirty="0"/>
          </a:p>
        </p:txBody>
      </p:sp>
      <p:sp>
        <p:nvSpPr>
          <p:cNvPr id="48131" name="Slide Number Placeholder 3">
            <a:extLst>
              <a:ext uri="{FF2B5EF4-FFF2-40B4-BE49-F238E27FC236}">
                <a16:creationId xmlns:a16="http://schemas.microsoft.com/office/drawing/2014/main" id="{88DF1B5E-0D32-4E06-A4FF-4839D10DEA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57CAF9-FDBA-44DC-ADA6-9C740AFE62E8}"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195A2D46-E835-44A3-9C3A-0B3B5F2B755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a:extLst>
              <a:ext uri="{FF2B5EF4-FFF2-40B4-BE49-F238E27FC236}">
                <a16:creationId xmlns:a16="http://schemas.microsoft.com/office/drawing/2014/main" id="{8143D708-E0F7-464B-B768-ED1C758D6F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Ambient temperature relates to the immediate surroundings of something – in this case water or any other liquid.</a:t>
            </a:r>
            <a:br>
              <a:rPr lang="en-US" altLang="en-US"/>
            </a:br>
            <a:r>
              <a:rPr lang="en-US" altLang="en-US"/>
              <a:t>This can be important depending on what liquid you are looking at.</a:t>
            </a:r>
          </a:p>
          <a:p>
            <a:endParaRPr lang="en-US" altLang="en-US"/>
          </a:p>
          <a:p>
            <a:r>
              <a:rPr lang="en-US" altLang="en-US"/>
              <a:t>In normal circumstances, the density of a solid is found by diving mass in kilograms by volume in cubic meters.</a:t>
            </a:r>
          </a:p>
          <a:p>
            <a:r>
              <a:rPr lang="en-US" altLang="en-US"/>
              <a:t>Water has a density of approx. 1000km</a:t>
            </a:r>
            <a:r>
              <a:rPr lang="en-GB" altLang="en-US" b="1"/>
              <a:t>m</a:t>
            </a:r>
            <a:r>
              <a:rPr lang="en-GB" altLang="en-US" b="1" baseline="30000"/>
              <a:t>-3 </a:t>
            </a:r>
            <a:r>
              <a:rPr lang="en-US" altLang="en-US"/>
              <a:t>therefore actually losing density when frozen to ice. This happens due to water’s H bonds causing molecules to push father apart and thus lose density.</a:t>
            </a:r>
          </a:p>
          <a:p>
            <a:endParaRPr lang="en-US" altLang="en-US"/>
          </a:p>
          <a:p>
            <a:r>
              <a:rPr lang="en-US" altLang="en-US"/>
              <a:t>In addition, the specific heat of water is higher than any other common substance, and as a result water plays a very important role in temperature regulation of molecules.</a:t>
            </a:r>
          </a:p>
          <a:p>
            <a:r>
              <a:rPr lang="en-US" altLang="en-US"/>
              <a:t>What’s so important about this? This is what allows us to determine the amount of energy that’s required to change something from one equilibrium state to another (e.g. the boiling point of varying liquids and substances.)</a:t>
            </a:r>
          </a:p>
        </p:txBody>
      </p:sp>
      <p:sp>
        <p:nvSpPr>
          <p:cNvPr id="50179" name="Slide Number Placeholder 3">
            <a:extLst>
              <a:ext uri="{FF2B5EF4-FFF2-40B4-BE49-F238E27FC236}">
                <a16:creationId xmlns:a16="http://schemas.microsoft.com/office/drawing/2014/main" id="{06B7271B-C966-4ADA-BE17-21414F2E710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55EDBC-A11E-466F-A7F9-3291775F86E8}" type="slidenum">
              <a:rPr lang="en-GB" altLang="en-US" smtClean="0">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19E2356E-AF5C-4693-A921-FF1B0D56DCF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75E5D9C5-CBF0-47E2-B89C-624DDCDBE2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Water is also often referred to as a ‘Universal solvent’, capable of dissolving a range of different substances – more than any other liquid.</a:t>
            </a:r>
          </a:p>
          <a:p>
            <a:r>
              <a:rPr lang="en-US" altLang="en-US"/>
              <a:t>As a universal solvent where ever it goes, through the ground, our bodies, lakes, rives, oceans – it takes along valuable chemicals minerals and nutrients with it.</a:t>
            </a:r>
          </a:p>
          <a:p>
            <a:endParaRPr lang="en-US" altLang="en-US"/>
          </a:p>
          <a:p>
            <a:r>
              <a:rPr lang="en-US" altLang="en-US"/>
              <a:t>The polar charge of water molecules which talked about earlier, is a factor for allowing water to be such a good solvent, allowing the molecule to become attracted to many other types of molecules (i.e. adhesion).</a:t>
            </a:r>
          </a:p>
          <a:p>
            <a:r>
              <a:rPr lang="en-US" altLang="en-US"/>
              <a:t>When a liquid is a solvent, the molecule becomes so attracted to another (e.g. water and salt) that it can disrupt the attractive forces that hold sodium and chloride (in the salt molecule) together, and dissolve it!</a:t>
            </a:r>
          </a:p>
          <a:p>
            <a:endParaRPr lang="en-US" altLang="en-US"/>
          </a:p>
          <a:p>
            <a:r>
              <a:rPr lang="en-US" altLang="en-US"/>
              <a:t>Bring in temperature in the equation of solubility – from a gaseous point of view at least, and you can see from the graph that as there’s an increase in temperature, there is a decrease in solubility of all the gases (at different rates.) This decrease is cased by an increase of kinetic energy given off by temperature change. </a:t>
            </a:r>
            <a:br>
              <a:rPr lang="en-US" altLang="en-US"/>
            </a:br>
            <a:r>
              <a:rPr lang="en-US" altLang="en-US"/>
              <a:t>Higher kinetic energy causes more motion in molecules, breaking molecular bonds.</a:t>
            </a:r>
          </a:p>
          <a:p>
            <a:endParaRPr lang="en-US" altLang="en-US"/>
          </a:p>
          <a:p>
            <a:endParaRPr lang="en-US" altLang="en-US"/>
          </a:p>
        </p:txBody>
      </p:sp>
      <p:sp>
        <p:nvSpPr>
          <p:cNvPr id="52227" name="Slide Number Placeholder 3">
            <a:extLst>
              <a:ext uri="{FF2B5EF4-FFF2-40B4-BE49-F238E27FC236}">
                <a16:creationId xmlns:a16="http://schemas.microsoft.com/office/drawing/2014/main" id="{445E38DF-EB4D-47AC-B005-E7DD814B7E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F5AB46-4C15-495E-8BD8-C63FB853AE72}" type="slidenum">
              <a:rPr lang="en-GB" altLang="en-US" smtClean="0">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1031">
            <a:extLst>
              <a:ext uri="{FF2B5EF4-FFF2-40B4-BE49-F238E27FC236}">
                <a16:creationId xmlns:a16="http://schemas.microsoft.com/office/drawing/2014/main" id="{9CFDB5B0-2414-447B-8EAE-971A3EB19A8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3B3B0B2-63E2-4F88-89A9-1F87285CC07A}" type="slidenum">
              <a:rPr lang="en-US" altLang="en-US" smtClean="0"/>
              <a:pPr>
                <a:spcBef>
                  <a:spcPct val="0"/>
                </a:spcBef>
              </a:pPr>
              <a:t>20</a:t>
            </a:fld>
            <a:endParaRPr lang="en-US" altLang="en-US"/>
          </a:p>
        </p:txBody>
      </p:sp>
      <p:sp>
        <p:nvSpPr>
          <p:cNvPr id="54274" name="Rectangle 2">
            <a:extLst>
              <a:ext uri="{FF2B5EF4-FFF2-40B4-BE49-F238E27FC236}">
                <a16:creationId xmlns:a16="http://schemas.microsoft.com/office/drawing/2014/main" id="{E0DE2D77-12C4-4766-9F17-099958C16F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9BEA029F-9173-45D9-B7A4-710C8A0851A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(Graph adapted from: J.R. Vallentyne. Principles of modern limnology. </a:t>
            </a:r>
            <a:r>
              <a:rPr lang="en-US" altLang="en-US">
                <a:cs typeface="Arial" panose="020B0604020202020204" pitchFamily="34" charset="0"/>
              </a:rPr>
              <a:t>©</a:t>
            </a:r>
            <a:r>
              <a:rPr lang="en-US" altLang="en-US"/>
              <a:t>1957 American Scientist. All Rights Reserved.)</a:t>
            </a:r>
          </a:p>
          <a:p>
            <a:pPr eaLnBrk="1" hangingPunct="1">
              <a:spcBef>
                <a:spcPct val="0"/>
              </a:spcBef>
            </a:pPr>
            <a:endParaRPr lang="en-US" altLang="en-US"/>
          </a:p>
          <a:p>
            <a:pPr eaLnBrk="1" hangingPunct="1">
              <a:spcBef>
                <a:spcPct val="0"/>
              </a:spcBef>
            </a:pPr>
            <a:r>
              <a:rPr lang="en-US" altLang="en-US"/>
              <a:t>Density plays a big part in determining a liquid’s viscocity, and with a liquid that’s 800x denser than air, this makes water quite significant.</a:t>
            </a:r>
          </a:p>
          <a:p>
            <a:pPr eaLnBrk="1" hangingPunct="1">
              <a:spcBef>
                <a:spcPct val="0"/>
              </a:spcBef>
            </a:pPr>
            <a:endParaRPr lang="en-US" altLang="en-US"/>
          </a:p>
          <a:p>
            <a:pPr eaLnBrk="1" hangingPunct="1">
              <a:spcBef>
                <a:spcPct val="0"/>
              </a:spcBef>
            </a:pPr>
            <a:r>
              <a:rPr lang="en-US" altLang="en-US"/>
              <a:t>Viscosity is the measure of resistance of a fluid to flow, for example honey has a different viscosity to honey – it flows easier, whereas honey takes a while longer to pour.</a:t>
            </a:r>
          </a:p>
          <a:p>
            <a:pPr eaLnBrk="1" hangingPunct="1">
              <a:spcBef>
                <a:spcPct val="0"/>
              </a:spcBef>
            </a:pPr>
            <a:r>
              <a:rPr lang="en-US" altLang="en-US"/>
              <a:t>A fluid that’s said to be ‘highly or very viscous’ has a high resistance (like having greater friction) and flows slower than a ’low-viscosity’ fluid.</a:t>
            </a:r>
          </a:p>
          <a:p>
            <a:pPr eaLnBrk="1" hangingPunct="1">
              <a:spcBef>
                <a:spcPct val="0"/>
              </a:spcBef>
            </a:pPr>
            <a:endParaRPr lang="en-US" altLang="en-US"/>
          </a:p>
          <a:p>
            <a:pPr eaLnBrk="1" hangingPunct="1">
              <a:spcBef>
                <a:spcPct val="0"/>
              </a:spcBef>
            </a:pPr>
            <a:r>
              <a:rPr lang="en-US" altLang="en-US"/>
              <a:t>When talking about viscosity, there’s actually two types – Dynamic viscosity and Kinematic viscosity.</a:t>
            </a:r>
          </a:p>
          <a:p>
            <a:pPr eaLnBrk="1" hangingPunct="1">
              <a:spcBef>
                <a:spcPct val="0"/>
              </a:spcBef>
            </a:pPr>
            <a:r>
              <a:rPr lang="en-US" altLang="en-US"/>
              <a:t>Variables such as pressure and temperature also have to be considered when talking about the viscosity of a liquid. </a:t>
            </a:r>
            <a:br>
              <a:rPr lang="en-US" altLang="en-US"/>
            </a:br>
            <a:r>
              <a:rPr lang="en-US" altLang="en-US"/>
              <a:t>If it’s a liquid – viscosity decreases with an increase in temperature (as seen on the graph).</a:t>
            </a:r>
            <a:br>
              <a:rPr lang="en-US" altLang="en-US"/>
            </a:br>
            <a:r>
              <a:rPr lang="en-US" altLang="en-US"/>
              <a:t>If it’s a gas – viscosity increases with an increase in temperature.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E3EC8C-F539-4AFC-AFF9-D3834F9E3E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286783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3EC8C-F539-4AFC-AFF9-D3834F9E3E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2166716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3EC8C-F539-4AFC-AFF9-D3834F9E3E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2036356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E3EC8C-F539-4AFC-AFF9-D3834F9E3E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132800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E3EC8C-F539-4AFC-AFF9-D3834F9E3E6A}"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1952192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E3EC8C-F539-4AFC-AFF9-D3834F9E3E6A}"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3717134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E3EC8C-F539-4AFC-AFF9-D3834F9E3E6A}"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205971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3EC8C-F539-4AFC-AFF9-D3834F9E3E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1693773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3EC8C-F539-4AFC-AFF9-D3834F9E3E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3405407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3EC8C-F539-4AFC-AFF9-D3834F9E3E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1522067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3EC8C-F539-4AFC-AFF9-D3834F9E3E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9D3A9C-B7A6-4457-8D4F-7B99DC9FD3F1}" type="slidenum">
              <a:rPr lang="en-GB" smtClean="0"/>
              <a:t>‹#›</a:t>
            </a:fld>
            <a:endParaRPr lang="en-GB"/>
          </a:p>
        </p:txBody>
      </p:sp>
    </p:spTree>
    <p:extLst>
      <p:ext uri="{BB962C8B-B14F-4D97-AF65-F5344CB8AC3E}">
        <p14:creationId xmlns:p14="http://schemas.microsoft.com/office/powerpoint/2010/main" val="2536828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E3EC8C-F539-4AFC-AFF9-D3834F9E3E6A}" type="datetimeFigureOut">
              <a:rPr lang="en-GB" smtClean="0"/>
              <a:t>10/10/2019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9D3A9C-B7A6-4457-8D4F-7B99DC9FD3F1}" type="slidenum">
              <a:rPr lang="en-GB" smtClean="0"/>
              <a:t>‹#›</a:t>
            </a:fld>
            <a:endParaRPr lang="en-GB"/>
          </a:p>
        </p:txBody>
      </p:sp>
    </p:spTree>
    <p:extLst>
      <p:ext uri="{BB962C8B-B14F-4D97-AF65-F5344CB8AC3E}">
        <p14:creationId xmlns:p14="http://schemas.microsoft.com/office/powerpoint/2010/main" val="353355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unesdoc.unesco.org/images/0026/002614/261424e.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tiff"/></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tif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tiff"/></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tiff"/></Relationships>
</file>

<file path=ppt/slides/_rels/slide1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6.tiff"/><Relationship Id="rId5" Type="http://schemas.openxmlformats.org/officeDocument/2006/relationships/image" Target="../media/image15.tiff"/><Relationship Id="rId4" Type="http://schemas.openxmlformats.org/officeDocument/2006/relationships/image" Target="../media/image1.tiff"/></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0.tiff"/><Relationship Id="rId4" Type="http://schemas.openxmlformats.org/officeDocument/2006/relationships/image" Target="../media/image1.tiff"/></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3.jpeg"/><Relationship Id="rId4" Type="http://schemas.openxmlformats.org/officeDocument/2006/relationships/image" Target="../media/image22.tiff"/></Relationships>
</file>

<file path=ppt/slides/_rels/slide18.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24.tif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1.tif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6.tiff"/><Relationship Id="rId5" Type="http://schemas.openxmlformats.org/officeDocument/2006/relationships/image" Target="../media/image25.png"/><Relationship Id="rId4" Type="http://schemas.openxmlformats.org/officeDocument/2006/relationships/oleObject" Target="../embeddings/oleObject1.bin"/></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85DC041C-9F17-4996-AC0E-400A069A08ED}"/>
              </a:ext>
            </a:extLst>
          </p:cNvPr>
          <p:cNvSpPr>
            <a:spLocks noGrp="1"/>
          </p:cNvSpPr>
          <p:nvPr>
            <p:ph type="title"/>
          </p:nvPr>
        </p:nvSpPr>
        <p:spPr>
          <a:xfrm>
            <a:off x="277813" y="260350"/>
            <a:ext cx="8686800" cy="1066800"/>
          </a:xfrm>
          <a:noFill/>
        </p:spPr>
        <p:txBody>
          <a:bodyPr lIns="92075" tIns="46038" rIns="92075" bIns="46038"/>
          <a:lstStyle/>
          <a:p>
            <a:pPr eaLnBrk="1" hangingPunct="1">
              <a:lnSpc>
                <a:spcPct val="80000"/>
              </a:lnSpc>
            </a:pPr>
            <a:r>
              <a:rPr lang="en-US" altLang="en-US" sz="3500" b="1">
                <a:cs typeface="Calibri" panose="020F0502020204030204" pitchFamily="34" charset="0"/>
              </a:rPr>
              <a:t>Useful background reading</a:t>
            </a:r>
            <a:endParaRPr lang="en-US" altLang="en-US" sz="3500">
              <a:cs typeface="Calibri" panose="020F0502020204030204" pitchFamily="34" charset="0"/>
            </a:endParaRPr>
          </a:p>
        </p:txBody>
      </p:sp>
      <p:sp>
        <p:nvSpPr>
          <p:cNvPr id="21507" name="Rectangle 3">
            <a:extLst>
              <a:ext uri="{FF2B5EF4-FFF2-40B4-BE49-F238E27FC236}">
                <a16:creationId xmlns:a16="http://schemas.microsoft.com/office/drawing/2014/main" id="{196240E2-B6F7-AA44-A95C-83D31E4E377A}"/>
              </a:ext>
            </a:extLst>
          </p:cNvPr>
          <p:cNvSpPr>
            <a:spLocks noGrp="1"/>
          </p:cNvSpPr>
          <p:nvPr>
            <p:ph type="body" idx="1"/>
          </p:nvPr>
        </p:nvSpPr>
        <p:spPr>
          <a:xfrm>
            <a:off x="422275" y="1341438"/>
            <a:ext cx="8253413" cy="1376362"/>
          </a:xfrm>
        </p:spPr>
        <p:txBody>
          <a:bodyPr lIns="92075" tIns="46038" rIns="92075" bIns="46038"/>
          <a:lstStyle/>
          <a:p>
            <a:pPr eaLnBrk="1" hangingPunct="1">
              <a:defRPr/>
            </a:pPr>
            <a:r>
              <a:rPr lang="en-US" altLang="en-US" sz="2400" b="1" dirty="0">
                <a:cs typeface="Calibri" panose="020F0502020204030204" pitchFamily="34" charset="0"/>
              </a:rPr>
              <a:t>The United Nations World Water Development Report 2018</a:t>
            </a:r>
            <a:br>
              <a:rPr lang="en-US" altLang="en-US" sz="2400" b="1" dirty="0">
                <a:cs typeface="Calibri" panose="020F0502020204030204" pitchFamily="34" charset="0"/>
              </a:rPr>
            </a:br>
            <a:r>
              <a:rPr lang="en-US" altLang="en-US" sz="2400" b="1" dirty="0">
                <a:cs typeface="Calibri" panose="020F0502020204030204" pitchFamily="34" charset="0"/>
              </a:rPr>
              <a:t>Nature-Based Solutions for Water (WWDR, 2018)</a:t>
            </a:r>
          </a:p>
          <a:p>
            <a:pPr marL="0" indent="0" algn="ctr" eaLnBrk="1" hangingPunct="1">
              <a:spcBef>
                <a:spcPct val="0"/>
              </a:spcBef>
              <a:buFont typeface="Arial" panose="020B0604020202020204" pitchFamily="34" charset="0"/>
              <a:buNone/>
              <a:defRPr/>
            </a:pPr>
            <a:br>
              <a:rPr lang="en-US" altLang="en-US" sz="1000" b="1" dirty="0">
                <a:cs typeface="Calibri" panose="020F0502020204030204" pitchFamily="34" charset="0"/>
                <a:hlinkClick r:id="rId3"/>
              </a:rPr>
            </a:br>
            <a:r>
              <a:rPr lang="en-GB" altLang="en-US" sz="2000" dirty="0">
                <a:cs typeface="Calibri" panose="020F0502020204030204" pitchFamily="34" charset="0"/>
                <a:hlinkClick r:id="rId3"/>
              </a:rPr>
              <a:t>http://unesdoc.unesco.org/images/0026/002614/261424e.pdf</a:t>
            </a:r>
            <a:r>
              <a:rPr lang="en-GB" altLang="en-US" sz="2000" dirty="0">
                <a:cs typeface="Calibri" panose="020F0502020204030204" pitchFamily="34" charset="0"/>
              </a:rPr>
              <a:t> </a:t>
            </a:r>
          </a:p>
        </p:txBody>
      </p:sp>
      <p:sp>
        <p:nvSpPr>
          <p:cNvPr id="14339" name="Text Box 5">
            <a:extLst>
              <a:ext uri="{FF2B5EF4-FFF2-40B4-BE49-F238E27FC236}">
                <a16:creationId xmlns:a16="http://schemas.microsoft.com/office/drawing/2014/main" id="{B831256A-5B17-403B-AA67-5D895A963F3E}"/>
              </a:ext>
            </a:extLst>
          </p:cNvPr>
          <p:cNvSpPr txBox="1">
            <a:spLocks noChangeArrowheads="1"/>
          </p:cNvSpPr>
          <p:nvPr/>
        </p:nvSpPr>
        <p:spPr bwMode="auto">
          <a:xfrm>
            <a:off x="8534400" y="6296025"/>
            <a:ext cx="325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5</a:t>
            </a:r>
          </a:p>
        </p:txBody>
      </p:sp>
      <p:pic>
        <p:nvPicPr>
          <p:cNvPr id="14340" name="Picture 6">
            <a:extLst>
              <a:ext uri="{FF2B5EF4-FFF2-40B4-BE49-F238E27FC236}">
                <a16:creationId xmlns:a16="http://schemas.microsoft.com/office/drawing/2014/main" id="{BEB72456-6FF2-4781-BD3A-E161F01F61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3">
            <a:extLst>
              <a:ext uri="{FF2B5EF4-FFF2-40B4-BE49-F238E27FC236}">
                <a16:creationId xmlns:a16="http://schemas.microsoft.com/office/drawing/2014/main" id="{AB918186-428B-42A1-B06D-CBB70BF8B93C}"/>
              </a:ext>
            </a:extLst>
          </p:cNvPr>
          <p:cNvSpPr txBox="1">
            <a:spLocks/>
          </p:cNvSpPr>
          <p:nvPr/>
        </p:nvSpPr>
        <p:spPr bwMode="auto">
          <a:xfrm>
            <a:off x="457200" y="3429000"/>
            <a:ext cx="4411663" cy="149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pPr>
            <a:endParaRPr lang="en-US" altLang="en-US" sz="1000" b="1">
              <a:cs typeface="Calibri" panose="020F0502020204030204" pitchFamily="34" charset="0"/>
            </a:endParaRPr>
          </a:p>
          <a:p>
            <a:pPr eaLnBrk="1" hangingPunct="1">
              <a:buFont typeface="Arial" panose="020B0604020202020204" pitchFamily="34" charset="0"/>
              <a:buNone/>
            </a:pPr>
            <a:r>
              <a:rPr lang="en-GB" altLang="en-US" sz="1600">
                <a:cs typeface="Calibri" panose="020F0502020204030204" pitchFamily="34" charset="0"/>
              </a:rPr>
              <a:t>Part of the UN’s 2030 Agenda for Sustainable Development, re-examining nature-based solutions (NBS) to help achieve water management objectives.</a:t>
            </a:r>
          </a:p>
        </p:txBody>
      </p:sp>
      <p:pic>
        <p:nvPicPr>
          <p:cNvPr id="14342" name="Picture 5">
            <a:extLst>
              <a:ext uri="{FF2B5EF4-FFF2-40B4-BE49-F238E27FC236}">
                <a16:creationId xmlns:a16="http://schemas.microsoft.com/office/drawing/2014/main" id="{6726B503-FCFA-4BDA-BA43-BD25630BAB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81568">
            <a:off x="5133975" y="2949575"/>
            <a:ext cx="282575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5" name="Rectangle 2">
            <a:extLst>
              <a:ext uri="{FF2B5EF4-FFF2-40B4-BE49-F238E27FC236}">
                <a16:creationId xmlns:a16="http://schemas.microsoft.com/office/drawing/2014/main" id="{CC7E74D2-6D59-4999-AC10-C4E056C1792A}"/>
              </a:ext>
            </a:extLst>
          </p:cNvPr>
          <p:cNvSpPr>
            <a:spLocks noGrp="1"/>
          </p:cNvSpPr>
          <p:nvPr>
            <p:ph type="title"/>
          </p:nvPr>
        </p:nvSpPr>
        <p:spPr>
          <a:xfrm>
            <a:off x="228600" y="490538"/>
            <a:ext cx="8686800" cy="1066800"/>
          </a:xfrm>
          <a:noFill/>
        </p:spPr>
        <p:txBody>
          <a:bodyPr lIns="92075" tIns="46038" rIns="92075" bIns="46038"/>
          <a:lstStyle/>
          <a:p>
            <a:pPr eaLnBrk="1" hangingPunct="1">
              <a:lnSpc>
                <a:spcPct val="80000"/>
              </a:lnSpc>
            </a:pPr>
            <a:r>
              <a:rPr lang="en-US" altLang="en-US" sz="3500">
                <a:cs typeface="Calibri" panose="020F0502020204030204" pitchFamily="34" charset="0"/>
              </a:rPr>
              <a:t>Water case studies to look into…</a:t>
            </a:r>
          </a:p>
        </p:txBody>
      </p:sp>
      <p:sp>
        <p:nvSpPr>
          <p:cNvPr id="21507" name="Rectangle 3">
            <a:extLst>
              <a:ext uri="{FF2B5EF4-FFF2-40B4-BE49-F238E27FC236}">
                <a16:creationId xmlns:a16="http://schemas.microsoft.com/office/drawing/2014/main" id="{196240E2-B6F7-AA44-A95C-83D31E4E377A}"/>
              </a:ext>
            </a:extLst>
          </p:cNvPr>
          <p:cNvSpPr>
            <a:spLocks noGrp="1"/>
          </p:cNvSpPr>
          <p:nvPr>
            <p:ph type="body" idx="1"/>
          </p:nvPr>
        </p:nvSpPr>
        <p:spPr>
          <a:xfrm>
            <a:off x="422275" y="1916113"/>
            <a:ext cx="8382000" cy="1422400"/>
          </a:xfrm>
        </p:spPr>
        <p:txBody>
          <a:bodyPr lIns="92075" tIns="46038" rIns="92075" bIns="46038"/>
          <a:lstStyle/>
          <a:p>
            <a:pPr marL="0" indent="0" eaLnBrk="1" hangingPunct="1">
              <a:buFont typeface="Arial" panose="020B0604020202020204" pitchFamily="34" charset="0"/>
              <a:buNone/>
              <a:defRPr/>
            </a:pPr>
            <a:r>
              <a:rPr lang="en-US" altLang="en-US" sz="2400" b="1" dirty="0">
                <a:cs typeface="Calibri" panose="020F0502020204030204" pitchFamily="34" charset="0"/>
              </a:rPr>
              <a:t>Middle East</a:t>
            </a:r>
          </a:p>
          <a:p>
            <a:pPr eaLnBrk="1" hangingPunct="1">
              <a:spcBef>
                <a:spcPct val="0"/>
              </a:spcBef>
              <a:defRPr/>
            </a:pPr>
            <a:r>
              <a:rPr lang="en-GB" altLang="en-US" sz="2000" dirty="0">
                <a:cs typeface="Calibri" panose="020F0502020204030204" pitchFamily="34" charset="0"/>
              </a:rPr>
              <a:t>Water scarcity and management issues –overconsumption per capita in some UAE countries are several times more than the global average (</a:t>
            </a:r>
            <a:r>
              <a:rPr lang="en-GB" altLang="en-US" sz="2000" dirty="0" err="1">
                <a:cs typeface="Calibri" panose="020F0502020204030204" pitchFamily="34" charset="0"/>
              </a:rPr>
              <a:t>EcoMENA</a:t>
            </a:r>
            <a:r>
              <a:rPr lang="en-GB" altLang="en-US" sz="2000" dirty="0">
                <a:cs typeface="Calibri" panose="020F0502020204030204" pitchFamily="34" charset="0"/>
              </a:rPr>
              <a:t>, 2018)</a:t>
            </a:r>
          </a:p>
        </p:txBody>
      </p:sp>
      <p:sp>
        <p:nvSpPr>
          <p:cNvPr id="16387" name="Text Box 5">
            <a:extLst>
              <a:ext uri="{FF2B5EF4-FFF2-40B4-BE49-F238E27FC236}">
                <a16:creationId xmlns:a16="http://schemas.microsoft.com/office/drawing/2014/main" id="{6FE21E55-3612-4210-BAE5-CCB8F3F6EF9B}"/>
              </a:ext>
            </a:extLst>
          </p:cNvPr>
          <p:cNvSpPr txBox="1">
            <a:spLocks noChangeArrowheads="1"/>
          </p:cNvSpPr>
          <p:nvPr/>
        </p:nvSpPr>
        <p:spPr bwMode="auto">
          <a:xfrm>
            <a:off x="8534400" y="6296025"/>
            <a:ext cx="325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5</a:t>
            </a:r>
          </a:p>
        </p:txBody>
      </p:sp>
      <p:sp>
        <p:nvSpPr>
          <p:cNvPr id="21511" name="Text Box 7">
            <a:extLst>
              <a:ext uri="{FF2B5EF4-FFF2-40B4-BE49-F238E27FC236}">
                <a16:creationId xmlns:a16="http://schemas.microsoft.com/office/drawing/2014/main" id="{4DF05E58-B3B5-DB4A-B4F6-74B10D482739}"/>
              </a:ext>
            </a:extLst>
          </p:cNvPr>
          <p:cNvSpPr txBox="1">
            <a:spLocks noChangeArrowheads="1"/>
          </p:cNvSpPr>
          <p:nvPr/>
        </p:nvSpPr>
        <p:spPr bwMode="auto">
          <a:xfrm>
            <a:off x="422275" y="3668713"/>
            <a:ext cx="756920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Greater Los Angeles</a:t>
            </a:r>
          </a:p>
          <a:p>
            <a:pPr marL="285750" indent="-285750" eaLnBrk="1" hangingPunct="1">
              <a:defRPr/>
            </a:pPr>
            <a:r>
              <a:rPr lang="en-US" altLang="en-US" sz="2000" dirty="0"/>
              <a:t>Small watershed – capable of supporting on its own water (at most) </a:t>
            </a:r>
            <a:br>
              <a:rPr lang="en-US" altLang="en-US" sz="2000" dirty="0"/>
            </a:br>
            <a:r>
              <a:rPr lang="en-US" altLang="en-US" sz="2000" dirty="0"/>
              <a:t>1 million people. Population over 18.7 million (2017)</a:t>
            </a:r>
          </a:p>
          <a:p>
            <a:pPr eaLnBrk="1" hangingPunct="1">
              <a:spcBef>
                <a:spcPct val="0"/>
              </a:spcBef>
              <a:buFontTx/>
              <a:buNone/>
              <a:defRPr/>
            </a:pPr>
            <a:endParaRPr lang="en-US" altLang="en-US" sz="1800" dirty="0"/>
          </a:p>
        </p:txBody>
      </p:sp>
      <p:pic>
        <p:nvPicPr>
          <p:cNvPr id="16389" name="Picture 6">
            <a:extLst>
              <a:ext uri="{FF2B5EF4-FFF2-40B4-BE49-F238E27FC236}">
                <a16:creationId xmlns:a16="http://schemas.microsoft.com/office/drawing/2014/main" id="{95502ECC-B0F2-450E-B14D-71D323D7A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P spid="21511"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92BF336F-E071-4406-B7DA-988E85D66EDD}"/>
              </a:ext>
            </a:extLst>
          </p:cNvPr>
          <p:cNvSpPr>
            <a:spLocks noGrp="1"/>
          </p:cNvSpPr>
          <p:nvPr>
            <p:ph type="title"/>
          </p:nvPr>
        </p:nvSpPr>
        <p:spPr>
          <a:xfrm>
            <a:off x="228600" y="274638"/>
            <a:ext cx="8686800" cy="1066800"/>
          </a:xfrm>
          <a:noFill/>
        </p:spPr>
        <p:txBody>
          <a:bodyPr lIns="92075" tIns="46038" rIns="92075" bIns="46038"/>
          <a:lstStyle/>
          <a:p>
            <a:pPr eaLnBrk="1" hangingPunct="1">
              <a:lnSpc>
                <a:spcPct val="80000"/>
              </a:lnSpc>
            </a:pPr>
            <a:r>
              <a:rPr lang="en-US" altLang="en-US" sz="3500" b="1">
                <a:cs typeface="Calibri" panose="020F0502020204030204" pitchFamily="34" charset="0"/>
              </a:rPr>
              <a:t>FLOW update </a:t>
            </a:r>
            <a:br>
              <a:rPr lang="en-US" altLang="en-US" sz="3500">
                <a:cs typeface="Calibri" panose="020F0502020204030204" pitchFamily="34" charset="0"/>
              </a:rPr>
            </a:br>
            <a:r>
              <a:rPr lang="en-US" altLang="en-US" sz="3500">
                <a:cs typeface="Calibri" panose="020F0502020204030204" pitchFamily="34" charset="0"/>
              </a:rPr>
              <a:t>10 years on…</a:t>
            </a:r>
          </a:p>
        </p:txBody>
      </p:sp>
      <p:sp>
        <p:nvSpPr>
          <p:cNvPr id="21507" name="Rectangle 3">
            <a:extLst>
              <a:ext uri="{FF2B5EF4-FFF2-40B4-BE49-F238E27FC236}">
                <a16:creationId xmlns:a16="http://schemas.microsoft.com/office/drawing/2014/main" id="{196240E2-B6F7-AA44-A95C-83D31E4E377A}"/>
              </a:ext>
            </a:extLst>
          </p:cNvPr>
          <p:cNvSpPr>
            <a:spLocks noGrp="1"/>
          </p:cNvSpPr>
          <p:nvPr>
            <p:ph type="body" idx="1"/>
          </p:nvPr>
        </p:nvSpPr>
        <p:spPr>
          <a:xfrm>
            <a:off x="422275" y="1557338"/>
            <a:ext cx="8253413" cy="1376362"/>
          </a:xfrm>
        </p:spPr>
        <p:txBody>
          <a:bodyPr lIns="92075" tIns="46038" rIns="92075" bIns="46038"/>
          <a:lstStyle/>
          <a:p>
            <a:pPr marL="0" indent="0" eaLnBrk="1" hangingPunct="1">
              <a:buFont typeface="Arial" panose="020B0604020202020204" pitchFamily="34" charset="0"/>
              <a:buNone/>
              <a:defRPr/>
            </a:pPr>
            <a:r>
              <a:rPr lang="en-US" altLang="en-US" sz="2400" b="1" dirty="0">
                <a:cs typeface="Calibri" panose="020F0502020204030204" pitchFamily="34" charset="0"/>
              </a:rPr>
              <a:t>Article 31 – Adding the Right to clean, accessible water to the Universal Declaration of Human Rights</a:t>
            </a:r>
          </a:p>
          <a:p>
            <a:pPr marL="0" indent="0" eaLnBrk="1" hangingPunct="1">
              <a:buFont typeface="Arial" panose="020B0604020202020204" pitchFamily="34" charset="0"/>
              <a:buNone/>
              <a:defRPr/>
            </a:pPr>
            <a:endParaRPr lang="en-US" altLang="en-US" sz="1000" b="1" dirty="0">
              <a:cs typeface="Calibri" panose="020F0502020204030204" pitchFamily="34" charset="0"/>
            </a:endParaRPr>
          </a:p>
          <a:p>
            <a:pPr eaLnBrk="1" hangingPunct="1">
              <a:spcBef>
                <a:spcPct val="0"/>
              </a:spcBef>
              <a:defRPr/>
            </a:pPr>
            <a:r>
              <a:rPr lang="en-GB" altLang="en-US" sz="2000" dirty="0">
                <a:cs typeface="Calibri" panose="020F0502020204030204" pitchFamily="34" charset="0"/>
              </a:rPr>
              <a:t>Article 31 was not added to the Declaration.</a:t>
            </a:r>
          </a:p>
        </p:txBody>
      </p:sp>
      <p:sp>
        <p:nvSpPr>
          <p:cNvPr id="18435" name="Text Box 5">
            <a:extLst>
              <a:ext uri="{FF2B5EF4-FFF2-40B4-BE49-F238E27FC236}">
                <a16:creationId xmlns:a16="http://schemas.microsoft.com/office/drawing/2014/main" id="{15C8C825-CBD0-4EED-B81B-693962921689}"/>
              </a:ext>
            </a:extLst>
          </p:cNvPr>
          <p:cNvSpPr txBox="1">
            <a:spLocks noChangeArrowheads="1"/>
          </p:cNvSpPr>
          <p:nvPr/>
        </p:nvSpPr>
        <p:spPr bwMode="auto">
          <a:xfrm>
            <a:off x="8534400" y="6296025"/>
            <a:ext cx="325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5</a:t>
            </a:r>
          </a:p>
        </p:txBody>
      </p:sp>
      <p:pic>
        <p:nvPicPr>
          <p:cNvPr id="18436" name="Picture 6">
            <a:extLst>
              <a:ext uri="{FF2B5EF4-FFF2-40B4-BE49-F238E27FC236}">
                <a16:creationId xmlns:a16="http://schemas.microsoft.com/office/drawing/2014/main" id="{A44C0596-C596-411B-B9EE-3C95605A09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3">
            <a:extLst>
              <a:ext uri="{FF2B5EF4-FFF2-40B4-BE49-F238E27FC236}">
                <a16:creationId xmlns:a16="http://schemas.microsoft.com/office/drawing/2014/main" id="{F54EDC7B-44E7-4C35-9DA6-6A521997281A}"/>
              </a:ext>
            </a:extLst>
          </p:cNvPr>
          <p:cNvSpPr>
            <a:spLocks noChangeArrowheads="1"/>
          </p:cNvSpPr>
          <p:nvPr/>
        </p:nvSpPr>
        <p:spPr bwMode="auto">
          <a:xfrm>
            <a:off x="414338" y="2924175"/>
            <a:ext cx="72532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GB" altLang="en-US" sz="2000">
                <a:cs typeface="Calibri" panose="020F0502020204030204" pitchFamily="34" charset="0"/>
              </a:rPr>
              <a:t>However, the </a:t>
            </a:r>
            <a:r>
              <a:rPr lang="en-GB" altLang="en-US" sz="2000" b="1">
                <a:cs typeface="Calibri" panose="020F0502020204030204" pitchFamily="34" charset="0"/>
              </a:rPr>
              <a:t>Human Right to Water and Sanitation (HRWS) </a:t>
            </a:r>
            <a:r>
              <a:rPr lang="en-GB" altLang="en-US" sz="2000">
                <a:cs typeface="Calibri" panose="020F0502020204030204" pitchFamily="34" charset="0"/>
              </a:rPr>
              <a:t>was recognised by the UN as a human right (2010)</a:t>
            </a:r>
          </a:p>
        </p:txBody>
      </p:sp>
      <p:sp>
        <p:nvSpPr>
          <p:cNvPr id="10" name="Rectangle 3">
            <a:extLst>
              <a:ext uri="{FF2B5EF4-FFF2-40B4-BE49-F238E27FC236}">
                <a16:creationId xmlns:a16="http://schemas.microsoft.com/office/drawing/2014/main" id="{784882BA-5DF9-094D-A749-1C8EC82E9A5D}"/>
              </a:ext>
            </a:extLst>
          </p:cNvPr>
          <p:cNvSpPr txBox="1">
            <a:spLocks/>
          </p:cNvSpPr>
          <p:nvPr/>
        </p:nvSpPr>
        <p:spPr bwMode="auto">
          <a:xfrm>
            <a:off x="422275" y="3965575"/>
            <a:ext cx="8253413" cy="137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2400" b="1" dirty="0">
                <a:cs typeface="Calibri" panose="020F0502020204030204" pitchFamily="34" charset="0"/>
              </a:rPr>
              <a:t>Water Privatization…</a:t>
            </a:r>
          </a:p>
          <a:p>
            <a:pPr marL="0" indent="0" eaLnBrk="1" hangingPunct="1">
              <a:buFont typeface="Arial" panose="020B0604020202020204" pitchFamily="34" charset="0"/>
              <a:buNone/>
              <a:defRPr/>
            </a:pPr>
            <a:endParaRPr lang="en-US" altLang="en-US" sz="1000" b="1" dirty="0">
              <a:cs typeface="Calibri" panose="020F0502020204030204" pitchFamily="34" charset="0"/>
            </a:endParaRPr>
          </a:p>
          <a:p>
            <a:pPr eaLnBrk="1" hangingPunct="1">
              <a:defRPr/>
            </a:pPr>
            <a:r>
              <a:rPr lang="en-GB" altLang="en-US" sz="1600" dirty="0">
                <a:cs typeface="Calibri" panose="020F0502020204030204" pitchFamily="34" charset="0"/>
              </a:rPr>
              <a:t>“In the last 5 years (2010-2015), the failure rate of water and sewage </a:t>
            </a:r>
            <a:r>
              <a:rPr lang="en-GB" altLang="en-US" sz="1600" dirty="0" err="1">
                <a:cs typeface="Calibri" panose="020F0502020204030204" pitchFamily="34" charset="0"/>
              </a:rPr>
              <a:t>privitisations</a:t>
            </a:r>
            <a:r>
              <a:rPr lang="en-GB" altLang="en-US" sz="1600" dirty="0">
                <a:cs typeface="Calibri" panose="020F0502020204030204" pitchFamily="34" charset="0"/>
              </a:rPr>
              <a:t> has increased to 34%, compared with just 6% for energy, 3% for telecommunications and 7% for transportation during the same period.” – Anna </a:t>
            </a:r>
            <a:r>
              <a:rPr lang="en-GB" altLang="en-US" sz="1600" dirty="0" err="1">
                <a:cs typeface="Calibri" panose="020F0502020204030204" pitchFamily="34" charset="0"/>
              </a:rPr>
              <a:t>Lappé</a:t>
            </a:r>
            <a:r>
              <a:rPr lang="en-GB" altLang="en-US" sz="1600" dirty="0">
                <a:cs typeface="Calibri" panose="020F0502020204030204" pitchFamily="34" charset="0"/>
              </a:rPr>
              <a:t>, Small Planet Institute (2015)</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0">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P spid="10"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DCD675D0-98E4-4DB4-B9E6-9AB90878F78A}"/>
              </a:ext>
            </a:extLst>
          </p:cNvPr>
          <p:cNvSpPr>
            <a:spLocks noGrp="1"/>
          </p:cNvSpPr>
          <p:nvPr>
            <p:ph type="title"/>
          </p:nvPr>
        </p:nvSpPr>
        <p:spPr>
          <a:xfrm>
            <a:off x="152400" y="188913"/>
            <a:ext cx="8839200" cy="1143000"/>
          </a:xfrm>
        </p:spPr>
        <p:txBody>
          <a:bodyPr lIns="92075" tIns="46038" rIns="92075" bIns="46038"/>
          <a:lstStyle/>
          <a:p>
            <a:pPr eaLnBrk="1" hangingPunct="1"/>
            <a:r>
              <a:rPr lang="en-US" altLang="en-US" sz="3500" b="1">
                <a:latin typeface="Arial" panose="020B0604020202020204" pitchFamily="34" charset="0"/>
              </a:rPr>
              <a:t>Water Properties</a:t>
            </a:r>
          </a:p>
        </p:txBody>
      </p:sp>
      <p:sp>
        <p:nvSpPr>
          <p:cNvPr id="19459" name="Rectangle 3">
            <a:extLst>
              <a:ext uri="{FF2B5EF4-FFF2-40B4-BE49-F238E27FC236}">
                <a16:creationId xmlns:a16="http://schemas.microsoft.com/office/drawing/2014/main" id="{CFBEED55-48C4-4C46-B60E-06E409EF2E6F}"/>
              </a:ext>
            </a:extLst>
          </p:cNvPr>
          <p:cNvSpPr>
            <a:spLocks noGrp="1"/>
          </p:cNvSpPr>
          <p:nvPr>
            <p:ph type="body" idx="1"/>
          </p:nvPr>
        </p:nvSpPr>
        <p:spPr>
          <a:xfrm>
            <a:off x="179388" y="1341438"/>
            <a:ext cx="8843962" cy="2016125"/>
          </a:xfrm>
        </p:spPr>
        <p:txBody>
          <a:bodyPr lIns="92075" tIns="46038" rIns="92075" bIns="46038"/>
          <a:lstStyle/>
          <a:p>
            <a:pPr marL="457200" lvl="1" indent="0" eaLnBrk="1" hangingPunct="1">
              <a:buFont typeface="Arial" panose="020B0604020202020204" pitchFamily="34" charset="0"/>
              <a:buNone/>
            </a:pPr>
            <a:r>
              <a:rPr lang="en-US" altLang="en-US" sz="2400">
                <a:latin typeface="Arial" panose="020B0604020202020204" pitchFamily="34" charset="0"/>
              </a:rPr>
              <a:t>Life on Earth evolved in, around and is sustained by water.</a:t>
            </a:r>
          </a:p>
          <a:p>
            <a:pPr marL="457200" lvl="1" indent="0" eaLnBrk="1" hangingPunct="1">
              <a:buFont typeface="Arial" panose="020B0604020202020204" pitchFamily="34" charset="0"/>
              <a:buNone/>
            </a:pPr>
            <a:endParaRPr lang="en-US" altLang="en-US" sz="1000">
              <a:latin typeface="Arial" panose="020B0604020202020204" pitchFamily="34" charset="0"/>
            </a:endParaRPr>
          </a:p>
          <a:p>
            <a:pPr marL="457200" lvl="1" indent="0" eaLnBrk="1" hangingPunct="1">
              <a:buFont typeface="Arial" panose="020B0604020202020204" pitchFamily="34" charset="0"/>
              <a:buNone/>
            </a:pPr>
            <a:r>
              <a:rPr lang="en-US" altLang="en-US" sz="2400">
                <a:latin typeface="Arial" panose="020B0604020202020204" pitchFamily="34" charset="0"/>
              </a:rPr>
              <a:t>Terrestrial organisms maintain an internal aquatic environment for their organs and tissues.</a:t>
            </a:r>
          </a:p>
        </p:txBody>
      </p:sp>
      <p:sp>
        <p:nvSpPr>
          <p:cNvPr id="19461" name="Text Box 5">
            <a:extLst>
              <a:ext uri="{FF2B5EF4-FFF2-40B4-BE49-F238E27FC236}">
                <a16:creationId xmlns:a16="http://schemas.microsoft.com/office/drawing/2014/main" id="{8272A3A3-8657-481B-B892-39A7E0A23A58}"/>
              </a:ext>
            </a:extLst>
          </p:cNvPr>
          <p:cNvSpPr txBox="1">
            <a:spLocks noChangeArrowheads="1"/>
          </p:cNvSpPr>
          <p:nvPr/>
        </p:nvSpPr>
        <p:spPr bwMode="auto">
          <a:xfrm>
            <a:off x="407988" y="2997200"/>
            <a:ext cx="7464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US" altLang="en-US" sz="1800"/>
              <a:t>  Determines human distribution and population sizes</a:t>
            </a:r>
          </a:p>
        </p:txBody>
      </p:sp>
      <p:sp>
        <p:nvSpPr>
          <p:cNvPr id="19462" name="Text Box 6">
            <a:extLst>
              <a:ext uri="{FF2B5EF4-FFF2-40B4-BE49-F238E27FC236}">
                <a16:creationId xmlns:a16="http://schemas.microsoft.com/office/drawing/2014/main" id="{FE0D4A50-8B7B-451C-8FD0-8ACC83929C34}"/>
              </a:ext>
            </a:extLst>
          </p:cNvPr>
          <p:cNvSpPr txBox="1">
            <a:spLocks noChangeArrowheads="1"/>
          </p:cNvSpPr>
          <p:nvPr/>
        </p:nvSpPr>
        <p:spPr bwMode="auto">
          <a:xfrm>
            <a:off x="407988" y="3546475"/>
            <a:ext cx="56483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1800"/>
              <a:t>  Both a renewable and a non-renewable natural resource</a:t>
            </a:r>
          </a:p>
        </p:txBody>
      </p:sp>
      <p:sp>
        <p:nvSpPr>
          <p:cNvPr id="19463" name="Text Box 7">
            <a:extLst>
              <a:ext uri="{FF2B5EF4-FFF2-40B4-BE49-F238E27FC236}">
                <a16:creationId xmlns:a16="http://schemas.microsoft.com/office/drawing/2014/main" id="{AA3C7282-86CF-4B56-8C10-3E6E0F58C397}"/>
              </a:ext>
            </a:extLst>
          </p:cNvPr>
          <p:cNvSpPr txBox="1">
            <a:spLocks noChangeArrowheads="1"/>
          </p:cNvSpPr>
          <p:nvPr/>
        </p:nvSpPr>
        <p:spPr bwMode="auto">
          <a:xfrm>
            <a:off x="433388" y="4076700"/>
            <a:ext cx="5867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US" altLang="en-US" sz="1800" i="1"/>
              <a:t>  Available </a:t>
            </a:r>
            <a:r>
              <a:rPr lang="en-US" altLang="en-US" sz="1800"/>
              <a:t>fresh water is relatively scarce</a:t>
            </a:r>
          </a:p>
        </p:txBody>
      </p:sp>
      <p:sp>
        <p:nvSpPr>
          <p:cNvPr id="8" name="Text Box 7">
            <a:extLst>
              <a:ext uri="{FF2B5EF4-FFF2-40B4-BE49-F238E27FC236}">
                <a16:creationId xmlns:a16="http://schemas.microsoft.com/office/drawing/2014/main" id="{B79ED004-3848-418B-A610-0B7FAF7C87CD}"/>
              </a:ext>
            </a:extLst>
          </p:cNvPr>
          <p:cNvSpPr txBox="1">
            <a:spLocks noChangeArrowheads="1"/>
          </p:cNvSpPr>
          <p:nvPr/>
        </p:nvSpPr>
        <p:spPr bwMode="auto">
          <a:xfrm>
            <a:off x="323850" y="4629150"/>
            <a:ext cx="82105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1800" i="1"/>
              <a:t>“Life as we know it – every cell in every plant and animal - is mostly water.  </a:t>
            </a:r>
            <a:br>
              <a:rPr lang="en-US" altLang="en-US" sz="1800" i="1"/>
            </a:br>
            <a:r>
              <a:rPr lang="en-US" altLang="en-US" sz="1800" i="1"/>
              <a:t>To say it requires water is an understatement.” </a:t>
            </a:r>
            <a:br>
              <a:rPr lang="en-US" altLang="en-US" sz="1800" i="1"/>
            </a:br>
            <a:r>
              <a:rPr lang="en-US" altLang="en-US" sz="1800" i="1"/>
              <a:t>			       </a:t>
            </a:r>
            <a:r>
              <a:rPr lang="en-US" altLang="en-US" sz="1800"/>
              <a:t>– Kent Keller, Geologist Washington State University</a:t>
            </a:r>
          </a:p>
        </p:txBody>
      </p:sp>
      <p:pic>
        <p:nvPicPr>
          <p:cNvPr id="20487" name="Picture 4">
            <a:extLst>
              <a:ext uri="{FF2B5EF4-FFF2-40B4-BE49-F238E27FC236}">
                <a16:creationId xmlns:a16="http://schemas.microsoft.com/office/drawing/2014/main" id="{5FD1B724-0C1A-41D3-B7A9-0144D77375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091113"/>
            <a:ext cx="9144000" cy="3392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945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946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94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946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P spid="19461" grpId="0" autoUpdateAnimBg="0"/>
      <p:bldP spid="19462" grpId="0" autoUpdateAnimBg="0"/>
      <p:bldP spid="19463" grpId="0" autoUpdateAnimBg="0"/>
      <p:bldP spid="8"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89AAE98D-F92E-4807-95EA-787E46D03FF9}"/>
              </a:ext>
            </a:extLst>
          </p:cNvPr>
          <p:cNvSpPr>
            <a:spLocks noGrp="1"/>
          </p:cNvSpPr>
          <p:nvPr>
            <p:ph type="title"/>
          </p:nvPr>
        </p:nvSpPr>
        <p:spPr>
          <a:xfrm>
            <a:off x="457200" y="188913"/>
            <a:ext cx="8229600" cy="1143000"/>
          </a:xfrm>
        </p:spPr>
        <p:txBody>
          <a:bodyPr/>
          <a:lstStyle/>
          <a:p>
            <a:r>
              <a:rPr lang="en-GB" altLang="en-US" sz="3500"/>
              <a:t>Where else has this water been?</a:t>
            </a:r>
            <a:endParaRPr lang="en-US" altLang="en-US" sz="3500"/>
          </a:p>
        </p:txBody>
      </p:sp>
      <p:pic>
        <p:nvPicPr>
          <p:cNvPr id="22530" name="Picture 8">
            <a:extLst>
              <a:ext uri="{FF2B5EF4-FFF2-40B4-BE49-F238E27FC236}">
                <a16:creationId xmlns:a16="http://schemas.microsoft.com/office/drawing/2014/main" id="{F1478363-F639-4B7F-B059-AFF6BAE5D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1106488"/>
            <a:ext cx="3889375" cy="552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51E5CC93-D90B-C44E-8110-C76F782A2F12}"/>
              </a:ext>
            </a:extLst>
          </p:cNvPr>
          <p:cNvSpPr txBox="1">
            <a:spLocks/>
          </p:cNvSpPr>
          <p:nvPr/>
        </p:nvSpPr>
        <p:spPr bwMode="auto">
          <a:xfrm>
            <a:off x="827088" y="1050925"/>
            <a:ext cx="2160587"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2400" b="1" dirty="0">
                <a:latin typeface="Arial" panose="020B0604020202020204" pitchFamily="34" charset="0"/>
              </a:rPr>
              <a:t>Human</a:t>
            </a:r>
            <a:r>
              <a:rPr lang="en-US" altLang="en-US" sz="2400" dirty="0">
                <a:latin typeface="Arial" panose="020B0604020202020204" pitchFamily="34" charset="0"/>
              </a:rPr>
              <a:t> </a:t>
            </a:r>
          </a:p>
          <a:p>
            <a:pPr eaLnBrk="1" hangingPunct="1">
              <a:defRPr/>
            </a:pPr>
            <a:r>
              <a:rPr lang="en-US" altLang="en-US" sz="2400" dirty="0">
                <a:latin typeface="Arial" panose="020B0604020202020204" pitchFamily="34" charset="0"/>
              </a:rPr>
              <a:t>Pipes</a:t>
            </a:r>
          </a:p>
          <a:p>
            <a:pPr eaLnBrk="1" hangingPunct="1">
              <a:defRPr/>
            </a:pPr>
            <a:r>
              <a:rPr lang="en-US" altLang="en-US" sz="2400" dirty="0">
                <a:latin typeface="Arial" panose="020B0604020202020204" pitchFamily="34" charset="0"/>
              </a:rPr>
              <a:t>Taps</a:t>
            </a:r>
          </a:p>
          <a:p>
            <a:pPr eaLnBrk="1" hangingPunct="1">
              <a:defRPr/>
            </a:pPr>
            <a:r>
              <a:rPr lang="en-US" altLang="en-US" sz="2400" dirty="0">
                <a:latin typeface="Arial" panose="020B0604020202020204" pitchFamily="34" charset="0"/>
              </a:rPr>
              <a:t>Toilet</a:t>
            </a:r>
          </a:p>
          <a:p>
            <a:pPr eaLnBrk="1" hangingPunct="1">
              <a:defRPr/>
            </a:pPr>
            <a:r>
              <a:rPr lang="en-US" altLang="en-US" sz="2400" dirty="0">
                <a:latin typeface="Arial" panose="020B0604020202020204" pitchFamily="34" charset="0"/>
              </a:rPr>
              <a:t>Drains</a:t>
            </a:r>
          </a:p>
          <a:p>
            <a:pPr eaLnBrk="1" hangingPunct="1">
              <a:defRPr/>
            </a:pPr>
            <a:r>
              <a:rPr lang="en-US" altLang="en-US" sz="2400" dirty="0">
                <a:latin typeface="Arial" panose="020B0604020202020204" pitchFamily="34" charset="0"/>
              </a:rPr>
              <a:t>Tanks</a:t>
            </a:r>
          </a:p>
          <a:p>
            <a:pPr marL="0" indent="0" eaLnBrk="1" hangingPunct="1">
              <a:buFont typeface="Arial" panose="020B0604020202020204" pitchFamily="34" charset="0"/>
              <a:buNone/>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endParaRPr lang="en-US" altLang="en-US" sz="2400" dirty="0">
              <a:latin typeface="Arial" panose="020B0604020202020204" pitchFamily="34" charset="0"/>
            </a:endParaRPr>
          </a:p>
        </p:txBody>
      </p:sp>
      <p:sp>
        <p:nvSpPr>
          <p:cNvPr id="7" name="Rectangle 3">
            <a:extLst>
              <a:ext uri="{FF2B5EF4-FFF2-40B4-BE49-F238E27FC236}">
                <a16:creationId xmlns:a16="http://schemas.microsoft.com/office/drawing/2014/main" id="{92CD3C48-3816-644A-853F-6116EE532667}"/>
              </a:ext>
            </a:extLst>
          </p:cNvPr>
          <p:cNvSpPr txBox="1">
            <a:spLocks/>
          </p:cNvSpPr>
          <p:nvPr/>
        </p:nvSpPr>
        <p:spPr bwMode="auto">
          <a:xfrm>
            <a:off x="2960688" y="1052513"/>
            <a:ext cx="2547937" cy="477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2400" b="1" dirty="0">
                <a:latin typeface="Arial" panose="020B0604020202020204" pitchFamily="34" charset="0"/>
              </a:rPr>
              <a:t>Natural</a:t>
            </a:r>
            <a:endParaRPr lang="en-US" altLang="en-US" sz="2400" dirty="0">
              <a:latin typeface="Arial" panose="020B0604020202020204" pitchFamily="34" charset="0"/>
            </a:endParaRPr>
          </a:p>
          <a:p>
            <a:pPr eaLnBrk="1" hangingPunct="1">
              <a:defRPr/>
            </a:pPr>
            <a:r>
              <a:rPr lang="en-US" altLang="en-US" sz="2400" dirty="0">
                <a:latin typeface="Arial" panose="020B0604020202020204" pitchFamily="34" charset="0"/>
              </a:rPr>
              <a:t>Ocean</a:t>
            </a:r>
          </a:p>
          <a:p>
            <a:pPr eaLnBrk="1" hangingPunct="1">
              <a:defRPr/>
            </a:pPr>
            <a:r>
              <a:rPr lang="en-US" altLang="en-US" sz="2400" dirty="0">
                <a:latin typeface="Arial" panose="020B0604020202020204" pitchFamily="34" charset="0"/>
              </a:rPr>
              <a:t>Rivers</a:t>
            </a:r>
          </a:p>
          <a:p>
            <a:pPr eaLnBrk="1" hangingPunct="1">
              <a:defRPr/>
            </a:pPr>
            <a:r>
              <a:rPr lang="en-US" altLang="en-US" sz="2400" dirty="0">
                <a:latin typeface="Arial" panose="020B0604020202020204" pitchFamily="34" charset="0"/>
              </a:rPr>
              <a:t>Lakes</a:t>
            </a:r>
          </a:p>
          <a:p>
            <a:pPr eaLnBrk="1" hangingPunct="1">
              <a:defRPr/>
            </a:pPr>
            <a:r>
              <a:rPr lang="en-US" altLang="en-US" sz="2400" dirty="0">
                <a:latin typeface="Arial" panose="020B0604020202020204" pitchFamily="34" charset="0"/>
              </a:rPr>
              <a:t>Ponds</a:t>
            </a:r>
          </a:p>
          <a:p>
            <a:pPr eaLnBrk="1" hangingPunct="1">
              <a:defRPr/>
            </a:pPr>
            <a:r>
              <a:rPr lang="en-US" altLang="en-US" sz="2400" dirty="0">
                <a:latin typeface="Arial" panose="020B0604020202020204" pitchFamily="34" charset="0"/>
              </a:rPr>
              <a:t>Streams</a:t>
            </a:r>
          </a:p>
          <a:p>
            <a:pPr eaLnBrk="1" hangingPunct="1">
              <a:defRPr/>
            </a:pPr>
            <a:r>
              <a:rPr lang="en-US" altLang="en-US" sz="2400" dirty="0">
                <a:latin typeface="Arial" panose="020B0604020202020204" pitchFamily="34" charset="0"/>
              </a:rPr>
              <a:t>Aquafer</a:t>
            </a:r>
          </a:p>
          <a:p>
            <a:pPr eaLnBrk="1" hangingPunct="1">
              <a:defRPr/>
            </a:pPr>
            <a:r>
              <a:rPr lang="en-US" altLang="en-US" sz="2400" dirty="0">
                <a:latin typeface="Arial" panose="020B0604020202020204" pitchFamily="34" charset="0"/>
              </a:rPr>
              <a:t>Groundwater</a:t>
            </a:r>
          </a:p>
          <a:p>
            <a:pPr eaLnBrk="1" hangingPunct="1">
              <a:defRPr/>
            </a:pPr>
            <a:r>
              <a:rPr lang="en-US" altLang="en-US" sz="2400" dirty="0">
                <a:latin typeface="Arial" panose="020B0604020202020204" pitchFamily="34" charset="0"/>
              </a:rPr>
              <a:t>Atmospheric vapor</a:t>
            </a:r>
          </a:p>
          <a:p>
            <a:pPr eaLnBrk="1" hangingPunct="1">
              <a:defRPr/>
            </a:pPr>
            <a:r>
              <a:rPr lang="en-US" altLang="en-US" sz="2400" dirty="0">
                <a:latin typeface="Arial" panose="020B0604020202020204" pitchFamily="34" charset="0"/>
              </a:rPr>
              <a:t>Polar ice caps</a:t>
            </a:r>
          </a:p>
          <a:p>
            <a:pPr eaLnBrk="1" hangingPunct="1">
              <a:defRPr/>
            </a:pPr>
            <a:r>
              <a:rPr lang="en-US" altLang="en-US" sz="2400" dirty="0">
                <a:latin typeface="Arial" panose="020B0604020202020204" pitchFamily="34" charset="0"/>
              </a:rPr>
              <a:t>Glaciers</a:t>
            </a:r>
          </a:p>
          <a:p>
            <a:pPr eaLnBrk="1" hangingPunct="1">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endParaRPr lang="en-US" altLang="en-US" sz="2400" dirty="0">
              <a:latin typeface="Arial" panose="020B0604020202020204" pitchFamily="34" charset="0"/>
            </a:endParaRPr>
          </a:p>
        </p:txBody>
      </p:sp>
      <p:sp>
        <p:nvSpPr>
          <p:cNvPr id="14" name="Rectangle 3">
            <a:extLst>
              <a:ext uri="{FF2B5EF4-FFF2-40B4-BE49-F238E27FC236}">
                <a16:creationId xmlns:a16="http://schemas.microsoft.com/office/drawing/2014/main" id="{0240309B-4EA7-AF43-B98B-6A24488ACE5F}"/>
              </a:ext>
            </a:extLst>
          </p:cNvPr>
          <p:cNvSpPr txBox="1">
            <a:spLocks/>
          </p:cNvSpPr>
          <p:nvPr/>
        </p:nvSpPr>
        <p:spPr bwMode="auto">
          <a:xfrm>
            <a:off x="5651500" y="979488"/>
            <a:ext cx="2852738" cy="476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2400" b="1" dirty="0">
                <a:latin typeface="Arial" panose="020B0604020202020204" pitchFamily="34" charset="0"/>
              </a:rPr>
              <a:t>Others you may not have thought about…</a:t>
            </a:r>
            <a:endParaRPr lang="en-US" altLang="en-US" sz="2400" dirty="0">
              <a:latin typeface="Arial" panose="020B0604020202020204" pitchFamily="34" charset="0"/>
            </a:endParaRPr>
          </a:p>
          <a:p>
            <a:pPr eaLnBrk="1" hangingPunct="1">
              <a:defRPr/>
            </a:pPr>
            <a:r>
              <a:rPr lang="en-US" altLang="en-US" sz="2400" dirty="0">
                <a:latin typeface="Arial" panose="020B0604020202020204" pitchFamily="34" charset="0"/>
              </a:rPr>
              <a:t>Dinosaurs</a:t>
            </a:r>
          </a:p>
          <a:p>
            <a:pPr eaLnBrk="1" hangingPunct="1">
              <a:defRPr/>
            </a:pPr>
            <a:r>
              <a:rPr lang="en-US" altLang="en-US" sz="2400" dirty="0">
                <a:latin typeface="Arial" panose="020B0604020202020204" pitchFamily="34" charset="0"/>
              </a:rPr>
              <a:t>Genghis Khan</a:t>
            </a:r>
          </a:p>
          <a:p>
            <a:pPr eaLnBrk="1" hangingPunct="1">
              <a:defRPr/>
            </a:pPr>
            <a:r>
              <a:rPr lang="en-US" altLang="en-US" sz="2400" dirty="0">
                <a:latin typeface="Arial" panose="020B0604020202020204" pitchFamily="34" charset="0"/>
              </a:rPr>
              <a:t>You (again!)</a:t>
            </a:r>
          </a:p>
          <a:p>
            <a:pPr eaLnBrk="1" hangingPunct="1">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endParaRPr lang="en-US" altLang="en-US" sz="2400" dirty="0">
              <a:latin typeface="Arial" panose="020B0604020202020204" pitchFamily="34" charset="0"/>
            </a:endParaRP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endParaRPr lang="en-US" altLang="en-US" sz="2400" dirty="0">
              <a:latin typeface="Arial" panose="020B0604020202020204" pitchFamily="34" charset="0"/>
            </a:endParaRPr>
          </a:p>
        </p:txBody>
      </p:sp>
      <p:pic>
        <p:nvPicPr>
          <p:cNvPr id="24580" name="Picture 15">
            <a:extLst>
              <a:ext uri="{FF2B5EF4-FFF2-40B4-BE49-F238E27FC236}">
                <a16:creationId xmlns:a16="http://schemas.microsoft.com/office/drawing/2014/main" id="{7EAF7A73-1061-413A-8CF4-4827010C44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8138" y="188913"/>
            <a:ext cx="1338262" cy="133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16">
            <a:extLst>
              <a:ext uri="{FF2B5EF4-FFF2-40B4-BE49-F238E27FC236}">
                <a16:creationId xmlns:a16="http://schemas.microsoft.com/office/drawing/2014/main" id="{FF0747BB-3F43-4739-8F45-9008213006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3859213"/>
            <a:ext cx="1385887"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7">
            <a:extLst>
              <a:ext uri="{FF2B5EF4-FFF2-40B4-BE49-F238E27FC236}">
                <a16:creationId xmlns:a16="http://schemas.microsoft.com/office/drawing/2014/main" id="{DC55C73E-C0D3-4A7B-8450-AD90DAECB4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5813" y="3756025"/>
            <a:ext cx="2424112"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6">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
                                            <p:txEl>
                                              <p:pRg st="0" end="0"/>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
                                            <p:txEl>
                                              <p:pRg st="1" end="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
                                            <p:txEl>
                                              <p:pRg st="2" end="2"/>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7">
                                            <p:txEl>
                                              <p:pRg st="3" end="3"/>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7">
                                            <p:txEl>
                                              <p:pRg st="4" end="4"/>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7">
                                            <p:txEl>
                                              <p:pRg st="5" end="5"/>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499"/>
                                          </p:stCondLst>
                                        </p:cTn>
                                        <p:tgtEl>
                                          <p:spTgt spid="7">
                                            <p:txEl>
                                              <p:pRg st="6" end="6"/>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499"/>
                                          </p:stCondLst>
                                        </p:cTn>
                                        <p:tgtEl>
                                          <p:spTgt spid="7">
                                            <p:txEl>
                                              <p:pRg st="7" end="7"/>
                                            </p:txEl>
                                          </p:spTgt>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499"/>
                                          </p:stCondLst>
                                        </p:cTn>
                                        <p:tgtEl>
                                          <p:spTgt spid="7">
                                            <p:txEl>
                                              <p:pRg st="8" end="8"/>
                                            </p:txEl>
                                          </p:spTgt>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499"/>
                                          </p:stCondLst>
                                        </p:cTn>
                                        <p:tgtEl>
                                          <p:spTgt spid="7">
                                            <p:txEl>
                                              <p:pRg st="9" end="9"/>
                                            </p:txEl>
                                          </p:spTgt>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grpId="0" nodeType="clickEffect">
                                  <p:stCondLst>
                                    <p:cond delay="0"/>
                                  </p:stCondLst>
                                  <p:childTnLst>
                                    <p:set>
                                      <p:cBhvr>
                                        <p:cTn id="70" dur="1" fill="hold">
                                          <p:stCondLst>
                                            <p:cond delay="499"/>
                                          </p:stCondLst>
                                        </p:cTn>
                                        <p:tgtEl>
                                          <p:spTgt spid="7">
                                            <p:txEl>
                                              <p:pRg st="10" end="10"/>
                                            </p:txEl>
                                          </p:spTgt>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 presetClass="entr" presetSubtype="0" fill="hold" grpId="0" nodeType="clickEffect">
                                  <p:stCondLst>
                                    <p:cond delay="0"/>
                                  </p:stCondLst>
                                  <p:childTnLst>
                                    <p:set>
                                      <p:cBhvr>
                                        <p:cTn id="74" dur="1" fill="hold">
                                          <p:stCondLst>
                                            <p:cond delay="499"/>
                                          </p:stCondLst>
                                        </p:cTn>
                                        <p:tgtEl>
                                          <p:spTgt spid="14">
                                            <p:txEl>
                                              <p:pRg st="0" end="0"/>
                                            </p:txEl>
                                          </p:spTgt>
                                        </p:tgtEl>
                                        <p:attrNameLst>
                                          <p:attrName>style.visibility</p:attrName>
                                        </p:attrNameLst>
                                      </p:cBhvr>
                                      <p:to>
                                        <p:strVal val="visible"/>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grpId="0" nodeType="clickEffect">
                                  <p:stCondLst>
                                    <p:cond delay="0"/>
                                  </p:stCondLst>
                                  <p:childTnLst>
                                    <p:set>
                                      <p:cBhvr>
                                        <p:cTn id="78" dur="1" fill="hold">
                                          <p:stCondLst>
                                            <p:cond delay="499"/>
                                          </p:stCondLst>
                                        </p:cTn>
                                        <p:tgtEl>
                                          <p:spTgt spid="14">
                                            <p:txEl>
                                              <p:pRg st="1" end="1"/>
                                            </p:txEl>
                                          </p:spTgt>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499"/>
                                          </p:stCondLst>
                                        </p:cTn>
                                        <p:tgtEl>
                                          <p:spTgt spid="14">
                                            <p:txEl>
                                              <p:pRg st="2" end="2"/>
                                            </p:txEl>
                                          </p:spTgt>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grpId="0" nodeType="clickEffect">
                                  <p:stCondLst>
                                    <p:cond delay="0"/>
                                  </p:stCondLst>
                                  <p:childTnLst>
                                    <p:set>
                                      <p:cBhvr>
                                        <p:cTn id="86" dur="1" fill="hold">
                                          <p:stCondLst>
                                            <p:cond delay="499"/>
                                          </p:stCondLst>
                                        </p:cTn>
                                        <p:tgtEl>
                                          <p:spTgt spid="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P spid="7" grpId="0" build="p" autoUpdateAnimBg="0"/>
      <p:bldP spid="14"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A3A94D1A-F2D7-4E4E-8AA0-6C238E749C85}"/>
              </a:ext>
            </a:extLst>
          </p:cNvPr>
          <p:cNvSpPr>
            <a:spLocks noGrp="1"/>
          </p:cNvSpPr>
          <p:nvPr>
            <p:ph type="title"/>
          </p:nvPr>
        </p:nvSpPr>
        <p:spPr>
          <a:xfrm>
            <a:off x="457200" y="765175"/>
            <a:ext cx="8291513" cy="1150938"/>
          </a:xfrm>
        </p:spPr>
        <p:txBody>
          <a:bodyPr>
            <a:normAutofit fontScale="90000"/>
          </a:bodyPr>
          <a:lstStyle/>
          <a:p>
            <a:r>
              <a:rPr lang="en-US" altLang="en-US" sz="3500"/>
              <a:t>In percent, how much of the Earth’s total water consists of fresh water?</a:t>
            </a:r>
            <a:br>
              <a:rPr lang="en-US" altLang="en-US" sz="3500"/>
            </a:br>
            <a:endParaRPr lang="en-US" altLang="en-US" sz="3500"/>
          </a:p>
        </p:txBody>
      </p:sp>
      <p:sp>
        <p:nvSpPr>
          <p:cNvPr id="4" name="Rectangle 3">
            <a:extLst>
              <a:ext uri="{FF2B5EF4-FFF2-40B4-BE49-F238E27FC236}">
                <a16:creationId xmlns:a16="http://schemas.microsoft.com/office/drawing/2014/main" id="{FB6466BB-D7CA-4FEA-8678-68151170E0F8}"/>
              </a:ext>
            </a:extLst>
          </p:cNvPr>
          <p:cNvSpPr>
            <a:spLocks noChangeArrowheads="1"/>
          </p:cNvSpPr>
          <p:nvPr/>
        </p:nvSpPr>
        <p:spPr bwMode="auto">
          <a:xfrm>
            <a:off x="3779838" y="5732463"/>
            <a:ext cx="158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rPr>
              <a:t>Less than 3%</a:t>
            </a:r>
          </a:p>
        </p:txBody>
      </p:sp>
      <p:pic>
        <p:nvPicPr>
          <p:cNvPr id="26627" name="Picture 4">
            <a:extLst>
              <a:ext uri="{FF2B5EF4-FFF2-40B4-BE49-F238E27FC236}">
                <a16:creationId xmlns:a16="http://schemas.microsoft.com/office/drawing/2014/main" id="{6FD8E831-AF12-4443-ABE8-F7C951043D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8450" y="1916113"/>
            <a:ext cx="3529013"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6">
            <a:extLst>
              <a:ext uri="{FF2B5EF4-FFF2-40B4-BE49-F238E27FC236}">
                <a16:creationId xmlns:a16="http://schemas.microsoft.com/office/drawing/2014/main" id="{E7A78692-DF63-40F0-B6A1-B4C9774CF7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8" y="5740400"/>
            <a:ext cx="9144001" cy="3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5">
            <a:extLst>
              <a:ext uri="{FF2B5EF4-FFF2-40B4-BE49-F238E27FC236}">
                <a16:creationId xmlns:a16="http://schemas.microsoft.com/office/drawing/2014/main" id="{0CC4C920-2E28-4DD1-81D1-858AC4CF11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72" t="11391" r="23457" b="12738"/>
          <a:stretch>
            <a:fillRect/>
          </a:stretch>
        </p:blipFill>
        <p:spPr bwMode="auto">
          <a:xfrm>
            <a:off x="1763713" y="188913"/>
            <a:ext cx="5362575" cy="6237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62F2BC92-3F79-4154-9B8C-089C309F639B}"/>
              </a:ext>
            </a:extLst>
          </p:cNvPr>
          <p:cNvSpPr>
            <a:spLocks noGrp="1"/>
          </p:cNvSpPr>
          <p:nvPr>
            <p:ph type="title"/>
          </p:nvPr>
        </p:nvSpPr>
        <p:spPr>
          <a:xfrm>
            <a:off x="539750" y="260350"/>
            <a:ext cx="8218488" cy="1143000"/>
          </a:xfrm>
        </p:spPr>
        <p:txBody>
          <a:bodyPr/>
          <a:lstStyle/>
          <a:p>
            <a:pPr eaLnBrk="1" hangingPunct="1"/>
            <a:r>
              <a:rPr lang="en-US" altLang="en-US" sz="3500" b="1">
                <a:cs typeface="Calibri" panose="020F0502020204030204" pitchFamily="34" charset="0"/>
              </a:rPr>
              <a:t>Human Water Use Summary  </a:t>
            </a:r>
            <a:br>
              <a:rPr lang="en-US" altLang="en-US" sz="3500" b="1">
                <a:cs typeface="Calibri" panose="020F0502020204030204" pitchFamily="34" charset="0"/>
              </a:rPr>
            </a:br>
            <a:r>
              <a:rPr lang="en-US" altLang="en-US" sz="3500">
                <a:cs typeface="Calibri" panose="020F0502020204030204" pitchFamily="34" charset="0"/>
              </a:rPr>
              <a:t>Pressures on a Key Resource</a:t>
            </a:r>
          </a:p>
        </p:txBody>
      </p:sp>
      <p:sp>
        <p:nvSpPr>
          <p:cNvPr id="30722" name="Rectangle 3">
            <a:extLst>
              <a:ext uri="{FF2B5EF4-FFF2-40B4-BE49-F238E27FC236}">
                <a16:creationId xmlns:a16="http://schemas.microsoft.com/office/drawing/2014/main" id="{640A9EBF-9D17-4F8D-ADF6-CA64F2324649}"/>
              </a:ext>
            </a:extLst>
          </p:cNvPr>
          <p:cNvSpPr>
            <a:spLocks noGrp="1"/>
          </p:cNvSpPr>
          <p:nvPr>
            <p:ph type="body" idx="1"/>
          </p:nvPr>
        </p:nvSpPr>
        <p:spPr>
          <a:xfrm>
            <a:off x="415925" y="1662113"/>
            <a:ext cx="8342313" cy="1824037"/>
          </a:xfrm>
        </p:spPr>
        <p:txBody>
          <a:bodyPr/>
          <a:lstStyle/>
          <a:p>
            <a:pPr eaLnBrk="1" hangingPunct="1"/>
            <a:r>
              <a:rPr lang="en-US" altLang="en-US" sz="2400" b="1"/>
              <a:t>0.3% freshwater </a:t>
            </a:r>
            <a:r>
              <a:rPr lang="en-US" altLang="en-US" sz="2400"/>
              <a:t>found on the surface of Earth is viable and available for use / consumption </a:t>
            </a:r>
            <a:br>
              <a:rPr lang="en-US" altLang="en-US" sz="3000"/>
            </a:br>
            <a:r>
              <a:rPr lang="en-US" altLang="en-US" sz="2000"/>
              <a:t>(National Geographic, 2018)</a:t>
            </a:r>
            <a:endParaRPr lang="en-US" altLang="en-US" sz="2000">
              <a:latin typeface="Arial" panose="020B0604020202020204" pitchFamily="34" charset="0"/>
            </a:endParaRPr>
          </a:p>
        </p:txBody>
      </p:sp>
      <p:sp>
        <p:nvSpPr>
          <p:cNvPr id="68614" name="Text Box 6">
            <a:extLst>
              <a:ext uri="{FF2B5EF4-FFF2-40B4-BE49-F238E27FC236}">
                <a16:creationId xmlns:a16="http://schemas.microsoft.com/office/drawing/2014/main" id="{F68F7DA1-BB23-4BA2-96B7-383ADC7B47A2}"/>
              </a:ext>
            </a:extLst>
          </p:cNvPr>
          <p:cNvSpPr txBox="1">
            <a:spLocks noChangeArrowheads="1"/>
          </p:cNvSpPr>
          <p:nvPr/>
        </p:nvSpPr>
        <p:spPr bwMode="auto">
          <a:xfrm>
            <a:off x="415925" y="5189538"/>
            <a:ext cx="81168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US" altLang="en-US" sz="2400"/>
              <a:t> </a:t>
            </a:r>
            <a:r>
              <a:rPr lang="en-US" altLang="en-US" sz="2400" b="1"/>
              <a:t>However</a:t>
            </a:r>
            <a:r>
              <a:rPr lang="en-US" altLang="en-US" sz="2400"/>
              <a:t> water use for industry and irrigation constitute </a:t>
            </a:r>
            <a:br>
              <a:rPr lang="en-US" altLang="en-US" sz="2400"/>
            </a:br>
            <a:r>
              <a:rPr lang="en-US" altLang="en-US" sz="2400"/>
              <a:t>a greater pressure on this resource…</a:t>
            </a:r>
          </a:p>
        </p:txBody>
      </p:sp>
      <p:sp>
        <p:nvSpPr>
          <p:cNvPr id="30724" name="Rectangle 3">
            <a:extLst>
              <a:ext uri="{FF2B5EF4-FFF2-40B4-BE49-F238E27FC236}">
                <a16:creationId xmlns:a16="http://schemas.microsoft.com/office/drawing/2014/main" id="{C9B310CB-E251-4527-A45F-05CBB9B27E8E}"/>
              </a:ext>
            </a:extLst>
          </p:cNvPr>
          <p:cNvSpPr txBox="1">
            <a:spLocks/>
          </p:cNvSpPr>
          <p:nvPr/>
        </p:nvSpPr>
        <p:spPr bwMode="auto">
          <a:xfrm>
            <a:off x="422275" y="2957513"/>
            <a:ext cx="8342313" cy="91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r>
              <a:rPr lang="en-US" altLang="en-US" sz="2400"/>
              <a:t>US - </a:t>
            </a:r>
            <a:r>
              <a:rPr lang="en-GB" altLang="en-US" sz="2400"/>
              <a:t>333 Litres water</a:t>
            </a:r>
            <a:r>
              <a:rPr lang="en-US" altLang="en-US" sz="2400"/>
              <a:t>/person/day </a:t>
            </a:r>
            <a:r>
              <a:rPr lang="en-US" altLang="en-US" sz="2000"/>
              <a:t>(EPA, 2018)</a:t>
            </a:r>
          </a:p>
        </p:txBody>
      </p:sp>
      <p:sp>
        <p:nvSpPr>
          <p:cNvPr id="30725" name="Rectangle 3">
            <a:extLst>
              <a:ext uri="{FF2B5EF4-FFF2-40B4-BE49-F238E27FC236}">
                <a16:creationId xmlns:a16="http://schemas.microsoft.com/office/drawing/2014/main" id="{107922C3-7AD6-47D7-BF07-B82631BA3C41}"/>
              </a:ext>
            </a:extLst>
          </p:cNvPr>
          <p:cNvSpPr txBox="1">
            <a:spLocks/>
          </p:cNvSpPr>
          <p:nvPr/>
        </p:nvSpPr>
        <p:spPr bwMode="auto">
          <a:xfrm>
            <a:off x="395288" y="3752850"/>
            <a:ext cx="8569325" cy="91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r>
              <a:rPr lang="en-US" altLang="en-US" sz="2400"/>
              <a:t>UK – </a:t>
            </a:r>
            <a:r>
              <a:rPr lang="en-GB" altLang="en-US" sz="2400"/>
              <a:t>149 Litres </a:t>
            </a:r>
            <a:r>
              <a:rPr lang="en-US" altLang="en-US" sz="2400"/>
              <a:t>water/person/day </a:t>
            </a:r>
            <a:r>
              <a:rPr lang="en-US" altLang="en-US" sz="2000"/>
              <a:t>(Consumer Council for Water, 2018)</a:t>
            </a:r>
          </a:p>
        </p:txBody>
      </p:sp>
      <p:pic>
        <p:nvPicPr>
          <p:cNvPr id="30726" name="Picture 9">
            <a:extLst>
              <a:ext uri="{FF2B5EF4-FFF2-40B4-BE49-F238E27FC236}">
                <a16:creationId xmlns:a16="http://schemas.microsoft.com/office/drawing/2014/main" id="{322BAB4F-3C00-409E-87A3-7C2E3BFDB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7324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Rectangle 3">
            <a:extLst>
              <a:ext uri="{FF2B5EF4-FFF2-40B4-BE49-F238E27FC236}">
                <a16:creationId xmlns:a16="http://schemas.microsoft.com/office/drawing/2014/main" id="{11DFD0A7-87C6-4B63-95C5-939A45FC5209}"/>
              </a:ext>
            </a:extLst>
          </p:cNvPr>
          <p:cNvSpPr txBox="1">
            <a:spLocks/>
          </p:cNvSpPr>
          <p:nvPr/>
        </p:nvSpPr>
        <p:spPr bwMode="auto">
          <a:xfrm>
            <a:off x="395288" y="4470400"/>
            <a:ext cx="8342312" cy="91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r>
              <a:rPr lang="en-US" altLang="en-US" sz="2400"/>
              <a:t>Germany – </a:t>
            </a:r>
            <a:r>
              <a:rPr lang="en-GB" altLang="en-US" sz="2400"/>
              <a:t>127 Litres </a:t>
            </a:r>
            <a:r>
              <a:rPr lang="en-US" altLang="en-US" sz="2400"/>
              <a:t>water/person/day </a:t>
            </a:r>
            <a:r>
              <a:rPr lang="en-US" altLang="en-US" sz="2000"/>
              <a:t>(EcoMENA, 2018)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68614"/>
                                        </p:tgtEl>
                                        <p:attrNameLst>
                                          <p:attrName>style.visibility</p:attrName>
                                        </p:attrNameLst>
                                      </p:cBhvr>
                                      <p:to>
                                        <p:strVal val="visible"/>
                                      </p:to>
                                    </p:set>
                                    <p:animEffect transition="in" filter="fade">
                                      <p:cBhvr>
                                        <p:cTn id="7" dur="1000"/>
                                        <p:tgtEl>
                                          <p:spTgt spid="68614"/>
                                        </p:tgtEl>
                                      </p:cBhvr>
                                    </p:animEffect>
                                    <p:anim calcmode="lin" valueType="num">
                                      <p:cBhvr>
                                        <p:cTn id="8" dur="1000" fill="hold"/>
                                        <p:tgtEl>
                                          <p:spTgt spid="68614"/>
                                        </p:tgtEl>
                                        <p:attrNameLst>
                                          <p:attrName>ppt_x</p:attrName>
                                        </p:attrNameLst>
                                      </p:cBhvr>
                                      <p:tavLst>
                                        <p:tav tm="0">
                                          <p:val>
                                            <p:strVal val="#ppt_x"/>
                                          </p:val>
                                        </p:tav>
                                        <p:tav tm="100000">
                                          <p:val>
                                            <p:strVal val="#ppt_x"/>
                                          </p:val>
                                        </p:tav>
                                      </p:tavLst>
                                    </p:anim>
                                    <p:anim calcmode="lin" valueType="num">
                                      <p:cBhvr>
                                        <p:cTn id="9" dur="900" decel="100000" fill="hold"/>
                                        <p:tgtEl>
                                          <p:spTgt spid="6861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686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64E6C6B9-27F9-4BE5-B8A4-939AEBC96DA1}"/>
              </a:ext>
            </a:extLst>
          </p:cNvPr>
          <p:cNvSpPr>
            <a:spLocks noGrp="1"/>
          </p:cNvSpPr>
          <p:nvPr>
            <p:ph type="title"/>
          </p:nvPr>
        </p:nvSpPr>
        <p:spPr>
          <a:xfrm>
            <a:off x="228600" y="115888"/>
            <a:ext cx="8686800" cy="1066800"/>
          </a:xfrm>
          <a:noFill/>
        </p:spPr>
        <p:txBody>
          <a:bodyPr lIns="92075" tIns="46038" rIns="92075" bIns="46038"/>
          <a:lstStyle/>
          <a:p>
            <a:pPr eaLnBrk="1" hangingPunct="1">
              <a:lnSpc>
                <a:spcPct val="80000"/>
              </a:lnSpc>
            </a:pPr>
            <a:r>
              <a:rPr lang="en-US" altLang="en-US" sz="3500" b="1">
                <a:cs typeface="Calibri" panose="020F0502020204030204" pitchFamily="34" charset="0"/>
              </a:rPr>
              <a:t>Factors affecting human freshwater needs</a:t>
            </a:r>
          </a:p>
        </p:txBody>
      </p:sp>
      <p:sp>
        <p:nvSpPr>
          <p:cNvPr id="21507" name="Rectangle 3">
            <a:extLst>
              <a:ext uri="{FF2B5EF4-FFF2-40B4-BE49-F238E27FC236}">
                <a16:creationId xmlns:a16="http://schemas.microsoft.com/office/drawing/2014/main" id="{196240E2-B6F7-AA44-A95C-83D31E4E377A}"/>
              </a:ext>
            </a:extLst>
          </p:cNvPr>
          <p:cNvSpPr>
            <a:spLocks noGrp="1"/>
          </p:cNvSpPr>
          <p:nvPr>
            <p:ph type="body" idx="1"/>
          </p:nvPr>
        </p:nvSpPr>
        <p:spPr>
          <a:xfrm>
            <a:off x="273050" y="1184275"/>
            <a:ext cx="3003550" cy="1874838"/>
          </a:xfrm>
        </p:spPr>
        <p:txBody>
          <a:bodyPr lIns="92075" tIns="46038" rIns="92075" bIns="46038"/>
          <a:lstStyle/>
          <a:p>
            <a:pPr marL="0" indent="0" eaLnBrk="1" hangingPunct="1">
              <a:buFont typeface="Arial" panose="020B0604020202020204" pitchFamily="34" charset="0"/>
              <a:buNone/>
              <a:defRPr/>
            </a:pPr>
            <a:r>
              <a:rPr lang="en-US" altLang="en-US" sz="2400" b="1" dirty="0">
                <a:cs typeface="Calibri" panose="020F0502020204030204" pitchFamily="34" charset="0"/>
              </a:rPr>
              <a:t>Population pressures and growth...</a:t>
            </a:r>
          </a:p>
          <a:p>
            <a:pPr marL="0" indent="0" eaLnBrk="1" hangingPunct="1">
              <a:buFont typeface="Arial" panose="020B0604020202020204" pitchFamily="34" charset="0"/>
              <a:buNone/>
              <a:defRPr/>
            </a:pPr>
            <a:endParaRPr lang="en-US" altLang="en-US" sz="1800" b="1" dirty="0">
              <a:cs typeface="Calibri" panose="020F0502020204030204" pitchFamily="34" charset="0"/>
            </a:endParaRPr>
          </a:p>
          <a:p>
            <a:pPr eaLnBrk="1" hangingPunct="1">
              <a:defRPr/>
            </a:pPr>
            <a:r>
              <a:rPr lang="en-US" altLang="en-US" sz="2000" dirty="0">
                <a:cs typeface="Calibri" panose="020F0502020204030204" pitchFamily="34" charset="0"/>
              </a:rPr>
              <a:t>Approximately </a:t>
            </a:r>
            <a:r>
              <a:rPr lang="en-US" altLang="en-US" sz="2000" b="1" dirty="0">
                <a:cs typeface="Calibri" panose="020F0502020204030204" pitchFamily="34" charset="0"/>
              </a:rPr>
              <a:t>7.6 billion people</a:t>
            </a:r>
          </a:p>
        </p:txBody>
      </p:sp>
      <p:pic>
        <p:nvPicPr>
          <p:cNvPr id="32771" name="Picture 6">
            <a:extLst>
              <a:ext uri="{FF2B5EF4-FFF2-40B4-BE49-F238E27FC236}">
                <a16:creationId xmlns:a16="http://schemas.microsoft.com/office/drawing/2014/main" id="{C7638D48-D8B7-40BA-8D47-FACDAFA501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165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Rectangle 19">
            <a:extLst>
              <a:ext uri="{FF2B5EF4-FFF2-40B4-BE49-F238E27FC236}">
                <a16:creationId xmlns:a16="http://schemas.microsoft.com/office/drawing/2014/main" id="{4B903264-0CBD-4E27-B414-2C8D180F3DE5}"/>
              </a:ext>
            </a:extLst>
          </p:cNvPr>
          <p:cNvSpPr>
            <a:spLocks noChangeArrowheads="1"/>
          </p:cNvSpPr>
          <p:nvPr/>
        </p:nvSpPr>
        <p:spPr bwMode="auto">
          <a:xfrm>
            <a:off x="3662363" y="2327275"/>
            <a:ext cx="433387"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solidFill>
                  <a:srgbClr val="FFFFFF"/>
                </a:solidFill>
              </a:rPr>
              <a:t>5%</a:t>
            </a:r>
            <a:endParaRPr lang="en-US" altLang="en-US" sz="1800">
              <a:solidFill>
                <a:schemeClr val="bg1"/>
              </a:solidFill>
            </a:endParaRPr>
          </a:p>
        </p:txBody>
      </p:sp>
      <p:sp>
        <p:nvSpPr>
          <p:cNvPr id="32773" name="Rectangle 21">
            <a:extLst>
              <a:ext uri="{FF2B5EF4-FFF2-40B4-BE49-F238E27FC236}">
                <a16:creationId xmlns:a16="http://schemas.microsoft.com/office/drawing/2014/main" id="{0F6DA40B-4D25-4C7E-8224-3B3123E9F427}"/>
              </a:ext>
            </a:extLst>
          </p:cNvPr>
          <p:cNvSpPr>
            <a:spLocks noChangeArrowheads="1"/>
          </p:cNvSpPr>
          <p:nvPr/>
        </p:nvSpPr>
        <p:spPr bwMode="auto">
          <a:xfrm>
            <a:off x="4076700" y="2309813"/>
            <a:ext cx="433388" cy="31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solidFill>
                  <a:srgbClr val="FFFFFF"/>
                </a:solidFill>
              </a:rPr>
              <a:t>3%</a:t>
            </a:r>
            <a:endParaRPr lang="en-US" altLang="en-US" sz="1800">
              <a:solidFill>
                <a:schemeClr val="bg1"/>
              </a:solidFill>
            </a:endParaRPr>
          </a:p>
        </p:txBody>
      </p:sp>
      <p:pic>
        <p:nvPicPr>
          <p:cNvPr id="32774" name="Picture 4">
            <a:extLst>
              <a:ext uri="{FF2B5EF4-FFF2-40B4-BE49-F238E27FC236}">
                <a16:creationId xmlns:a16="http://schemas.microsoft.com/office/drawing/2014/main" id="{F57AE5E1-20F5-4425-B61F-6236875A8E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475" y="1196975"/>
            <a:ext cx="5473700" cy="461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5" name="Rectangle 5">
            <a:extLst>
              <a:ext uri="{FF2B5EF4-FFF2-40B4-BE49-F238E27FC236}">
                <a16:creationId xmlns:a16="http://schemas.microsoft.com/office/drawing/2014/main" id="{E8074BBD-4487-4B0F-8758-9A91A676944B}"/>
              </a:ext>
            </a:extLst>
          </p:cNvPr>
          <p:cNvSpPr>
            <a:spLocks noChangeArrowheads="1"/>
          </p:cNvSpPr>
          <p:nvPr/>
        </p:nvSpPr>
        <p:spPr bwMode="auto">
          <a:xfrm>
            <a:off x="392113" y="3203575"/>
            <a:ext cx="2667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1800">
                <a:cs typeface="Calibri" panose="020F0502020204030204" pitchFamily="34" charset="0"/>
              </a:rPr>
              <a:t>Doubling every 50 years (UNESA)</a:t>
            </a:r>
          </a:p>
        </p:txBody>
      </p:sp>
      <p:sp>
        <p:nvSpPr>
          <p:cNvPr id="32776" name="Rectangle 46">
            <a:extLst>
              <a:ext uri="{FF2B5EF4-FFF2-40B4-BE49-F238E27FC236}">
                <a16:creationId xmlns:a16="http://schemas.microsoft.com/office/drawing/2014/main" id="{BD976666-DDAA-464F-97D3-16DE019D47AD}"/>
              </a:ext>
            </a:extLst>
          </p:cNvPr>
          <p:cNvSpPr>
            <a:spLocks noChangeArrowheads="1"/>
          </p:cNvSpPr>
          <p:nvPr/>
        </p:nvSpPr>
        <p:spPr bwMode="auto">
          <a:xfrm>
            <a:off x="376238" y="4029075"/>
            <a:ext cx="2667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1800">
                <a:cs typeface="Calibri" panose="020F0502020204030204" pitchFamily="34" charset="0"/>
              </a:rPr>
              <a:t>Slower world population growth due to lower </a:t>
            </a:r>
            <a:r>
              <a:rPr lang="en-US" altLang="en-US" sz="1800" b="1">
                <a:cs typeface="Calibri" panose="020F0502020204030204" pitchFamily="34" charset="0"/>
              </a:rPr>
              <a:t>fertility rates globally</a:t>
            </a:r>
            <a:endParaRPr lang="en-US" altLang="en-US" sz="1800">
              <a:cs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7" name="Text Box 5">
            <a:extLst>
              <a:ext uri="{FF2B5EF4-FFF2-40B4-BE49-F238E27FC236}">
                <a16:creationId xmlns:a16="http://schemas.microsoft.com/office/drawing/2014/main" id="{37A91863-854F-4573-A185-8B8443DEE09F}"/>
              </a:ext>
            </a:extLst>
          </p:cNvPr>
          <p:cNvSpPr txBox="1">
            <a:spLocks noChangeArrowheads="1"/>
          </p:cNvSpPr>
          <p:nvPr/>
        </p:nvSpPr>
        <p:spPr bwMode="auto">
          <a:xfrm>
            <a:off x="8534400" y="6296025"/>
            <a:ext cx="3254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5</a:t>
            </a:r>
          </a:p>
        </p:txBody>
      </p:sp>
      <p:sp>
        <p:nvSpPr>
          <p:cNvPr id="21511" name="Text Box 7">
            <a:extLst>
              <a:ext uri="{FF2B5EF4-FFF2-40B4-BE49-F238E27FC236}">
                <a16:creationId xmlns:a16="http://schemas.microsoft.com/office/drawing/2014/main" id="{4DF05E58-B3B5-DB4A-B4F6-74B10D482739}"/>
              </a:ext>
            </a:extLst>
          </p:cNvPr>
          <p:cNvSpPr txBox="1">
            <a:spLocks noChangeArrowheads="1"/>
          </p:cNvSpPr>
          <p:nvPr/>
        </p:nvSpPr>
        <p:spPr bwMode="auto">
          <a:xfrm>
            <a:off x="395288" y="1722438"/>
            <a:ext cx="8139112"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Pollution</a:t>
            </a:r>
          </a:p>
          <a:p>
            <a:pPr eaLnBrk="1" hangingPunct="1">
              <a:buFont typeface="Arial" panose="020B0604020202020204" pitchFamily="34" charset="0"/>
              <a:buNone/>
              <a:defRPr/>
            </a:pPr>
            <a:endParaRPr lang="en-US" altLang="en-US" sz="1000" b="1" dirty="0"/>
          </a:p>
          <a:p>
            <a:pPr marL="285750" indent="-285750" eaLnBrk="1" hangingPunct="1">
              <a:defRPr/>
            </a:pPr>
            <a:r>
              <a:rPr lang="en-US" altLang="en-US" sz="2000" b="1" dirty="0"/>
              <a:t>Reduces amount of fresh water available for human use.</a:t>
            </a:r>
            <a:br>
              <a:rPr lang="en-US" altLang="en-US" sz="2000" b="1" dirty="0"/>
            </a:br>
            <a:r>
              <a:rPr lang="en-US" altLang="en-US" sz="2000" dirty="0"/>
              <a:t>(</a:t>
            </a:r>
            <a:r>
              <a:rPr lang="en-US" altLang="en-US" sz="1800" dirty="0"/>
              <a:t>Biological waste, chemical, pesticide, petroleum, sedimentary, heat discharged water, heavy metals, domestic products, pharmaceutical.) </a:t>
            </a:r>
          </a:p>
        </p:txBody>
      </p:sp>
      <p:pic>
        <p:nvPicPr>
          <p:cNvPr id="34819" name="Picture 6">
            <a:extLst>
              <a:ext uri="{FF2B5EF4-FFF2-40B4-BE49-F238E27FC236}">
                <a16:creationId xmlns:a16="http://schemas.microsoft.com/office/drawing/2014/main" id="{611B92D7-ECA0-436B-9D73-C5A7B423F9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Rectangle 2">
            <a:extLst>
              <a:ext uri="{FF2B5EF4-FFF2-40B4-BE49-F238E27FC236}">
                <a16:creationId xmlns:a16="http://schemas.microsoft.com/office/drawing/2014/main" id="{9586B0C7-9B17-4B6B-80D8-767D1E432519}"/>
              </a:ext>
            </a:extLst>
          </p:cNvPr>
          <p:cNvSpPr txBox="1">
            <a:spLocks/>
          </p:cNvSpPr>
          <p:nvPr/>
        </p:nvSpPr>
        <p:spPr bwMode="auto">
          <a:xfrm>
            <a:off x="277813" y="404813"/>
            <a:ext cx="868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0000"/>
              </a:lnSpc>
              <a:spcBef>
                <a:spcPct val="0"/>
              </a:spcBef>
              <a:buFontTx/>
              <a:buNone/>
            </a:pPr>
            <a:r>
              <a:rPr lang="en-US" altLang="en-US" sz="3500" b="1">
                <a:cs typeface="Calibri" panose="020F0502020204030204" pitchFamily="34" charset="0"/>
              </a:rPr>
              <a:t>Factors affecting human freshwater needs</a:t>
            </a:r>
            <a:br>
              <a:rPr lang="en-US" altLang="en-US" sz="3500" b="1">
                <a:cs typeface="Calibri" panose="020F0502020204030204" pitchFamily="34" charset="0"/>
              </a:rPr>
            </a:br>
            <a:r>
              <a:rPr lang="en-US" altLang="en-US" sz="3500" b="1">
                <a:cs typeface="Calibri" panose="020F0502020204030204" pitchFamily="34" charset="0"/>
              </a:rPr>
              <a:t>(cont..)</a:t>
            </a:r>
          </a:p>
        </p:txBody>
      </p:sp>
      <p:sp>
        <p:nvSpPr>
          <p:cNvPr id="34821" name="Rectangle 7">
            <a:extLst>
              <a:ext uri="{FF2B5EF4-FFF2-40B4-BE49-F238E27FC236}">
                <a16:creationId xmlns:a16="http://schemas.microsoft.com/office/drawing/2014/main" id="{FED583E6-8DF4-4759-92C8-7E289D192A22}"/>
              </a:ext>
            </a:extLst>
          </p:cNvPr>
          <p:cNvSpPr>
            <a:spLocks noChangeArrowheads="1"/>
          </p:cNvSpPr>
          <p:nvPr/>
        </p:nvSpPr>
        <p:spPr bwMode="auto">
          <a:xfrm>
            <a:off x="395288" y="3495675"/>
            <a:ext cx="73453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b="1">
                <a:cs typeface="Calibri" panose="020F0502020204030204" pitchFamily="34" charset="0"/>
              </a:rPr>
              <a:t>Approx. 80% world’s wastewater </a:t>
            </a:r>
            <a:r>
              <a:rPr lang="en-US" altLang="en-US" sz="2000">
                <a:cs typeface="Calibri" panose="020F0502020204030204" pitchFamily="34" charset="0"/>
              </a:rPr>
              <a:t>dumped largely untreated back into the environment.</a:t>
            </a:r>
          </a:p>
        </p:txBody>
      </p:sp>
      <p:sp>
        <p:nvSpPr>
          <p:cNvPr id="34822" name="Rectangle 14">
            <a:extLst>
              <a:ext uri="{FF2B5EF4-FFF2-40B4-BE49-F238E27FC236}">
                <a16:creationId xmlns:a16="http://schemas.microsoft.com/office/drawing/2014/main" id="{7A831791-3EF0-41E6-91F5-A94AB3782F88}"/>
              </a:ext>
            </a:extLst>
          </p:cNvPr>
          <p:cNvSpPr>
            <a:spLocks noChangeArrowheads="1"/>
          </p:cNvSpPr>
          <p:nvPr/>
        </p:nvSpPr>
        <p:spPr bwMode="auto">
          <a:xfrm>
            <a:off x="395288" y="4376738"/>
            <a:ext cx="64960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b="1">
                <a:cs typeface="Calibri" panose="020F0502020204030204" pitchFamily="34" charset="0"/>
              </a:rPr>
              <a:t>Microplastics </a:t>
            </a:r>
            <a:r>
              <a:rPr lang="en-US" altLang="en-US" sz="2000">
                <a:cs typeface="Calibri" panose="020F0502020204030204" pitchFamily="34" charset="0"/>
              </a:rPr>
              <a:t>found in half of all aquatic invertebrates living in South Wales rivers (Windsor </a:t>
            </a:r>
            <a:r>
              <a:rPr lang="en-US" altLang="en-US" sz="2000" i="1">
                <a:cs typeface="Calibri" panose="020F0502020204030204" pitchFamily="34" charset="0"/>
              </a:rPr>
              <a:t>et al. </a:t>
            </a:r>
            <a:r>
              <a:rPr lang="en-US" altLang="en-US" sz="2000">
                <a:cs typeface="Calibri" panose="020F0502020204030204" pitchFamily="34" charset="0"/>
              </a:rPr>
              <a:t>2018)</a:t>
            </a:r>
            <a:endParaRPr lang="en-US" altLang="en-US" sz="2000" b="1">
              <a:cs typeface="Calibri" panose="020F0502020204030204" pitchFamily="34" charset="0"/>
            </a:endParaRPr>
          </a:p>
        </p:txBody>
      </p:sp>
      <p:pic>
        <p:nvPicPr>
          <p:cNvPr id="34823" name="Picture 8">
            <a:extLst>
              <a:ext uri="{FF2B5EF4-FFF2-40B4-BE49-F238E27FC236}">
                <a16:creationId xmlns:a16="http://schemas.microsoft.com/office/drawing/2014/main" id="{B3083BAC-68EA-4AA2-9722-D969F3A3C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1338" y="4278313"/>
            <a:ext cx="1876425" cy="161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4" name="Rectangle 11">
            <a:extLst>
              <a:ext uri="{FF2B5EF4-FFF2-40B4-BE49-F238E27FC236}">
                <a16:creationId xmlns:a16="http://schemas.microsoft.com/office/drawing/2014/main" id="{D0CF98B4-53E8-4874-ABD1-1B6077AE11BE}"/>
              </a:ext>
            </a:extLst>
          </p:cNvPr>
          <p:cNvSpPr>
            <a:spLocks noChangeArrowheads="1"/>
          </p:cNvSpPr>
          <p:nvPr/>
        </p:nvSpPr>
        <p:spPr bwMode="auto">
          <a:xfrm rot="-506231">
            <a:off x="6907213" y="4381500"/>
            <a:ext cx="9302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300" b="1">
                <a:latin typeface="Arial" panose="020B0604020202020204" pitchFamily="34" charset="0"/>
              </a:rPr>
              <a:t>This is not fine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5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1"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6865" name="Picture 5">
            <a:extLst>
              <a:ext uri="{FF2B5EF4-FFF2-40B4-BE49-F238E27FC236}">
                <a16:creationId xmlns:a16="http://schemas.microsoft.com/office/drawing/2014/main" id="{B8C9992F-EBA7-4245-B87D-627FC25B3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4088" y="3813175"/>
            <a:ext cx="2886075" cy="30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Text Box 6">
            <a:extLst>
              <a:ext uri="{FF2B5EF4-FFF2-40B4-BE49-F238E27FC236}">
                <a16:creationId xmlns:a16="http://schemas.microsoft.com/office/drawing/2014/main" id="{875C72FF-A758-5246-AF20-A0B7070B94C1}"/>
              </a:ext>
            </a:extLst>
          </p:cNvPr>
          <p:cNvSpPr txBox="1">
            <a:spLocks noChangeArrowheads="1"/>
          </p:cNvSpPr>
          <p:nvPr/>
        </p:nvSpPr>
        <p:spPr bwMode="auto">
          <a:xfrm>
            <a:off x="395288" y="1698625"/>
            <a:ext cx="7646987"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Development and Technology</a:t>
            </a:r>
          </a:p>
          <a:p>
            <a:pPr eaLnBrk="1" hangingPunct="1">
              <a:buFont typeface="Arial" panose="020B0604020202020204" pitchFamily="34" charset="0"/>
              <a:buNone/>
              <a:defRPr/>
            </a:pPr>
            <a:endParaRPr lang="en-US" altLang="en-US" sz="1000" b="1" dirty="0"/>
          </a:p>
          <a:p>
            <a:pPr marL="285750" indent="-285750" eaLnBrk="1" hangingPunct="1">
              <a:defRPr/>
            </a:pPr>
            <a:r>
              <a:rPr lang="en-US" altLang="en-US" sz="1800" b="1" dirty="0"/>
              <a:t>New technologies </a:t>
            </a:r>
            <a:r>
              <a:rPr lang="en-US" altLang="en-US" sz="1800" dirty="0"/>
              <a:t>in industry for manufacturing and agriculture…</a:t>
            </a:r>
            <a:br>
              <a:rPr lang="en-US" altLang="en-US" sz="1800" dirty="0"/>
            </a:br>
            <a:r>
              <a:rPr lang="en-US" altLang="en-US" sz="1800" dirty="0"/>
              <a:t>result in </a:t>
            </a:r>
            <a:r>
              <a:rPr lang="en-US" altLang="en-US" sz="1800" u="sng" dirty="0"/>
              <a:t>increased</a:t>
            </a:r>
            <a:r>
              <a:rPr lang="en-US" altLang="en-US" sz="1800" dirty="0"/>
              <a:t> per capita need for fresh water.</a:t>
            </a:r>
            <a:br>
              <a:rPr lang="en-US" altLang="en-US" sz="1800" dirty="0"/>
            </a:br>
            <a:r>
              <a:rPr lang="en-US" altLang="en-US" sz="1800" dirty="0"/>
              <a:t>E.g. University of Nebraska – </a:t>
            </a:r>
            <a:r>
              <a:rPr lang="en-US" altLang="en-US" sz="1800" dirty="0" err="1"/>
              <a:t>CropWater</a:t>
            </a:r>
            <a:r>
              <a:rPr lang="en-US" altLang="en-US" sz="1800" dirty="0"/>
              <a:t> App technology (2014)</a:t>
            </a:r>
          </a:p>
          <a:p>
            <a:pPr eaLnBrk="1" hangingPunct="1">
              <a:spcBef>
                <a:spcPct val="0"/>
              </a:spcBef>
              <a:buFontTx/>
              <a:buNone/>
              <a:defRPr/>
            </a:pPr>
            <a:endParaRPr lang="en-US" altLang="en-US" sz="1800" dirty="0"/>
          </a:p>
        </p:txBody>
      </p:sp>
      <p:sp>
        <p:nvSpPr>
          <p:cNvPr id="36867" name="Rectangle 2">
            <a:extLst>
              <a:ext uri="{FF2B5EF4-FFF2-40B4-BE49-F238E27FC236}">
                <a16:creationId xmlns:a16="http://schemas.microsoft.com/office/drawing/2014/main" id="{CB6AEB74-5D4E-445A-B483-EF1A0CFA11E4}"/>
              </a:ext>
            </a:extLst>
          </p:cNvPr>
          <p:cNvSpPr txBox="1">
            <a:spLocks/>
          </p:cNvSpPr>
          <p:nvPr/>
        </p:nvSpPr>
        <p:spPr bwMode="auto">
          <a:xfrm>
            <a:off x="228600" y="417513"/>
            <a:ext cx="868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0000"/>
              </a:lnSpc>
              <a:spcBef>
                <a:spcPct val="0"/>
              </a:spcBef>
              <a:buFontTx/>
              <a:buNone/>
            </a:pPr>
            <a:r>
              <a:rPr lang="en-US" altLang="en-US" sz="3500" b="1">
                <a:cs typeface="Calibri" panose="020F0502020204030204" pitchFamily="34" charset="0"/>
              </a:rPr>
              <a:t>Factors affecting human freshwater needs</a:t>
            </a:r>
            <a:br>
              <a:rPr lang="en-US" altLang="en-US" sz="3500" b="1">
                <a:cs typeface="Calibri" panose="020F0502020204030204" pitchFamily="34" charset="0"/>
              </a:rPr>
            </a:br>
            <a:r>
              <a:rPr lang="en-US" altLang="en-US" sz="3500" b="1">
                <a:cs typeface="Calibri" panose="020F0502020204030204" pitchFamily="34" charset="0"/>
              </a:rPr>
              <a:t>(cont..)</a:t>
            </a:r>
          </a:p>
        </p:txBody>
      </p:sp>
      <p:sp>
        <p:nvSpPr>
          <p:cNvPr id="36868" name="Rectangle 3">
            <a:extLst>
              <a:ext uri="{FF2B5EF4-FFF2-40B4-BE49-F238E27FC236}">
                <a16:creationId xmlns:a16="http://schemas.microsoft.com/office/drawing/2014/main" id="{404116DA-2BA4-4ACE-8F4F-FBB22F227923}"/>
              </a:ext>
            </a:extLst>
          </p:cNvPr>
          <p:cNvSpPr>
            <a:spLocks noChangeArrowheads="1"/>
          </p:cNvSpPr>
          <p:nvPr/>
        </p:nvSpPr>
        <p:spPr bwMode="auto">
          <a:xfrm>
            <a:off x="395288" y="3397250"/>
            <a:ext cx="64627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1800" b="1">
                <a:cs typeface="Calibri" panose="020F0502020204030204" pitchFamily="34" charset="0"/>
              </a:rPr>
              <a:t>Development</a:t>
            </a:r>
            <a:r>
              <a:rPr lang="en-US" altLang="en-US" sz="1800">
                <a:cs typeface="Calibri" panose="020F0502020204030204" pitchFamily="34" charset="0"/>
              </a:rPr>
              <a:t> often </a:t>
            </a:r>
            <a:r>
              <a:rPr lang="en-US" altLang="en-US" sz="1800" u="sng">
                <a:cs typeface="Calibri" panose="020F0502020204030204" pitchFamily="34" charset="0"/>
              </a:rPr>
              <a:t>interferes</a:t>
            </a:r>
            <a:r>
              <a:rPr lang="en-US" altLang="en-US" sz="1800">
                <a:cs typeface="Calibri" panose="020F0502020204030204" pitchFamily="34" charset="0"/>
              </a:rPr>
              <a:t> with the water cycle </a:t>
            </a:r>
            <a:br>
              <a:rPr lang="en-US" altLang="en-US" sz="1800">
                <a:cs typeface="Calibri" panose="020F0502020204030204" pitchFamily="34" charset="0"/>
              </a:rPr>
            </a:br>
            <a:r>
              <a:rPr lang="en-US" altLang="en-US" sz="1800">
                <a:cs typeface="Calibri" panose="020F0502020204030204" pitchFamily="34" charset="0"/>
              </a:rPr>
              <a:t>(e.g., reduction of vegetation, paving, etc.)</a:t>
            </a:r>
          </a:p>
        </p:txBody>
      </p:sp>
      <p:sp>
        <p:nvSpPr>
          <p:cNvPr id="36869" name="Rectangle 7">
            <a:extLst>
              <a:ext uri="{FF2B5EF4-FFF2-40B4-BE49-F238E27FC236}">
                <a16:creationId xmlns:a16="http://schemas.microsoft.com/office/drawing/2014/main" id="{96306DDB-4979-463E-89F5-C048B7F86C95}"/>
              </a:ext>
            </a:extLst>
          </p:cNvPr>
          <p:cNvSpPr>
            <a:spLocks noChangeArrowheads="1"/>
          </p:cNvSpPr>
          <p:nvPr/>
        </p:nvSpPr>
        <p:spPr bwMode="auto">
          <a:xfrm>
            <a:off x="395288" y="4283075"/>
            <a:ext cx="64627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1800">
                <a:cs typeface="Calibri" panose="020F0502020204030204" pitchFamily="34" charset="0"/>
              </a:rPr>
              <a:t>Increase in </a:t>
            </a:r>
            <a:r>
              <a:rPr lang="en-US" altLang="en-US" sz="1800" b="1">
                <a:cs typeface="Calibri" panose="020F0502020204030204" pitchFamily="34" charset="0"/>
              </a:rPr>
              <a:t>watershed issues </a:t>
            </a:r>
            <a:r>
              <a:rPr lang="en-US" altLang="en-US" sz="1800">
                <a:cs typeface="Calibri" panose="020F0502020204030204" pitchFamily="34" charset="0"/>
              </a:rPr>
              <a:t>such as storm water discharges.</a:t>
            </a:r>
          </a:p>
        </p:txBody>
      </p:sp>
      <p:pic>
        <p:nvPicPr>
          <p:cNvPr id="36870" name="Picture 9">
            <a:extLst>
              <a:ext uri="{FF2B5EF4-FFF2-40B4-BE49-F238E27FC236}">
                <a16:creationId xmlns:a16="http://schemas.microsoft.com/office/drawing/2014/main" id="{27F3FDD0-8DE3-4EA8-953F-0EAF251550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5" y="4597400"/>
            <a:ext cx="310515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1" name="Picture 13">
            <a:extLst>
              <a:ext uri="{FF2B5EF4-FFF2-40B4-BE49-F238E27FC236}">
                <a16:creationId xmlns:a16="http://schemas.microsoft.com/office/drawing/2014/main" id="{DD2AEFF6-EAF7-4675-99DA-D0CA573005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213" y="4600575"/>
            <a:ext cx="3105150" cy="228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2" name="Picture 2">
            <a:extLst>
              <a:ext uri="{FF2B5EF4-FFF2-40B4-BE49-F238E27FC236}">
                <a16:creationId xmlns:a16="http://schemas.microsoft.com/office/drawing/2014/main" id="{8BD3B412-0B75-479D-A2B5-05D556155D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11843">
            <a:off x="6610350" y="1198563"/>
            <a:ext cx="2190750" cy="123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5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3" name="Picture 1">
            <a:extLst>
              <a:ext uri="{FF2B5EF4-FFF2-40B4-BE49-F238E27FC236}">
                <a16:creationId xmlns:a16="http://schemas.microsoft.com/office/drawing/2014/main" id="{F1D20769-6F17-4B10-A920-24A8F5FD45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013" y="333375"/>
            <a:ext cx="8181975" cy="632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Picture 9">
            <a:extLst>
              <a:ext uri="{FF2B5EF4-FFF2-40B4-BE49-F238E27FC236}">
                <a16:creationId xmlns:a16="http://schemas.microsoft.com/office/drawing/2014/main" id="{C8A192B4-816E-43C3-86EE-07A46C4495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775" y="2570163"/>
            <a:ext cx="31750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2" name="Rectangle 2">
            <a:extLst>
              <a:ext uri="{FF2B5EF4-FFF2-40B4-BE49-F238E27FC236}">
                <a16:creationId xmlns:a16="http://schemas.microsoft.com/office/drawing/2014/main" id="{E0E4494A-2798-4858-90EE-7A5E6A0391F0}"/>
              </a:ext>
            </a:extLst>
          </p:cNvPr>
          <p:cNvSpPr>
            <a:spLocks noGrp="1"/>
          </p:cNvSpPr>
          <p:nvPr>
            <p:ph type="title"/>
          </p:nvPr>
        </p:nvSpPr>
        <p:spPr>
          <a:xfrm>
            <a:off x="2971800" y="333375"/>
            <a:ext cx="3502025" cy="828675"/>
          </a:xfrm>
          <a:noFill/>
        </p:spPr>
        <p:txBody>
          <a:bodyPr lIns="90488" tIns="44450" rIns="90488" bIns="44450"/>
          <a:lstStyle/>
          <a:p>
            <a:pPr algn="l" eaLnBrk="1" hangingPunct="1"/>
            <a:r>
              <a:rPr lang="en-US" altLang="en-US" sz="3500" b="1">
                <a:cs typeface="Calibri" panose="020F0502020204030204" pitchFamily="34" charset="0"/>
              </a:rPr>
              <a:t>Water Properties</a:t>
            </a:r>
          </a:p>
        </p:txBody>
      </p:sp>
      <p:sp>
        <p:nvSpPr>
          <p:cNvPr id="8" name="Text Box 7">
            <a:extLst>
              <a:ext uri="{FF2B5EF4-FFF2-40B4-BE49-F238E27FC236}">
                <a16:creationId xmlns:a16="http://schemas.microsoft.com/office/drawing/2014/main" id="{E1E947CB-64E9-D647-BACD-4ABD8EBEC148}"/>
              </a:ext>
            </a:extLst>
          </p:cNvPr>
          <p:cNvSpPr txBox="1">
            <a:spLocks noChangeArrowheads="1"/>
          </p:cNvSpPr>
          <p:nvPr/>
        </p:nvSpPr>
        <p:spPr bwMode="auto">
          <a:xfrm>
            <a:off x="395288" y="1322388"/>
            <a:ext cx="813911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Depiction of the three phases of water: </a:t>
            </a:r>
          </a:p>
          <a:p>
            <a:pPr eaLnBrk="1" hangingPunct="1">
              <a:buFont typeface="Arial" panose="020B0604020202020204" pitchFamily="34" charset="0"/>
              <a:buNone/>
              <a:defRPr/>
            </a:pPr>
            <a:endParaRPr lang="en-US" altLang="en-US" sz="1000" b="1" dirty="0"/>
          </a:p>
          <a:p>
            <a:pPr marL="342900" indent="-342900" eaLnBrk="1" hangingPunct="1">
              <a:spcBef>
                <a:spcPct val="0"/>
              </a:spcBef>
              <a:defRPr/>
            </a:pPr>
            <a:r>
              <a:rPr lang="en-US" altLang="en-US" sz="2000" dirty="0"/>
              <a:t>(Under normal conditions) Ice, water and steam.</a:t>
            </a:r>
          </a:p>
        </p:txBody>
      </p:sp>
      <p:pic>
        <p:nvPicPr>
          <p:cNvPr id="40964" name="Picture 6">
            <a:extLst>
              <a:ext uri="{FF2B5EF4-FFF2-40B4-BE49-F238E27FC236}">
                <a16:creationId xmlns:a16="http://schemas.microsoft.com/office/drawing/2014/main" id="{E0B7BA32-D227-4C3B-AEE1-CEEC2E15C0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6">
            <a:extLst>
              <a:ext uri="{FF2B5EF4-FFF2-40B4-BE49-F238E27FC236}">
                <a16:creationId xmlns:a16="http://schemas.microsoft.com/office/drawing/2014/main" id="{5BCA3976-72EF-4150-BE2C-A96A3FBAD0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213" y="2924175"/>
            <a:ext cx="2513012"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6" name="Picture 11">
            <a:extLst>
              <a:ext uri="{FF2B5EF4-FFF2-40B4-BE49-F238E27FC236}">
                <a16:creationId xmlns:a16="http://schemas.microsoft.com/office/drawing/2014/main" id="{0A03D356-29E5-47BF-AB07-73125C7A8D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92725" y="3068638"/>
            <a:ext cx="2640013"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11">
            <a:extLst>
              <a:ext uri="{FF2B5EF4-FFF2-40B4-BE49-F238E27FC236}">
                <a16:creationId xmlns:a16="http://schemas.microsoft.com/office/drawing/2014/main" id="{D3CBCE66-C79D-429F-871E-77A9DE993DA4}"/>
              </a:ext>
            </a:extLst>
          </p:cNvPr>
          <p:cNvPicPr>
            <a:picLocks noChangeAspect="1" noChangeArrowheads="1"/>
          </p:cNvPicPr>
          <p:nvPr/>
        </p:nvPicPr>
        <p:blipFill>
          <a:blip r:embed="rId3">
            <a:lum bright="10000" contrast="6000"/>
            <a:extLst>
              <a:ext uri="{28A0092B-C50C-407E-A947-70E740481C1C}">
                <a14:useLocalDpi xmlns:a14="http://schemas.microsoft.com/office/drawing/2010/main" val="0"/>
              </a:ext>
            </a:extLst>
          </a:blip>
          <a:srcRect l="1778" t="4938" r="16000" b="8099"/>
          <a:stretch>
            <a:fillRect/>
          </a:stretch>
        </p:blipFill>
        <p:spPr bwMode="auto">
          <a:xfrm>
            <a:off x="366713" y="2420938"/>
            <a:ext cx="5376862" cy="4265612"/>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pic>
      <p:pic>
        <p:nvPicPr>
          <p:cNvPr id="43010" name="Picture 4">
            <a:extLst>
              <a:ext uri="{FF2B5EF4-FFF2-40B4-BE49-F238E27FC236}">
                <a16:creationId xmlns:a16="http://schemas.microsoft.com/office/drawing/2014/main" id="{0F39F535-72BB-4BD4-BFAC-D07DEC2B32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4300" y="1352550"/>
            <a:ext cx="4935538"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7">
            <a:extLst>
              <a:ext uri="{FF2B5EF4-FFF2-40B4-BE49-F238E27FC236}">
                <a16:creationId xmlns:a16="http://schemas.microsoft.com/office/drawing/2014/main" id="{998E5422-1AE5-8C42-98C2-93C66552E860}"/>
              </a:ext>
            </a:extLst>
          </p:cNvPr>
          <p:cNvSpPr txBox="1">
            <a:spLocks noChangeArrowheads="1"/>
          </p:cNvSpPr>
          <p:nvPr/>
        </p:nvSpPr>
        <p:spPr bwMode="auto">
          <a:xfrm>
            <a:off x="250825" y="258763"/>
            <a:ext cx="4681538"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Basic Chemical Structure</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US" altLang="en-US" sz="2000" dirty="0"/>
              <a:t>Covalent bonds between 2H + O atoms</a:t>
            </a:r>
          </a:p>
          <a:p>
            <a:pPr marL="457200" indent="-457200" eaLnBrk="1" hangingPunct="1">
              <a:spcBef>
                <a:spcPct val="0"/>
              </a:spcBef>
              <a:defRPr/>
            </a:pPr>
            <a:r>
              <a:rPr lang="en-US" altLang="en-US" sz="2000" dirty="0"/>
              <a:t>Polar-covalent bond</a:t>
            </a:r>
          </a:p>
          <a:p>
            <a:pPr marL="457200" indent="-457200" eaLnBrk="1" hangingPunct="1">
              <a:spcBef>
                <a:spcPct val="0"/>
              </a:spcBef>
              <a:defRPr/>
            </a:pPr>
            <a:r>
              <a:rPr lang="en-US" altLang="en-US" sz="2000" dirty="0"/>
              <a:t>Inter-molecule attraction</a:t>
            </a:r>
          </a:p>
          <a:p>
            <a:pPr marL="457200" indent="-457200" eaLnBrk="1" hangingPunct="1">
              <a:spcBef>
                <a:spcPct val="0"/>
              </a:spcBef>
              <a:defRPr/>
            </a:pPr>
            <a:r>
              <a:rPr lang="en-US" altLang="en-US" sz="2000" dirty="0"/>
              <a:t>H-bonds</a:t>
            </a:r>
          </a:p>
          <a:p>
            <a:pPr marL="342900" indent="-342900" eaLnBrk="1" hangingPunct="1">
              <a:spcBef>
                <a:spcPct val="0"/>
              </a:spcBef>
              <a:defRPr/>
            </a:pP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2">
            <a:extLst>
              <a:ext uri="{FF2B5EF4-FFF2-40B4-BE49-F238E27FC236}">
                <a16:creationId xmlns:a16="http://schemas.microsoft.com/office/drawing/2014/main" id="{A29B81F0-23DD-45AF-A3B0-22D513FEDB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1363" y="3440113"/>
            <a:ext cx="5932487"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7">
            <a:extLst>
              <a:ext uri="{FF2B5EF4-FFF2-40B4-BE49-F238E27FC236}">
                <a16:creationId xmlns:a16="http://schemas.microsoft.com/office/drawing/2014/main" id="{26345CEC-E821-5348-ADA4-33B7B2BFA98B}"/>
              </a:ext>
            </a:extLst>
          </p:cNvPr>
          <p:cNvSpPr txBox="1">
            <a:spLocks noChangeArrowheads="1"/>
          </p:cNvSpPr>
          <p:nvPr/>
        </p:nvSpPr>
        <p:spPr bwMode="auto">
          <a:xfrm>
            <a:off x="395288" y="347663"/>
            <a:ext cx="7921625" cy="187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Cohesiveness</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US" altLang="en-US" sz="2000" dirty="0"/>
              <a:t>The action of forming of a united whole:</a:t>
            </a:r>
          </a:p>
          <a:p>
            <a:pPr marL="457200" indent="-457200" eaLnBrk="1" hangingPunct="1">
              <a:spcBef>
                <a:spcPct val="0"/>
              </a:spcBef>
              <a:defRPr/>
            </a:pPr>
            <a:r>
              <a:rPr lang="en-US" altLang="en-US" sz="2000" dirty="0"/>
              <a:t>Wave formation and other water body movements – restoring force</a:t>
            </a:r>
          </a:p>
          <a:p>
            <a:pPr marL="457200" indent="-457200" eaLnBrk="1" hangingPunct="1">
              <a:spcBef>
                <a:spcPct val="0"/>
              </a:spcBef>
              <a:defRPr/>
            </a:pPr>
            <a:r>
              <a:rPr lang="en-US" altLang="en-US" sz="2000" dirty="0"/>
              <a:t>Distribution of heat, gasses, nutrients, sediment, etc.</a:t>
            </a:r>
          </a:p>
          <a:p>
            <a:pPr marL="342900" indent="-342900" eaLnBrk="1" hangingPunct="1">
              <a:spcBef>
                <a:spcPct val="0"/>
              </a:spcBef>
              <a:defRPr/>
            </a:pPr>
            <a:endParaRPr lang="en-US" altLang="en-US" sz="2000" dirty="0"/>
          </a:p>
        </p:txBody>
      </p:sp>
      <p:pic>
        <p:nvPicPr>
          <p:cNvPr id="45059" name="Picture 6">
            <a:extLst>
              <a:ext uri="{FF2B5EF4-FFF2-40B4-BE49-F238E27FC236}">
                <a16:creationId xmlns:a16="http://schemas.microsoft.com/office/drawing/2014/main" id="{927F1759-D243-4543-9E27-F873643483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276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3">
            <a:extLst>
              <a:ext uri="{FF2B5EF4-FFF2-40B4-BE49-F238E27FC236}">
                <a16:creationId xmlns:a16="http://schemas.microsoft.com/office/drawing/2014/main" id="{BA86681E-0E04-4E67-8733-E488197887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6500" y="2133600"/>
            <a:ext cx="3167063" cy="359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5" descr="MosqLarva">
            <a:extLst>
              <a:ext uri="{FF2B5EF4-FFF2-40B4-BE49-F238E27FC236}">
                <a16:creationId xmlns:a16="http://schemas.microsoft.com/office/drawing/2014/main" id="{70A5A9F1-E8E7-4F51-8E49-9477E5480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8350" y="3441700"/>
            <a:ext cx="2484438" cy="292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7" name="Text Box 7">
            <a:extLst>
              <a:ext uri="{FF2B5EF4-FFF2-40B4-BE49-F238E27FC236}">
                <a16:creationId xmlns:a16="http://schemas.microsoft.com/office/drawing/2014/main" id="{F73F8484-8CF5-0A4A-8EE3-C8307A73380D}"/>
              </a:ext>
            </a:extLst>
          </p:cNvPr>
          <p:cNvSpPr txBox="1">
            <a:spLocks noChangeArrowheads="1"/>
          </p:cNvSpPr>
          <p:nvPr/>
        </p:nvSpPr>
        <p:spPr bwMode="auto">
          <a:xfrm>
            <a:off x="581025" y="501650"/>
            <a:ext cx="7923213" cy="187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Surface Tension</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US" altLang="en-US" sz="2000" dirty="0"/>
              <a:t>Pressure needed to break surface</a:t>
            </a:r>
          </a:p>
          <a:p>
            <a:pPr marL="457200" indent="-457200" eaLnBrk="1" hangingPunct="1">
              <a:spcBef>
                <a:spcPct val="0"/>
              </a:spcBef>
              <a:defRPr/>
            </a:pPr>
            <a:r>
              <a:rPr lang="en-US" altLang="en-US" sz="2000" dirty="0"/>
              <a:t>Only Hg is higher</a:t>
            </a:r>
          </a:p>
          <a:p>
            <a:pPr marL="457200" indent="-457200" eaLnBrk="1" hangingPunct="1">
              <a:spcBef>
                <a:spcPct val="0"/>
              </a:spcBef>
              <a:defRPr/>
            </a:pPr>
            <a:r>
              <a:rPr lang="en-US" altLang="en-US" sz="2000" dirty="0"/>
              <a:t>Implications for organisms – characteristics/adaptations</a:t>
            </a:r>
          </a:p>
          <a:p>
            <a:pPr marL="342900" indent="-342900" eaLnBrk="1" hangingPunct="1">
              <a:spcBef>
                <a:spcPct val="0"/>
              </a:spcBef>
              <a:defRPr/>
            </a:pPr>
            <a:endParaRPr lang="en-US" altLang="en-US" sz="2000" dirty="0"/>
          </a:p>
        </p:txBody>
      </p:sp>
      <p:pic>
        <p:nvPicPr>
          <p:cNvPr id="47107" name="Picture 1">
            <a:extLst>
              <a:ext uri="{FF2B5EF4-FFF2-40B4-BE49-F238E27FC236}">
                <a16:creationId xmlns:a16="http://schemas.microsoft.com/office/drawing/2014/main" id="{304F3AA3-22CC-4708-AAA6-672C1F540E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6463" y="2565400"/>
            <a:ext cx="4171950"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7" descr="Water Strider">
            <a:extLst>
              <a:ext uri="{FF2B5EF4-FFF2-40B4-BE49-F238E27FC236}">
                <a16:creationId xmlns:a16="http://schemas.microsoft.com/office/drawing/2014/main" id="{52AB088D-4107-4FC5-A66C-562532E5ED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4265613"/>
            <a:ext cx="3179763" cy="230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7">
            <a:extLst>
              <a:ext uri="{FF2B5EF4-FFF2-40B4-BE49-F238E27FC236}">
                <a16:creationId xmlns:a16="http://schemas.microsoft.com/office/drawing/2014/main" id="{9CE2B178-7191-FD4B-A977-2A830E1036E8}"/>
              </a:ext>
            </a:extLst>
          </p:cNvPr>
          <p:cNvSpPr txBox="1">
            <a:spLocks noChangeArrowheads="1"/>
          </p:cNvSpPr>
          <p:nvPr/>
        </p:nvSpPr>
        <p:spPr bwMode="auto">
          <a:xfrm>
            <a:off x="755650" y="404813"/>
            <a:ext cx="792162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Liquid at ambient temperatures</a:t>
            </a:r>
          </a:p>
          <a:p>
            <a:pPr eaLnBrk="1" hangingPunct="1">
              <a:spcBef>
                <a:spcPct val="0"/>
              </a:spcBef>
              <a:buFont typeface="Arial" panose="020B0604020202020204" pitchFamily="34" charset="0"/>
              <a:buNone/>
              <a:defRPr/>
            </a:pPr>
            <a:endParaRPr lang="en-US" altLang="en-US" sz="2000" dirty="0"/>
          </a:p>
          <a:p>
            <a:pPr marL="342900" indent="-342900" eaLnBrk="1" hangingPunct="1">
              <a:spcBef>
                <a:spcPct val="0"/>
              </a:spcBef>
              <a:defRPr/>
            </a:pPr>
            <a:endParaRPr lang="en-US" altLang="en-US" sz="2000" dirty="0"/>
          </a:p>
        </p:txBody>
      </p:sp>
      <p:sp>
        <p:nvSpPr>
          <p:cNvPr id="5" name="Text Box 7">
            <a:extLst>
              <a:ext uri="{FF2B5EF4-FFF2-40B4-BE49-F238E27FC236}">
                <a16:creationId xmlns:a16="http://schemas.microsoft.com/office/drawing/2014/main" id="{290612A8-C792-AC4F-B6B0-0AE28F29CDB2}"/>
              </a:ext>
            </a:extLst>
          </p:cNvPr>
          <p:cNvSpPr txBox="1">
            <a:spLocks noChangeArrowheads="1"/>
          </p:cNvSpPr>
          <p:nvPr/>
        </p:nvSpPr>
        <p:spPr bwMode="auto">
          <a:xfrm>
            <a:off x="755650" y="995363"/>
            <a:ext cx="7921625"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Low density solid</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US" altLang="en-US" sz="2000" dirty="0"/>
              <a:t>Water – </a:t>
            </a:r>
            <a:r>
              <a:rPr lang="en-US" sz="2000" dirty="0"/>
              <a:t>density approx. 1000 kilograms/</a:t>
            </a:r>
            <a:r>
              <a:rPr lang="en-GB" sz="2000" dirty="0"/>
              <a:t>m</a:t>
            </a:r>
            <a:r>
              <a:rPr lang="en-GB" sz="2000" baseline="30000" dirty="0"/>
              <a:t>-3</a:t>
            </a:r>
          </a:p>
          <a:p>
            <a:pPr marL="457200" indent="-457200" eaLnBrk="1" hangingPunct="1">
              <a:spcBef>
                <a:spcPct val="0"/>
              </a:spcBef>
              <a:defRPr/>
            </a:pPr>
            <a:r>
              <a:rPr lang="en-US" sz="2000" dirty="0"/>
              <a:t>Ice – density approx. 917 kilograms/</a:t>
            </a:r>
            <a:r>
              <a:rPr lang="en-GB" sz="2000" dirty="0"/>
              <a:t>m</a:t>
            </a:r>
            <a:r>
              <a:rPr lang="en-GB" sz="2000" baseline="30000" dirty="0"/>
              <a:t>-3</a:t>
            </a:r>
            <a:endParaRPr lang="en-US" altLang="en-US" sz="2000" dirty="0"/>
          </a:p>
          <a:p>
            <a:pPr marL="342900" indent="-342900" eaLnBrk="1" hangingPunct="1">
              <a:spcBef>
                <a:spcPct val="0"/>
              </a:spcBef>
              <a:defRPr/>
            </a:pPr>
            <a:endParaRPr lang="en-US" altLang="en-US" sz="2000" dirty="0"/>
          </a:p>
        </p:txBody>
      </p:sp>
      <p:sp>
        <p:nvSpPr>
          <p:cNvPr id="6" name="Text Box 7">
            <a:extLst>
              <a:ext uri="{FF2B5EF4-FFF2-40B4-BE49-F238E27FC236}">
                <a16:creationId xmlns:a16="http://schemas.microsoft.com/office/drawing/2014/main" id="{D31DFF30-59E5-B947-B47B-737C83E944FB}"/>
              </a:ext>
            </a:extLst>
          </p:cNvPr>
          <p:cNvSpPr txBox="1">
            <a:spLocks noChangeArrowheads="1"/>
          </p:cNvSpPr>
          <p:nvPr/>
        </p:nvSpPr>
        <p:spPr bwMode="auto">
          <a:xfrm>
            <a:off x="730250" y="2420938"/>
            <a:ext cx="7921625" cy="2738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High heat capacity</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US" altLang="en-US" sz="2000" dirty="0"/>
              <a:t>Specific Heat – 1.0 (also called Heat Capacity)</a:t>
            </a:r>
            <a:br>
              <a:rPr lang="en-US" altLang="en-US" sz="2000" dirty="0"/>
            </a:br>
            <a:r>
              <a:rPr lang="en-US" altLang="en-US" sz="2000" dirty="0"/>
              <a:t>Calories required to raise 1g of H</a:t>
            </a:r>
            <a:r>
              <a:rPr lang="en-US" altLang="en-US" sz="2000" baseline="-25000" dirty="0"/>
              <a:t>2</a:t>
            </a:r>
            <a:r>
              <a:rPr lang="en-US" altLang="en-US" sz="2000" dirty="0"/>
              <a:t>O by 1</a:t>
            </a:r>
            <a:r>
              <a:rPr lang="en-US" altLang="en-US" sz="2000" baseline="52000" dirty="0"/>
              <a:t>O</a:t>
            </a:r>
            <a:r>
              <a:rPr lang="en-US" altLang="en-US" sz="2000" dirty="0"/>
              <a:t>c</a:t>
            </a:r>
            <a:br>
              <a:rPr lang="en-US" altLang="en-US" sz="2000" dirty="0"/>
            </a:br>
            <a:r>
              <a:rPr lang="en-US" altLang="en-US" sz="2000" dirty="0"/>
              <a:t>E.g. from 14.5 to 15.5</a:t>
            </a:r>
            <a:r>
              <a:rPr lang="en-US" altLang="en-US" sz="2000" baseline="52000" dirty="0"/>
              <a:t>O</a:t>
            </a:r>
            <a:r>
              <a:rPr lang="en-US" altLang="en-US" sz="2000" dirty="0"/>
              <a:t>c</a:t>
            </a:r>
            <a:br>
              <a:rPr lang="en-US" altLang="en-US" sz="2000" dirty="0"/>
            </a:br>
            <a:endParaRPr lang="en-US" altLang="en-US" sz="2000" dirty="0"/>
          </a:p>
          <a:p>
            <a:pPr lvl="2" eaLnBrk="1" hangingPunct="1">
              <a:spcBef>
                <a:spcPct val="0"/>
              </a:spcBef>
              <a:buFontTx/>
              <a:buNone/>
              <a:defRPr/>
            </a:pPr>
            <a:r>
              <a:rPr lang="en-US" altLang="en-US" sz="2000" dirty="0"/>
              <a:t>Exceeded only by </a:t>
            </a:r>
            <a:br>
              <a:rPr lang="en-US" altLang="en-US" sz="2000" dirty="0"/>
            </a:br>
            <a:r>
              <a:rPr lang="en-US" altLang="en-US" sz="1800" dirty="0"/>
              <a:t>Liquid NH</a:t>
            </a:r>
            <a:r>
              <a:rPr lang="en-US" altLang="en-US" sz="1800" baseline="-25000" dirty="0"/>
              <a:t>3</a:t>
            </a:r>
            <a:r>
              <a:rPr lang="en-US" altLang="en-US" sz="1800" dirty="0"/>
              <a:t>	1.23</a:t>
            </a:r>
          </a:p>
          <a:p>
            <a:pPr lvl="2" eaLnBrk="1" hangingPunct="1">
              <a:spcBef>
                <a:spcPct val="0"/>
              </a:spcBef>
              <a:buFontTx/>
              <a:buNone/>
              <a:defRPr/>
            </a:pPr>
            <a:r>
              <a:rPr lang="en-US" altLang="en-US" sz="1800" dirty="0"/>
              <a:t>	Liquid H</a:t>
            </a:r>
            <a:r>
              <a:rPr lang="en-US" altLang="en-US" sz="1800" baseline="-25000" dirty="0"/>
              <a:t>2</a:t>
            </a:r>
            <a:r>
              <a:rPr lang="en-US" altLang="en-US" sz="1800" dirty="0"/>
              <a:t>	3.40</a:t>
            </a:r>
          </a:p>
        </p:txBody>
      </p:sp>
      <p:sp>
        <p:nvSpPr>
          <p:cNvPr id="7" name="Text Box 7">
            <a:extLst>
              <a:ext uri="{FF2B5EF4-FFF2-40B4-BE49-F238E27FC236}">
                <a16:creationId xmlns:a16="http://schemas.microsoft.com/office/drawing/2014/main" id="{0C4443C3-345A-4530-A307-279FEAF12742}"/>
              </a:ext>
            </a:extLst>
          </p:cNvPr>
          <p:cNvSpPr txBox="1">
            <a:spLocks noChangeArrowheads="1"/>
          </p:cNvSpPr>
          <p:nvPr/>
        </p:nvSpPr>
        <p:spPr bwMode="auto">
          <a:xfrm>
            <a:off x="755650" y="5373688"/>
            <a:ext cx="79216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pPr>
            <a:r>
              <a:rPr lang="en-US" altLang="en-US" sz="2400" b="1"/>
              <a:t>Why is heat transfer by water very important though..?</a:t>
            </a:r>
          </a:p>
        </p:txBody>
      </p:sp>
      <p:pic>
        <p:nvPicPr>
          <p:cNvPr id="49157" name="Picture 7">
            <a:extLst>
              <a:ext uri="{FF2B5EF4-FFF2-40B4-BE49-F238E27FC236}">
                <a16:creationId xmlns:a16="http://schemas.microsoft.com/office/drawing/2014/main" id="{351049C7-1DDE-417A-BA8D-703120825C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805488"/>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P spid="5" grpId="0" autoUpdateAnimBg="0"/>
      <p:bldP spid="6" grpId="0" autoUpdateAnimBg="0"/>
      <p:bldP spid="7"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ext Box 5">
            <a:extLst>
              <a:ext uri="{FF2B5EF4-FFF2-40B4-BE49-F238E27FC236}">
                <a16:creationId xmlns:a16="http://schemas.microsoft.com/office/drawing/2014/main" id="{2F64CED8-6178-430C-A623-DE65D95E040F}"/>
              </a:ext>
            </a:extLst>
          </p:cNvPr>
          <p:cNvSpPr txBox="1">
            <a:spLocks noChangeArrowheads="1"/>
          </p:cNvSpPr>
          <p:nvPr/>
        </p:nvSpPr>
        <p:spPr bwMode="auto">
          <a:xfrm>
            <a:off x="179388" y="3236913"/>
            <a:ext cx="5702300"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What is the effect of temperature on gas solubility? </a:t>
            </a:r>
            <a:br>
              <a:rPr lang="en-US" altLang="en-US" sz="2000"/>
            </a:br>
            <a:r>
              <a:rPr lang="en-US" altLang="en-US" sz="1500"/>
              <a:t>(in eq. with 1 atm)</a:t>
            </a:r>
          </a:p>
        </p:txBody>
      </p:sp>
      <p:sp>
        <p:nvSpPr>
          <p:cNvPr id="6" name="Text Box 7">
            <a:extLst>
              <a:ext uri="{FF2B5EF4-FFF2-40B4-BE49-F238E27FC236}">
                <a16:creationId xmlns:a16="http://schemas.microsoft.com/office/drawing/2014/main" id="{4F170731-A64D-F84F-B11D-7E5F797A9E94}"/>
              </a:ext>
            </a:extLst>
          </p:cNvPr>
          <p:cNvSpPr txBox="1">
            <a:spLocks noChangeArrowheads="1"/>
          </p:cNvSpPr>
          <p:nvPr/>
        </p:nvSpPr>
        <p:spPr bwMode="auto">
          <a:xfrm>
            <a:off x="468313" y="322263"/>
            <a:ext cx="7921625"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defRPr/>
            </a:pPr>
            <a:r>
              <a:rPr lang="en-US" altLang="en-US" sz="2400" b="1" dirty="0"/>
              <a:t>  Good Solvent</a:t>
            </a:r>
          </a:p>
          <a:p>
            <a:pPr eaLnBrk="1" hangingPunct="1">
              <a:buFont typeface="Arial" panose="020B0604020202020204" pitchFamily="34" charset="0"/>
              <a:buNone/>
              <a:defRPr/>
            </a:pPr>
            <a:endParaRPr lang="en-US" altLang="en-US" sz="1000" b="1" dirty="0"/>
          </a:p>
          <a:p>
            <a:pPr marL="457200" indent="-457200" eaLnBrk="1" hangingPunct="1">
              <a:spcBef>
                <a:spcPct val="0"/>
              </a:spcBef>
              <a:defRPr/>
            </a:pPr>
            <a:r>
              <a:rPr lang="en-GB" altLang="en-US" sz="2000" dirty="0"/>
              <a:t>Difference on land vs. water</a:t>
            </a:r>
            <a:br>
              <a:rPr lang="en-US" altLang="en-US" sz="2000" dirty="0"/>
            </a:br>
            <a:r>
              <a:rPr lang="en-US" altLang="en-US" sz="2000" dirty="0"/>
              <a:t>% of air as oxygen 	=21%</a:t>
            </a:r>
            <a:br>
              <a:rPr lang="en-US" altLang="en-US" sz="2000" dirty="0"/>
            </a:br>
            <a:r>
              <a:rPr lang="en-US" altLang="en-US" sz="2000" dirty="0"/>
              <a:t>Concentration	= 210 ml/L</a:t>
            </a:r>
            <a:endParaRPr lang="en-GB" sz="2000" baseline="30000" dirty="0"/>
          </a:p>
        </p:txBody>
      </p:sp>
      <p:sp>
        <p:nvSpPr>
          <p:cNvPr id="7" name="Text Box 7">
            <a:extLst>
              <a:ext uri="{FF2B5EF4-FFF2-40B4-BE49-F238E27FC236}">
                <a16:creationId xmlns:a16="http://schemas.microsoft.com/office/drawing/2014/main" id="{7849E236-CE82-4149-BC03-BCC9B9AAFF74}"/>
              </a:ext>
            </a:extLst>
          </p:cNvPr>
          <p:cNvSpPr txBox="1">
            <a:spLocks noChangeArrowheads="1"/>
          </p:cNvSpPr>
          <p:nvPr/>
        </p:nvSpPr>
        <p:spPr bwMode="auto">
          <a:xfrm>
            <a:off x="468313" y="1976438"/>
            <a:ext cx="6103937"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GB" altLang="en-US" sz="2000"/>
              <a:t>In water (at 15°C and 1 atm)</a:t>
            </a:r>
            <a:br>
              <a:rPr lang="en-GB" altLang="en-US" sz="2000"/>
            </a:br>
            <a:r>
              <a:rPr lang="en-GB" altLang="en-US" sz="2000"/>
              <a:t>Solubility of oxygen in water 		= 34 ml/L</a:t>
            </a:r>
            <a:br>
              <a:rPr lang="en-GB" altLang="en-US" sz="2000"/>
            </a:br>
            <a:r>
              <a:rPr lang="en-GB" altLang="en-US" sz="2000"/>
              <a:t>Solubility of carbon dioxide in water 	= 1019 ml/L</a:t>
            </a:r>
            <a:endParaRPr lang="en-GB" altLang="en-US" sz="2000" baseline="30000"/>
          </a:p>
        </p:txBody>
      </p:sp>
      <p:pic>
        <p:nvPicPr>
          <p:cNvPr id="51204" name="Picture 7">
            <a:extLst>
              <a:ext uri="{FF2B5EF4-FFF2-40B4-BE49-F238E27FC236}">
                <a16:creationId xmlns:a16="http://schemas.microsoft.com/office/drawing/2014/main" id="{D933BD64-3EFE-43E0-B46B-508B4654AF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165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1">
            <a:extLst>
              <a:ext uri="{FF2B5EF4-FFF2-40B4-BE49-F238E27FC236}">
                <a16:creationId xmlns:a16="http://schemas.microsoft.com/office/drawing/2014/main" id="{8227E294-B091-47C6-82F8-96C6489AD38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11863" y="3095625"/>
            <a:ext cx="2805112" cy="2916238"/>
          </a:xfrm>
          <a:prstGeom prst="rect">
            <a:avLst/>
          </a:prstGeom>
          <a:noFill/>
          <a:ln w="12700">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51206" name="Rectangle 2">
            <a:extLst>
              <a:ext uri="{FF2B5EF4-FFF2-40B4-BE49-F238E27FC236}">
                <a16:creationId xmlns:a16="http://schemas.microsoft.com/office/drawing/2014/main" id="{6B1AA9CA-B766-4315-9F4B-61196C9626F5}"/>
              </a:ext>
            </a:extLst>
          </p:cNvPr>
          <p:cNvSpPr>
            <a:spLocks noChangeArrowheads="1"/>
          </p:cNvSpPr>
          <p:nvPr/>
        </p:nvSpPr>
        <p:spPr bwMode="auto">
          <a:xfrm>
            <a:off x="-900113" y="4025900"/>
            <a:ext cx="6911976"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latin typeface="Arial" panose="020B0604020202020204" pitchFamily="34" charset="0"/>
              </a:rPr>
              <a:t>	        </a:t>
            </a:r>
            <a:r>
              <a:rPr lang="en-US" altLang="en-US" sz="1800" u="sng">
                <a:latin typeface="Arial" panose="020B0604020202020204" pitchFamily="34" charset="0"/>
              </a:rPr>
              <a:t>Water Temperature (deg C)</a:t>
            </a:r>
            <a:r>
              <a:rPr lang="en-US" altLang="en-US" sz="1800">
                <a:latin typeface="Arial" panose="020B0604020202020204" pitchFamily="34" charset="0"/>
              </a:rPr>
              <a:t>		</a:t>
            </a:r>
            <a:r>
              <a:rPr lang="en-US" altLang="en-US" sz="1800" u="sng">
                <a:latin typeface="Arial" panose="020B0604020202020204" pitchFamily="34" charset="0"/>
              </a:rPr>
              <a:t>ml / L</a:t>
            </a:r>
            <a:endParaRPr lang="en-US" altLang="en-US" sz="1800">
              <a:latin typeface="Arial" panose="020B0604020202020204" pitchFamily="34" charset="0"/>
            </a:endParaRPr>
          </a:p>
          <a:p>
            <a:pPr eaLnBrk="1" hangingPunct="1">
              <a:spcBef>
                <a:spcPct val="0"/>
              </a:spcBef>
              <a:buFontTx/>
              <a:buNone/>
            </a:pPr>
            <a:r>
              <a:rPr lang="en-US" altLang="en-US" sz="1800">
                <a:latin typeface="Arial" panose="020B0604020202020204" pitchFamily="34" charset="0"/>
              </a:rPr>
              <a:t>			0			10.3	</a:t>
            </a:r>
          </a:p>
          <a:p>
            <a:pPr eaLnBrk="1" hangingPunct="1">
              <a:spcBef>
                <a:spcPct val="0"/>
              </a:spcBef>
              <a:buFontTx/>
              <a:buNone/>
            </a:pPr>
            <a:r>
              <a:rPr lang="en-US" altLang="en-US" sz="1800">
                <a:latin typeface="Arial" panose="020B0604020202020204" pitchFamily="34" charset="0"/>
              </a:rPr>
              <a:t>			10			  8.0</a:t>
            </a:r>
          </a:p>
          <a:p>
            <a:pPr eaLnBrk="1" hangingPunct="1">
              <a:spcBef>
                <a:spcPct val="0"/>
              </a:spcBef>
              <a:buFontTx/>
              <a:buNone/>
            </a:pPr>
            <a:r>
              <a:rPr lang="en-US" altLang="en-US" sz="1800">
                <a:latin typeface="Arial" panose="020B0604020202020204" pitchFamily="34" charset="0"/>
              </a:rPr>
              <a:t>			15			  7.2</a:t>
            </a:r>
          </a:p>
          <a:p>
            <a:pPr eaLnBrk="1" hangingPunct="1">
              <a:spcBef>
                <a:spcPct val="0"/>
              </a:spcBef>
              <a:buFontTx/>
              <a:buNone/>
            </a:pPr>
            <a:r>
              <a:rPr lang="en-US" altLang="en-US" sz="1800">
                <a:latin typeface="Arial" panose="020B0604020202020204" pitchFamily="34" charset="0"/>
              </a:rPr>
              <a:t>			20			  6.6</a:t>
            </a:r>
          </a:p>
          <a:p>
            <a:pPr eaLnBrk="1" hangingPunct="1">
              <a:spcBef>
                <a:spcPct val="0"/>
              </a:spcBef>
              <a:buFontTx/>
              <a:buNone/>
            </a:pPr>
            <a:r>
              <a:rPr lang="en-US" altLang="en-US" sz="1800">
                <a:latin typeface="Arial" panose="020B0604020202020204" pitchFamily="34" charset="0"/>
              </a:rPr>
              <a:t>			30			  5.6</a:t>
            </a:r>
          </a:p>
          <a:p>
            <a:pPr eaLnBrk="1" hangingPunct="1">
              <a:spcBef>
                <a:spcPct val="0"/>
              </a:spcBef>
              <a:buFontTx/>
              <a:buNone/>
            </a:pPr>
            <a:r>
              <a:rPr lang="en-US" altLang="en-US" sz="1400" i="1">
                <a:latin typeface="Arial" panose="020B0604020202020204" pitchFamily="34" charset="0"/>
              </a:rPr>
              <a:t>	(This is why hot water supposedly freezes more quickly than cold water)</a:t>
            </a:r>
            <a:endParaRPr lang="en-US" altLang="en-US" sz="18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P spid="7"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3249" name="Object 2">
            <a:extLst>
              <a:ext uri="{FF2B5EF4-FFF2-40B4-BE49-F238E27FC236}">
                <a16:creationId xmlns:a16="http://schemas.microsoft.com/office/drawing/2014/main" id="{D83E5703-526F-4D9F-B8C9-32F566936180}"/>
              </a:ext>
            </a:extLst>
          </p:cNvPr>
          <p:cNvGraphicFramePr>
            <a:graphicFrameLocks noChangeAspect="1"/>
          </p:cNvGraphicFramePr>
          <p:nvPr/>
        </p:nvGraphicFramePr>
        <p:xfrm>
          <a:off x="5462588" y="2335213"/>
          <a:ext cx="3086100" cy="3124200"/>
        </p:xfrm>
        <a:graphic>
          <a:graphicData uri="http://schemas.openxmlformats.org/presentationml/2006/ole">
            <mc:AlternateContent xmlns:mc="http://schemas.openxmlformats.org/markup-compatibility/2006">
              <mc:Choice xmlns:v="urn:schemas-microsoft-com:vml" Requires="v">
                <p:oleObj spid="_x0000_s1026" name="HiJaak" r:id="rId4" imgW="3086531" imgH="3123810" progId="HiJaak.Image">
                  <p:embed/>
                </p:oleObj>
              </mc:Choice>
              <mc:Fallback>
                <p:oleObj name="HiJaak" r:id="rId4" imgW="3086531" imgH="3123810" progId="HiJaak.Image">
                  <p:embed/>
                  <p:pic>
                    <p:nvPicPr>
                      <p:cNvPr id="53249" name="Object 2">
                        <a:extLst>
                          <a:ext uri="{FF2B5EF4-FFF2-40B4-BE49-F238E27FC236}">
                            <a16:creationId xmlns:a16="http://schemas.microsoft.com/office/drawing/2014/main" id="{D83E5703-526F-4D9F-B8C9-32F5669361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62588" y="2335213"/>
                        <a:ext cx="30861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3250" name="Rectangle 7">
            <a:extLst>
              <a:ext uri="{FF2B5EF4-FFF2-40B4-BE49-F238E27FC236}">
                <a16:creationId xmlns:a16="http://schemas.microsoft.com/office/drawing/2014/main" id="{9E16BC02-9F26-46ED-9D4F-ADE07B3FD83F}"/>
              </a:ext>
            </a:extLst>
          </p:cNvPr>
          <p:cNvSpPr>
            <a:spLocks noChangeArrowheads="1"/>
          </p:cNvSpPr>
          <p:nvPr/>
        </p:nvSpPr>
        <p:spPr bwMode="auto">
          <a:xfrm>
            <a:off x="4457700" y="21605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1.00000</a:t>
            </a:r>
          </a:p>
        </p:txBody>
      </p:sp>
      <p:sp>
        <p:nvSpPr>
          <p:cNvPr id="53251" name="Rectangle 8">
            <a:extLst>
              <a:ext uri="{FF2B5EF4-FFF2-40B4-BE49-F238E27FC236}">
                <a16:creationId xmlns:a16="http://schemas.microsoft.com/office/drawing/2014/main" id="{F4AB2B78-61F8-425C-8B68-1A7CD0B5E636}"/>
              </a:ext>
            </a:extLst>
          </p:cNvPr>
          <p:cNvSpPr>
            <a:spLocks noChangeArrowheads="1"/>
          </p:cNvSpPr>
          <p:nvPr/>
        </p:nvSpPr>
        <p:spPr bwMode="auto">
          <a:xfrm>
            <a:off x="4457700" y="26177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0.99900</a:t>
            </a:r>
          </a:p>
        </p:txBody>
      </p:sp>
      <p:sp>
        <p:nvSpPr>
          <p:cNvPr id="53252" name="Rectangle 9">
            <a:extLst>
              <a:ext uri="{FF2B5EF4-FFF2-40B4-BE49-F238E27FC236}">
                <a16:creationId xmlns:a16="http://schemas.microsoft.com/office/drawing/2014/main" id="{3CD562FD-8918-4026-A385-BCDE63639E70}"/>
              </a:ext>
            </a:extLst>
          </p:cNvPr>
          <p:cNvSpPr>
            <a:spLocks noChangeArrowheads="1"/>
          </p:cNvSpPr>
          <p:nvPr/>
        </p:nvSpPr>
        <p:spPr bwMode="auto">
          <a:xfrm>
            <a:off x="4457700" y="30749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0.99800</a:t>
            </a:r>
          </a:p>
        </p:txBody>
      </p:sp>
      <p:sp>
        <p:nvSpPr>
          <p:cNvPr id="53253" name="Rectangle 10">
            <a:extLst>
              <a:ext uri="{FF2B5EF4-FFF2-40B4-BE49-F238E27FC236}">
                <a16:creationId xmlns:a16="http://schemas.microsoft.com/office/drawing/2014/main" id="{EAF1166F-9C9A-4715-A0C3-0FA48799F36D}"/>
              </a:ext>
            </a:extLst>
          </p:cNvPr>
          <p:cNvSpPr>
            <a:spLocks noChangeArrowheads="1"/>
          </p:cNvSpPr>
          <p:nvPr/>
        </p:nvSpPr>
        <p:spPr bwMode="auto">
          <a:xfrm>
            <a:off x="4457700" y="35321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0.99700</a:t>
            </a:r>
          </a:p>
        </p:txBody>
      </p:sp>
      <p:sp>
        <p:nvSpPr>
          <p:cNvPr id="53254" name="Rectangle 11">
            <a:extLst>
              <a:ext uri="{FF2B5EF4-FFF2-40B4-BE49-F238E27FC236}">
                <a16:creationId xmlns:a16="http://schemas.microsoft.com/office/drawing/2014/main" id="{6D4CF3D2-459A-4D3D-8BF8-FC180EBD95B1}"/>
              </a:ext>
            </a:extLst>
          </p:cNvPr>
          <p:cNvSpPr>
            <a:spLocks noChangeArrowheads="1"/>
          </p:cNvSpPr>
          <p:nvPr/>
        </p:nvSpPr>
        <p:spPr bwMode="auto">
          <a:xfrm>
            <a:off x="4457700" y="39893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0.99600</a:t>
            </a:r>
          </a:p>
        </p:txBody>
      </p:sp>
      <p:sp>
        <p:nvSpPr>
          <p:cNvPr id="53255" name="Rectangle 12">
            <a:extLst>
              <a:ext uri="{FF2B5EF4-FFF2-40B4-BE49-F238E27FC236}">
                <a16:creationId xmlns:a16="http://schemas.microsoft.com/office/drawing/2014/main" id="{635091C7-121C-4D3E-B0DE-1EC0626AD791}"/>
              </a:ext>
            </a:extLst>
          </p:cNvPr>
          <p:cNvSpPr>
            <a:spLocks noChangeArrowheads="1"/>
          </p:cNvSpPr>
          <p:nvPr/>
        </p:nvSpPr>
        <p:spPr bwMode="auto">
          <a:xfrm>
            <a:off x="4457700" y="4446588"/>
            <a:ext cx="1006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0.99500</a:t>
            </a:r>
          </a:p>
        </p:txBody>
      </p:sp>
      <p:sp>
        <p:nvSpPr>
          <p:cNvPr id="53256" name="Rectangle 13">
            <a:extLst>
              <a:ext uri="{FF2B5EF4-FFF2-40B4-BE49-F238E27FC236}">
                <a16:creationId xmlns:a16="http://schemas.microsoft.com/office/drawing/2014/main" id="{5AACE386-93A2-4D02-B332-F4865C3F60B4}"/>
              </a:ext>
            </a:extLst>
          </p:cNvPr>
          <p:cNvSpPr>
            <a:spLocks noChangeArrowheads="1"/>
          </p:cNvSpPr>
          <p:nvPr/>
        </p:nvSpPr>
        <p:spPr bwMode="auto">
          <a:xfrm>
            <a:off x="4686300" y="4827588"/>
            <a:ext cx="625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0.92</a:t>
            </a:r>
          </a:p>
        </p:txBody>
      </p:sp>
      <p:sp>
        <p:nvSpPr>
          <p:cNvPr id="53257" name="Rectangle 14">
            <a:extLst>
              <a:ext uri="{FF2B5EF4-FFF2-40B4-BE49-F238E27FC236}">
                <a16:creationId xmlns:a16="http://schemas.microsoft.com/office/drawing/2014/main" id="{9FB0209D-D82B-4999-AB5B-C9DF2956D323}"/>
              </a:ext>
            </a:extLst>
          </p:cNvPr>
          <p:cNvSpPr>
            <a:spLocks noChangeArrowheads="1"/>
          </p:cNvSpPr>
          <p:nvPr/>
        </p:nvSpPr>
        <p:spPr bwMode="auto">
          <a:xfrm>
            <a:off x="4686300" y="5208588"/>
            <a:ext cx="6254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0.91</a:t>
            </a:r>
          </a:p>
        </p:txBody>
      </p:sp>
      <p:sp>
        <p:nvSpPr>
          <p:cNvPr id="53258" name="Rectangle 15">
            <a:extLst>
              <a:ext uri="{FF2B5EF4-FFF2-40B4-BE49-F238E27FC236}">
                <a16:creationId xmlns:a16="http://schemas.microsoft.com/office/drawing/2014/main" id="{C20E9B67-E879-4A5C-81A4-FBD26A0616FC}"/>
              </a:ext>
            </a:extLst>
          </p:cNvPr>
          <p:cNvSpPr>
            <a:spLocks noChangeArrowheads="1"/>
          </p:cNvSpPr>
          <p:nvPr/>
        </p:nvSpPr>
        <p:spPr bwMode="auto">
          <a:xfrm>
            <a:off x="5372100" y="1931988"/>
            <a:ext cx="3841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-5</a:t>
            </a:r>
          </a:p>
        </p:txBody>
      </p:sp>
      <p:sp>
        <p:nvSpPr>
          <p:cNvPr id="53259" name="Rectangle 16">
            <a:extLst>
              <a:ext uri="{FF2B5EF4-FFF2-40B4-BE49-F238E27FC236}">
                <a16:creationId xmlns:a16="http://schemas.microsoft.com/office/drawing/2014/main" id="{83C1518E-138C-44D4-BED1-A4FF8291DA63}"/>
              </a:ext>
            </a:extLst>
          </p:cNvPr>
          <p:cNvSpPr>
            <a:spLocks noChangeArrowheads="1"/>
          </p:cNvSpPr>
          <p:nvPr/>
        </p:nvSpPr>
        <p:spPr bwMode="auto">
          <a:xfrm>
            <a:off x="5829300" y="1931988"/>
            <a:ext cx="307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0</a:t>
            </a:r>
          </a:p>
        </p:txBody>
      </p:sp>
      <p:sp>
        <p:nvSpPr>
          <p:cNvPr id="53260" name="Rectangle 17">
            <a:extLst>
              <a:ext uri="{FF2B5EF4-FFF2-40B4-BE49-F238E27FC236}">
                <a16:creationId xmlns:a16="http://schemas.microsoft.com/office/drawing/2014/main" id="{F537643A-5C68-47F8-98CC-022C4A148197}"/>
              </a:ext>
            </a:extLst>
          </p:cNvPr>
          <p:cNvSpPr>
            <a:spLocks noChangeArrowheads="1"/>
          </p:cNvSpPr>
          <p:nvPr/>
        </p:nvSpPr>
        <p:spPr bwMode="auto">
          <a:xfrm>
            <a:off x="6286500" y="1931988"/>
            <a:ext cx="307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5</a:t>
            </a:r>
          </a:p>
        </p:txBody>
      </p:sp>
      <p:sp>
        <p:nvSpPr>
          <p:cNvPr id="53261" name="Rectangle 18">
            <a:extLst>
              <a:ext uri="{FF2B5EF4-FFF2-40B4-BE49-F238E27FC236}">
                <a16:creationId xmlns:a16="http://schemas.microsoft.com/office/drawing/2014/main" id="{D5724E50-1248-45BD-A8D7-2211CCC7654F}"/>
              </a:ext>
            </a:extLst>
          </p:cNvPr>
          <p:cNvSpPr>
            <a:spLocks noChangeArrowheads="1"/>
          </p:cNvSpPr>
          <p:nvPr/>
        </p:nvSpPr>
        <p:spPr bwMode="auto">
          <a:xfrm>
            <a:off x="6591300" y="1931988"/>
            <a:ext cx="434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10</a:t>
            </a:r>
          </a:p>
        </p:txBody>
      </p:sp>
      <p:sp>
        <p:nvSpPr>
          <p:cNvPr id="53262" name="Rectangle 19">
            <a:extLst>
              <a:ext uri="{FF2B5EF4-FFF2-40B4-BE49-F238E27FC236}">
                <a16:creationId xmlns:a16="http://schemas.microsoft.com/office/drawing/2014/main" id="{3E1E69D9-F553-44AA-A65F-F885E7F74D19}"/>
              </a:ext>
            </a:extLst>
          </p:cNvPr>
          <p:cNvSpPr>
            <a:spLocks noChangeArrowheads="1"/>
          </p:cNvSpPr>
          <p:nvPr/>
        </p:nvSpPr>
        <p:spPr bwMode="auto">
          <a:xfrm>
            <a:off x="7505700" y="1931988"/>
            <a:ext cx="434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20</a:t>
            </a:r>
          </a:p>
        </p:txBody>
      </p:sp>
      <p:sp>
        <p:nvSpPr>
          <p:cNvPr id="53263" name="Rectangle 20">
            <a:extLst>
              <a:ext uri="{FF2B5EF4-FFF2-40B4-BE49-F238E27FC236}">
                <a16:creationId xmlns:a16="http://schemas.microsoft.com/office/drawing/2014/main" id="{0D90D00F-B34D-4673-8E29-D13C0C704C0E}"/>
              </a:ext>
            </a:extLst>
          </p:cNvPr>
          <p:cNvSpPr>
            <a:spLocks noChangeArrowheads="1"/>
          </p:cNvSpPr>
          <p:nvPr/>
        </p:nvSpPr>
        <p:spPr bwMode="auto">
          <a:xfrm>
            <a:off x="7886700" y="1931988"/>
            <a:ext cx="434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25</a:t>
            </a:r>
          </a:p>
        </p:txBody>
      </p:sp>
      <p:sp>
        <p:nvSpPr>
          <p:cNvPr id="53264" name="Rectangle 21">
            <a:extLst>
              <a:ext uri="{FF2B5EF4-FFF2-40B4-BE49-F238E27FC236}">
                <a16:creationId xmlns:a16="http://schemas.microsoft.com/office/drawing/2014/main" id="{E1548F9C-AED8-4A0B-A1B5-2D0BE0CCEA32}"/>
              </a:ext>
            </a:extLst>
          </p:cNvPr>
          <p:cNvSpPr>
            <a:spLocks noChangeArrowheads="1"/>
          </p:cNvSpPr>
          <p:nvPr/>
        </p:nvSpPr>
        <p:spPr bwMode="auto">
          <a:xfrm>
            <a:off x="8267700" y="1931988"/>
            <a:ext cx="434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30</a:t>
            </a:r>
          </a:p>
        </p:txBody>
      </p:sp>
      <p:sp>
        <p:nvSpPr>
          <p:cNvPr id="53265" name="Rectangle 22">
            <a:extLst>
              <a:ext uri="{FF2B5EF4-FFF2-40B4-BE49-F238E27FC236}">
                <a16:creationId xmlns:a16="http://schemas.microsoft.com/office/drawing/2014/main" id="{EA4EC800-F86D-4C03-88FE-2AF28CD03B62}"/>
              </a:ext>
            </a:extLst>
          </p:cNvPr>
          <p:cNvSpPr>
            <a:spLocks noChangeArrowheads="1"/>
          </p:cNvSpPr>
          <p:nvPr/>
        </p:nvSpPr>
        <p:spPr bwMode="auto">
          <a:xfrm>
            <a:off x="7048500" y="1931988"/>
            <a:ext cx="4349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15</a:t>
            </a:r>
          </a:p>
        </p:txBody>
      </p:sp>
      <p:sp>
        <p:nvSpPr>
          <p:cNvPr id="53266" name="Rectangle 23">
            <a:extLst>
              <a:ext uri="{FF2B5EF4-FFF2-40B4-BE49-F238E27FC236}">
                <a16:creationId xmlns:a16="http://schemas.microsoft.com/office/drawing/2014/main" id="{A39383FA-2C98-4CCD-B601-A30318401AF3}"/>
              </a:ext>
            </a:extLst>
          </p:cNvPr>
          <p:cNvSpPr>
            <a:spLocks noChangeArrowheads="1"/>
          </p:cNvSpPr>
          <p:nvPr/>
        </p:nvSpPr>
        <p:spPr bwMode="auto">
          <a:xfrm>
            <a:off x="6122988" y="1557338"/>
            <a:ext cx="18335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Temperature </a:t>
            </a:r>
            <a:r>
              <a:rPr lang="en-US" altLang="en-US" sz="2000" b="1" baseline="30000"/>
              <a:t>o</a:t>
            </a:r>
            <a:r>
              <a:rPr lang="en-US" altLang="en-US" sz="2000" b="1"/>
              <a:t>C</a:t>
            </a:r>
          </a:p>
        </p:txBody>
      </p:sp>
      <p:sp>
        <p:nvSpPr>
          <p:cNvPr id="53267" name="Rectangle 24">
            <a:extLst>
              <a:ext uri="{FF2B5EF4-FFF2-40B4-BE49-F238E27FC236}">
                <a16:creationId xmlns:a16="http://schemas.microsoft.com/office/drawing/2014/main" id="{8A88C51A-0BBC-4494-A3DD-5A6C83B4D30B}"/>
              </a:ext>
            </a:extLst>
          </p:cNvPr>
          <p:cNvSpPr>
            <a:spLocks noChangeArrowheads="1"/>
          </p:cNvSpPr>
          <p:nvPr/>
        </p:nvSpPr>
        <p:spPr bwMode="auto">
          <a:xfrm>
            <a:off x="4572000" y="5559425"/>
            <a:ext cx="9048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Density</a:t>
            </a:r>
          </a:p>
        </p:txBody>
      </p:sp>
      <p:sp>
        <p:nvSpPr>
          <p:cNvPr id="53268" name="Rectangle 26">
            <a:extLst>
              <a:ext uri="{FF2B5EF4-FFF2-40B4-BE49-F238E27FC236}">
                <a16:creationId xmlns:a16="http://schemas.microsoft.com/office/drawing/2014/main" id="{A371FF80-19CF-4BCD-B16F-D3434E8111B8}"/>
              </a:ext>
            </a:extLst>
          </p:cNvPr>
          <p:cNvSpPr>
            <a:spLocks noChangeArrowheads="1"/>
          </p:cNvSpPr>
          <p:nvPr/>
        </p:nvSpPr>
        <p:spPr bwMode="auto">
          <a:xfrm>
            <a:off x="6743700" y="3151188"/>
            <a:ext cx="10064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a:t>Liquid</a:t>
            </a:r>
          </a:p>
          <a:p>
            <a:pPr algn="ctr" eaLnBrk="1" hangingPunct="1">
              <a:spcBef>
                <a:spcPct val="0"/>
              </a:spcBef>
              <a:buFontTx/>
              <a:buNone/>
            </a:pPr>
            <a:r>
              <a:rPr lang="en-US" altLang="en-US" sz="1800"/>
              <a:t>0.99987</a:t>
            </a:r>
          </a:p>
        </p:txBody>
      </p:sp>
      <p:sp>
        <p:nvSpPr>
          <p:cNvPr id="53269" name="Rectangle 27">
            <a:extLst>
              <a:ext uri="{FF2B5EF4-FFF2-40B4-BE49-F238E27FC236}">
                <a16:creationId xmlns:a16="http://schemas.microsoft.com/office/drawing/2014/main" id="{80E36646-6529-4D36-BD2F-899477BC66D9}"/>
              </a:ext>
            </a:extLst>
          </p:cNvPr>
          <p:cNvSpPr>
            <a:spLocks noChangeArrowheads="1"/>
          </p:cNvSpPr>
          <p:nvPr/>
        </p:nvSpPr>
        <p:spPr bwMode="auto">
          <a:xfrm>
            <a:off x="6819900" y="4522788"/>
            <a:ext cx="8794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a:t>Ice</a:t>
            </a:r>
          </a:p>
          <a:p>
            <a:pPr algn="ctr" eaLnBrk="1" hangingPunct="1">
              <a:spcBef>
                <a:spcPct val="0"/>
              </a:spcBef>
              <a:buFontTx/>
              <a:buNone/>
            </a:pPr>
            <a:r>
              <a:rPr lang="en-US" altLang="en-US" sz="1800"/>
              <a:t>0.9168</a:t>
            </a:r>
          </a:p>
        </p:txBody>
      </p:sp>
      <p:sp>
        <p:nvSpPr>
          <p:cNvPr id="53270" name="Line 28">
            <a:extLst>
              <a:ext uri="{FF2B5EF4-FFF2-40B4-BE49-F238E27FC236}">
                <a16:creationId xmlns:a16="http://schemas.microsoft.com/office/drawing/2014/main" id="{AA7A01CA-DB2C-4D4C-A7F9-18B7FCE8AFED}"/>
              </a:ext>
            </a:extLst>
          </p:cNvPr>
          <p:cNvSpPr>
            <a:spLocks noChangeShapeType="1"/>
          </p:cNvSpPr>
          <p:nvPr/>
        </p:nvSpPr>
        <p:spPr bwMode="auto">
          <a:xfrm flipH="1" flipV="1">
            <a:off x="5989638" y="2405063"/>
            <a:ext cx="774700" cy="1003300"/>
          </a:xfrm>
          <a:prstGeom prst="line">
            <a:avLst/>
          </a:prstGeom>
          <a:noFill/>
          <a:ln w="12700">
            <a:solidFill>
              <a:srgbClr val="0054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71" name="Line 29">
            <a:extLst>
              <a:ext uri="{FF2B5EF4-FFF2-40B4-BE49-F238E27FC236}">
                <a16:creationId xmlns:a16="http://schemas.microsoft.com/office/drawing/2014/main" id="{222406C7-8E08-4391-9BEF-0F31AC6F492C}"/>
              </a:ext>
            </a:extLst>
          </p:cNvPr>
          <p:cNvSpPr>
            <a:spLocks noChangeShapeType="1"/>
          </p:cNvSpPr>
          <p:nvPr/>
        </p:nvSpPr>
        <p:spPr bwMode="auto">
          <a:xfrm flipH="1">
            <a:off x="5989638" y="4779963"/>
            <a:ext cx="850900" cy="292100"/>
          </a:xfrm>
          <a:prstGeom prst="line">
            <a:avLst/>
          </a:prstGeom>
          <a:noFill/>
          <a:ln w="12700">
            <a:solidFill>
              <a:srgbClr val="0054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72" name="Line 30">
            <a:extLst>
              <a:ext uri="{FF2B5EF4-FFF2-40B4-BE49-F238E27FC236}">
                <a16:creationId xmlns:a16="http://schemas.microsoft.com/office/drawing/2014/main" id="{1AF232A4-AB55-4AC7-907F-ACC6A0C4CFAE}"/>
              </a:ext>
            </a:extLst>
          </p:cNvPr>
          <p:cNvSpPr>
            <a:spLocks noChangeShapeType="1"/>
          </p:cNvSpPr>
          <p:nvPr/>
        </p:nvSpPr>
        <p:spPr bwMode="auto">
          <a:xfrm>
            <a:off x="7215188" y="3713163"/>
            <a:ext cx="0" cy="825500"/>
          </a:xfrm>
          <a:prstGeom prst="line">
            <a:avLst/>
          </a:prstGeom>
          <a:noFill/>
          <a:ln w="12700">
            <a:solidFill>
              <a:schemeClr val="tx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73" name="Rectangle 31">
            <a:extLst>
              <a:ext uri="{FF2B5EF4-FFF2-40B4-BE49-F238E27FC236}">
                <a16:creationId xmlns:a16="http://schemas.microsoft.com/office/drawing/2014/main" id="{B80FFF2E-06F7-4AC0-B241-7D545FF1790C}"/>
              </a:ext>
            </a:extLst>
          </p:cNvPr>
          <p:cNvSpPr>
            <a:spLocks noChangeArrowheads="1"/>
          </p:cNvSpPr>
          <p:nvPr/>
        </p:nvSpPr>
        <p:spPr bwMode="auto">
          <a:xfrm>
            <a:off x="7277100" y="3802063"/>
            <a:ext cx="1006475" cy="74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80000"/>
              </a:lnSpc>
              <a:spcBef>
                <a:spcPct val="0"/>
              </a:spcBef>
              <a:buFontTx/>
              <a:buNone/>
            </a:pPr>
            <a:r>
              <a:rPr lang="en-US" altLang="en-US" sz="1800"/>
              <a:t>8.5%</a:t>
            </a:r>
          </a:p>
          <a:p>
            <a:pPr algn="ctr" eaLnBrk="1" hangingPunct="1">
              <a:lnSpc>
                <a:spcPct val="80000"/>
              </a:lnSpc>
              <a:spcBef>
                <a:spcPct val="0"/>
              </a:spcBef>
              <a:buFontTx/>
              <a:buNone/>
            </a:pPr>
            <a:r>
              <a:rPr lang="en-US" altLang="en-US" sz="1800"/>
              <a:t>Density</a:t>
            </a:r>
          </a:p>
          <a:p>
            <a:pPr algn="ctr" eaLnBrk="1" hangingPunct="1">
              <a:lnSpc>
                <a:spcPct val="80000"/>
              </a:lnSpc>
              <a:spcBef>
                <a:spcPct val="0"/>
              </a:spcBef>
              <a:buFontTx/>
              <a:buNone/>
            </a:pPr>
            <a:r>
              <a:rPr lang="en-US" altLang="en-US" sz="1800"/>
              <a:t>change</a:t>
            </a:r>
          </a:p>
        </p:txBody>
      </p:sp>
      <p:sp>
        <p:nvSpPr>
          <p:cNvPr id="55" name="Text Box 33">
            <a:extLst>
              <a:ext uri="{FF2B5EF4-FFF2-40B4-BE49-F238E27FC236}">
                <a16:creationId xmlns:a16="http://schemas.microsoft.com/office/drawing/2014/main" id="{F8DFFF94-D9D7-0941-9711-BFA3CB711D48}"/>
              </a:ext>
            </a:extLst>
          </p:cNvPr>
          <p:cNvSpPr txBox="1">
            <a:spLocks noChangeArrowheads="1"/>
          </p:cNvSpPr>
          <p:nvPr/>
        </p:nvSpPr>
        <p:spPr bwMode="auto">
          <a:xfrm>
            <a:off x="534988" y="520700"/>
            <a:ext cx="43973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defRPr/>
            </a:pPr>
            <a:r>
              <a:rPr lang="en-US" altLang="en-US" sz="2400" b="1" dirty="0"/>
              <a:t>Viscosity </a:t>
            </a:r>
          </a:p>
          <a:p>
            <a:pPr eaLnBrk="1" hangingPunct="1">
              <a:spcBef>
                <a:spcPct val="0"/>
              </a:spcBef>
              <a:buFontTx/>
              <a:buNone/>
              <a:defRPr/>
            </a:pPr>
            <a:endParaRPr lang="en-US" altLang="en-US" sz="1000" b="1" dirty="0"/>
          </a:p>
          <a:p>
            <a:pPr marL="285750" indent="-285750" eaLnBrk="1" hangingPunct="1">
              <a:spcBef>
                <a:spcPct val="0"/>
              </a:spcBef>
              <a:defRPr/>
            </a:pPr>
            <a:r>
              <a:rPr lang="en-US" altLang="en-US" sz="1800" dirty="0"/>
              <a:t>Water is 800x denser than air</a:t>
            </a:r>
          </a:p>
          <a:p>
            <a:pPr eaLnBrk="1" hangingPunct="1">
              <a:spcBef>
                <a:spcPct val="0"/>
              </a:spcBef>
              <a:buFont typeface="Arial" panose="020B0604020202020204" pitchFamily="34" charset="0"/>
              <a:buNone/>
              <a:defRPr/>
            </a:pPr>
            <a:endParaRPr lang="en-US" altLang="en-US" sz="1000" dirty="0"/>
          </a:p>
          <a:p>
            <a:pPr marL="285750" indent="-285750" eaLnBrk="1" hangingPunct="1">
              <a:spcBef>
                <a:spcPct val="0"/>
              </a:spcBef>
              <a:defRPr/>
            </a:pPr>
            <a:r>
              <a:rPr lang="en-US" altLang="en-US" sz="1800" dirty="0"/>
              <a:t>Water Temperature - Density Relationship</a:t>
            </a:r>
          </a:p>
        </p:txBody>
      </p:sp>
      <p:pic>
        <p:nvPicPr>
          <p:cNvPr id="53275" name="Picture 1">
            <a:extLst>
              <a:ext uri="{FF2B5EF4-FFF2-40B4-BE49-F238E27FC236}">
                <a16:creationId xmlns:a16="http://schemas.microsoft.com/office/drawing/2014/main" id="{1B64E035-7A82-48CF-B2A5-E6FB1B63284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1188" y="2351088"/>
            <a:ext cx="3514725" cy="264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76" name="Picture 7">
            <a:extLst>
              <a:ext uri="{FF2B5EF4-FFF2-40B4-BE49-F238E27FC236}">
                <a16:creationId xmlns:a16="http://schemas.microsoft.com/office/drawing/2014/main" id="{A7A42882-80D7-4A85-B2A6-65D432F9B45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5516563"/>
            <a:ext cx="91440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1747</Words>
  <Application>Microsoft Office PowerPoint</Application>
  <PresentationFormat>On-screen Show (4:3)</PresentationFormat>
  <Paragraphs>297</Paragraphs>
  <Slides>20</Slides>
  <Notes>20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20</vt:i4>
      </vt:variant>
    </vt:vector>
  </HeadingPairs>
  <TitlesOfParts>
    <vt:vector size="25" baseType="lpstr">
      <vt:lpstr>Arial</vt:lpstr>
      <vt:lpstr>Calibri</vt:lpstr>
      <vt:lpstr>Calibri Light</vt:lpstr>
      <vt:lpstr>Office Theme</vt:lpstr>
      <vt:lpstr>HiJaak Image</vt:lpstr>
      <vt:lpstr>Useful background reading</vt:lpstr>
      <vt:lpstr>Water case studies to look into…</vt:lpstr>
      <vt:lpstr>FLOW update  10 years on…</vt:lpstr>
      <vt:lpstr>Water Properties</vt:lpstr>
      <vt:lpstr>Where else has this water been?</vt:lpstr>
      <vt:lpstr>PowerPoint Presentation</vt:lpstr>
      <vt:lpstr>In percent, how much of the Earth’s total water consists of fresh water? </vt:lpstr>
      <vt:lpstr>PowerPoint Presentation</vt:lpstr>
      <vt:lpstr>Human Water Use Summary   Pressures on a Key Resource</vt:lpstr>
      <vt:lpstr>Factors affecting human freshwater needs</vt:lpstr>
      <vt:lpstr>PowerPoint Presentation</vt:lpstr>
      <vt:lpstr>PowerPoint Presentation</vt:lpstr>
      <vt:lpstr>PowerPoint Presentation</vt:lpstr>
      <vt:lpstr>Water Properties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Useful background reading</dc:title>
  <dc:creator>Samantha Pengelly</dc:creator>
  <cp:lastModifiedBy>Samantha Pengelly</cp:lastModifiedBy>
  <cp:revision>1</cp:revision>
  <dcterms:created xsi:type="dcterms:W3CDTF">2019-10-10T15:52:39Z</dcterms:created>
  <dcterms:modified xsi:type="dcterms:W3CDTF">2019-10-10T15:53:05Z</dcterms:modified>
</cp:coreProperties>
</file>