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9" r:id="rId4"/>
    <p:sldId id="260" r:id="rId5"/>
    <p:sldId id="262" r:id="rId6"/>
    <p:sldId id="263" r:id="rId7"/>
    <p:sldId id="264" r:id="rId8"/>
    <p:sldId id="266" r:id="rId9"/>
    <p:sldId id="267" r:id="rId10"/>
    <p:sldId id="268" r:id="rId11"/>
    <p:sldId id="269" r:id="rId12"/>
    <p:sldId id="270" r:id="rId13"/>
    <p:sldId id="257" r:id="rId14"/>
    <p:sldId id="272" r:id="rId15"/>
    <p:sldId id="273" r:id="rId16"/>
    <p:sldId id="297" r:id="rId17"/>
    <p:sldId id="298" r:id="rId18"/>
    <p:sldId id="274" r:id="rId19"/>
    <p:sldId id="258" r:id="rId20"/>
    <p:sldId id="296" r:id="rId21"/>
    <p:sldId id="276" r:id="rId22"/>
    <p:sldId id="280" r:id="rId23"/>
    <p:sldId id="281" r:id="rId24"/>
    <p:sldId id="282" r:id="rId25"/>
    <p:sldId id="283" r:id="rId26"/>
    <p:sldId id="284" r:id="rId27"/>
    <p:sldId id="285" r:id="rId28"/>
    <p:sldId id="286" r:id="rId29"/>
    <p:sldId id="287" r:id="rId30"/>
    <p:sldId id="291" r:id="rId31"/>
    <p:sldId id="293" r:id="rId32"/>
    <p:sldId id="265" r:id="rId33"/>
    <p:sldId id="29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15A7A60F-D192-497F-94EF-6E1E0CAE11D5}" type="datetimeFigureOut">
              <a:rPr lang="en-GB" smtClean="0"/>
              <a:t>15/11/2022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9CE92B3-A5AC-4474-8A2C-33284235F73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A7A60F-D192-497F-94EF-6E1E0CAE11D5}"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CE92B3-A5AC-4474-8A2C-33284235F737}" type="slidenum">
              <a:rPr lang="en-GB" smtClean="0"/>
              <a:t>‹#›</a:t>
            </a:fld>
            <a:endParaRPr lang="en-GB"/>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5A7A60F-D192-497F-94EF-6E1E0CAE11D5}"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CE92B3-A5AC-4474-8A2C-33284235F737}"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5A7A60F-D192-497F-94EF-6E1E0CAE11D5}"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CE92B3-A5AC-4474-8A2C-33284235F737}" type="slidenum">
              <a:rPr lang="en-GB" smtClean="0"/>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5A7A60F-D192-497F-94EF-6E1E0CAE11D5}" type="datetimeFigureOut">
              <a:rPr lang="en-GB" smtClean="0"/>
              <a:t>15/11/2022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CE92B3-A5AC-4474-8A2C-33284235F73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5A7A60F-D192-497F-94EF-6E1E0CAE11D5}" type="datetimeFigureOut">
              <a:rPr lang="en-GB" smtClean="0"/>
              <a:t>15/11/2022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CE92B3-A5AC-4474-8A2C-33284235F737}" type="slidenum">
              <a:rPr lang="en-GB" smtClean="0"/>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A7A60F-D192-497F-94EF-6E1E0CAE11D5}" type="datetimeFigureOut">
              <a:rPr lang="en-GB" smtClean="0"/>
              <a:t>15/11/2022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CE92B3-A5AC-4474-8A2C-33284235F73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15A7A60F-D192-497F-94EF-6E1E0CAE11D5}" type="datetimeFigureOut">
              <a:rPr lang="en-GB" smtClean="0"/>
              <a:t>15/11/2022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CE92B3-A5AC-4474-8A2C-33284235F737}"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15A7A60F-D192-497F-94EF-6E1E0CAE11D5}" type="datetimeFigureOut">
              <a:rPr lang="en-GB" smtClean="0"/>
              <a:t>15/11/2022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9CE92B3-A5AC-4474-8A2C-33284235F737}"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A7A60F-D192-497F-94EF-6E1E0CAE11D5}"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CE92B3-A5AC-4474-8A2C-33284235F73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5A7A60F-D192-497F-94EF-6E1E0CAE11D5}" type="datetimeFigureOut">
              <a:rPr lang="en-GB" smtClean="0"/>
              <a:t>15/11/2022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CE92B3-A5AC-4474-8A2C-33284235F737}"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76757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5A7A60F-D192-497F-94EF-6E1E0CAE11D5}" type="datetimeFigureOut">
              <a:rPr lang="en-GB" smtClean="0"/>
              <a:t>15/11/2022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9CE92B3-A5AC-4474-8A2C-33284235F73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wtm.com/london/en-gb.html"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wtm.com/london/en-gb/about/sustainability.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rxglobal.com/unleashing-new-generation-travel-talen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MNS26Oj9B4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OhH0FiBA3FU?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hyperlink" Target="https://www.gkstill.com/Support/WhyModel/dimice.html"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thepurpleguide.co.uk/index.php/the-purple-guide" TargetMode="External"/><Relationship Id="rId2" Type="http://schemas.openxmlformats.org/officeDocument/2006/relationships/hyperlink" Target="https://www.hse.gov.uk/event-safety/" TargetMode="External"/><Relationship Id="rId1" Type="http://schemas.openxmlformats.org/officeDocument/2006/relationships/slideLayout" Target="../slideLayouts/slideLayout2.xml"/><Relationship Id="rId5" Type="http://schemas.openxmlformats.org/officeDocument/2006/relationships/hyperlink" Target="https://www.greeneventbook.com/" TargetMode="External"/><Relationship Id="rId4" Type="http://schemas.openxmlformats.org/officeDocument/2006/relationships/hyperlink" Target="https://theatregreenbook.com/news-event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publicdomainpictures.net/en/view-image.php?image=232623&amp;picture=hands-holding-task-word" TargetMode="External"/><Relationship Id="rId2" Type="http://schemas.openxmlformats.org/officeDocument/2006/relationships/image" Target="../media/image10.jp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8"/>
            <a:ext cx="7772400" cy="1829761"/>
          </a:xfrm>
        </p:spPr>
        <p:txBody>
          <a:bodyPr/>
          <a:lstStyle/>
          <a:p>
            <a:r>
              <a:rPr lang="en-GB" dirty="0"/>
              <a:t>Operations Management </a:t>
            </a:r>
          </a:p>
        </p:txBody>
      </p:sp>
      <p:sp>
        <p:nvSpPr>
          <p:cNvPr id="3" name="Subtitle 2"/>
          <p:cNvSpPr>
            <a:spLocks noGrp="1"/>
          </p:cNvSpPr>
          <p:nvPr>
            <p:ph type="subTitle" idx="1"/>
          </p:nvPr>
        </p:nvSpPr>
        <p:spPr/>
        <p:txBody>
          <a:bodyPr>
            <a:normAutofit fontScale="70000" lnSpcReduction="20000"/>
          </a:bodyPr>
          <a:lstStyle/>
          <a:p>
            <a:r>
              <a:rPr lang="en-GB" dirty="0"/>
              <a:t>Event Planning, Logistics, Exhibitions, Events and Operational Set Up</a:t>
            </a:r>
          </a:p>
          <a:p>
            <a:r>
              <a:rPr lang="en-GB" dirty="0"/>
              <a:t>World Travel Market</a:t>
            </a:r>
          </a:p>
          <a:p>
            <a:r>
              <a:rPr lang="en-GB" dirty="0"/>
              <a:t>WEEK 7 </a:t>
            </a:r>
          </a:p>
        </p:txBody>
      </p:sp>
    </p:spTree>
    <p:extLst>
      <p:ext uri="{BB962C8B-B14F-4D97-AF65-F5344CB8AC3E}">
        <p14:creationId xmlns:p14="http://schemas.microsoft.com/office/powerpoint/2010/main" val="42432671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1BF0109-4EFE-8A6E-E89E-61EE7811D8D9}"/>
              </a:ext>
            </a:extLst>
          </p:cNvPr>
          <p:cNvPicPr>
            <a:picLocks noChangeAspect="1"/>
          </p:cNvPicPr>
          <p:nvPr/>
        </p:nvPicPr>
        <p:blipFill>
          <a:blip r:embed="rId2"/>
          <a:stretch>
            <a:fillRect/>
          </a:stretch>
        </p:blipFill>
        <p:spPr>
          <a:xfrm>
            <a:off x="7668344" y="24166"/>
            <a:ext cx="1400944" cy="1400944"/>
          </a:xfrm>
          <a:prstGeom prst="rect">
            <a:avLst/>
          </a:prstGeom>
        </p:spPr>
      </p:pic>
      <p:sp>
        <p:nvSpPr>
          <p:cNvPr id="2" name="Content Placeholder 1">
            <a:extLst>
              <a:ext uri="{FF2B5EF4-FFF2-40B4-BE49-F238E27FC236}">
                <a16:creationId xmlns:a16="http://schemas.microsoft.com/office/drawing/2014/main" id="{2F2E4339-0D0B-AD41-F3E8-322D1DEDEA79}"/>
              </a:ext>
            </a:extLst>
          </p:cNvPr>
          <p:cNvSpPr>
            <a:spLocks noGrp="1"/>
          </p:cNvSpPr>
          <p:nvPr>
            <p:ph idx="1"/>
          </p:nvPr>
        </p:nvSpPr>
        <p:spPr>
          <a:xfrm>
            <a:off x="251520" y="782519"/>
            <a:ext cx="8229600" cy="5350843"/>
          </a:xfrm>
        </p:spPr>
        <p:txBody>
          <a:bodyPr>
            <a:normAutofit fontScale="92500" lnSpcReduction="10000"/>
          </a:bodyPr>
          <a:lstStyle/>
          <a:p>
            <a:pPr>
              <a:lnSpc>
                <a:spcPct val="110000"/>
              </a:lnSpc>
            </a:pPr>
            <a:r>
              <a:rPr lang="en-GB" sz="2600" dirty="0">
                <a:latin typeface="Calibri" panose="020F0502020204030204" pitchFamily="34" charset="0"/>
                <a:cs typeface="Calibri" panose="020F0502020204030204" pitchFamily="34" charset="0"/>
              </a:rPr>
              <a:t>Launched in 1980 at Olympia</a:t>
            </a:r>
          </a:p>
          <a:p>
            <a:pPr>
              <a:lnSpc>
                <a:spcPct val="110000"/>
              </a:lnSpc>
            </a:pPr>
            <a:r>
              <a:rPr lang="en-GB" sz="2600" dirty="0">
                <a:latin typeface="Calibri" panose="020F0502020204030204" pitchFamily="34" charset="0"/>
                <a:cs typeface="Calibri" panose="020F0502020204030204" pitchFamily="34" charset="0"/>
              </a:rPr>
              <a:t>focused on showcasing how the industry has evolved and reshaped itself over the last few years to meet the demands of the new consumer market</a:t>
            </a:r>
          </a:p>
          <a:p>
            <a:pPr>
              <a:lnSpc>
                <a:spcPct val="110000"/>
              </a:lnSpc>
            </a:pPr>
            <a:r>
              <a:rPr lang="en-GB" sz="2600" dirty="0">
                <a:latin typeface="Calibri" panose="020F0502020204030204" pitchFamily="34" charset="0"/>
                <a:cs typeface="Calibri" panose="020F0502020204030204" pitchFamily="34" charset="0"/>
              </a:rPr>
              <a:t>market leading international travel event unlocking business opportunities for inbound and outbound tourism professionals</a:t>
            </a:r>
          </a:p>
          <a:p>
            <a:pPr>
              <a:lnSpc>
                <a:spcPct val="110000"/>
              </a:lnSpc>
            </a:pPr>
            <a:r>
              <a:rPr lang="en-GB" sz="2600" dirty="0">
                <a:latin typeface="Calibri" panose="020F0502020204030204" pitchFamily="34" charset="0"/>
                <a:cs typeface="Calibri" panose="020F0502020204030204" pitchFamily="34" charset="0"/>
              </a:rPr>
              <a:t>Trade Show – Business to Business (B2B)</a:t>
            </a:r>
          </a:p>
          <a:p>
            <a:pPr>
              <a:lnSpc>
                <a:spcPct val="110000"/>
              </a:lnSpc>
            </a:pPr>
            <a:r>
              <a:rPr lang="en-GB" sz="2600" dirty="0">
                <a:latin typeface="Calibri" panose="020F0502020204030204" pitchFamily="34" charset="0"/>
                <a:cs typeface="Calibri" panose="020F0502020204030204" pitchFamily="34" charset="0"/>
              </a:rPr>
              <a:t>Reed Exhibitions</a:t>
            </a:r>
          </a:p>
          <a:p>
            <a:pPr>
              <a:lnSpc>
                <a:spcPct val="110000"/>
              </a:lnSpc>
            </a:pPr>
            <a:r>
              <a:rPr lang="en-GB" sz="2600" dirty="0">
                <a:latin typeface="Calibri" panose="020F0502020204030204" pitchFamily="34" charset="0"/>
                <a:cs typeface="Calibri" panose="020F0502020204030204" pitchFamily="34" charset="0"/>
              </a:rPr>
              <a:t>NTO’s and international travel providers to do business with world-class travel buyers, as well as to showcase their services to the international press.</a:t>
            </a:r>
          </a:p>
          <a:p>
            <a:pPr>
              <a:lnSpc>
                <a:spcPct val="110000"/>
              </a:lnSpc>
            </a:pPr>
            <a:r>
              <a:rPr lang="en-GB" sz="2600" dirty="0">
                <a:latin typeface="Calibri" panose="020F0502020204030204" pitchFamily="34" charset="0"/>
                <a:cs typeface="Calibri" panose="020F0502020204030204" pitchFamily="34" charset="0"/>
                <a:hlinkClick r:id="rId3"/>
              </a:rPr>
              <a:t>https://www.wtm.com/london/en-gb.html</a:t>
            </a:r>
            <a:endParaRPr lang="en-GB" sz="2600" dirty="0">
              <a:latin typeface="Calibri" panose="020F0502020204030204" pitchFamily="34" charset="0"/>
              <a:cs typeface="Calibri" panose="020F0502020204030204" pitchFamily="34" charset="0"/>
            </a:endParaRPr>
          </a:p>
          <a:p>
            <a:pPr>
              <a:lnSpc>
                <a:spcPct val="110000"/>
              </a:lnSpc>
            </a:pPr>
            <a:endParaRPr lang="en-GB" sz="2600" dirty="0">
              <a:latin typeface="Calibri" panose="020F0502020204030204" pitchFamily="34" charset="0"/>
              <a:cs typeface="Calibri" panose="020F0502020204030204" pitchFamily="34" charset="0"/>
            </a:endParaRPr>
          </a:p>
          <a:p>
            <a:pPr>
              <a:lnSpc>
                <a:spcPct val="110000"/>
              </a:lnSpc>
            </a:pPr>
            <a:endParaRPr lang="en-GB" sz="2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3475217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2.5b Industry contract generated</a:t>
            </a:r>
          </a:p>
          <a:p>
            <a:r>
              <a:rPr lang="en-GB" sz="2400" dirty="0">
                <a:latin typeface="Calibri" panose="020F0502020204030204" pitchFamily="34" charset="0"/>
                <a:cs typeface="Calibri" panose="020F0502020204030204" pitchFamily="34" charset="0"/>
              </a:rPr>
              <a:t>50k Senior Travel industry Professionals Attend</a:t>
            </a:r>
          </a:p>
          <a:p>
            <a:r>
              <a:rPr lang="en-GB" sz="2400" dirty="0">
                <a:latin typeface="Calibri" panose="020F0502020204030204" pitchFamily="34" charset="0"/>
                <a:cs typeface="Calibri" panose="020F0502020204030204" pitchFamily="34" charset="0"/>
              </a:rPr>
              <a:t>Government Ministers</a:t>
            </a:r>
          </a:p>
          <a:p>
            <a:r>
              <a:rPr lang="en-GB" sz="2400" dirty="0">
                <a:latin typeface="Calibri" panose="020F0502020204030204" pitchFamily="34" charset="0"/>
                <a:cs typeface="Calibri" panose="020F0502020204030204" pitchFamily="34" charset="0"/>
              </a:rPr>
              <a:t>3K Media Attendees</a:t>
            </a:r>
          </a:p>
          <a:p>
            <a:r>
              <a:rPr lang="en-GB" sz="2400" dirty="0">
                <a:latin typeface="Calibri" panose="020F0502020204030204" pitchFamily="34" charset="0"/>
                <a:cs typeface="Calibri" panose="020F0502020204030204" pitchFamily="34" charset="0"/>
              </a:rPr>
              <a:t>100 New Stories</a:t>
            </a:r>
          </a:p>
          <a:p>
            <a:r>
              <a:rPr lang="en-GB" sz="2400" dirty="0">
                <a:latin typeface="Calibri" panose="020F0502020204030204" pitchFamily="34" charset="0"/>
                <a:cs typeface="Calibri" panose="020F0502020204030204" pitchFamily="34" charset="0"/>
              </a:rPr>
              <a:t>International Press</a:t>
            </a:r>
          </a:p>
          <a:p>
            <a:r>
              <a:rPr lang="en-GB" sz="2400" dirty="0">
                <a:latin typeface="Calibri" panose="020F0502020204030204" pitchFamily="34" charset="0"/>
                <a:cs typeface="Calibri" panose="020F0502020204030204" pitchFamily="34" charset="0"/>
              </a:rPr>
              <a:t>8 Regions</a:t>
            </a:r>
          </a:p>
          <a:p>
            <a:endParaRPr lang="en-GB" dirty="0"/>
          </a:p>
        </p:txBody>
      </p:sp>
      <p:sp>
        <p:nvSpPr>
          <p:cNvPr id="2" name="Title 1"/>
          <p:cNvSpPr>
            <a:spLocks noGrp="1"/>
          </p:cNvSpPr>
          <p:nvPr>
            <p:ph type="title"/>
          </p:nvPr>
        </p:nvSpPr>
        <p:spPr>
          <a:xfrm>
            <a:off x="457200" y="274638"/>
            <a:ext cx="8229600" cy="778098"/>
          </a:xfrm>
        </p:spPr>
        <p:txBody>
          <a:bodyPr>
            <a:normAutofit/>
          </a:bodyPr>
          <a:lstStyle/>
          <a:p>
            <a:r>
              <a:rPr lang="en-GB" sz="4000" dirty="0">
                <a:effectLst/>
                <a:latin typeface="Calibri" panose="020F0502020204030204" pitchFamily="34" charset="0"/>
                <a:cs typeface="Calibri" panose="020F0502020204030204" pitchFamily="34" charset="0"/>
              </a:rPr>
              <a:t>Facts and Figures</a:t>
            </a:r>
          </a:p>
        </p:txBody>
      </p:sp>
      <p:pic>
        <p:nvPicPr>
          <p:cNvPr id="4" name="Picture 3">
            <a:extLst>
              <a:ext uri="{FF2B5EF4-FFF2-40B4-BE49-F238E27FC236}">
                <a16:creationId xmlns:a16="http://schemas.microsoft.com/office/drawing/2014/main" id="{E09482B9-4994-6341-62F7-D51B310D3939}"/>
              </a:ext>
            </a:extLst>
          </p:cNvPr>
          <p:cNvPicPr>
            <a:picLocks noChangeAspect="1"/>
          </p:cNvPicPr>
          <p:nvPr/>
        </p:nvPicPr>
        <p:blipFill>
          <a:blip r:embed="rId2"/>
          <a:stretch>
            <a:fillRect/>
          </a:stretch>
        </p:blipFill>
        <p:spPr>
          <a:xfrm>
            <a:off x="3870899" y="2727899"/>
            <a:ext cx="1402202" cy="1402202"/>
          </a:xfrm>
          <a:prstGeom prst="rect">
            <a:avLst/>
          </a:prstGeom>
        </p:spPr>
      </p:pic>
    </p:spTree>
    <p:extLst>
      <p:ext uri="{BB962C8B-B14F-4D97-AF65-F5344CB8AC3E}">
        <p14:creationId xmlns:p14="http://schemas.microsoft.com/office/powerpoint/2010/main" val="1274069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08720"/>
            <a:ext cx="9036496" cy="5328592"/>
          </a:xfrm>
        </p:spPr>
        <p:txBody>
          <a:bodyPr>
            <a:normAutofit fontScale="70000" lnSpcReduction="20000"/>
          </a:bodyPr>
          <a:lstStyle/>
          <a:p>
            <a:pPr>
              <a:lnSpc>
                <a:spcPct val="120000"/>
              </a:lnSpc>
            </a:pPr>
            <a:r>
              <a:rPr lang="en-GB" dirty="0">
                <a:latin typeface="Calibri" panose="020F0502020204030204" pitchFamily="34" charset="0"/>
                <a:cs typeface="Calibri" panose="020F0502020204030204" pitchFamily="34" charset="0"/>
              </a:rPr>
              <a:t>1982 Launch – 350 Exhibitors, 7,753 trade attended</a:t>
            </a:r>
          </a:p>
          <a:p>
            <a:pPr>
              <a:lnSpc>
                <a:spcPct val="120000"/>
              </a:lnSpc>
            </a:pPr>
            <a:r>
              <a:rPr lang="en-GB" dirty="0">
                <a:latin typeface="Calibri" panose="020F0502020204030204" pitchFamily="34" charset="0"/>
                <a:cs typeface="Calibri" panose="020F0502020204030204" pitchFamily="34" charset="0"/>
              </a:rPr>
              <a:t>1992 Moved to Earls Court, used Boat Show Pool  and WTM Meridian Club Launched</a:t>
            </a:r>
          </a:p>
          <a:p>
            <a:pPr>
              <a:lnSpc>
                <a:spcPct val="120000"/>
              </a:lnSpc>
            </a:pPr>
            <a:r>
              <a:rPr lang="en-GB" dirty="0">
                <a:latin typeface="Calibri" panose="020F0502020204030204" pitchFamily="34" charset="0"/>
                <a:cs typeface="Calibri" panose="020F0502020204030204" pitchFamily="34" charset="0"/>
              </a:rPr>
              <a:t>7K exhibitors</a:t>
            </a:r>
          </a:p>
          <a:p>
            <a:pPr>
              <a:lnSpc>
                <a:spcPct val="120000"/>
              </a:lnSpc>
            </a:pPr>
            <a:r>
              <a:rPr lang="en-GB" dirty="0">
                <a:latin typeface="Calibri" panose="020F0502020204030204" pitchFamily="34" charset="0"/>
                <a:cs typeface="Calibri" panose="020F0502020204030204" pitchFamily="34" charset="0"/>
              </a:rPr>
              <a:t>1994 Environmental Awareness Day Launched</a:t>
            </a:r>
          </a:p>
          <a:p>
            <a:pPr>
              <a:lnSpc>
                <a:spcPct val="120000"/>
              </a:lnSpc>
            </a:pPr>
            <a:r>
              <a:rPr lang="en-GB" dirty="0">
                <a:latin typeface="Calibri" panose="020F0502020204030204" pitchFamily="34" charset="0"/>
                <a:cs typeface="Calibri" panose="020F0502020204030204" pitchFamily="34" charset="0"/>
              </a:rPr>
              <a:t>1998 Water Aid Launched Raised £1m Supported 900k people in 28 countries</a:t>
            </a:r>
          </a:p>
          <a:p>
            <a:pPr>
              <a:lnSpc>
                <a:spcPct val="120000"/>
              </a:lnSpc>
            </a:pPr>
            <a:r>
              <a:rPr lang="en-GB" dirty="0">
                <a:latin typeface="Calibri" panose="020F0502020204030204" pitchFamily="34" charset="0"/>
                <a:cs typeface="Calibri" panose="020F0502020204030204" pitchFamily="34" charset="0"/>
              </a:rPr>
              <a:t>2001 Programme rewritten post 9/11 – 2 </a:t>
            </a:r>
            <a:r>
              <a:rPr lang="en-GB" dirty="0" err="1">
                <a:latin typeface="Calibri" panose="020F0502020204030204" pitchFamily="34" charset="0"/>
                <a:cs typeface="Calibri" panose="020F0502020204030204" pitchFamily="34" charset="0"/>
              </a:rPr>
              <a:t>mins</a:t>
            </a:r>
            <a:r>
              <a:rPr lang="en-GB" dirty="0">
                <a:latin typeface="Calibri" panose="020F0502020204030204" pitchFamily="34" charset="0"/>
                <a:cs typeface="Calibri" panose="020F0502020204030204" pitchFamily="34" charset="0"/>
              </a:rPr>
              <a:t> silence</a:t>
            </a:r>
          </a:p>
          <a:p>
            <a:pPr>
              <a:lnSpc>
                <a:spcPct val="120000"/>
              </a:lnSpc>
            </a:pPr>
            <a:r>
              <a:rPr lang="en-GB" dirty="0">
                <a:latin typeface="Calibri" panose="020F0502020204030204" pitchFamily="34" charset="0"/>
                <a:cs typeface="Calibri" panose="020F0502020204030204" pitchFamily="34" charset="0"/>
              </a:rPr>
              <a:t>Aimed to re build confidence and explore impacts</a:t>
            </a:r>
          </a:p>
          <a:p>
            <a:pPr>
              <a:lnSpc>
                <a:spcPct val="120000"/>
              </a:lnSpc>
            </a:pPr>
            <a:r>
              <a:rPr lang="en-GB" dirty="0">
                <a:latin typeface="Calibri" panose="020F0502020204030204" pitchFamily="34" charset="0"/>
                <a:cs typeface="Calibri" panose="020F0502020204030204" pitchFamily="34" charset="0"/>
              </a:rPr>
              <a:t>2002 Moved to Excel</a:t>
            </a:r>
          </a:p>
          <a:p>
            <a:pPr>
              <a:lnSpc>
                <a:spcPct val="120000"/>
              </a:lnSpc>
            </a:pPr>
            <a:r>
              <a:rPr lang="en-GB" dirty="0">
                <a:latin typeface="Calibri" panose="020F0502020204030204" pitchFamily="34" charset="0"/>
                <a:cs typeface="Calibri" panose="020F0502020204030204" pitchFamily="34" charset="0"/>
              </a:rPr>
              <a:t>2004 Environmental Awareness Day renamed World Responsible Tourism Day</a:t>
            </a:r>
          </a:p>
          <a:p>
            <a:pPr>
              <a:lnSpc>
                <a:spcPct val="120000"/>
              </a:lnSpc>
            </a:pPr>
            <a:r>
              <a:rPr lang="en-GB" dirty="0">
                <a:latin typeface="Calibri" panose="020F0502020204030204" pitchFamily="34" charset="0"/>
                <a:cs typeface="Calibri" panose="020F0502020204030204" pitchFamily="34" charset="0"/>
              </a:rPr>
              <a:t>2007 Hosted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UNWTO Ministers summit on Tourism and Climate - Bali Summit</a:t>
            </a:r>
          </a:p>
          <a:p>
            <a:pPr>
              <a:lnSpc>
                <a:spcPct val="120000"/>
              </a:lnSpc>
            </a:pPr>
            <a:r>
              <a:rPr lang="en-GB" dirty="0">
                <a:latin typeface="Calibri" panose="020F0502020204030204" pitchFamily="34" charset="0"/>
                <a:cs typeface="Calibri" panose="020F0502020204030204" pitchFamily="34" charset="0"/>
              </a:rPr>
              <a:t>2008 11K exhibitors</a:t>
            </a:r>
          </a:p>
          <a:p>
            <a:pPr>
              <a:lnSpc>
                <a:spcPct val="120000"/>
              </a:lnSpc>
            </a:pPr>
            <a:r>
              <a:rPr lang="en-GB" dirty="0">
                <a:latin typeface="Calibri" panose="020F0502020204030204" pitchFamily="34" charset="0"/>
                <a:cs typeface="Calibri" panose="020F0502020204030204" pitchFamily="34" charset="0"/>
              </a:rPr>
              <a:t>2010 Speed Networking Introduced</a:t>
            </a:r>
          </a:p>
          <a:p>
            <a:pPr>
              <a:lnSpc>
                <a:spcPct val="120000"/>
              </a:lnSpc>
            </a:pPr>
            <a:r>
              <a:rPr lang="en-GB" dirty="0">
                <a:latin typeface="Calibri" panose="020F0502020204030204" pitchFamily="34" charset="0"/>
                <a:cs typeface="Calibri" panose="020F0502020204030204" pitchFamily="34" charset="0"/>
              </a:rPr>
              <a:t>2013 Meridian Club renamed WTM Buyers Club</a:t>
            </a:r>
          </a:p>
          <a:p>
            <a:pPr>
              <a:lnSpc>
                <a:spcPct val="120000"/>
              </a:lnSpc>
            </a:pPr>
            <a:r>
              <a:rPr lang="en-GB" dirty="0">
                <a:latin typeface="Calibri" panose="020F0502020204030204" pitchFamily="34" charset="0"/>
                <a:cs typeface="Calibri" panose="020F0502020204030204" pitchFamily="34" charset="0"/>
              </a:rPr>
              <a:t>2020 Virtual WTM</a:t>
            </a:r>
          </a:p>
          <a:p>
            <a:pPr>
              <a:lnSpc>
                <a:spcPct val="120000"/>
              </a:lnSpc>
            </a:pPr>
            <a:r>
              <a:rPr lang="en-GB" dirty="0">
                <a:latin typeface="Calibri" panose="020F0502020204030204" pitchFamily="34" charset="0"/>
                <a:cs typeface="Calibri" panose="020F0502020204030204" pitchFamily="34" charset="0"/>
              </a:rPr>
              <a:t>2022 in Excel London </a:t>
            </a:r>
          </a:p>
        </p:txBody>
      </p:sp>
      <p:sp>
        <p:nvSpPr>
          <p:cNvPr id="2" name="Title 1"/>
          <p:cNvSpPr>
            <a:spLocks noGrp="1"/>
          </p:cNvSpPr>
          <p:nvPr>
            <p:ph type="title"/>
          </p:nvPr>
        </p:nvSpPr>
        <p:spPr>
          <a:xfrm>
            <a:off x="80797" y="44624"/>
            <a:ext cx="8229600" cy="864096"/>
          </a:xfrm>
        </p:spPr>
        <p:txBody>
          <a:bodyPr>
            <a:normAutofit/>
          </a:bodyPr>
          <a:lstStyle/>
          <a:p>
            <a:r>
              <a:rPr lang="en-GB" sz="4000" dirty="0">
                <a:latin typeface="Calibri" panose="020F0502020204030204" pitchFamily="34" charset="0"/>
                <a:cs typeface="Calibri" panose="020F0502020204030204" pitchFamily="34" charset="0"/>
              </a:rPr>
              <a:t>  Developments at WTM</a:t>
            </a:r>
          </a:p>
        </p:txBody>
      </p:sp>
      <p:pic>
        <p:nvPicPr>
          <p:cNvPr id="4" name="Picture 3">
            <a:extLst>
              <a:ext uri="{FF2B5EF4-FFF2-40B4-BE49-F238E27FC236}">
                <a16:creationId xmlns:a16="http://schemas.microsoft.com/office/drawing/2014/main" id="{87DF197C-74D5-42E1-D2C6-8028C4844D94}"/>
              </a:ext>
            </a:extLst>
          </p:cNvPr>
          <p:cNvPicPr>
            <a:picLocks noChangeAspect="1"/>
          </p:cNvPicPr>
          <p:nvPr/>
        </p:nvPicPr>
        <p:blipFill>
          <a:blip r:embed="rId2"/>
          <a:stretch>
            <a:fillRect/>
          </a:stretch>
        </p:blipFill>
        <p:spPr>
          <a:xfrm>
            <a:off x="7236296" y="5229200"/>
            <a:ext cx="1402202" cy="1402202"/>
          </a:xfrm>
          <a:prstGeom prst="rect">
            <a:avLst/>
          </a:prstGeom>
        </p:spPr>
      </p:pic>
    </p:spTree>
    <p:extLst>
      <p:ext uri="{BB962C8B-B14F-4D97-AF65-F5344CB8AC3E}">
        <p14:creationId xmlns:p14="http://schemas.microsoft.com/office/powerpoint/2010/main" val="242266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89EF1E8-B47D-9ED5-C60B-B30697A62BBA}"/>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increasing amount of EU and national legislation with regards to material waste and its disposal at events. </a:t>
            </a:r>
          </a:p>
          <a:p>
            <a:r>
              <a:rPr lang="en-GB" sz="2400" dirty="0">
                <a:latin typeface="Calibri" panose="020F0502020204030204" pitchFamily="34" charset="0"/>
                <a:cs typeface="Calibri" panose="020F0502020204030204" pitchFamily="34" charset="0"/>
              </a:rPr>
              <a:t>For events, this legislation puts increasing responsibilities on the venue and organisers to ensure that waste is now separated before it leaves the exhibition site and that the maximum amount of material goes to be </a:t>
            </a:r>
            <a:r>
              <a:rPr lang="en-GB" sz="2400" b="1" dirty="0">
                <a:latin typeface="Calibri" panose="020F0502020204030204" pitchFamily="34" charset="0"/>
                <a:cs typeface="Calibri" panose="020F0502020204030204" pitchFamily="34" charset="0"/>
              </a:rPr>
              <a:t>recycled</a:t>
            </a:r>
            <a:r>
              <a:rPr lang="en-GB" sz="2400" dirty="0">
                <a:latin typeface="Calibri" panose="020F0502020204030204" pitchFamily="34" charset="0"/>
                <a:cs typeface="Calibri" panose="020F0502020204030204" pitchFamily="34" charset="0"/>
              </a:rPr>
              <a:t> rather than going to landfill.</a:t>
            </a:r>
          </a:p>
          <a:p>
            <a:r>
              <a:rPr lang="en-GB" sz="2400" dirty="0">
                <a:latin typeface="Calibri" panose="020F0502020204030204" pitchFamily="34" charset="0"/>
                <a:cs typeface="Calibri" panose="020F0502020204030204" pitchFamily="34" charset="0"/>
                <a:hlinkClick r:id="rId2"/>
              </a:rPr>
              <a:t>https://www.wtm.com/london/en-gb/about/sustainability.html</a:t>
            </a:r>
            <a:endParaRPr lang="en-GB" sz="2400" dirty="0">
              <a:latin typeface="Calibri" panose="020F0502020204030204" pitchFamily="34" charset="0"/>
              <a:cs typeface="Calibri" panose="020F0502020204030204" pitchFamily="34" charset="0"/>
            </a:endParaRPr>
          </a:p>
          <a:p>
            <a:endParaRPr lang="en-GB" dirty="0"/>
          </a:p>
          <a:p>
            <a:endParaRPr lang="en-GB" dirty="0"/>
          </a:p>
        </p:txBody>
      </p:sp>
      <p:sp>
        <p:nvSpPr>
          <p:cNvPr id="3" name="Title 2">
            <a:extLst>
              <a:ext uri="{FF2B5EF4-FFF2-40B4-BE49-F238E27FC236}">
                <a16:creationId xmlns:a16="http://schemas.microsoft.com/office/drawing/2014/main" id="{CDE32318-69C5-BF53-B4A8-DB7287D51DFB}"/>
              </a:ext>
            </a:extLst>
          </p:cNvPr>
          <p:cNvSpPr>
            <a:spLocks noGrp="1"/>
          </p:cNvSpPr>
          <p:nvPr>
            <p:ph type="title"/>
          </p:nvPr>
        </p:nvSpPr>
        <p:spPr/>
        <p:txBody>
          <a:bodyPr>
            <a:normAutofit fontScale="90000"/>
          </a:bodyPr>
          <a:lstStyle/>
          <a:p>
            <a:r>
              <a:rPr lang="en-GB" b="1" i="0" dirty="0">
                <a:solidFill>
                  <a:srgbClr val="333333"/>
                </a:solidFill>
                <a:effectLst/>
                <a:latin typeface="Calibri" panose="020F0502020204030204" pitchFamily="34" charset="0"/>
                <a:cs typeface="Calibri" panose="020F0502020204030204" pitchFamily="34" charset="0"/>
              </a:rPr>
              <a:t>Sustainability commitment</a:t>
            </a:r>
            <a:br>
              <a:rPr lang="en-GB" b="1" i="0" dirty="0">
                <a:solidFill>
                  <a:srgbClr val="333333"/>
                </a:solidFill>
                <a:effectLst/>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491A7383-62BF-6B5B-7E98-AD26E078A8A6}"/>
              </a:ext>
            </a:extLst>
          </p:cNvPr>
          <p:cNvPicPr>
            <a:picLocks noChangeAspect="1"/>
          </p:cNvPicPr>
          <p:nvPr/>
        </p:nvPicPr>
        <p:blipFill>
          <a:blip r:embed="rId3"/>
          <a:stretch>
            <a:fillRect/>
          </a:stretch>
        </p:blipFill>
        <p:spPr>
          <a:xfrm>
            <a:off x="6876256" y="4293096"/>
            <a:ext cx="1978266" cy="1978266"/>
          </a:xfrm>
          <a:prstGeom prst="rect">
            <a:avLst/>
          </a:prstGeom>
        </p:spPr>
      </p:pic>
    </p:spTree>
    <p:extLst>
      <p:ext uri="{BB962C8B-B14F-4D97-AF65-F5344CB8AC3E}">
        <p14:creationId xmlns:p14="http://schemas.microsoft.com/office/powerpoint/2010/main" val="1472128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9344D39-51D3-3D6F-62C5-8670EA00DC23}"/>
              </a:ext>
            </a:extLst>
          </p:cNvPr>
          <p:cNvSpPr>
            <a:spLocks noGrp="1"/>
          </p:cNvSpPr>
          <p:nvPr>
            <p:ph idx="1"/>
          </p:nvPr>
        </p:nvSpPr>
        <p:spPr>
          <a:xfrm>
            <a:off x="30797" y="836712"/>
            <a:ext cx="8229600" cy="5328592"/>
          </a:xfrm>
        </p:spPr>
        <p:txBody>
          <a:bodyPr>
            <a:normAutofit fontScale="62500" lnSpcReduction="20000"/>
          </a:bodyPr>
          <a:lstStyle/>
          <a:p>
            <a:pPr>
              <a:lnSpc>
                <a:spcPct val="120000"/>
              </a:lnSpc>
            </a:pPr>
            <a:r>
              <a:rPr lang="en-GB" sz="3200" dirty="0">
                <a:latin typeface="Calibri" panose="020F0502020204030204" pitchFamily="34" charset="0"/>
                <a:cs typeface="Calibri" panose="020F0502020204030204" pitchFamily="34" charset="0"/>
              </a:rPr>
              <a:t>Research revealed that half (49%) of respondents aged 16-24 are interested in a career in the sector. </a:t>
            </a:r>
          </a:p>
          <a:p>
            <a:pPr>
              <a:lnSpc>
                <a:spcPct val="120000"/>
              </a:lnSpc>
            </a:pPr>
            <a:r>
              <a:rPr lang="en-GB" sz="3200" dirty="0">
                <a:latin typeface="Calibri" panose="020F0502020204030204" pitchFamily="34" charset="0"/>
                <a:cs typeface="Calibri" panose="020F0502020204030204" pitchFamily="34" charset="0"/>
              </a:rPr>
              <a:t>They cited the discounts and offers they can benefit from (34%), </a:t>
            </a:r>
          </a:p>
          <a:p>
            <a:pPr>
              <a:lnSpc>
                <a:spcPct val="120000"/>
              </a:lnSpc>
            </a:pPr>
            <a:r>
              <a:rPr lang="en-GB" sz="3200" dirty="0">
                <a:latin typeface="Calibri" panose="020F0502020204030204" pitchFamily="34" charset="0"/>
                <a:cs typeface="Calibri" panose="020F0502020204030204" pitchFamily="34" charset="0"/>
              </a:rPr>
              <a:t>the exciting, fun and sociable environment (33%), </a:t>
            </a:r>
          </a:p>
          <a:p>
            <a:pPr>
              <a:lnSpc>
                <a:spcPct val="120000"/>
              </a:lnSpc>
            </a:pPr>
            <a:r>
              <a:rPr lang="en-GB" sz="3200" dirty="0">
                <a:latin typeface="Calibri" panose="020F0502020204030204" pitchFamily="34" charset="0"/>
                <a:cs typeface="Calibri" panose="020F0502020204030204" pitchFamily="34" charset="0"/>
              </a:rPr>
              <a:t>and the obvious opportunity to travel the world (29%). </a:t>
            </a:r>
          </a:p>
          <a:p>
            <a:pPr>
              <a:lnSpc>
                <a:spcPct val="120000"/>
              </a:lnSpc>
            </a:pPr>
            <a:r>
              <a:rPr lang="en-GB" sz="3200" dirty="0">
                <a:latin typeface="Calibri" panose="020F0502020204030204" pitchFamily="34" charset="0"/>
                <a:cs typeface="Calibri" panose="020F0502020204030204" pitchFamily="34" charset="0"/>
              </a:rPr>
              <a:t>Most young people are most interested in pursuing jobs as flight attendants (20%), travel agents (16%), and travel writers (15%).</a:t>
            </a:r>
          </a:p>
          <a:p>
            <a:pPr>
              <a:lnSpc>
                <a:spcPct val="120000"/>
              </a:lnSpc>
            </a:pPr>
            <a:r>
              <a:rPr lang="en-GB" sz="3200" dirty="0">
                <a:latin typeface="Calibri" panose="020F0502020204030204" pitchFamily="34" charset="0"/>
                <a:cs typeface="Calibri" panose="020F0502020204030204" pitchFamily="34" charset="0"/>
              </a:rPr>
              <a:t> What’s holding back the rest are the long hours (26%) rude customers (23%) and time away from family and friends (21%) with a third (32%) adding a career in the sector would be more desirable if it came with a higher salary.</a:t>
            </a:r>
          </a:p>
          <a:p>
            <a:pPr>
              <a:lnSpc>
                <a:spcPct val="120000"/>
              </a:lnSpc>
            </a:pPr>
            <a:r>
              <a:rPr lang="en-GB" sz="3200" dirty="0">
                <a:latin typeface="Calibri" panose="020F0502020204030204" pitchFamily="34" charset="0"/>
                <a:cs typeface="Calibri" panose="020F0502020204030204" pitchFamily="34" charset="0"/>
              </a:rPr>
              <a:t>The struggle to replace manpower lost during the pandemic is a global one, and the solution lies in facing up to pay and conditions that caused so many to pursue new careers outside the industry post covid.</a:t>
            </a:r>
          </a:p>
          <a:p>
            <a:pPr>
              <a:lnSpc>
                <a:spcPct val="120000"/>
              </a:lnSpc>
            </a:pPr>
            <a:r>
              <a:rPr lang="en-GB" sz="3200" dirty="0">
                <a:latin typeface="Calibri" panose="020F0502020204030204" pitchFamily="34" charset="0"/>
                <a:cs typeface="Calibri" panose="020F0502020204030204" pitchFamily="34" charset="0"/>
                <a:hlinkClick r:id="rId2"/>
              </a:rPr>
              <a:t>https://rxglobal.com/unleashing-new-generation-travel-talent</a:t>
            </a:r>
            <a:endParaRPr lang="en-GB" sz="3200" dirty="0">
              <a:latin typeface="Calibri" panose="020F0502020204030204" pitchFamily="34" charset="0"/>
              <a:cs typeface="Calibri" panose="020F0502020204030204" pitchFamily="34" charset="0"/>
            </a:endParaRPr>
          </a:p>
          <a:p>
            <a:endParaRPr lang="en-GB" dirty="0"/>
          </a:p>
        </p:txBody>
      </p:sp>
      <p:sp>
        <p:nvSpPr>
          <p:cNvPr id="3" name="Title 2">
            <a:extLst>
              <a:ext uri="{FF2B5EF4-FFF2-40B4-BE49-F238E27FC236}">
                <a16:creationId xmlns:a16="http://schemas.microsoft.com/office/drawing/2014/main" id="{625204E8-C140-05C5-DCF4-0B27FABEC20B}"/>
              </a:ext>
            </a:extLst>
          </p:cNvPr>
          <p:cNvSpPr>
            <a:spLocks noGrp="1"/>
          </p:cNvSpPr>
          <p:nvPr>
            <p:ph type="title"/>
          </p:nvPr>
        </p:nvSpPr>
        <p:spPr>
          <a:xfrm>
            <a:off x="179512" y="116632"/>
            <a:ext cx="8435280" cy="490066"/>
          </a:xfrm>
        </p:spPr>
        <p:txBody>
          <a:bodyPr>
            <a:normAutofit fontScale="90000"/>
          </a:bodyPr>
          <a:lstStyle/>
          <a:p>
            <a:r>
              <a:rPr lang="en-GB" sz="4000" dirty="0">
                <a:effectLst/>
                <a:latin typeface="Calibri" panose="020F0502020204030204" pitchFamily="34" charset="0"/>
                <a:cs typeface="Calibri" panose="020F0502020204030204" pitchFamily="34" charset="0"/>
              </a:rPr>
              <a:t>HR issues</a:t>
            </a:r>
          </a:p>
        </p:txBody>
      </p:sp>
    </p:spTree>
    <p:extLst>
      <p:ext uri="{BB962C8B-B14F-4D97-AF65-F5344CB8AC3E}">
        <p14:creationId xmlns:p14="http://schemas.microsoft.com/office/powerpoint/2010/main" val="35706735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0C4262-2849-A922-AACC-5D8BCC539F41}"/>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a </a:t>
            </a:r>
            <a:r>
              <a:rPr lang="en-GB" sz="2400" b="1" dirty="0">
                <a:latin typeface="Calibri" panose="020F0502020204030204" pitchFamily="34" charset="0"/>
                <a:cs typeface="Calibri" panose="020F0502020204030204" pitchFamily="34" charset="0"/>
              </a:rPr>
              <a:t>series of talks </a:t>
            </a:r>
            <a:r>
              <a:rPr lang="en-GB" sz="2400" dirty="0">
                <a:latin typeface="Calibri" panose="020F0502020204030204" pitchFamily="34" charset="0"/>
                <a:cs typeface="Calibri" panose="020F0502020204030204" pitchFamily="34" charset="0"/>
              </a:rPr>
              <a:t>on the Insight Stage focused on ‘Driving Recruitment and Developing Talent’. </a:t>
            </a:r>
          </a:p>
          <a:p>
            <a:r>
              <a:rPr lang="en-GB" sz="2400" dirty="0">
                <a:latin typeface="Calibri" panose="020F0502020204030204" pitchFamily="34" charset="0"/>
                <a:cs typeface="Calibri" panose="020F0502020204030204" pitchFamily="34" charset="0"/>
              </a:rPr>
              <a:t>With the industry struggling to recruit, a panel discussion on ‘Keeping your Team Happy and Motivated’ will focus on retention issues such as </a:t>
            </a:r>
          </a:p>
          <a:p>
            <a:r>
              <a:rPr lang="en-GB" sz="2400" dirty="0">
                <a:latin typeface="Calibri" panose="020F0502020204030204" pitchFamily="34" charset="0"/>
                <a:cs typeface="Calibri" panose="020F0502020204030204" pitchFamily="34" charset="0"/>
              </a:rPr>
              <a:t>employee wellbeing, </a:t>
            </a:r>
          </a:p>
          <a:p>
            <a:r>
              <a:rPr lang="en-GB" sz="2400" dirty="0">
                <a:latin typeface="Calibri" panose="020F0502020204030204" pitchFamily="34" charset="0"/>
                <a:cs typeface="Calibri" panose="020F0502020204030204" pitchFamily="34" charset="0"/>
              </a:rPr>
              <a:t>hybrid working, and </a:t>
            </a:r>
          </a:p>
          <a:p>
            <a:r>
              <a:rPr lang="en-GB" sz="2400" dirty="0">
                <a:latin typeface="Calibri" panose="020F0502020204030204" pitchFamily="34" charset="0"/>
                <a:cs typeface="Calibri" panose="020F0502020204030204" pitchFamily="34" charset="0"/>
              </a:rPr>
              <a:t>what makes employees love their employers</a:t>
            </a:r>
          </a:p>
        </p:txBody>
      </p:sp>
      <p:sp>
        <p:nvSpPr>
          <p:cNvPr id="3" name="Title 2">
            <a:extLst>
              <a:ext uri="{FF2B5EF4-FFF2-40B4-BE49-F238E27FC236}">
                <a16:creationId xmlns:a16="http://schemas.microsoft.com/office/drawing/2014/main" id="{576D4D25-E71F-79AA-38B6-4ABB7FDAFCFD}"/>
              </a:ext>
            </a:extLst>
          </p:cNvPr>
          <p:cNvSpPr>
            <a:spLocks noGrp="1"/>
          </p:cNvSpPr>
          <p:nvPr>
            <p:ph type="title"/>
          </p:nvPr>
        </p:nvSpPr>
        <p:spPr>
          <a:xfrm>
            <a:off x="457200" y="274638"/>
            <a:ext cx="8229600" cy="576071"/>
          </a:xfrm>
        </p:spPr>
        <p:txBody>
          <a:bodyPr>
            <a:normAutofit fontScale="90000"/>
          </a:bodyPr>
          <a:lstStyle/>
          <a:p>
            <a:r>
              <a:rPr lang="en-GB" sz="3600" dirty="0">
                <a:effectLst/>
                <a:latin typeface="Calibri" panose="020F0502020204030204" pitchFamily="34" charset="0"/>
                <a:cs typeface="Calibri" panose="020F0502020204030204" pitchFamily="34" charset="0"/>
              </a:rPr>
              <a:t>Recruitment</a:t>
            </a:r>
          </a:p>
        </p:txBody>
      </p:sp>
      <p:pic>
        <p:nvPicPr>
          <p:cNvPr id="4" name="Picture 3">
            <a:extLst>
              <a:ext uri="{FF2B5EF4-FFF2-40B4-BE49-F238E27FC236}">
                <a16:creationId xmlns:a16="http://schemas.microsoft.com/office/drawing/2014/main" id="{2AFFC4E8-7BE0-86C8-FCB2-88298D18D17D}"/>
              </a:ext>
            </a:extLst>
          </p:cNvPr>
          <p:cNvPicPr>
            <a:picLocks noChangeAspect="1"/>
          </p:cNvPicPr>
          <p:nvPr/>
        </p:nvPicPr>
        <p:blipFill>
          <a:blip r:embed="rId2"/>
          <a:stretch>
            <a:fillRect/>
          </a:stretch>
        </p:blipFill>
        <p:spPr>
          <a:xfrm>
            <a:off x="6324732" y="4797152"/>
            <a:ext cx="2362068" cy="1553716"/>
          </a:xfrm>
          <a:prstGeom prst="rect">
            <a:avLst/>
          </a:prstGeom>
        </p:spPr>
      </p:pic>
    </p:spTree>
    <p:extLst>
      <p:ext uri="{BB962C8B-B14F-4D97-AF65-F5344CB8AC3E}">
        <p14:creationId xmlns:p14="http://schemas.microsoft.com/office/powerpoint/2010/main" val="175982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7797662" cy="705394"/>
          </a:xfrm>
        </p:spPr>
        <p:txBody>
          <a:bodyPr>
            <a:normAutofit fontScale="90000"/>
          </a:bodyPr>
          <a:lstStyle/>
          <a:p>
            <a:r>
              <a:rPr lang="en-GB" dirty="0">
                <a:effectLst/>
                <a:latin typeface="Calibri" panose="020F0502020204030204" pitchFamily="34" charset="0"/>
                <a:cs typeface="Calibri" panose="020F0502020204030204" pitchFamily="34" charset="0"/>
              </a:rPr>
              <a:t>Planning trade shows &amp; exhibitions</a:t>
            </a:r>
          </a:p>
        </p:txBody>
      </p:sp>
      <p:sp>
        <p:nvSpPr>
          <p:cNvPr id="3" name="Content Placeholder 2"/>
          <p:cNvSpPr>
            <a:spLocks noGrp="1"/>
          </p:cNvSpPr>
          <p:nvPr>
            <p:ph sz="quarter" idx="13"/>
          </p:nvPr>
        </p:nvSpPr>
        <p:spPr>
          <a:xfrm>
            <a:off x="251520" y="1124744"/>
            <a:ext cx="7796030" cy="4536504"/>
          </a:xfrm>
        </p:spPr>
        <p:txBody>
          <a:bodyPr>
            <a:noAutofit/>
          </a:bodyPr>
          <a:lstStyle/>
          <a:p>
            <a:r>
              <a:rPr lang="en-GB" sz="2400" dirty="0">
                <a:latin typeface="Calibri" panose="020F0502020204030204" pitchFamily="34" charset="0"/>
                <a:cs typeface="Calibri" panose="020F0502020204030204" pitchFamily="34" charset="0"/>
              </a:rPr>
              <a:t>Event plan</a:t>
            </a:r>
          </a:p>
          <a:p>
            <a:r>
              <a:rPr lang="en-GB" sz="2400" dirty="0">
                <a:latin typeface="Calibri" panose="020F0502020204030204" pitchFamily="34" charset="0"/>
                <a:cs typeface="Calibri" panose="020F0502020204030204" pitchFamily="34" charset="0"/>
              </a:rPr>
              <a:t>B2B / B2C</a:t>
            </a:r>
          </a:p>
          <a:p>
            <a:pPr lvl="0">
              <a:buClr>
                <a:srgbClr val="B80E0F"/>
              </a:buClr>
            </a:pPr>
            <a:r>
              <a:rPr lang="en-GB" sz="2400" dirty="0">
                <a:solidFill>
                  <a:prstClr val="black"/>
                </a:solidFill>
                <a:latin typeface="Calibri" panose="020F0502020204030204" pitchFamily="34" charset="0"/>
                <a:cs typeface="Calibri" panose="020F0502020204030204" pitchFamily="34" charset="0"/>
              </a:rPr>
              <a:t>Business Plan</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Define the budget</a:t>
            </a:r>
          </a:p>
          <a:p>
            <a:r>
              <a:rPr lang="en-GB" sz="2400" dirty="0">
                <a:latin typeface="Calibri" panose="020F0502020204030204" pitchFamily="34" charset="0"/>
                <a:cs typeface="Calibri" panose="020F0502020204030204" pitchFamily="34" charset="0"/>
              </a:rPr>
              <a:t>Planning </a:t>
            </a:r>
          </a:p>
          <a:p>
            <a:pPr lvl="0">
              <a:buClr>
                <a:srgbClr val="B80E0F"/>
              </a:buClr>
            </a:pPr>
            <a:r>
              <a:rPr lang="en-GB" sz="2400" dirty="0">
                <a:solidFill>
                  <a:prstClr val="black"/>
                </a:solidFill>
                <a:latin typeface="Calibri" panose="020F0502020204030204" pitchFamily="34" charset="0"/>
                <a:cs typeface="Calibri" panose="020F0502020204030204" pitchFamily="34" charset="0"/>
              </a:rPr>
              <a:t>Aims &amp; Objectives = Game plan</a:t>
            </a:r>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Procedures</a:t>
            </a:r>
          </a:p>
          <a:p>
            <a:r>
              <a:rPr lang="en-GB" sz="2400" dirty="0">
                <a:latin typeface="Calibri" panose="020F0502020204030204" pitchFamily="34" charset="0"/>
                <a:cs typeface="Calibri" panose="020F0502020204030204" pitchFamily="34" charset="0"/>
              </a:rPr>
              <a:t>Expectations</a:t>
            </a:r>
          </a:p>
          <a:p>
            <a:r>
              <a:rPr lang="en-GB" sz="2400" dirty="0">
                <a:latin typeface="Calibri" panose="020F0502020204030204" pitchFamily="34" charset="0"/>
                <a:cs typeface="Calibri" panose="020F0502020204030204" pitchFamily="34" charset="0"/>
              </a:rPr>
              <a:t>Staff planning </a:t>
            </a:r>
          </a:p>
          <a:p>
            <a:r>
              <a:rPr lang="en-GB" sz="2400" dirty="0">
                <a:latin typeface="Calibri" panose="020F0502020204030204" pitchFamily="34" charset="0"/>
                <a:cs typeface="Calibri" panose="020F0502020204030204" pitchFamily="34" charset="0"/>
              </a:rPr>
              <a:t>Logistics &amp; transport</a:t>
            </a:r>
          </a:p>
        </p:txBody>
      </p:sp>
    </p:spTree>
    <p:extLst>
      <p:ext uri="{BB962C8B-B14F-4D97-AF65-F5344CB8AC3E}">
        <p14:creationId xmlns:p14="http://schemas.microsoft.com/office/powerpoint/2010/main" val="2998024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7797662" cy="888275"/>
          </a:xfrm>
        </p:spPr>
        <p:txBody>
          <a:bodyPr/>
          <a:lstStyle/>
          <a:p>
            <a:r>
              <a:rPr lang="en-GB" dirty="0">
                <a:effectLst/>
                <a:latin typeface="Calibri" panose="020F0502020204030204" pitchFamily="34" charset="0"/>
                <a:cs typeface="Calibri" panose="020F0502020204030204" pitchFamily="34" charset="0"/>
              </a:rPr>
              <a:t>Pre event planning </a:t>
            </a:r>
          </a:p>
        </p:txBody>
      </p:sp>
      <p:sp>
        <p:nvSpPr>
          <p:cNvPr id="3" name="Content Placeholder 2"/>
          <p:cNvSpPr>
            <a:spLocks noGrp="1"/>
          </p:cNvSpPr>
          <p:nvPr>
            <p:ph sz="quarter" idx="13"/>
          </p:nvPr>
        </p:nvSpPr>
        <p:spPr>
          <a:xfrm>
            <a:off x="160826" y="1268760"/>
            <a:ext cx="7796030" cy="4609191"/>
          </a:xfrm>
        </p:spPr>
        <p:txBody>
          <a:bodyPr>
            <a:normAutofit fontScale="62500" lnSpcReduction="20000"/>
          </a:bodyPr>
          <a:lstStyle/>
          <a:p>
            <a:pPr>
              <a:lnSpc>
                <a:spcPct val="120000"/>
              </a:lnSpc>
            </a:pPr>
            <a:r>
              <a:rPr lang="en-GB" sz="3800" dirty="0">
                <a:latin typeface="Calibri" panose="020F0502020204030204" pitchFamily="34" charset="0"/>
                <a:cs typeface="Calibri" panose="020F0502020204030204" pitchFamily="34" charset="0"/>
              </a:rPr>
              <a:t>Sales &amp; Marketing planning</a:t>
            </a:r>
          </a:p>
          <a:p>
            <a:pPr>
              <a:lnSpc>
                <a:spcPct val="120000"/>
              </a:lnSpc>
            </a:pPr>
            <a:r>
              <a:rPr lang="en-GB" sz="3800" dirty="0">
                <a:latin typeface="Calibri" panose="020F0502020204030204" pitchFamily="34" charset="0"/>
                <a:cs typeface="Calibri" panose="020F0502020204030204" pitchFamily="34" charset="0"/>
              </a:rPr>
              <a:t>Target audience / VIP’s / invites / attraction </a:t>
            </a:r>
          </a:p>
          <a:p>
            <a:pPr>
              <a:lnSpc>
                <a:spcPct val="120000"/>
              </a:lnSpc>
            </a:pPr>
            <a:r>
              <a:rPr lang="en-GB" sz="3800" dirty="0">
                <a:latin typeface="Calibri" panose="020F0502020204030204" pitchFamily="34" charset="0"/>
                <a:cs typeface="Calibri" panose="020F0502020204030204" pitchFamily="34" charset="0"/>
              </a:rPr>
              <a:t>Publicity</a:t>
            </a:r>
          </a:p>
          <a:p>
            <a:pPr>
              <a:lnSpc>
                <a:spcPct val="120000"/>
              </a:lnSpc>
            </a:pPr>
            <a:r>
              <a:rPr lang="en-GB" sz="3800" dirty="0">
                <a:latin typeface="Calibri" panose="020F0502020204030204" pitchFamily="34" charset="0"/>
                <a:cs typeface="Calibri" panose="020F0502020204030204" pitchFamily="34" charset="0"/>
              </a:rPr>
              <a:t>Appointments / programme / events</a:t>
            </a:r>
          </a:p>
          <a:p>
            <a:pPr>
              <a:lnSpc>
                <a:spcPct val="120000"/>
              </a:lnSpc>
            </a:pPr>
            <a:r>
              <a:rPr lang="en-GB" sz="3800" dirty="0">
                <a:latin typeface="Calibri" panose="020F0502020204030204" pitchFamily="34" charset="0"/>
                <a:cs typeface="Calibri" panose="020F0502020204030204" pitchFamily="34" charset="0"/>
              </a:rPr>
              <a:t>Free products / give </a:t>
            </a:r>
            <a:r>
              <a:rPr lang="en-GB" sz="3800" dirty="0" err="1">
                <a:latin typeface="Calibri" panose="020F0502020204030204" pitchFamily="34" charset="0"/>
                <a:cs typeface="Calibri" panose="020F0502020204030204" pitchFamily="34" charset="0"/>
              </a:rPr>
              <a:t>aways</a:t>
            </a:r>
            <a:endParaRPr lang="en-GB" sz="3800" dirty="0">
              <a:latin typeface="Calibri" panose="020F0502020204030204" pitchFamily="34" charset="0"/>
              <a:cs typeface="Calibri" panose="020F0502020204030204" pitchFamily="34" charset="0"/>
            </a:endParaRPr>
          </a:p>
          <a:p>
            <a:pPr>
              <a:lnSpc>
                <a:spcPct val="120000"/>
              </a:lnSpc>
            </a:pPr>
            <a:r>
              <a:rPr lang="en-GB" sz="3800" dirty="0">
                <a:latin typeface="Calibri" panose="020F0502020204030204" pitchFamily="34" charset="0"/>
                <a:cs typeface="Calibri" panose="020F0502020204030204" pitchFamily="34" charset="0"/>
              </a:rPr>
              <a:t>Retail merchandising</a:t>
            </a:r>
          </a:p>
          <a:p>
            <a:pPr>
              <a:lnSpc>
                <a:spcPct val="120000"/>
              </a:lnSpc>
            </a:pPr>
            <a:r>
              <a:rPr lang="en-GB" sz="3800" dirty="0">
                <a:latin typeface="Calibri" panose="020F0502020204030204" pitchFamily="34" charset="0"/>
                <a:cs typeface="Calibri" panose="020F0502020204030204" pitchFamily="34" charset="0"/>
              </a:rPr>
              <a:t>Managing visitors</a:t>
            </a:r>
          </a:p>
          <a:p>
            <a:pPr>
              <a:lnSpc>
                <a:spcPct val="120000"/>
              </a:lnSpc>
            </a:pPr>
            <a:r>
              <a:rPr lang="en-GB" sz="3800" dirty="0">
                <a:latin typeface="Calibri" panose="020F0502020204030204" pitchFamily="34" charset="0"/>
                <a:cs typeface="Calibri" panose="020F0502020204030204" pitchFamily="34" charset="0"/>
              </a:rPr>
              <a:t>Booking appointments</a:t>
            </a:r>
          </a:p>
          <a:p>
            <a:pPr>
              <a:lnSpc>
                <a:spcPct val="120000"/>
              </a:lnSpc>
            </a:pPr>
            <a:r>
              <a:rPr lang="en-GB" sz="3800" dirty="0">
                <a:latin typeface="Calibri" panose="020F0502020204030204" pitchFamily="34" charset="0"/>
                <a:cs typeface="Calibri" panose="020F0502020204030204" pitchFamily="34" charset="0"/>
              </a:rPr>
              <a:t>Staffing, roles, responsibilities, training  &amp; Dress codes</a:t>
            </a:r>
          </a:p>
          <a:p>
            <a:pPr>
              <a:lnSpc>
                <a:spcPct val="120000"/>
              </a:lnSpc>
            </a:pPr>
            <a:r>
              <a:rPr lang="en-GB" sz="3800" dirty="0">
                <a:latin typeface="Calibri" panose="020F0502020204030204" pitchFamily="34" charset="0"/>
                <a:cs typeface="Calibri" panose="020F0502020204030204" pitchFamily="34" charset="0"/>
              </a:rPr>
              <a:t>presentation</a:t>
            </a:r>
          </a:p>
          <a:p>
            <a:endParaRPr lang="en-GB" dirty="0"/>
          </a:p>
        </p:txBody>
      </p:sp>
    </p:spTree>
    <p:extLst>
      <p:ext uri="{BB962C8B-B14F-4D97-AF65-F5344CB8AC3E}">
        <p14:creationId xmlns:p14="http://schemas.microsoft.com/office/powerpoint/2010/main" val="376630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88640"/>
            <a:ext cx="7797662" cy="633254"/>
          </a:xfrm>
        </p:spPr>
        <p:txBody>
          <a:bodyPr>
            <a:normAutofit fontScale="90000"/>
          </a:bodyPr>
          <a:lstStyle/>
          <a:p>
            <a:r>
              <a:rPr lang="en-GB" dirty="0">
                <a:effectLst/>
                <a:latin typeface="Calibri" panose="020F0502020204030204" pitchFamily="34" charset="0"/>
                <a:cs typeface="Calibri" panose="020F0502020204030204" pitchFamily="34" charset="0"/>
              </a:rPr>
              <a:t>Trade Stand management</a:t>
            </a:r>
          </a:p>
        </p:txBody>
      </p:sp>
      <p:sp>
        <p:nvSpPr>
          <p:cNvPr id="3" name="Content Placeholder 2"/>
          <p:cNvSpPr>
            <a:spLocks noGrp="1"/>
          </p:cNvSpPr>
          <p:nvPr>
            <p:ph sz="quarter" idx="13"/>
          </p:nvPr>
        </p:nvSpPr>
        <p:spPr>
          <a:xfrm>
            <a:off x="179512" y="980728"/>
            <a:ext cx="8640960" cy="5400600"/>
          </a:xfrm>
        </p:spPr>
        <p:txBody>
          <a:bodyPr>
            <a:noAutofit/>
          </a:bodyPr>
          <a:lstStyle/>
          <a:p>
            <a:pPr>
              <a:lnSpc>
                <a:spcPct val="120000"/>
              </a:lnSpc>
            </a:pPr>
            <a:r>
              <a:rPr lang="en-GB" sz="2200" dirty="0">
                <a:latin typeface="Calibri" panose="020F0502020204030204" pitchFamily="34" charset="0"/>
                <a:cs typeface="Calibri" panose="020F0502020204030204" pitchFamily="34" charset="0"/>
              </a:rPr>
              <a:t>Signage &amp; Branding</a:t>
            </a:r>
          </a:p>
          <a:p>
            <a:pPr>
              <a:lnSpc>
                <a:spcPct val="120000"/>
              </a:lnSpc>
            </a:pPr>
            <a:r>
              <a:rPr lang="en-GB" sz="2200" dirty="0">
                <a:latin typeface="Calibri" panose="020F0502020204030204" pitchFamily="34" charset="0"/>
                <a:cs typeface="Calibri" panose="020F0502020204030204" pitchFamily="34" charset="0"/>
              </a:rPr>
              <a:t>Theming</a:t>
            </a:r>
          </a:p>
          <a:p>
            <a:pPr>
              <a:lnSpc>
                <a:spcPct val="120000"/>
              </a:lnSpc>
            </a:pPr>
            <a:r>
              <a:rPr lang="en-GB" sz="2200" dirty="0">
                <a:latin typeface="Calibri" panose="020F0502020204030204" pitchFamily="34" charset="0"/>
                <a:cs typeface="Calibri" panose="020F0502020204030204" pitchFamily="34" charset="0"/>
              </a:rPr>
              <a:t>1</a:t>
            </a:r>
            <a:r>
              <a:rPr lang="en-GB" sz="2200" baseline="30000" dirty="0">
                <a:latin typeface="Calibri" panose="020F0502020204030204" pitchFamily="34" charset="0"/>
                <a:cs typeface="Calibri" panose="020F0502020204030204" pitchFamily="34" charset="0"/>
              </a:rPr>
              <a:t>st</a:t>
            </a:r>
            <a:r>
              <a:rPr lang="en-GB" sz="2200" dirty="0">
                <a:latin typeface="Calibri" panose="020F0502020204030204" pitchFamily="34" charset="0"/>
                <a:cs typeface="Calibri" panose="020F0502020204030204" pitchFamily="34" charset="0"/>
              </a:rPr>
              <a:t> impressions</a:t>
            </a:r>
          </a:p>
          <a:p>
            <a:pPr>
              <a:lnSpc>
                <a:spcPct val="120000"/>
              </a:lnSpc>
            </a:pPr>
            <a:r>
              <a:rPr lang="en-GB" sz="2200" dirty="0">
                <a:latin typeface="Calibri" panose="020F0502020204030204" pitchFamily="34" charset="0"/>
                <a:cs typeface="Calibri" panose="020F0502020204030204" pitchFamily="34" charset="0"/>
              </a:rPr>
              <a:t>Entertainment</a:t>
            </a:r>
          </a:p>
          <a:p>
            <a:pPr>
              <a:lnSpc>
                <a:spcPct val="120000"/>
              </a:lnSpc>
            </a:pPr>
            <a:r>
              <a:rPr lang="en-GB" sz="2200" dirty="0">
                <a:latin typeface="Calibri" panose="020F0502020204030204" pitchFamily="34" charset="0"/>
                <a:cs typeface="Calibri" panose="020F0502020204030204" pitchFamily="34" charset="0"/>
              </a:rPr>
              <a:t>Promote</a:t>
            </a:r>
          </a:p>
          <a:p>
            <a:pPr>
              <a:lnSpc>
                <a:spcPct val="120000"/>
              </a:lnSpc>
            </a:pPr>
            <a:r>
              <a:rPr lang="en-GB" sz="2200" dirty="0">
                <a:latin typeface="Calibri" panose="020F0502020204030204" pitchFamily="34" charset="0"/>
                <a:cs typeface="Calibri" panose="020F0502020204030204" pitchFamily="34" charset="0"/>
              </a:rPr>
              <a:t>Team</a:t>
            </a:r>
          </a:p>
          <a:p>
            <a:pPr>
              <a:lnSpc>
                <a:spcPct val="120000"/>
              </a:lnSpc>
            </a:pPr>
            <a:r>
              <a:rPr lang="en-GB" sz="2200" dirty="0">
                <a:latin typeface="Calibri" panose="020F0502020204030204" pitchFamily="34" charset="0"/>
                <a:cs typeface="Calibri" panose="020F0502020204030204" pitchFamily="34" charset="0"/>
              </a:rPr>
              <a:t>roles</a:t>
            </a:r>
          </a:p>
          <a:p>
            <a:pPr>
              <a:lnSpc>
                <a:spcPct val="120000"/>
              </a:lnSpc>
            </a:pPr>
            <a:r>
              <a:rPr lang="en-GB" sz="2200" dirty="0">
                <a:latin typeface="Calibri" panose="020F0502020204030204" pitchFamily="34" charset="0"/>
                <a:cs typeface="Calibri" panose="020F0502020204030204" pitchFamily="34" charset="0"/>
              </a:rPr>
              <a:t>Meet &amp; Greet</a:t>
            </a:r>
          </a:p>
          <a:p>
            <a:pPr>
              <a:lnSpc>
                <a:spcPct val="120000"/>
              </a:lnSpc>
            </a:pPr>
            <a:r>
              <a:rPr lang="en-GB" sz="2200" dirty="0">
                <a:latin typeface="Calibri" panose="020F0502020204030204" pitchFamily="34" charset="0"/>
                <a:cs typeface="Calibri" panose="020F0502020204030204" pitchFamily="34" charset="0"/>
              </a:rPr>
              <a:t>Use of games, lucky draws, contests, discounts to attract</a:t>
            </a:r>
          </a:p>
          <a:p>
            <a:pPr>
              <a:lnSpc>
                <a:spcPct val="120000"/>
              </a:lnSpc>
            </a:pPr>
            <a:r>
              <a:rPr lang="en-GB" sz="2200" dirty="0">
                <a:latin typeface="Calibri" panose="020F0502020204030204" pitchFamily="34" charset="0"/>
                <a:cs typeface="Calibri" panose="020F0502020204030204" pitchFamily="34" charset="0"/>
              </a:rPr>
              <a:t>Networking </a:t>
            </a:r>
          </a:p>
          <a:p>
            <a:pPr>
              <a:lnSpc>
                <a:spcPct val="120000"/>
              </a:lnSpc>
            </a:pPr>
            <a:r>
              <a:rPr lang="en-GB" sz="2200" dirty="0">
                <a:latin typeface="Calibri" panose="020F0502020204030204" pitchFamily="34" charset="0"/>
                <a:cs typeface="Calibri" panose="020F0502020204030204" pitchFamily="34" charset="0"/>
              </a:rPr>
              <a:t>Catering</a:t>
            </a:r>
          </a:p>
        </p:txBody>
      </p:sp>
      <p:pic>
        <p:nvPicPr>
          <p:cNvPr id="4" name="Picture 3">
            <a:extLst>
              <a:ext uri="{FF2B5EF4-FFF2-40B4-BE49-F238E27FC236}">
                <a16:creationId xmlns:a16="http://schemas.microsoft.com/office/drawing/2014/main" id="{1403D172-85A9-4776-5592-A01D81DC7A9D}"/>
              </a:ext>
            </a:extLst>
          </p:cNvPr>
          <p:cNvPicPr>
            <a:picLocks noChangeAspect="1"/>
          </p:cNvPicPr>
          <p:nvPr/>
        </p:nvPicPr>
        <p:blipFill>
          <a:blip r:embed="rId2"/>
          <a:stretch>
            <a:fillRect/>
          </a:stretch>
        </p:blipFill>
        <p:spPr>
          <a:xfrm>
            <a:off x="6372200" y="1340768"/>
            <a:ext cx="2211710" cy="2948947"/>
          </a:xfrm>
          <a:prstGeom prst="rect">
            <a:avLst/>
          </a:prstGeom>
        </p:spPr>
      </p:pic>
    </p:spTree>
    <p:extLst>
      <p:ext uri="{BB962C8B-B14F-4D97-AF65-F5344CB8AC3E}">
        <p14:creationId xmlns:p14="http://schemas.microsoft.com/office/powerpoint/2010/main" val="3123996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Post event</a:t>
            </a:r>
          </a:p>
        </p:txBody>
      </p:sp>
      <p:sp>
        <p:nvSpPr>
          <p:cNvPr id="3" name="Content Placeholder 2"/>
          <p:cNvSpPr>
            <a:spLocks noGrp="1"/>
          </p:cNvSpPr>
          <p:nvPr>
            <p:ph sz="quarter" idx="13"/>
          </p:nvPr>
        </p:nvSpPr>
        <p:spPr>
          <a:xfrm>
            <a:off x="395536" y="1700808"/>
            <a:ext cx="7796030" cy="3311189"/>
          </a:xfrm>
        </p:spPr>
        <p:txBody>
          <a:bodyPr>
            <a:normAutofit/>
          </a:bodyPr>
          <a:lstStyle/>
          <a:p>
            <a:r>
              <a:rPr lang="en-GB" dirty="0">
                <a:latin typeface="Calibri" panose="020F0502020204030204" pitchFamily="34" charset="0"/>
                <a:cs typeface="Calibri" panose="020F0502020204030204" pitchFamily="34" charset="0"/>
              </a:rPr>
              <a:t>Follow up</a:t>
            </a:r>
          </a:p>
          <a:p>
            <a:r>
              <a:rPr lang="en-GB" dirty="0">
                <a:latin typeface="Calibri" panose="020F0502020204030204" pitchFamily="34" charset="0"/>
                <a:cs typeface="Calibri" panose="020F0502020204030204" pitchFamily="34" charset="0"/>
              </a:rPr>
              <a:t>Analyse leads</a:t>
            </a:r>
          </a:p>
          <a:p>
            <a:r>
              <a:rPr lang="en-GB" dirty="0">
                <a:latin typeface="Calibri" panose="020F0502020204030204" pitchFamily="34" charset="0"/>
                <a:cs typeface="Calibri" panose="020F0502020204030204" pitchFamily="34" charset="0"/>
              </a:rPr>
              <a:t>reconnect</a:t>
            </a:r>
          </a:p>
          <a:p>
            <a:r>
              <a:rPr lang="en-GB" dirty="0">
                <a:latin typeface="Calibri" panose="020F0502020204030204" pitchFamily="34" charset="0"/>
                <a:cs typeface="Calibri" panose="020F0502020204030204" pitchFamily="34" charset="0"/>
              </a:rPr>
              <a:t>Analysis &amp; Evaluation</a:t>
            </a:r>
          </a:p>
          <a:p>
            <a:r>
              <a:rPr lang="en-GB" dirty="0">
                <a:latin typeface="Calibri" panose="020F0502020204030204" pitchFamily="34" charset="0"/>
                <a:cs typeface="Calibri" panose="020F0502020204030204" pitchFamily="34" charset="0"/>
              </a:rPr>
              <a:t>Review budget – costs v profits</a:t>
            </a:r>
          </a:p>
          <a:p>
            <a:r>
              <a:rPr lang="en-GB" dirty="0">
                <a:latin typeface="Calibri" panose="020F0502020204030204" pitchFamily="34" charset="0"/>
                <a:cs typeface="Calibri" panose="020F0502020204030204" pitchFamily="34" charset="0"/>
              </a:rPr>
              <a:t>ROI</a:t>
            </a:r>
          </a:p>
          <a:p>
            <a:r>
              <a:rPr lang="en-GB" dirty="0">
                <a:latin typeface="Calibri" panose="020F0502020204030204" pitchFamily="34" charset="0"/>
                <a:cs typeface="Calibri" panose="020F0502020204030204" pitchFamily="34" charset="0"/>
              </a:rPr>
              <a:t>Future planning</a:t>
            </a:r>
          </a:p>
        </p:txBody>
      </p:sp>
      <p:pic>
        <p:nvPicPr>
          <p:cNvPr id="4" name="Picture 3">
            <a:extLst>
              <a:ext uri="{FF2B5EF4-FFF2-40B4-BE49-F238E27FC236}">
                <a16:creationId xmlns:a16="http://schemas.microsoft.com/office/drawing/2014/main" id="{8123340F-33AE-0E2B-77C1-8D78843F6540}"/>
              </a:ext>
            </a:extLst>
          </p:cNvPr>
          <p:cNvPicPr>
            <a:picLocks noChangeAspect="1"/>
          </p:cNvPicPr>
          <p:nvPr/>
        </p:nvPicPr>
        <p:blipFill>
          <a:blip r:embed="rId2"/>
          <a:stretch>
            <a:fillRect/>
          </a:stretch>
        </p:blipFill>
        <p:spPr>
          <a:xfrm>
            <a:off x="5751921" y="1556792"/>
            <a:ext cx="2982581" cy="2534990"/>
          </a:xfrm>
          <a:prstGeom prst="rect">
            <a:avLst/>
          </a:prstGeom>
        </p:spPr>
      </p:pic>
    </p:spTree>
    <p:extLst>
      <p:ext uri="{BB962C8B-B14F-4D97-AF65-F5344CB8AC3E}">
        <p14:creationId xmlns:p14="http://schemas.microsoft.com/office/powerpoint/2010/main" val="2730157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effectLst/>
                <a:latin typeface="Calibri" panose="020F0502020204030204" pitchFamily="34" charset="0"/>
                <a:cs typeface="Calibri" panose="020F0502020204030204" pitchFamily="34" charset="0"/>
              </a:rPr>
              <a:t>Forbes Seven Steps for organising a Successful Trade Show event</a:t>
            </a:r>
          </a:p>
        </p:txBody>
      </p:sp>
      <p:sp>
        <p:nvSpPr>
          <p:cNvPr id="3" name="Content Placeholder 2"/>
          <p:cNvSpPr>
            <a:spLocks noGrp="1"/>
          </p:cNvSpPr>
          <p:nvPr>
            <p:ph sz="quarter" idx="13"/>
          </p:nvPr>
        </p:nvSpPr>
        <p:spPr>
          <a:xfrm>
            <a:off x="179512" y="1772816"/>
            <a:ext cx="7796030" cy="4101908"/>
          </a:xfrm>
        </p:spPr>
        <p:txBody>
          <a:bodyPr>
            <a:normAutofit lnSpcReduction="10000"/>
          </a:bodyPr>
          <a:lstStyle/>
          <a:p>
            <a:pPr>
              <a:lnSpc>
                <a:spcPct val="120000"/>
              </a:lnSpc>
            </a:pPr>
            <a:r>
              <a:rPr lang="en-GB" dirty="0">
                <a:latin typeface="Calibri" panose="020F0502020204030204" pitchFamily="34" charset="0"/>
                <a:cs typeface="Calibri" panose="020F0502020204030204" pitchFamily="34" charset="0"/>
              </a:rPr>
              <a:t>Plan far in advance</a:t>
            </a:r>
          </a:p>
          <a:p>
            <a:pPr>
              <a:lnSpc>
                <a:spcPct val="120000"/>
              </a:lnSpc>
            </a:pPr>
            <a:r>
              <a:rPr lang="en-GB" dirty="0">
                <a:latin typeface="Calibri" panose="020F0502020204030204" pitchFamily="34" charset="0"/>
                <a:cs typeface="Calibri" panose="020F0502020204030204" pitchFamily="34" charset="0"/>
              </a:rPr>
              <a:t>Prepare sales &amp; Exec team</a:t>
            </a:r>
          </a:p>
          <a:p>
            <a:pPr>
              <a:lnSpc>
                <a:spcPct val="120000"/>
              </a:lnSpc>
            </a:pPr>
            <a:r>
              <a:rPr lang="en-GB" dirty="0">
                <a:latin typeface="Calibri" panose="020F0502020204030204" pitchFamily="34" charset="0"/>
                <a:cs typeface="Calibri" panose="020F0502020204030204" pitchFamily="34" charset="0"/>
              </a:rPr>
              <a:t>Schedule pre booth meetings</a:t>
            </a:r>
          </a:p>
          <a:p>
            <a:pPr>
              <a:lnSpc>
                <a:spcPct val="120000"/>
              </a:lnSpc>
            </a:pPr>
            <a:r>
              <a:rPr lang="en-GB" dirty="0">
                <a:latin typeface="Calibri" panose="020F0502020204030204" pitchFamily="34" charset="0"/>
                <a:cs typeface="Calibri" panose="020F0502020204030204" pitchFamily="34" charset="0"/>
              </a:rPr>
              <a:t>Be active on social media</a:t>
            </a:r>
          </a:p>
          <a:p>
            <a:pPr>
              <a:lnSpc>
                <a:spcPct val="120000"/>
              </a:lnSpc>
            </a:pPr>
            <a:r>
              <a:rPr lang="en-GB" dirty="0">
                <a:latin typeface="Calibri" panose="020F0502020204030204" pitchFamily="34" charset="0"/>
                <a:cs typeface="Calibri" panose="020F0502020204030204" pitchFamily="34" charset="0"/>
              </a:rPr>
              <a:t>Provide give aways / prizes / competitions</a:t>
            </a:r>
          </a:p>
          <a:p>
            <a:pPr>
              <a:lnSpc>
                <a:spcPct val="120000"/>
              </a:lnSpc>
            </a:pPr>
            <a:r>
              <a:rPr lang="en-GB" dirty="0">
                <a:latin typeface="Calibri" panose="020F0502020204030204" pitchFamily="34" charset="0"/>
                <a:cs typeface="Calibri" panose="020F0502020204030204" pitchFamily="34" charset="0"/>
              </a:rPr>
              <a:t>Scan, scan </a:t>
            </a:r>
            <a:r>
              <a:rPr lang="en-GB" dirty="0" err="1">
                <a:latin typeface="Calibri" panose="020F0502020204030204" pitchFamily="34" charset="0"/>
                <a:cs typeface="Calibri" panose="020F0502020204030204" pitchFamily="34" charset="0"/>
              </a:rPr>
              <a:t>scan</a:t>
            </a:r>
            <a:r>
              <a:rPr lang="en-GB" dirty="0">
                <a:latin typeface="Calibri" panose="020F0502020204030204" pitchFamily="34" charset="0"/>
                <a:cs typeface="Calibri" panose="020F0502020204030204" pitchFamily="34" charset="0"/>
              </a:rPr>
              <a:t>! This will help your team with post-show follow-up.</a:t>
            </a:r>
          </a:p>
          <a:p>
            <a:pPr>
              <a:lnSpc>
                <a:spcPct val="120000"/>
              </a:lnSpc>
            </a:pPr>
            <a:r>
              <a:rPr lang="en-GB" dirty="0">
                <a:latin typeface="Calibri" panose="020F0502020204030204" pitchFamily="34" charset="0"/>
                <a:cs typeface="Calibri" panose="020F0502020204030204" pitchFamily="34" charset="0"/>
              </a:rPr>
              <a:t>Debrief &amp; follow up</a:t>
            </a:r>
          </a:p>
        </p:txBody>
      </p:sp>
    </p:spTree>
    <p:extLst>
      <p:ext uri="{BB962C8B-B14F-4D97-AF65-F5344CB8AC3E}">
        <p14:creationId xmlns:p14="http://schemas.microsoft.com/office/powerpoint/2010/main" val="22703890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080120"/>
          </a:xfrm>
        </p:spPr>
        <p:txBody>
          <a:bodyPr>
            <a:normAutofit fontScale="90000"/>
          </a:bodyPr>
          <a:lstStyle/>
          <a:p>
            <a:r>
              <a:rPr lang="en-GB" dirty="0">
                <a:effectLst/>
                <a:latin typeface="Calibri" panose="020F0502020204030204" pitchFamily="34" charset="0"/>
                <a:cs typeface="Calibri" panose="020F0502020204030204" pitchFamily="34" charset="0"/>
              </a:rPr>
              <a:t>Purple guide </a:t>
            </a:r>
            <a:r>
              <a:rPr lang="en-GB" sz="2000" dirty="0">
                <a:effectLst/>
                <a:latin typeface="Calibri" panose="020F0502020204030204" pitchFamily="34" charset="0"/>
                <a:cs typeface="Calibri" panose="020F0502020204030204" pitchFamily="34" charset="0"/>
              </a:rPr>
              <a:t>written by The Events Industry Forum in consultation with the events industry. Its aim is to help those event organisers who are duty holders to manage health and safety.</a:t>
            </a:r>
            <a:endParaRPr lang="en-GB" sz="1800" dirty="0">
              <a:effectLst/>
              <a:latin typeface="Calibri" panose="020F0502020204030204" pitchFamily="34" charset="0"/>
              <a:cs typeface="Calibri" panose="020F0502020204030204" pitchFamily="34" charset="0"/>
            </a:endParaRPr>
          </a:p>
        </p:txBody>
      </p:sp>
      <p:sp>
        <p:nvSpPr>
          <p:cNvPr id="3" name="Content Placeholder 2"/>
          <p:cNvSpPr>
            <a:spLocks noGrp="1"/>
          </p:cNvSpPr>
          <p:nvPr>
            <p:ph sz="quarter" idx="13"/>
          </p:nvPr>
        </p:nvSpPr>
        <p:spPr>
          <a:xfrm>
            <a:off x="0" y="1412776"/>
            <a:ext cx="8568952" cy="4968552"/>
          </a:xfrm>
        </p:spPr>
        <p:txBody>
          <a:bodyPr>
            <a:normAutofit fontScale="70000" lnSpcReduction="20000"/>
          </a:bodyPr>
          <a:lstStyle/>
          <a:p>
            <a:r>
              <a:rPr lang="en-GB" sz="3200" dirty="0">
                <a:latin typeface="Calibri" panose="020F0502020204030204" pitchFamily="34" charset="0"/>
                <a:cs typeface="Calibri" panose="020F0502020204030204" pitchFamily="34" charset="0"/>
              </a:rPr>
              <a:t>Health &amp; Safety Legislation</a:t>
            </a:r>
          </a:p>
          <a:p>
            <a:r>
              <a:rPr lang="en-GB" sz="3200" dirty="0">
                <a:latin typeface="Calibri" panose="020F0502020204030204" pitchFamily="34" charset="0"/>
                <a:cs typeface="Calibri" panose="020F0502020204030204" pitchFamily="34" charset="0"/>
              </a:rPr>
              <a:t>Planning, Management &amp; Risk Assessments</a:t>
            </a:r>
          </a:p>
          <a:p>
            <a:r>
              <a:rPr lang="en-GB" sz="3200" dirty="0">
                <a:latin typeface="Calibri" panose="020F0502020204030204" pitchFamily="34" charset="0"/>
                <a:cs typeface="Calibri" panose="020F0502020204030204" pitchFamily="34" charset="0"/>
              </a:rPr>
              <a:t>Venue &amp; Site design</a:t>
            </a:r>
          </a:p>
          <a:p>
            <a:r>
              <a:rPr lang="en-GB" sz="3200" dirty="0">
                <a:latin typeface="Calibri" panose="020F0502020204030204" pitchFamily="34" charset="0"/>
                <a:cs typeface="Calibri" panose="020F0502020204030204" pitchFamily="34" charset="0"/>
              </a:rPr>
              <a:t>Policies &amp; Procedures</a:t>
            </a:r>
          </a:p>
          <a:p>
            <a:r>
              <a:rPr lang="en-GB" sz="3200" dirty="0">
                <a:latin typeface="Calibri" panose="020F0502020204030204" pitchFamily="34" charset="0"/>
                <a:cs typeface="Calibri" panose="020F0502020204030204" pitchFamily="34" charset="0"/>
              </a:rPr>
              <a:t>Attractions &amp; Entertainment</a:t>
            </a:r>
          </a:p>
          <a:p>
            <a:r>
              <a:rPr lang="en-GB" sz="3200" dirty="0">
                <a:latin typeface="Calibri" panose="020F0502020204030204" pitchFamily="34" charset="0"/>
                <a:cs typeface="Calibri" panose="020F0502020204030204" pitchFamily="34" charset="0"/>
              </a:rPr>
              <a:t>Contingency &amp; Emergency planning</a:t>
            </a:r>
          </a:p>
          <a:p>
            <a:r>
              <a:rPr lang="en-GB" sz="3200" dirty="0">
                <a:latin typeface="Calibri" panose="020F0502020204030204" pitchFamily="34" charset="0"/>
                <a:cs typeface="Calibri" panose="020F0502020204030204" pitchFamily="34" charset="0"/>
              </a:rPr>
              <a:t>Medical</a:t>
            </a:r>
          </a:p>
          <a:p>
            <a:r>
              <a:rPr lang="en-GB" sz="3200" dirty="0">
                <a:latin typeface="Calibri" panose="020F0502020204030204" pitchFamily="34" charset="0"/>
                <a:cs typeface="Calibri" panose="020F0502020204030204" pitchFamily="34" charset="0"/>
              </a:rPr>
              <a:t>Communications</a:t>
            </a:r>
          </a:p>
          <a:p>
            <a:r>
              <a:rPr lang="en-GB" sz="3200" dirty="0">
                <a:latin typeface="Calibri" panose="020F0502020204030204" pitchFamily="34" charset="0"/>
                <a:cs typeface="Calibri" panose="020F0502020204030204" pitchFamily="34" charset="0"/>
              </a:rPr>
              <a:t>Transport /traffic management</a:t>
            </a:r>
          </a:p>
          <a:p>
            <a:r>
              <a:rPr lang="en-GB" sz="3200" dirty="0">
                <a:latin typeface="Calibri" panose="020F0502020204030204" pitchFamily="34" charset="0"/>
                <a:cs typeface="Calibri" panose="020F0502020204030204" pitchFamily="34" charset="0"/>
              </a:rPr>
              <a:t>At Venue</a:t>
            </a:r>
          </a:p>
          <a:p>
            <a:r>
              <a:rPr lang="en-GB" sz="3200" dirty="0">
                <a:latin typeface="Calibri" panose="020F0502020204030204" pitchFamily="34" charset="0"/>
                <a:cs typeface="Calibri" panose="020F0502020204030204" pitchFamily="34" charset="0"/>
              </a:rPr>
              <a:t>Fireworks &amp; Special Effects</a:t>
            </a:r>
          </a:p>
          <a:p>
            <a:r>
              <a:rPr lang="en-GB" sz="3200" dirty="0">
                <a:latin typeface="Calibri" panose="020F0502020204030204" pitchFamily="34" charset="0"/>
                <a:cs typeface="Calibri" panose="020F0502020204030204" pitchFamily="34" charset="0"/>
              </a:rPr>
              <a:t>Crime &amp; Disorder</a:t>
            </a:r>
          </a:p>
          <a:p>
            <a:r>
              <a:rPr lang="en-GB" sz="3200" dirty="0">
                <a:latin typeface="Calibri" panose="020F0502020204030204" pitchFamily="34" charset="0"/>
                <a:cs typeface="Calibri" panose="020F0502020204030204" pitchFamily="34" charset="0"/>
              </a:rPr>
              <a:t>Insurance</a:t>
            </a:r>
          </a:p>
          <a:p>
            <a:r>
              <a:rPr lang="en-GB" sz="3200" dirty="0">
                <a:latin typeface="Calibri" panose="020F0502020204030204" pitchFamily="34" charset="0"/>
                <a:cs typeface="Calibri" panose="020F0502020204030204" pitchFamily="34" charset="0"/>
              </a:rPr>
              <a:t>Accessibility</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025497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Green Book</a:t>
            </a:r>
          </a:p>
        </p:txBody>
      </p:sp>
      <p:sp>
        <p:nvSpPr>
          <p:cNvPr id="3" name="Subtitle 2"/>
          <p:cNvSpPr>
            <a:spLocks noGrp="1"/>
          </p:cNvSpPr>
          <p:nvPr>
            <p:ph type="subTitle" idx="1"/>
          </p:nvPr>
        </p:nvSpPr>
        <p:spPr/>
        <p:txBody>
          <a:bodyPr/>
          <a:lstStyle/>
          <a:p>
            <a:r>
              <a:rPr lang="en-GB" dirty="0"/>
              <a:t>OPERATIONS MANAGEMENT</a:t>
            </a:r>
          </a:p>
        </p:txBody>
      </p:sp>
      <p:pic>
        <p:nvPicPr>
          <p:cNvPr id="4" name="Picture 3">
            <a:extLst>
              <a:ext uri="{FF2B5EF4-FFF2-40B4-BE49-F238E27FC236}">
                <a16:creationId xmlns:a16="http://schemas.microsoft.com/office/drawing/2014/main" id="{BB8102EF-6316-498B-AEF6-BB1FF70B6A66}"/>
              </a:ext>
            </a:extLst>
          </p:cNvPr>
          <p:cNvPicPr>
            <a:picLocks noChangeAspect="1"/>
          </p:cNvPicPr>
          <p:nvPr/>
        </p:nvPicPr>
        <p:blipFill>
          <a:blip r:embed="rId2"/>
          <a:stretch>
            <a:fillRect/>
          </a:stretch>
        </p:blipFill>
        <p:spPr>
          <a:xfrm>
            <a:off x="755576" y="864096"/>
            <a:ext cx="2087331" cy="2564904"/>
          </a:xfrm>
          <a:prstGeom prst="rect">
            <a:avLst/>
          </a:prstGeom>
        </p:spPr>
      </p:pic>
    </p:spTree>
    <p:extLst>
      <p:ext uri="{BB962C8B-B14F-4D97-AF65-F5344CB8AC3E}">
        <p14:creationId xmlns:p14="http://schemas.microsoft.com/office/powerpoint/2010/main" val="281847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r>
              <a:rPr lang="en-GB" sz="2800" dirty="0">
                <a:latin typeface="Calibri" panose="020F0502020204030204" pitchFamily="34" charset="0"/>
                <a:cs typeface="Calibri" panose="020F0502020204030204" pitchFamily="34" charset="0"/>
              </a:rPr>
              <a:t>Green Guide -  UK Government-funded guidance book on spectator safety at sports grounds</a:t>
            </a:r>
          </a:p>
          <a:p>
            <a:r>
              <a:rPr lang="en-GB" sz="2800" dirty="0">
                <a:latin typeface="Calibri" panose="020F0502020204030204" pitchFamily="34" charset="0"/>
                <a:cs typeface="Calibri" panose="020F0502020204030204" pitchFamily="34" charset="0"/>
              </a:rPr>
              <a:t>Taylor Report - The Taylor Report had a deep impact on safety standards for stadiums in the UK. Perimeter and lateral fencing was removed, and many top stadiums were converted to all-seated purpose-built stadiums for Premier League, and most Football League teams .</a:t>
            </a:r>
          </a:p>
          <a:p>
            <a:r>
              <a:rPr lang="en-GB" sz="2800" dirty="0">
                <a:latin typeface="Calibri" panose="020F0502020204030204" pitchFamily="34" charset="0"/>
                <a:cs typeface="Calibri" panose="020F0502020204030204" pitchFamily="34" charset="0"/>
              </a:rPr>
              <a:t>HSE</a:t>
            </a:r>
          </a:p>
          <a:p>
            <a:r>
              <a:rPr lang="en-GB" sz="2800" dirty="0">
                <a:latin typeface="Calibri" panose="020F0502020204030204" pitchFamily="34" charset="0"/>
                <a:cs typeface="Calibri" panose="020F0502020204030204" pitchFamily="34" charset="0"/>
              </a:rPr>
              <a:t>Reaction to Bradford, Hillsborough and Heysel</a:t>
            </a:r>
          </a:p>
          <a:p>
            <a:r>
              <a:rPr lang="en-GB" sz="2800" dirty="0">
                <a:latin typeface="Calibri" panose="020F0502020204030204" pitchFamily="34" charset="0"/>
                <a:cs typeface="Calibri" panose="020F0502020204030204" pitchFamily="34" charset="0"/>
              </a:rPr>
              <a:t>Terrorism</a:t>
            </a:r>
          </a:p>
          <a:p>
            <a:r>
              <a:rPr lang="en-GB" sz="2800" dirty="0">
                <a:latin typeface="Calibri" panose="020F0502020204030204" pitchFamily="34" charset="0"/>
                <a:cs typeface="Calibri" panose="020F0502020204030204" pitchFamily="34" charset="0"/>
              </a:rPr>
              <a:t>Paris</a:t>
            </a:r>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Sports Grounds</a:t>
            </a:r>
          </a:p>
        </p:txBody>
      </p:sp>
    </p:spTree>
    <p:extLst>
      <p:ext uri="{BB962C8B-B14F-4D97-AF65-F5344CB8AC3E}">
        <p14:creationId xmlns:p14="http://schemas.microsoft.com/office/powerpoint/2010/main" val="130476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What happened at Hillsborough? BBC News">
            <a:hlinkClick r:id="" action="ppaction://media"/>
            <a:extLst>
              <a:ext uri="{FF2B5EF4-FFF2-40B4-BE49-F238E27FC236}">
                <a16:creationId xmlns:a16="http://schemas.microsoft.com/office/drawing/2014/main" id="{C95627F1-BA4D-2762-39FA-334308FA5CC9}"/>
              </a:ext>
            </a:extLst>
          </p:cNvPr>
          <p:cNvPicPr>
            <a:picLocks noGrp="1" noRot="1" noChangeAspect="1"/>
          </p:cNvPicPr>
          <p:nvPr>
            <p:ph idx="1"/>
            <a:videoFile r:link="rId1"/>
          </p:nvPr>
        </p:nvPicPr>
        <p:blipFill>
          <a:blip r:embed="rId3"/>
          <a:stretch>
            <a:fillRect/>
          </a:stretch>
        </p:blipFill>
        <p:spPr>
          <a:xfrm>
            <a:off x="566738" y="1481138"/>
            <a:ext cx="8010525" cy="4525962"/>
          </a:xfrm>
          <a:prstGeom prst="rect">
            <a:avLst/>
          </a:prstGeom>
        </p:spPr>
      </p:pic>
      <p:sp>
        <p:nvSpPr>
          <p:cNvPr id="3" name="Title 2">
            <a:extLst>
              <a:ext uri="{FF2B5EF4-FFF2-40B4-BE49-F238E27FC236}">
                <a16:creationId xmlns:a16="http://schemas.microsoft.com/office/drawing/2014/main" id="{5599B5B0-3BF9-C50F-1477-CBBCEE7320FD}"/>
              </a:ext>
            </a:extLst>
          </p:cNvPr>
          <p:cNvSpPr>
            <a:spLocks noGrp="1"/>
          </p:cNvSpPr>
          <p:nvPr>
            <p:ph type="title"/>
          </p:nvPr>
        </p:nvSpPr>
        <p:spPr/>
        <p:txBody>
          <a:bodyPr>
            <a:normAutofit fontScale="90000"/>
          </a:bodyPr>
          <a:lstStyle/>
          <a:p>
            <a:r>
              <a:rPr lang="en-GB" dirty="0">
                <a:latin typeface="Calibri" panose="020F0502020204030204" pitchFamily="34" charset="0"/>
                <a:cs typeface="Calibri" panose="020F0502020204030204" pitchFamily="34" charset="0"/>
              </a:rPr>
              <a:t>What happened at Hillsborough? BBC News</a:t>
            </a:r>
          </a:p>
        </p:txBody>
      </p:sp>
    </p:spTree>
    <p:extLst>
      <p:ext uri="{BB962C8B-B14F-4D97-AF65-F5344CB8AC3E}">
        <p14:creationId xmlns:p14="http://schemas.microsoft.com/office/powerpoint/2010/main" val="71108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Stade de France: terror at the football">
            <a:hlinkClick r:id="" action="ppaction://media"/>
            <a:extLst>
              <a:ext uri="{FF2B5EF4-FFF2-40B4-BE49-F238E27FC236}">
                <a16:creationId xmlns:a16="http://schemas.microsoft.com/office/drawing/2014/main" id="{D5052DC2-802A-A26C-FDA3-26A19F8F1B90}"/>
              </a:ext>
            </a:extLst>
          </p:cNvPr>
          <p:cNvPicPr>
            <a:picLocks noGrp="1" noRot="1" noChangeAspect="1"/>
          </p:cNvPicPr>
          <p:nvPr>
            <p:ph idx="1"/>
            <a:videoFile r:link="rId1"/>
          </p:nvPr>
        </p:nvPicPr>
        <p:blipFill>
          <a:blip r:embed="rId3"/>
          <a:stretch>
            <a:fillRect/>
          </a:stretch>
        </p:blipFill>
        <p:spPr>
          <a:xfrm>
            <a:off x="755576" y="1403744"/>
            <a:ext cx="8010525" cy="4525962"/>
          </a:xfrm>
          <a:prstGeom prst="rect">
            <a:avLst/>
          </a:prstGeom>
        </p:spPr>
      </p:pic>
      <p:sp>
        <p:nvSpPr>
          <p:cNvPr id="3" name="Title 2">
            <a:extLst>
              <a:ext uri="{FF2B5EF4-FFF2-40B4-BE49-F238E27FC236}">
                <a16:creationId xmlns:a16="http://schemas.microsoft.com/office/drawing/2014/main" id="{851346DE-30A8-6808-91F7-20350447CA1E}"/>
              </a:ext>
            </a:extLst>
          </p:cNvPr>
          <p:cNvSpPr>
            <a:spLocks noGrp="1"/>
          </p:cNvSpPr>
          <p:nvPr>
            <p:ph type="title"/>
          </p:nvPr>
        </p:nvSpPr>
        <p:spPr/>
        <p:txBody>
          <a:bodyPr>
            <a:normAutofit fontScale="90000"/>
          </a:bodyPr>
          <a:lstStyle/>
          <a:p>
            <a:r>
              <a:rPr lang="en-GB" dirty="0">
                <a:effectLst/>
                <a:latin typeface="Calibri" panose="020F0502020204030204" pitchFamily="34" charset="0"/>
                <a:cs typeface="Calibri" panose="020F0502020204030204" pitchFamily="34" charset="0"/>
              </a:rPr>
              <a:t>Stade de France: terror at the football</a:t>
            </a:r>
          </a:p>
        </p:txBody>
      </p:sp>
    </p:spTree>
    <p:extLst>
      <p:ext uri="{BB962C8B-B14F-4D97-AF65-F5344CB8AC3E}">
        <p14:creationId xmlns:p14="http://schemas.microsoft.com/office/powerpoint/2010/main" val="31431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80728"/>
            <a:ext cx="8640960" cy="5544616"/>
          </a:xfrm>
        </p:spPr>
        <p:txBody>
          <a:bodyPr>
            <a:normAutofit/>
          </a:bodyPr>
          <a:lstStyle/>
          <a:p>
            <a:pPr>
              <a:lnSpc>
                <a:spcPct val="110000"/>
              </a:lnSpc>
            </a:pPr>
            <a:r>
              <a:rPr lang="en-GB" sz="2400" dirty="0">
                <a:latin typeface="Calibri" panose="020F0502020204030204" pitchFamily="34" charset="0"/>
                <a:cs typeface="Calibri" panose="020F0502020204030204" pitchFamily="34" charset="0"/>
              </a:rPr>
              <a:t>Calculating the safe Capacity</a:t>
            </a:r>
          </a:p>
          <a:p>
            <a:pPr>
              <a:lnSpc>
                <a:spcPct val="110000"/>
              </a:lnSpc>
            </a:pPr>
            <a:r>
              <a:rPr lang="en-GB" sz="2400" dirty="0">
                <a:latin typeface="Calibri" panose="020F0502020204030204" pitchFamily="34" charset="0"/>
                <a:cs typeface="Calibri" panose="020F0502020204030204" pitchFamily="34" charset="0"/>
              </a:rPr>
              <a:t>Management responsibility and planning safety</a:t>
            </a:r>
          </a:p>
          <a:p>
            <a:pPr>
              <a:lnSpc>
                <a:spcPct val="110000"/>
              </a:lnSpc>
            </a:pPr>
            <a:r>
              <a:rPr lang="en-GB" sz="2400" dirty="0">
                <a:latin typeface="Calibri" panose="020F0502020204030204" pitchFamily="34" charset="0"/>
                <a:cs typeface="Calibri" panose="020F0502020204030204" pitchFamily="34" charset="0"/>
              </a:rPr>
              <a:t>Stewarding</a:t>
            </a:r>
          </a:p>
          <a:p>
            <a:pPr>
              <a:lnSpc>
                <a:spcPct val="110000"/>
              </a:lnSpc>
            </a:pPr>
            <a:r>
              <a:rPr lang="en-GB" sz="2400" dirty="0">
                <a:latin typeface="Calibri" panose="020F0502020204030204" pitchFamily="34" charset="0"/>
                <a:cs typeface="Calibri" panose="020F0502020204030204" pitchFamily="34" charset="0"/>
              </a:rPr>
              <a:t>Structures, Installation and components</a:t>
            </a:r>
          </a:p>
          <a:p>
            <a:pPr>
              <a:lnSpc>
                <a:spcPct val="110000"/>
              </a:lnSpc>
            </a:pPr>
            <a:r>
              <a:rPr lang="en-GB" sz="2400" dirty="0">
                <a:latin typeface="Calibri" panose="020F0502020204030204" pitchFamily="34" charset="0"/>
                <a:cs typeface="Calibri" panose="020F0502020204030204" pitchFamily="34" charset="0"/>
              </a:rPr>
              <a:t>Circulation</a:t>
            </a:r>
          </a:p>
          <a:p>
            <a:pPr>
              <a:lnSpc>
                <a:spcPct val="110000"/>
              </a:lnSpc>
            </a:pPr>
            <a:r>
              <a:rPr lang="en-GB" sz="2400" dirty="0">
                <a:latin typeface="Calibri" panose="020F0502020204030204" pitchFamily="34" charset="0"/>
                <a:cs typeface="Calibri" panose="020F0502020204030204" pitchFamily="34" charset="0"/>
              </a:rPr>
              <a:t>Emergency Evacuations</a:t>
            </a:r>
          </a:p>
          <a:p>
            <a:pPr>
              <a:lnSpc>
                <a:spcPct val="110000"/>
              </a:lnSpc>
            </a:pPr>
            <a:r>
              <a:rPr lang="en-GB" sz="2400" dirty="0">
                <a:latin typeface="Calibri" panose="020F0502020204030204" pitchFamily="34" charset="0"/>
                <a:cs typeface="Calibri" panose="020F0502020204030204" pitchFamily="34" charset="0"/>
              </a:rPr>
              <a:t>Spectators – Seating, Standing, temp seating</a:t>
            </a:r>
          </a:p>
          <a:p>
            <a:pPr>
              <a:lnSpc>
                <a:spcPct val="110000"/>
              </a:lnSpc>
            </a:pPr>
            <a:r>
              <a:rPr lang="en-GB" sz="2400" dirty="0">
                <a:latin typeface="Calibri" panose="020F0502020204030204" pitchFamily="34" charset="0"/>
                <a:cs typeface="Calibri" panose="020F0502020204030204" pitchFamily="34" charset="0"/>
              </a:rPr>
              <a:t>Fire Safety</a:t>
            </a:r>
          </a:p>
          <a:p>
            <a:pPr>
              <a:lnSpc>
                <a:spcPct val="110000"/>
              </a:lnSpc>
            </a:pPr>
            <a:r>
              <a:rPr lang="en-GB" sz="2400" dirty="0">
                <a:latin typeface="Calibri" panose="020F0502020204030204" pitchFamily="34" charset="0"/>
                <a:cs typeface="Calibri" panose="020F0502020204030204" pitchFamily="34" charset="0"/>
              </a:rPr>
              <a:t>Communication</a:t>
            </a:r>
          </a:p>
          <a:p>
            <a:pPr>
              <a:lnSpc>
                <a:spcPct val="110000"/>
              </a:lnSpc>
            </a:pPr>
            <a:r>
              <a:rPr lang="en-GB" sz="2400" dirty="0">
                <a:latin typeface="Calibri" panose="020F0502020204030204" pitchFamily="34" charset="0"/>
                <a:cs typeface="Calibri" panose="020F0502020204030204" pitchFamily="34" charset="0"/>
              </a:rPr>
              <a:t>Medical Provision</a:t>
            </a:r>
          </a:p>
          <a:p>
            <a:pPr>
              <a:lnSpc>
                <a:spcPct val="110000"/>
              </a:lnSpc>
            </a:pPr>
            <a:r>
              <a:rPr lang="en-GB" sz="2400" dirty="0">
                <a:latin typeface="Calibri" panose="020F0502020204030204" pitchFamily="34" charset="0"/>
                <a:cs typeface="Calibri" panose="020F0502020204030204" pitchFamily="34" charset="0"/>
              </a:rPr>
              <a:t>Media</a:t>
            </a:r>
          </a:p>
        </p:txBody>
      </p:sp>
      <p:sp>
        <p:nvSpPr>
          <p:cNvPr id="2" name="Title 1"/>
          <p:cNvSpPr>
            <a:spLocks noGrp="1"/>
          </p:cNvSpPr>
          <p:nvPr>
            <p:ph type="title"/>
          </p:nvPr>
        </p:nvSpPr>
        <p:spPr>
          <a:xfrm>
            <a:off x="457200" y="260648"/>
            <a:ext cx="8229600" cy="634082"/>
          </a:xfrm>
        </p:spPr>
        <p:txBody>
          <a:bodyPr>
            <a:normAutofit fontScale="90000"/>
          </a:bodyPr>
          <a:lstStyle/>
          <a:p>
            <a:r>
              <a:rPr lang="en-GB" dirty="0">
                <a:effectLst/>
                <a:latin typeface="Calibri" panose="020F0502020204030204" pitchFamily="34" charset="0"/>
                <a:cs typeface="Calibri" panose="020F0502020204030204" pitchFamily="34" charset="0"/>
              </a:rPr>
              <a:t>Green Guide</a:t>
            </a:r>
          </a:p>
        </p:txBody>
      </p:sp>
    </p:spTree>
    <p:extLst>
      <p:ext uri="{BB962C8B-B14F-4D97-AF65-F5344CB8AC3E}">
        <p14:creationId xmlns:p14="http://schemas.microsoft.com/office/powerpoint/2010/main" val="394626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Events organisers</a:t>
            </a:r>
          </a:p>
          <a:p>
            <a:r>
              <a:rPr lang="en-GB" sz="2400" dirty="0">
                <a:latin typeface="Calibri" panose="020F0502020204030204" pitchFamily="34" charset="0"/>
                <a:cs typeface="Calibri" panose="020F0502020204030204" pitchFamily="34" charset="0"/>
              </a:rPr>
              <a:t>Venue</a:t>
            </a:r>
          </a:p>
          <a:p>
            <a:r>
              <a:rPr lang="en-GB" sz="2400" dirty="0">
                <a:latin typeface="Calibri" panose="020F0502020204030204" pitchFamily="34" charset="0"/>
                <a:cs typeface="Calibri" panose="020F0502020204030204" pitchFamily="34" charset="0"/>
              </a:rPr>
              <a:t>Contractors</a:t>
            </a:r>
          </a:p>
          <a:p>
            <a:r>
              <a:rPr lang="en-GB" sz="2400" dirty="0">
                <a:latin typeface="Calibri" panose="020F0502020204030204" pitchFamily="34" charset="0"/>
                <a:cs typeface="Calibri" panose="020F0502020204030204" pitchFamily="34" charset="0"/>
              </a:rPr>
              <a:t>Supervisor / Staff</a:t>
            </a:r>
          </a:p>
          <a:p>
            <a:r>
              <a:rPr lang="en-GB" sz="2400" dirty="0">
                <a:latin typeface="Calibri" panose="020F0502020204030204" pitchFamily="34" charset="0"/>
                <a:cs typeface="Calibri" panose="020F0502020204030204" pitchFamily="34" charset="0"/>
              </a:rPr>
              <a:t>Volunteer</a:t>
            </a:r>
          </a:p>
          <a:p>
            <a:r>
              <a:rPr lang="en-GB" sz="2400" dirty="0">
                <a:latin typeface="Calibri" panose="020F0502020204030204" pitchFamily="34" charset="0"/>
                <a:cs typeface="Calibri" panose="020F0502020204030204" pitchFamily="34" charset="0"/>
              </a:rPr>
              <a:t>Voluntary Organisations</a:t>
            </a:r>
          </a:p>
          <a:p>
            <a:r>
              <a:rPr lang="en-GB" sz="2400" dirty="0">
                <a:latin typeface="Calibri" panose="020F0502020204030204" pitchFamily="34" charset="0"/>
                <a:cs typeface="Calibri" panose="020F0502020204030204" pitchFamily="34" charset="0"/>
              </a:rPr>
              <a:t>Participants</a:t>
            </a:r>
          </a:p>
          <a:p>
            <a:r>
              <a:rPr lang="en-GB" sz="2400" dirty="0">
                <a:latin typeface="Calibri" panose="020F0502020204030204" pitchFamily="34" charset="0"/>
                <a:cs typeface="Calibri" panose="020F0502020204030204" pitchFamily="34" charset="0"/>
              </a:rPr>
              <a:t>Spectators</a:t>
            </a:r>
            <a:endParaRPr lang="en-GB" dirty="0">
              <a:latin typeface="Calibri" panose="020F0502020204030204" pitchFamily="34" charset="0"/>
              <a:cs typeface="Calibri" panose="020F0502020204030204" pitchFamily="34" charset="0"/>
            </a:endParaRPr>
          </a:p>
        </p:txBody>
      </p:sp>
      <p:sp>
        <p:nvSpPr>
          <p:cNvPr id="2" name="Title 1"/>
          <p:cNvSpPr>
            <a:spLocks noGrp="1"/>
          </p:cNvSpPr>
          <p:nvPr>
            <p:ph type="title"/>
          </p:nvPr>
        </p:nvSpPr>
        <p:spPr/>
        <p:txBody>
          <a:bodyPr>
            <a:normAutofit/>
          </a:bodyPr>
          <a:lstStyle/>
          <a:p>
            <a:r>
              <a:rPr lang="en-GB" sz="4000" dirty="0">
                <a:effectLst/>
                <a:latin typeface="Calibri" panose="020F0502020204030204" pitchFamily="34" charset="0"/>
                <a:cs typeface="Calibri" panose="020F0502020204030204" pitchFamily="34" charset="0"/>
              </a:rPr>
              <a:t>Stakeholders</a:t>
            </a:r>
          </a:p>
        </p:txBody>
      </p:sp>
    </p:spTree>
    <p:extLst>
      <p:ext uri="{BB962C8B-B14F-4D97-AF65-F5344CB8AC3E}">
        <p14:creationId xmlns:p14="http://schemas.microsoft.com/office/powerpoint/2010/main" val="3949618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386C-341D-DDA1-3353-AC821ACEF389}"/>
              </a:ext>
            </a:extLst>
          </p:cNvPr>
          <p:cNvSpPr>
            <a:spLocks noGrp="1"/>
          </p:cNvSpPr>
          <p:nvPr>
            <p:ph type="title"/>
          </p:nvPr>
        </p:nvSpPr>
        <p:spPr>
          <a:xfrm>
            <a:off x="457200" y="273050"/>
            <a:ext cx="8229600" cy="779686"/>
          </a:xfrm>
        </p:spPr>
        <p:txBody>
          <a:bodyPr/>
          <a:lstStyle/>
          <a:p>
            <a:r>
              <a:rPr lang="en-GB" dirty="0">
                <a:latin typeface="Calibri" panose="020F0502020204030204" pitchFamily="34" charset="0"/>
                <a:cs typeface="Calibri" panose="020F0502020204030204" pitchFamily="34" charset="0"/>
              </a:rPr>
              <a:t>Health and Safety</a:t>
            </a:r>
          </a:p>
        </p:txBody>
      </p:sp>
      <p:sp>
        <p:nvSpPr>
          <p:cNvPr id="5" name="Content Placeholder 4">
            <a:extLst>
              <a:ext uri="{FF2B5EF4-FFF2-40B4-BE49-F238E27FC236}">
                <a16:creationId xmlns:a16="http://schemas.microsoft.com/office/drawing/2014/main" id="{923722D7-60FE-1B64-07A6-6A30E7AA64C7}"/>
              </a:ext>
            </a:extLst>
          </p:cNvPr>
          <p:cNvSpPr>
            <a:spLocks noGrp="1"/>
          </p:cNvSpPr>
          <p:nvPr>
            <p:ph sz="quarter" idx="2"/>
          </p:nvPr>
        </p:nvSpPr>
        <p:spPr>
          <a:xfrm>
            <a:off x="457200" y="1444294"/>
            <a:ext cx="4040188" cy="4721010"/>
          </a:xfrm>
        </p:spPr>
        <p:txBody>
          <a:bodyPr>
            <a:normAutofit fontScale="77500" lnSpcReduction="20000"/>
          </a:bodyPr>
          <a:lstStyle/>
          <a:p>
            <a:pPr>
              <a:lnSpc>
                <a:spcPct val="160000"/>
              </a:lnSpc>
            </a:pPr>
            <a:r>
              <a:rPr lang="en-GB" sz="3100" dirty="0">
                <a:latin typeface="Calibri" panose="020F0502020204030204" pitchFamily="34" charset="0"/>
                <a:cs typeface="Calibri" panose="020F0502020204030204" pitchFamily="34" charset="0"/>
              </a:rPr>
              <a:t>Fire Risks</a:t>
            </a:r>
          </a:p>
          <a:p>
            <a:pPr>
              <a:lnSpc>
                <a:spcPct val="160000"/>
              </a:lnSpc>
            </a:pPr>
            <a:r>
              <a:rPr lang="en-GB" sz="3100" dirty="0">
                <a:latin typeface="Calibri" panose="020F0502020204030204" pitchFamily="34" charset="0"/>
                <a:cs typeface="Calibri" panose="020F0502020204030204" pitchFamily="34" charset="0"/>
              </a:rPr>
              <a:t>Special Effects</a:t>
            </a:r>
          </a:p>
          <a:p>
            <a:pPr>
              <a:lnSpc>
                <a:spcPct val="160000"/>
              </a:lnSpc>
            </a:pPr>
            <a:r>
              <a:rPr lang="en-GB" sz="3100" dirty="0">
                <a:latin typeface="Calibri" panose="020F0502020204030204" pitchFamily="34" charset="0"/>
                <a:cs typeface="Calibri" panose="020F0502020204030204" pitchFamily="34" charset="0"/>
              </a:rPr>
              <a:t>Noise</a:t>
            </a:r>
          </a:p>
          <a:p>
            <a:pPr>
              <a:lnSpc>
                <a:spcPct val="160000"/>
              </a:lnSpc>
            </a:pPr>
            <a:r>
              <a:rPr lang="en-GB" sz="3100" dirty="0">
                <a:latin typeface="Calibri" panose="020F0502020204030204" pitchFamily="34" charset="0"/>
                <a:cs typeface="Calibri" panose="020F0502020204030204" pitchFamily="34" charset="0"/>
              </a:rPr>
              <a:t>Amusement and Attractions</a:t>
            </a:r>
          </a:p>
          <a:p>
            <a:pPr>
              <a:lnSpc>
                <a:spcPct val="160000"/>
              </a:lnSpc>
            </a:pPr>
            <a:r>
              <a:rPr lang="en-GB" sz="3100" dirty="0">
                <a:latin typeface="Calibri" panose="020F0502020204030204" pitchFamily="34" charset="0"/>
                <a:cs typeface="Calibri" panose="020F0502020204030204" pitchFamily="34" charset="0"/>
              </a:rPr>
              <a:t>Staff</a:t>
            </a:r>
          </a:p>
          <a:p>
            <a:pPr>
              <a:lnSpc>
                <a:spcPct val="160000"/>
              </a:lnSpc>
            </a:pPr>
            <a:r>
              <a:rPr lang="en-GB" sz="3100" dirty="0">
                <a:latin typeface="Calibri" panose="020F0502020204030204" pitchFamily="34" charset="0"/>
                <a:cs typeface="Calibri" panose="020F0502020204030204" pitchFamily="34" charset="0"/>
              </a:rPr>
              <a:t>Participants</a:t>
            </a:r>
          </a:p>
          <a:p>
            <a:pPr>
              <a:lnSpc>
                <a:spcPct val="160000"/>
              </a:lnSpc>
            </a:pPr>
            <a:r>
              <a:rPr lang="en-GB" sz="3100" dirty="0">
                <a:latin typeface="Calibri" panose="020F0502020204030204" pitchFamily="34" charset="0"/>
                <a:cs typeface="Calibri" panose="020F0502020204030204" pitchFamily="34" charset="0"/>
              </a:rPr>
              <a:t>Spectators</a:t>
            </a:r>
          </a:p>
          <a:p>
            <a:endParaRPr lang="en-GB" dirty="0"/>
          </a:p>
        </p:txBody>
      </p:sp>
      <p:sp>
        <p:nvSpPr>
          <p:cNvPr id="6" name="Content Placeholder 5">
            <a:extLst>
              <a:ext uri="{FF2B5EF4-FFF2-40B4-BE49-F238E27FC236}">
                <a16:creationId xmlns:a16="http://schemas.microsoft.com/office/drawing/2014/main" id="{97BCC1CA-3266-3FD4-8951-44A5B8147545}"/>
              </a:ext>
            </a:extLst>
          </p:cNvPr>
          <p:cNvSpPr>
            <a:spLocks noGrp="1"/>
          </p:cNvSpPr>
          <p:nvPr>
            <p:ph sz="quarter" idx="4"/>
          </p:nvPr>
        </p:nvSpPr>
        <p:spPr>
          <a:xfrm>
            <a:off x="4645025" y="1444294"/>
            <a:ext cx="4041775" cy="4649002"/>
          </a:xfrm>
        </p:spPr>
        <p:txBody>
          <a:bodyPr>
            <a:normAutofit fontScale="77500" lnSpcReduction="20000"/>
          </a:bodyPr>
          <a:lstStyle/>
          <a:p>
            <a:pPr>
              <a:lnSpc>
                <a:spcPct val="160000"/>
              </a:lnSpc>
            </a:pPr>
            <a:r>
              <a:rPr lang="en-GB" sz="3100" dirty="0">
                <a:latin typeface="Calibri" panose="020F0502020204030204" pitchFamily="34" charset="0"/>
                <a:cs typeface="Calibri" panose="020F0502020204030204" pitchFamily="34" charset="0"/>
              </a:rPr>
              <a:t>Risk</a:t>
            </a:r>
          </a:p>
          <a:p>
            <a:pPr>
              <a:lnSpc>
                <a:spcPct val="160000"/>
              </a:lnSpc>
            </a:pPr>
            <a:r>
              <a:rPr lang="en-GB" sz="3100" dirty="0">
                <a:latin typeface="Calibri" panose="020F0502020204030204" pitchFamily="34" charset="0"/>
                <a:cs typeface="Calibri" panose="020F0502020204030204" pitchFamily="34" charset="0"/>
              </a:rPr>
              <a:t>Planning</a:t>
            </a:r>
          </a:p>
          <a:p>
            <a:pPr>
              <a:lnSpc>
                <a:spcPct val="160000"/>
              </a:lnSpc>
            </a:pPr>
            <a:r>
              <a:rPr lang="en-GB" sz="3100" dirty="0">
                <a:latin typeface="Calibri" panose="020F0502020204030204" pitchFamily="34" charset="0"/>
                <a:cs typeface="Calibri" panose="020F0502020204030204" pitchFamily="34" charset="0"/>
              </a:rPr>
              <a:t>Organisation</a:t>
            </a:r>
          </a:p>
          <a:p>
            <a:pPr>
              <a:lnSpc>
                <a:spcPct val="160000"/>
              </a:lnSpc>
            </a:pPr>
            <a:r>
              <a:rPr lang="en-GB" sz="3100" dirty="0">
                <a:latin typeface="Calibri" panose="020F0502020204030204" pitchFamily="34" charset="0"/>
                <a:cs typeface="Calibri" panose="020F0502020204030204" pitchFamily="34" charset="0"/>
              </a:rPr>
              <a:t>Venue Design</a:t>
            </a:r>
          </a:p>
          <a:p>
            <a:pPr>
              <a:lnSpc>
                <a:spcPct val="160000"/>
              </a:lnSpc>
            </a:pPr>
            <a:r>
              <a:rPr lang="en-GB" sz="3100" dirty="0">
                <a:latin typeface="Calibri" panose="020F0502020204030204" pitchFamily="34" charset="0"/>
                <a:cs typeface="Calibri" panose="020F0502020204030204" pitchFamily="34" charset="0"/>
              </a:rPr>
              <a:t>Temporary Structure</a:t>
            </a:r>
          </a:p>
          <a:p>
            <a:pPr>
              <a:lnSpc>
                <a:spcPct val="160000"/>
              </a:lnSpc>
            </a:pPr>
            <a:r>
              <a:rPr lang="en-GB" sz="3100" dirty="0">
                <a:latin typeface="Calibri" panose="020F0502020204030204" pitchFamily="34" charset="0"/>
                <a:cs typeface="Calibri" panose="020F0502020204030204" pitchFamily="34" charset="0"/>
              </a:rPr>
              <a:t>Crowd Management</a:t>
            </a:r>
          </a:p>
          <a:p>
            <a:pPr>
              <a:lnSpc>
                <a:spcPct val="160000"/>
              </a:lnSpc>
            </a:pPr>
            <a:r>
              <a:rPr lang="en-GB" sz="3100" dirty="0">
                <a:latin typeface="Calibri" panose="020F0502020204030204" pitchFamily="34" charset="0"/>
                <a:cs typeface="Calibri" panose="020F0502020204030204" pitchFamily="34" charset="0"/>
              </a:rPr>
              <a:t>Transport</a:t>
            </a:r>
          </a:p>
          <a:p>
            <a:endParaRPr lang="en-GB" dirty="0"/>
          </a:p>
        </p:txBody>
      </p:sp>
    </p:spTree>
    <p:extLst>
      <p:ext uri="{BB962C8B-B14F-4D97-AF65-F5344CB8AC3E}">
        <p14:creationId xmlns:p14="http://schemas.microsoft.com/office/powerpoint/2010/main" val="1670851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nSpc>
                <a:spcPct val="150000"/>
              </a:lnSpc>
            </a:pPr>
            <a:r>
              <a:rPr lang="en-GB" sz="2400" dirty="0">
                <a:latin typeface="Calibri" panose="020F0502020204030204" pitchFamily="34" charset="0"/>
                <a:cs typeface="Calibri" panose="020F0502020204030204" pitchFamily="34" charset="0"/>
              </a:rPr>
              <a:t>Safety of spectators lies with the ground management</a:t>
            </a:r>
          </a:p>
          <a:p>
            <a:pPr>
              <a:lnSpc>
                <a:spcPct val="150000"/>
              </a:lnSpc>
            </a:pPr>
            <a:r>
              <a:rPr lang="en-GB" sz="2400" dirty="0">
                <a:latin typeface="Calibri" panose="020F0502020204030204" pitchFamily="34" charset="0"/>
                <a:cs typeface="Calibri" panose="020F0502020204030204" pitchFamily="34" charset="0"/>
              </a:rPr>
              <a:t>Owner/lease of ground may not be promoter</a:t>
            </a:r>
          </a:p>
          <a:p>
            <a:pPr>
              <a:lnSpc>
                <a:spcPct val="150000"/>
              </a:lnSpc>
            </a:pPr>
            <a:r>
              <a:rPr lang="en-GB" sz="2400" dirty="0">
                <a:latin typeface="Calibri" panose="020F0502020204030204" pitchFamily="34" charset="0"/>
                <a:cs typeface="Calibri" panose="020F0502020204030204" pitchFamily="34" charset="0"/>
              </a:rPr>
              <a:t>Advisors will include Police, Fire and Ambulance</a:t>
            </a:r>
          </a:p>
          <a:p>
            <a:pPr>
              <a:lnSpc>
                <a:spcPct val="150000"/>
              </a:lnSpc>
            </a:pPr>
            <a:r>
              <a:rPr lang="en-GB" sz="2400" dirty="0">
                <a:latin typeface="Calibri" panose="020F0502020204030204" pitchFamily="34" charset="0"/>
                <a:cs typeface="Calibri" panose="020F0502020204030204" pitchFamily="34" charset="0"/>
              </a:rPr>
              <a:t>Design Issues - </a:t>
            </a:r>
            <a:r>
              <a:rPr lang="en-GB" sz="2400" dirty="0">
                <a:latin typeface="Calibri" panose="020F0502020204030204" pitchFamily="34" charset="0"/>
                <a:cs typeface="Calibri" panose="020F0502020204030204" pitchFamily="34" charset="0"/>
                <a:hlinkClick r:id="rId2"/>
              </a:rPr>
              <a:t>https://www.gkstill.com/Support/WhyModel/dimice.html</a:t>
            </a:r>
            <a:endParaRPr lang="en-GB" sz="2400" dirty="0">
              <a:latin typeface="Calibri" panose="020F0502020204030204" pitchFamily="34" charset="0"/>
              <a:cs typeface="Calibri" panose="020F0502020204030204" pitchFamily="34" charset="0"/>
            </a:endParaRPr>
          </a:p>
          <a:p>
            <a:pPr>
              <a:lnSpc>
                <a:spcPct val="150000"/>
              </a:lnSpc>
            </a:pPr>
            <a:r>
              <a:rPr lang="en-GB" sz="2400" dirty="0">
                <a:latin typeface="Calibri" panose="020F0502020204030204" pitchFamily="34" charset="0"/>
                <a:cs typeface="Calibri" panose="020F0502020204030204" pitchFamily="34" charset="0"/>
              </a:rPr>
              <a:t>Management</a:t>
            </a:r>
          </a:p>
          <a:p>
            <a:pPr>
              <a:lnSpc>
                <a:spcPct val="150000"/>
              </a:lnSpc>
            </a:pPr>
            <a:r>
              <a:rPr lang="en-GB" sz="2400" dirty="0">
                <a:latin typeface="Calibri" panose="020F0502020204030204" pitchFamily="34" charset="0"/>
                <a:cs typeface="Calibri" panose="020F0502020204030204" pitchFamily="34" charset="0"/>
              </a:rPr>
              <a:t>Testing</a:t>
            </a:r>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Responsibility</a:t>
            </a:r>
          </a:p>
        </p:txBody>
      </p:sp>
    </p:spTree>
    <p:extLst>
      <p:ext uri="{BB962C8B-B14F-4D97-AF65-F5344CB8AC3E}">
        <p14:creationId xmlns:p14="http://schemas.microsoft.com/office/powerpoint/2010/main" val="3524942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Supervisory Staff</a:t>
            </a:r>
          </a:p>
          <a:p>
            <a:r>
              <a:rPr lang="en-GB" dirty="0"/>
              <a:t>Static Posts - monitor</a:t>
            </a:r>
          </a:p>
          <a:p>
            <a:r>
              <a:rPr lang="en-GB" dirty="0"/>
              <a:t>Mobile Posts 1;250 or 1;100 if high risk Aiders</a:t>
            </a:r>
          </a:p>
          <a:p>
            <a:r>
              <a:rPr lang="en-GB" dirty="0"/>
              <a:t>Specialist Stewards</a:t>
            </a:r>
          </a:p>
          <a:p>
            <a:r>
              <a:rPr lang="en-GB" dirty="0"/>
              <a:t>Additional Stewards</a:t>
            </a:r>
          </a:p>
          <a:p>
            <a:r>
              <a:rPr lang="en-GB" dirty="0"/>
              <a:t>Staff</a:t>
            </a:r>
          </a:p>
          <a:p>
            <a:r>
              <a:rPr lang="en-GB" dirty="0"/>
              <a:t>1</a:t>
            </a:r>
            <a:r>
              <a:rPr lang="en-GB" baseline="30000" dirty="0"/>
              <a:t>st</a:t>
            </a:r>
            <a:endParaRPr lang="en-GB" dirty="0"/>
          </a:p>
          <a:p>
            <a:r>
              <a:rPr lang="en-GB" dirty="0"/>
              <a:t>Responsibilities for Training and Competence</a:t>
            </a:r>
          </a:p>
        </p:txBody>
      </p:sp>
      <p:sp>
        <p:nvSpPr>
          <p:cNvPr id="2" name="Title 1"/>
          <p:cNvSpPr>
            <a:spLocks noGrp="1"/>
          </p:cNvSpPr>
          <p:nvPr>
            <p:ph type="title"/>
          </p:nvPr>
        </p:nvSpPr>
        <p:spPr/>
        <p:txBody>
          <a:bodyPr/>
          <a:lstStyle/>
          <a:p>
            <a:r>
              <a:rPr lang="en-GB" dirty="0"/>
              <a:t>Stewarding Plan</a:t>
            </a:r>
          </a:p>
        </p:txBody>
      </p:sp>
    </p:spTree>
    <p:extLst>
      <p:ext uri="{BB962C8B-B14F-4D97-AF65-F5344CB8AC3E}">
        <p14:creationId xmlns:p14="http://schemas.microsoft.com/office/powerpoint/2010/main" val="438078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Need</a:t>
            </a:r>
          </a:p>
          <a:p>
            <a:r>
              <a:rPr lang="en-GB" sz="2400" dirty="0">
                <a:latin typeface="Calibri" panose="020F0502020204030204" pitchFamily="34" charset="0"/>
                <a:cs typeface="Calibri" panose="020F0502020204030204" pitchFamily="34" charset="0"/>
              </a:rPr>
              <a:t>Agreement of Responsibilities</a:t>
            </a:r>
          </a:p>
          <a:p>
            <a:r>
              <a:rPr lang="en-GB" sz="2400" dirty="0">
                <a:latin typeface="Calibri" panose="020F0502020204030204" pitchFamily="34" charset="0"/>
                <a:cs typeface="Calibri" panose="020F0502020204030204" pitchFamily="34" charset="0"/>
              </a:rPr>
              <a:t>Definition – Level 2 Stewarding Qualification</a:t>
            </a:r>
          </a:p>
          <a:p>
            <a:r>
              <a:rPr lang="en-GB" sz="2400" dirty="0">
                <a:latin typeface="Calibri" panose="020F0502020204030204" pitchFamily="34" charset="0"/>
                <a:cs typeface="Calibri" panose="020F0502020204030204" pitchFamily="34" charset="0"/>
              </a:rPr>
              <a:t>Appropriate attire, equipped and briefed</a:t>
            </a:r>
          </a:p>
          <a:p>
            <a:r>
              <a:rPr lang="en-GB" sz="2400" dirty="0">
                <a:latin typeface="Calibri" panose="020F0502020204030204" pitchFamily="34" charset="0"/>
                <a:cs typeface="Calibri" panose="020F0502020204030204" pitchFamily="34" charset="0"/>
              </a:rPr>
              <a:t>Security Personnel – Licenced by SIA</a:t>
            </a:r>
          </a:p>
          <a:p>
            <a:r>
              <a:rPr lang="en-GB" sz="2400" dirty="0">
                <a:latin typeface="Calibri" panose="020F0502020204030204" pitchFamily="34" charset="0"/>
                <a:cs typeface="Calibri" panose="020F0502020204030204" pitchFamily="34" charset="0"/>
              </a:rPr>
              <a:t>Duties – Safety checks, control and direct, assist in emergencies, segregate, recognise crowd issues, provide basic 1</a:t>
            </a:r>
            <a:r>
              <a:rPr lang="en-GB" sz="2400" baseline="30000" dirty="0">
                <a:latin typeface="Calibri" panose="020F0502020204030204" pitchFamily="34" charset="0"/>
                <a:cs typeface="Calibri" panose="020F0502020204030204" pitchFamily="34" charset="0"/>
              </a:rPr>
              <a:t>st</a:t>
            </a:r>
            <a:r>
              <a:rPr lang="en-GB" sz="2400" dirty="0">
                <a:latin typeface="Calibri" panose="020F0502020204030204" pitchFamily="34" charset="0"/>
                <a:cs typeface="Calibri" panose="020F0502020204030204" pitchFamily="34" charset="0"/>
              </a:rPr>
              <a:t> Aid, respond to emergencies and specific duties</a:t>
            </a:r>
          </a:p>
          <a:p>
            <a:r>
              <a:rPr lang="en-GB" sz="2400" dirty="0">
                <a:latin typeface="Calibri" panose="020F0502020204030204" pitchFamily="34" charset="0"/>
                <a:cs typeface="Calibri" panose="020F0502020204030204" pitchFamily="34" charset="0"/>
              </a:rPr>
              <a:t>Briefings and De Briefings</a:t>
            </a:r>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Stewards</a:t>
            </a:r>
          </a:p>
        </p:txBody>
      </p:sp>
    </p:spTree>
    <p:extLst>
      <p:ext uri="{BB962C8B-B14F-4D97-AF65-F5344CB8AC3E}">
        <p14:creationId xmlns:p14="http://schemas.microsoft.com/office/powerpoint/2010/main" val="3393275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Fire</a:t>
            </a:r>
          </a:p>
          <a:p>
            <a:r>
              <a:rPr lang="en-GB" dirty="0">
                <a:latin typeface="Calibri" panose="020F0502020204030204" pitchFamily="34" charset="0"/>
                <a:cs typeface="Calibri" panose="020F0502020204030204" pitchFamily="34" charset="0"/>
              </a:rPr>
              <a:t>Bombs or Terrorism</a:t>
            </a:r>
          </a:p>
          <a:p>
            <a:r>
              <a:rPr lang="en-GB" dirty="0">
                <a:latin typeface="Calibri" panose="020F0502020204030204" pitchFamily="34" charset="0"/>
                <a:cs typeface="Calibri" panose="020F0502020204030204" pitchFamily="34" charset="0"/>
              </a:rPr>
              <a:t>Building or Service issues</a:t>
            </a:r>
          </a:p>
          <a:p>
            <a:r>
              <a:rPr lang="en-GB" dirty="0">
                <a:latin typeface="Calibri" panose="020F0502020204030204" pitchFamily="34" charset="0"/>
                <a:cs typeface="Calibri" panose="020F0502020204030204" pitchFamily="34" charset="0"/>
              </a:rPr>
              <a:t>Safety Equipment Failure</a:t>
            </a:r>
          </a:p>
          <a:p>
            <a:r>
              <a:rPr lang="en-GB" dirty="0">
                <a:latin typeface="Calibri" panose="020F0502020204030204" pitchFamily="34" charset="0"/>
                <a:cs typeface="Calibri" panose="020F0502020204030204" pitchFamily="34" charset="0"/>
              </a:rPr>
              <a:t>Crowd Control</a:t>
            </a:r>
          </a:p>
          <a:p>
            <a:r>
              <a:rPr lang="en-GB" dirty="0">
                <a:latin typeface="Calibri" panose="020F0502020204030204" pitchFamily="34" charset="0"/>
                <a:cs typeface="Calibri" panose="020F0502020204030204" pitchFamily="34" charset="0"/>
              </a:rPr>
              <a:t>Emergency Evacuation</a:t>
            </a:r>
          </a:p>
          <a:p>
            <a:r>
              <a:rPr lang="en-GB" dirty="0">
                <a:latin typeface="Calibri" panose="020F0502020204030204" pitchFamily="34" charset="0"/>
                <a:cs typeface="Calibri" panose="020F0502020204030204" pitchFamily="34" charset="0"/>
              </a:rPr>
              <a:t>Severe Weather</a:t>
            </a:r>
          </a:p>
          <a:p>
            <a:r>
              <a:rPr lang="en-GB" dirty="0">
                <a:latin typeface="Calibri" panose="020F0502020204030204" pitchFamily="34" charset="0"/>
                <a:cs typeface="Calibri" panose="020F0502020204030204" pitchFamily="34" charset="0"/>
              </a:rPr>
              <a:t>Ticketing Strategy if abandoned</a:t>
            </a:r>
          </a:p>
          <a:p>
            <a:r>
              <a:rPr lang="en-GB" dirty="0">
                <a:latin typeface="Calibri" panose="020F0502020204030204" pitchFamily="34" charset="0"/>
                <a:cs typeface="Calibri" panose="020F0502020204030204" pitchFamily="34" charset="0"/>
              </a:rPr>
              <a:t>Features /Considerations specific to location</a:t>
            </a:r>
          </a:p>
          <a:p>
            <a:endParaRPr lang="en-GB" dirty="0"/>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Contingency Plans</a:t>
            </a:r>
          </a:p>
        </p:txBody>
      </p:sp>
    </p:spTree>
    <p:extLst>
      <p:ext uri="{BB962C8B-B14F-4D97-AF65-F5344CB8AC3E}">
        <p14:creationId xmlns:p14="http://schemas.microsoft.com/office/powerpoint/2010/main" val="1350119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6"/>
            <a:ext cx="8229600" cy="5112568"/>
          </a:xfrm>
        </p:spPr>
        <p:txBody>
          <a:bodyPr>
            <a:normAutofit lnSpcReduction="10000"/>
          </a:bodyPr>
          <a:lstStyle/>
          <a:p>
            <a:r>
              <a:rPr lang="en-GB" dirty="0">
                <a:latin typeface="Calibri" panose="020F0502020204030204" pitchFamily="34" charset="0"/>
                <a:cs typeface="Calibri" panose="020F0502020204030204" pitchFamily="34" charset="0"/>
              </a:rPr>
              <a:t>Counter Terrorism</a:t>
            </a:r>
          </a:p>
          <a:p>
            <a:r>
              <a:rPr lang="en-GB" dirty="0">
                <a:latin typeface="Calibri" panose="020F0502020204030204" pitchFamily="34" charset="0"/>
                <a:cs typeface="Calibri" panose="020F0502020204030204" pitchFamily="34" charset="0"/>
              </a:rPr>
              <a:t>Emergency Plan </a:t>
            </a:r>
          </a:p>
          <a:p>
            <a:r>
              <a:rPr lang="en-GB" dirty="0">
                <a:latin typeface="Calibri" panose="020F0502020204030204" pitchFamily="34" charset="0"/>
                <a:cs typeface="Calibri" panose="020F0502020204030204" pitchFamily="34" charset="0"/>
              </a:rPr>
              <a:t>Safety Audit</a:t>
            </a:r>
          </a:p>
          <a:p>
            <a:r>
              <a:rPr lang="en-GB" dirty="0">
                <a:latin typeface="Calibri" panose="020F0502020204030204" pitchFamily="34" charset="0"/>
                <a:cs typeface="Calibri" panose="020F0502020204030204" pitchFamily="34" charset="0"/>
              </a:rPr>
              <a:t>Events record keeping</a:t>
            </a:r>
          </a:p>
          <a:p>
            <a:r>
              <a:rPr lang="en-GB" dirty="0">
                <a:latin typeface="Calibri" panose="020F0502020204030204" pitchFamily="34" charset="0"/>
                <a:cs typeface="Calibri" panose="020F0502020204030204" pitchFamily="34" charset="0"/>
              </a:rPr>
              <a:t>Policing</a:t>
            </a:r>
          </a:p>
          <a:p>
            <a:r>
              <a:rPr lang="en-GB" dirty="0">
                <a:latin typeface="Calibri" panose="020F0502020204030204" pitchFamily="34" charset="0"/>
                <a:cs typeface="Calibri" panose="020F0502020204030204" pitchFamily="34" charset="0"/>
              </a:rPr>
              <a:t>Statement of Intent re Policing</a:t>
            </a:r>
          </a:p>
          <a:p>
            <a:r>
              <a:rPr lang="en-GB" dirty="0">
                <a:latin typeface="Calibri" panose="020F0502020204030204" pitchFamily="34" charset="0"/>
                <a:cs typeface="Calibri" panose="020F0502020204030204" pitchFamily="34" charset="0"/>
              </a:rPr>
              <a:t>Accommodation</a:t>
            </a:r>
          </a:p>
          <a:p>
            <a:r>
              <a:rPr lang="en-GB" dirty="0">
                <a:latin typeface="Calibri" panose="020F0502020204030204" pitchFamily="34" charset="0"/>
                <a:cs typeface="Calibri" panose="020F0502020204030204" pitchFamily="34" charset="0"/>
              </a:rPr>
              <a:t>Segregation</a:t>
            </a:r>
          </a:p>
          <a:p>
            <a:r>
              <a:rPr lang="en-GB" dirty="0">
                <a:latin typeface="Calibri" panose="020F0502020204030204" pitchFamily="34" charset="0"/>
                <a:cs typeface="Calibri" panose="020F0502020204030204" pitchFamily="34" charset="0"/>
              </a:rPr>
              <a:t>Ejection and Detention</a:t>
            </a:r>
          </a:p>
          <a:p>
            <a:r>
              <a:rPr lang="en-GB" dirty="0">
                <a:latin typeface="Calibri" panose="020F0502020204030204" pitchFamily="34" charset="0"/>
                <a:cs typeface="Calibri" panose="020F0502020204030204" pitchFamily="34" charset="0"/>
              </a:rPr>
              <a:t>Sale of Food and Beverage</a:t>
            </a:r>
          </a:p>
          <a:p>
            <a:r>
              <a:rPr lang="en-GB" dirty="0">
                <a:latin typeface="Calibri" panose="020F0502020204030204" pitchFamily="34" charset="0"/>
                <a:cs typeface="Calibri" panose="020F0502020204030204" pitchFamily="34" charset="0"/>
              </a:rPr>
              <a:t>Pre Event Activities</a:t>
            </a:r>
          </a:p>
          <a:p>
            <a:endParaRPr lang="en-GB" dirty="0"/>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Pre Planning</a:t>
            </a:r>
          </a:p>
        </p:txBody>
      </p:sp>
    </p:spTree>
    <p:extLst>
      <p:ext uri="{BB962C8B-B14F-4D97-AF65-F5344CB8AC3E}">
        <p14:creationId xmlns:p14="http://schemas.microsoft.com/office/powerpoint/2010/main" val="26025734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nSpc>
                <a:spcPct val="110000"/>
              </a:lnSpc>
            </a:pPr>
            <a:r>
              <a:rPr lang="en-GB" b="1" dirty="0">
                <a:latin typeface="Calibri" panose="020F0502020204030204" pitchFamily="34" charset="0"/>
                <a:cs typeface="Calibri" panose="020F0502020204030204" pitchFamily="34" charset="0"/>
              </a:rPr>
              <a:t>RESPONSIBILITIES</a:t>
            </a:r>
          </a:p>
          <a:p>
            <a:pPr>
              <a:lnSpc>
                <a:spcPct val="110000"/>
              </a:lnSpc>
            </a:pPr>
            <a:r>
              <a:rPr lang="en-GB" dirty="0">
                <a:latin typeface="Calibri" panose="020F0502020204030204" pitchFamily="34" charset="0"/>
                <a:cs typeface="Calibri" panose="020F0502020204030204" pitchFamily="34" charset="0"/>
              </a:rPr>
              <a:t>Prepare venue</a:t>
            </a:r>
          </a:p>
          <a:p>
            <a:pPr>
              <a:lnSpc>
                <a:spcPct val="110000"/>
              </a:lnSpc>
            </a:pPr>
            <a:r>
              <a:rPr lang="en-GB" dirty="0">
                <a:latin typeface="Calibri" panose="020F0502020204030204" pitchFamily="34" charset="0"/>
                <a:cs typeface="Calibri" panose="020F0502020204030204" pitchFamily="34" charset="0"/>
              </a:rPr>
              <a:t>H and S arrangements to control risks</a:t>
            </a:r>
          </a:p>
          <a:p>
            <a:pPr>
              <a:lnSpc>
                <a:spcPct val="110000"/>
              </a:lnSpc>
            </a:pPr>
            <a:r>
              <a:rPr lang="en-GB" dirty="0">
                <a:latin typeface="Calibri" panose="020F0502020204030204" pitchFamily="34" charset="0"/>
                <a:cs typeface="Calibri" panose="020F0502020204030204" pitchFamily="34" charset="0"/>
              </a:rPr>
              <a:t>Ensuring cooperation and coordination</a:t>
            </a:r>
          </a:p>
          <a:p>
            <a:pPr>
              <a:lnSpc>
                <a:spcPct val="110000"/>
              </a:lnSpc>
            </a:pPr>
            <a:r>
              <a:rPr lang="en-GB" dirty="0">
                <a:latin typeface="Calibri" panose="020F0502020204030204" pitchFamily="34" charset="0"/>
                <a:cs typeface="Calibri" panose="020F0502020204030204" pitchFamily="34" charset="0"/>
              </a:rPr>
              <a:t>Providing Info</a:t>
            </a:r>
          </a:p>
          <a:p>
            <a:pPr>
              <a:lnSpc>
                <a:spcPct val="110000"/>
              </a:lnSpc>
            </a:pPr>
            <a:r>
              <a:rPr lang="en-GB" dirty="0">
                <a:latin typeface="Calibri" panose="020F0502020204030204" pitchFamily="34" charset="0"/>
                <a:cs typeface="Calibri" panose="020F0502020204030204" pitchFamily="34" charset="0"/>
              </a:rPr>
              <a:t>Ensuring competence</a:t>
            </a:r>
          </a:p>
          <a:p>
            <a:pPr>
              <a:lnSpc>
                <a:spcPct val="110000"/>
              </a:lnSpc>
            </a:pPr>
            <a:r>
              <a:rPr lang="en-GB" dirty="0">
                <a:latin typeface="Calibri" panose="020F0502020204030204" pitchFamily="34" charset="0"/>
                <a:cs typeface="Calibri" panose="020F0502020204030204" pitchFamily="34" charset="0"/>
              </a:rPr>
              <a:t>Monitoring compliance</a:t>
            </a:r>
          </a:p>
          <a:p>
            <a:pPr>
              <a:lnSpc>
                <a:spcPct val="110000"/>
              </a:lnSpc>
            </a:pPr>
            <a:r>
              <a:rPr lang="en-GB" dirty="0">
                <a:latin typeface="Calibri" panose="020F0502020204030204" pitchFamily="34" charset="0"/>
                <a:cs typeface="Calibri" panose="020F0502020204030204" pitchFamily="34" charset="0"/>
              </a:rPr>
              <a:t>Records</a:t>
            </a:r>
          </a:p>
          <a:p>
            <a:pPr>
              <a:lnSpc>
                <a:spcPct val="110000"/>
              </a:lnSpc>
            </a:pPr>
            <a:r>
              <a:rPr lang="en-GB" dirty="0">
                <a:latin typeface="Calibri" panose="020F0502020204030204" pitchFamily="34" charset="0"/>
                <a:cs typeface="Calibri" panose="020F0502020204030204" pitchFamily="34" charset="0"/>
              </a:rPr>
              <a:t>Reviewing H and S Arrangements</a:t>
            </a:r>
          </a:p>
          <a:p>
            <a:pPr>
              <a:lnSpc>
                <a:spcPct val="110000"/>
              </a:lnSpc>
            </a:pPr>
            <a:r>
              <a:rPr lang="en-GB" dirty="0">
                <a:latin typeface="Calibri" panose="020F0502020204030204" pitchFamily="34" charset="0"/>
                <a:cs typeface="Calibri" panose="020F0502020204030204" pitchFamily="34" charset="0"/>
              </a:rPr>
              <a:t>Pre Event Testing and Inspections</a:t>
            </a:r>
          </a:p>
          <a:p>
            <a:pPr marL="0" indent="0">
              <a:buNone/>
            </a:pPr>
            <a:endParaRPr lang="en-GB" dirty="0"/>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Managing an Event</a:t>
            </a:r>
          </a:p>
        </p:txBody>
      </p:sp>
    </p:spTree>
    <p:extLst>
      <p:ext uri="{BB962C8B-B14F-4D97-AF65-F5344CB8AC3E}">
        <p14:creationId xmlns:p14="http://schemas.microsoft.com/office/powerpoint/2010/main" val="118220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08" y="764704"/>
            <a:ext cx="8856984" cy="5445224"/>
          </a:xfrm>
        </p:spPr>
        <p:txBody>
          <a:bodyPr>
            <a:noAutofit/>
          </a:bodyPr>
          <a:lstStyle/>
          <a:p>
            <a:pPr>
              <a:lnSpc>
                <a:spcPct val="120000"/>
              </a:lnSpc>
            </a:pPr>
            <a:r>
              <a:rPr lang="en-GB" sz="2000" dirty="0">
                <a:latin typeface="Calibri" panose="020F0502020204030204" pitchFamily="34" charset="0"/>
                <a:cs typeface="Calibri" panose="020F0502020204030204" pitchFamily="34" charset="0"/>
              </a:rPr>
              <a:t>Management team</a:t>
            </a:r>
          </a:p>
          <a:p>
            <a:pPr>
              <a:lnSpc>
                <a:spcPct val="120000"/>
              </a:lnSpc>
            </a:pPr>
            <a:r>
              <a:rPr lang="en-GB" sz="2000" dirty="0">
                <a:latin typeface="Calibri" panose="020F0502020204030204" pitchFamily="34" charset="0"/>
                <a:cs typeface="Calibri" panose="020F0502020204030204" pitchFamily="34" charset="0"/>
              </a:rPr>
              <a:t>Coordination </a:t>
            </a:r>
          </a:p>
          <a:p>
            <a:pPr>
              <a:lnSpc>
                <a:spcPct val="120000"/>
              </a:lnSpc>
            </a:pPr>
            <a:r>
              <a:rPr lang="en-GB" sz="2000" dirty="0">
                <a:latin typeface="Calibri" panose="020F0502020204030204" pitchFamily="34" charset="0"/>
                <a:cs typeface="Calibri" panose="020F0502020204030204" pitchFamily="34" charset="0"/>
              </a:rPr>
              <a:t>Control Room  / Video surveillance</a:t>
            </a:r>
          </a:p>
          <a:p>
            <a:pPr>
              <a:lnSpc>
                <a:spcPct val="120000"/>
              </a:lnSpc>
            </a:pPr>
            <a:r>
              <a:rPr lang="en-GB" sz="2000" dirty="0">
                <a:latin typeface="Calibri" panose="020F0502020204030204" pitchFamily="34" charset="0"/>
                <a:cs typeface="Calibri" panose="020F0502020204030204" pitchFamily="34" charset="0"/>
              </a:rPr>
              <a:t>Responsibilities</a:t>
            </a:r>
          </a:p>
          <a:p>
            <a:pPr>
              <a:lnSpc>
                <a:spcPct val="120000"/>
              </a:lnSpc>
            </a:pPr>
            <a:r>
              <a:rPr lang="en-GB" sz="2000" dirty="0">
                <a:latin typeface="Calibri" panose="020F0502020204030204" pitchFamily="34" charset="0"/>
                <a:cs typeface="Calibri" panose="020F0502020204030204" pitchFamily="34" charset="0"/>
              </a:rPr>
              <a:t>Authority / Decision making</a:t>
            </a:r>
          </a:p>
          <a:p>
            <a:pPr>
              <a:lnSpc>
                <a:spcPct val="120000"/>
              </a:lnSpc>
            </a:pPr>
            <a:r>
              <a:rPr lang="en-GB" sz="2000" dirty="0">
                <a:latin typeface="Calibri" panose="020F0502020204030204" pitchFamily="34" charset="0"/>
                <a:cs typeface="Calibri" panose="020F0502020204030204" pitchFamily="34" charset="0"/>
              </a:rPr>
              <a:t>Information</a:t>
            </a:r>
          </a:p>
          <a:p>
            <a:pPr>
              <a:lnSpc>
                <a:spcPct val="120000"/>
              </a:lnSpc>
            </a:pPr>
            <a:r>
              <a:rPr lang="en-GB" sz="2000" dirty="0">
                <a:latin typeface="Calibri" panose="020F0502020204030204" pitchFamily="34" charset="0"/>
                <a:cs typeface="Calibri" panose="020F0502020204030204" pitchFamily="34" charset="0"/>
              </a:rPr>
              <a:t>Competence / skills</a:t>
            </a:r>
          </a:p>
          <a:p>
            <a:pPr>
              <a:lnSpc>
                <a:spcPct val="120000"/>
              </a:lnSpc>
            </a:pPr>
            <a:r>
              <a:rPr lang="en-GB" sz="2000" dirty="0">
                <a:latin typeface="Calibri" panose="020F0502020204030204" pitchFamily="34" charset="0"/>
                <a:cs typeface="Calibri" panose="020F0502020204030204" pitchFamily="34" charset="0"/>
              </a:rPr>
              <a:t>Monitoring and Review on going</a:t>
            </a:r>
          </a:p>
          <a:p>
            <a:pPr>
              <a:lnSpc>
                <a:spcPct val="120000"/>
              </a:lnSpc>
            </a:pPr>
            <a:r>
              <a:rPr lang="en-GB" sz="2000" dirty="0">
                <a:latin typeface="Calibri" panose="020F0502020204030204" pitchFamily="34" charset="0"/>
                <a:cs typeface="Calibri" panose="020F0502020204030204" pitchFamily="34" charset="0"/>
              </a:rPr>
              <a:t>Emergency Services / first aid</a:t>
            </a:r>
          </a:p>
          <a:p>
            <a:pPr>
              <a:lnSpc>
                <a:spcPct val="120000"/>
              </a:lnSpc>
            </a:pPr>
            <a:r>
              <a:rPr lang="en-GB" sz="2000" dirty="0">
                <a:latin typeface="Calibri" panose="020F0502020204030204" pitchFamily="34" charset="0"/>
                <a:cs typeface="Calibri" panose="020F0502020204030204" pitchFamily="34" charset="0"/>
              </a:rPr>
              <a:t>Radios / mobiles</a:t>
            </a:r>
          </a:p>
          <a:p>
            <a:pPr>
              <a:lnSpc>
                <a:spcPct val="120000"/>
              </a:lnSpc>
            </a:pPr>
            <a:r>
              <a:rPr lang="en-GB" sz="2000" dirty="0">
                <a:latin typeface="Calibri" panose="020F0502020204030204" pitchFamily="34" charset="0"/>
                <a:cs typeface="Calibri" panose="020F0502020204030204" pitchFamily="34" charset="0"/>
              </a:rPr>
              <a:t>Stewards</a:t>
            </a:r>
          </a:p>
          <a:p>
            <a:pPr>
              <a:lnSpc>
                <a:spcPct val="120000"/>
              </a:lnSpc>
            </a:pPr>
            <a:r>
              <a:rPr lang="en-GB" sz="2000" dirty="0">
                <a:latin typeface="Calibri" panose="020F0502020204030204" pitchFamily="34" charset="0"/>
                <a:cs typeface="Calibri" panose="020F0502020204030204" pitchFamily="34" charset="0"/>
              </a:rPr>
              <a:t>RIDDOR - Reporting of Injuries, Diseases and Dangerous Occurrences Regulations 2013</a:t>
            </a:r>
          </a:p>
        </p:txBody>
      </p:sp>
      <p:sp>
        <p:nvSpPr>
          <p:cNvPr id="2" name="Title 1"/>
          <p:cNvSpPr>
            <a:spLocks noGrp="1"/>
          </p:cNvSpPr>
          <p:nvPr>
            <p:ph type="title"/>
          </p:nvPr>
        </p:nvSpPr>
        <p:spPr>
          <a:xfrm>
            <a:off x="143508" y="44624"/>
            <a:ext cx="8229600" cy="490066"/>
          </a:xfrm>
        </p:spPr>
        <p:txBody>
          <a:bodyPr>
            <a:normAutofit fontScale="90000"/>
          </a:bodyPr>
          <a:lstStyle/>
          <a:p>
            <a:r>
              <a:rPr lang="en-GB" sz="4000" dirty="0">
                <a:effectLst/>
                <a:latin typeface="Calibri" panose="020F0502020204030204" pitchFamily="34" charset="0"/>
                <a:cs typeface="Calibri" panose="020F0502020204030204" pitchFamily="34" charset="0"/>
              </a:rPr>
              <a:t>Event</a:t>
            </a:r>
          </a:p>
        </p:txBody>
      </p:sp>
    </p:spTree>
    <p:extLst>
      <p:ext uri="{BB962C8B-B14F-4D97-AF65-F5344CB8AC3E}">
        <p14:creationId xmlns:p14="http://schemas.microsoft.com/office/powerpoint/2010/main" val="196736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a:lnSpc>
                <a:spcPct val="150000"/>
              </a:lnSpc>
            </a:pPr>
            <a:r>
              <a:rPr lang="en-GB" sz="2400" dirty="0">
                <a:latin typeface="Calibri" panose="020F0502020204030204" pitchFamily="34" charset="0"/>
                <a:cs typeface="Calibri" panose="020F0502020204030204" pitchFamily="34" charset="0"/>
              </a:rPr>
              <a:t>Pre Sales Ticket Entry</a:t>
            </a:r>
          </a:p>
          <a:p>
            <a:pPr>
              <a:lnSpc>
                <a:spcPct val="150000"/>
              </a:lnSpc>
            </a:pPr>
            <a:r>
              <a:rPr lang="en-GB" sz="2400" dirty="0">
                <a:latin typeface="Calibri" panose="020F0502020204030204" pitchFamily="34" charset="0"/>
                <a:cs typeface="Calibri" panose="020F0502020204030204" pitchFamily="34" charset="0"/>
              </a:rPr>
              <a:t>Cash Sales / Card Sales</a:t>
            </a:r>
          </a:p>
          <a:p>
            <a:pPr>
              <a:lnSpc>
                <a:spcPct val="150000"/>
              </a:lnSpc>
            </a:pPr>
            <a:r>
              <a:rPr lang="en-GB" sz="2400" dirty="0">
                <a:latin typeface="Calibri" panose="020F0502020204030204" pitchFamily="34" charset="0"/>
                <a:cs typeface="Calibri" panose="020F0502020204030204" pitchFamily="34" charset="0"/>
              </a:rPr>
              <a:t>Reservations / Unreserved Seating </a:t>
            </a:r>
          </a:p>
          <a:p>
            <a:pPr>
              <a:lnSpc>
                <a:spcPct val="150000"/>
              </a:lnSpc>
            </a:pPr>
            <a:r>
              <a:rPr lang="en-GB" sz="2400" dirty="0">
                <a:latin typeface="Calibri" panose="020F0502020204030204" pitchFamily="34" charset="0"/>
                <a:cs typeface="Calibri" panose="020F0502020204030204" pitchFamily="34" charset="0"/>
              </a:rPr>
              <a:t>Ticket Design</a:t>
            </a:r>
          </a:p>
          <a:p>
            <a:pPr>
              <a:lnSpc>
                <a:spcPct val="150000"/>
              </a:lnSpc>
            </a:pPr>
            <a:r>
              <a:rPr lang="en-GB" sz="2400" dirty="0">
                <a:latin typeface="Calibri" panose="020F0502020204030204" pitchFamily="34" charset="0"/>
                <a:cs typeface="Calibri" panose="020F0502020204030204" pitchFamily="34" charset="0"/>
              </a:rPr>
              <a:t>Electronic Entry</a:t>
            </a:r>
          </a:p>
          <a:p>
            <a:pPr>
              <a:lnSpc>
                <a:spcPct val="150000"/>
              </a:lnSpc>
            </a:pPr>
            <a:r>
              <a:rPr lang="en-GB" sz="2400" dirty="0">
                <a:latin typeface="Calibri" panose="020F0502020204030204" pitchFamily="34" charset="0"/>
                <a:cs typeface="Calibri" panose="020F0502020204030204" pitchFamily="34" charset="0"/>
              </a:rPr>
              <a:t>Crowd Build Up / crowd control</a:t>
            </a:r>
          </a:p>
          <a:p>
            <a:endParaRPr lang="en-GB" dirty="0"/>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ADMISSIONS POLICIES</a:t>
            </a:r>
          </a:p>
        </p:txBody>
      </p:sp>
    </p:spTree>
    <p:extLst>
      <p:ext uri="{BB962C8B-B14F-4D97-AF65-F5344CB8AC3E}">
        <p14:creationId xmlns:p14="http://schemas.microsoft.com/office/powerpoint/2010/main" val="2121422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43808" y="260648"/>
            <a:ext cx="5544616" cy="6192688"/>
          </a:xfrm>
        </p:spPr>
        <p:txBody>
          <a:bodyPr>
            <a:normAutofit fontScale="77500" lnSpcReduction="20000"/>
          </a:bodyPr>
          <a:lstStyle/>
          <a:p>
            <a:pPr>
              <a:lnSpc>
                <a:spcPct val="120000"/>
              </a:lnSpc>
            </a:pPr>
            <a:r>
              <a:rPr lang="en-GB" dirty="0">
                <a:latin typeface="Calibri" panose="020F0502020204030204" pitchFamily="34" charset="0"/>
                <a:cs typeface="Calibri" panose="020F0502020204030204" pitchFamily="34" charset="0"/>
              </a:rPr>
              <a:t>Arrival</a:t>
            </a:r>
          </a:p>
          <a:p>
            <a:pPr>
              <a:lnSpc>
                <a:spcPct val="120000"/>
              </a:lnSpc>
            </a:pPr>
            <a:r>
              <a:rPr lang="en-GB" dirty="0">
                <a:latin typeface="Calibri" panose="020F0502020204030204" pitchFamily="34" charset="0"/>
                <a:cs typeface="Calibri" panose="020F0502020204030204" pitchFamily="34" charset="0"/>
              </a:rPr>
              <a:t>Physical –Signage</a:t>
            </a:r>
          </a:p>
          <a:p>
            <a:pPr>
              <a:lnSpc>
                <a:spcPct val="120000"/>
              </a:lnSpc>
            </a:pPr>
            <a:r>
              <a:rPr lang="en-GB" dirty="0">
                <a:latin typeface="Calibri" panose="020F0502020204030204" pitchFamily="34" charset="0"/>
                <a:cs typeface="Calibri" panose="020F0502020204030204" pitchFamily="34" charset="0"/>
              </a:rPr>
              <a:t>Human Resources</a:t>
            </a:r>
          </a:p>
          <a:p>
            <a:pPr>
              <a:lnSpc>
                <a:spcPct val="120000"/>
              </a:lnSpc>
            </a:pPr>
            <a:r>
              <a:rPr lang="en-GB" dirty="0">
                <a:latin typeface="Calibri" panose="020F0502020204030204" pitchFamily="34" charset="0"/>
                <a:cs typeface="Calibri" panose="020F0502020204030204" pitchFamily="34" charset="0"/>
              </a:rPr>
              <a:t>Barriers</a:t>
            </a:r>
          </a:p>
          <a:p>
            <a:pPr>
              <a:lnSpc>
                <a:spcPct val="120000"/>
              </a:lnSpc>
            </a:pPr>
            <a:r>
              <a:rPr lang="en-GB" dirty="0">
                <a:latin typeface="Calibri" panose="020F0502020204030204" pitchFamily="34" charset="0"/>
                <a:cs typeface="Calibri" panose="020F0502020204030204" pitchFamily="34" charset="0"/>
              </a:rPr>
              <a:t>Multi Functional – Concourse control</a:t>
            </a:r>
          </a:p>
          <a:p>
            <a:pPr>
              <a:lnSpc>
                <a:spcPct val="120000"/>
              </a:lnSpc>
            </a:pPr>
            <a:r>
              <a:rPr lang="en-GB" dirty="0">
                <a:latin typeface="Calibri" panose="020F0502020204030204" pitchFamily="34" charset="0"/>
                <a:cs typeface="Calibri" panose="020F0502020204030204" pitchFamily="34" charset="0"/>
              </a:rPr>
              <a:t>Retail and F and B – Over Crowding</a:t>
            </a:r>
          </a:p>
          <a:p>
            <a:pPr>
              <a:lnSpc>
                <a:spcPct val="120000"/>
              </a:lnSpc>
            </a:pPr>
            <a:r>
              <a:rPr lang="en-GB" dirty="0">
                <a:latin typeface="Calibri" panose="020F0502020204030204" pitchFamily="34" charset="0"/>
                <a:cs typeface="Calibri" panose="020F0502020204030204" pitchFamily="34" charset="0"/>
              </a:rPr>
              <a:t>Design</a:t>
            </a:r>
          </a:p>
          <a:p>
            <a:pPr>
              <a:lnSpc>
                <a:spcPct val="120000"/>
              </a:lnSpc>
            </a:pPr>
            <a:r>
              <a:rPr lang="en-GB" dirty="0">
                <a:latin typeface="Calibri" panose="020F0502020204030204" pitchFamily="34" charset="0"/>
                <a:cs typeface="Calibri" panose="020F0502020204030204" pitchFamily="34" charset="0"/>
              </a:rPr>
              <a:t>CCTV</a:t>
            </a:r>
          </a:p>
          <a:p>
            <a:pPr>
              <a:lnSpc>
                <a:spcPct val="120000"/>
              </a:lnSpc>
            </a:pPr>
            <a:r>
              <a:rPr lang="en-GB" dirty="0">
                <a:latin typeface="Calibri" panose="020F0502020204030204" pitchFamily="34" charset="0"/>
                <a:cs typeface="Calibri" panose="020F0502020204030204" pitchFamily="34" charset="0"/>
              </a:rPr>
              <a:t>Zone Planning</a:t>
            </a:r>
          </a:p>
          <a:p>
            <a:pPr>
              <a:lnSpc>
                <a:spcPct val="120000"/>
              </a:lnSpc>
            </a:pPr>
            <a:r>
              <a:rPr lang="en-GB" dirty="0">
                <a:latin typeface="Calibri" panose="020F0502020204030204" pitchFamily="34" charset="0"/>
                <a:cs typeface="Calibri" panose="020F0502020204030204" pitchFamily="34" charset="0"/>
              </a:rPr>
              <a:t>Access for Emergency Vehicles</a:t>
            </a:r>
          </a:p>
          <a:p>
            <a:pPr>
              <a:lnSpc>
                <a:spcPct val="120000"/>
              </a:lnSpc>
            </a:pPr>
            <a:r>
              <a:rPr lang="en-GB" dirty="0">
                <a:latin typeface="Calibri" panose="020F0502020204030204" pitchFamily="34" charset="0"/>
                <a:cs typeface="Calibri" panose="020F0502020204030204" pitchFamily="34" charset="0"/>
              </a:rPr>
              <a:t>Ingress – VIP and Hospitality</a:t>
            </a:r>
          </a:p>
          <a:p>
            <a:pPr>
              <a:lnSpc>
                <a:spcPct val="120000"/>
              </a:lnSpc>
            </a:pPr>
            <a:r>
              <a:rPr lang="en-GB" dirty="0">
                <a:latin typeface="Calibri" panose="020F0502020204030204" pitchFamily="34" charset="0"/>
                <a:cs typeface="Calibri" panose="020F0502020204030204" pitchFamily="34" charset="0"/>
              </a:rPr>
              <a:t>Turnstiles - Counting and controlling Capacity</a:t>
            </a:r>
          </a:p>
          <a:p>
            <a:pPr>
              <a:lnSpc>
                <a:spcPct val="120000"/>
              </a:lnSpc>
            </a:pPr>
            <a:r>
              <a:rPr lang="en-GB" dirty="0">
                <a:latin typeface="Calibri" panose="020F0502020204030204" pitchFamily="34" charset="0"/>
                <a:cs typeface="Calibri" panose="020F0502020204030204" pitchFamily="34" charset="0"/>
              </a:rPr>
              <a:t>Computerised Monitoring</a:t>
            </a:r>
          </a:p>
          <a:p>
            <a:pPr>
              <a:lnSpc>
                <a:spcPct val="120000"/>
              </a:lnSpc>
            </a:pPr>
            <a:r>
              <a:rPr lang="en-GB" dirty="0">
                <a:latin typeface="Calibri" panose="020F0502020204030204" pitchFamily="34" charset="0"/>
                <a:cs typeface="Calibri" panose="020F0502020204030204" pitchFamily="34" charset="0"/>
              </a:rPr>
              <a:t>Design and Management of Entry</a:t>
            </a:r>
          </a:p>
          <a:p>
            <a:pPr>
              <a:lnSpc>
                <a:spcPct val="120000"/>
              </a:lnSpc>
            </a:pPr>
            <a:r>
              <a:rPr lang="en-GB" dirty="0">
                <a:latin typeface="Calibri" panose="020F0502020204030204" pitchFamily="34" charset="0"/>
                <a:cs typeface="Calibri" panose="020F0502020204030204" pitchFamily="34" charset="0"/>
              </a:rPr>
              <a:t>Providing Clear Entry Information</a:t>
            </a:r>
          </a:p>
          <a:p>
            <a:pPr marL="0" indent="0">
              <a:buNone/>
            </a:pPr>
            <a:endParaRPr lang="en-GB" dirty="0"/>
          </a:p>
        </p:txBody>
      </p:sp>
      <p:sp>
        <p:nvSpPr>
          <p:cNvPr id="2" name="Title 1"/>
          <p:cNvSpPr>
            <a:spLocks noGrp="1"/>
          </p:cNvSpPr>
          <p:nvPr>
            <p:ph type="title"/>
          </p:nvPr>
        </p:nvSpPr>
        <p:spPr>
          <a:xfrm>
            <a:off x="107504" y="116632"/>
            <a:ext cx="8229600" cy="634082"/>
          </a:xfrm>
        </p:spPr>
        <p:txBody>
          <a:bodyPr>
            <a:normAutofit fontScale="90000"/>
          </a:bodyPr>
          <a:lstStyle/>
          <a:p>
            <a:r>
              <a:rPr lang="en-GB" dirty="0">
                <a:effectLst/>
                <a:latin typeface="Calibri" panose="020F0502020204030204" pitchFamily="34" charset="0"/>
                <a:cs typeface="Calibri" panose="020F0502020204030204" pitchFamily="34" charset="0"/>
              </a:rPr>
              <a:t>Circulation</a:t>
            </a:r>
          </a:p>
        </p:txBody>
      </p:sp>
    </p:spTree>
    <p:extLst>
      <p:ext uri="{BB962C8B-B14F-4D97-AF65-F5344CB8AC3E}">
        <p14:creationId xmlns:p14="http://schemas.microsoft.com/office/powerpoint/2010/main" val="1746948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a:lnSpc>
                <a:spcPct val="110000"/>
              </a:lnSpc>
            </a:pPr>
            <a:r>
              <a:rPr lang="en-GB" dirty="0">
                <a:latin typeface="Calibri" panose="020F0502020204030204" pitchFamily="34" charset="0"/>
                <a:cs typeface="Calibri" panose="020F0502020204030204" pitchFamily="34" charset="0"/>
              </a:rPr>
              <a:t>Raising the Alarm</a:t>
            </a:r>
          </a:p>
          <a:p>
            <a:pPr>
              <a:lnSpc>
                <a:spcPct val="110000"/>
              </a:lnSpc>
            </a:pPr>
            <a:r>
              <a:rPr lang="en-GB" dirty="0">
                <a:latin typeface="Calibri" panose="020F0502020204030204" pitchFamily="34" charset="0"/>
                <a:cs typeface="Calibri" panose="020F0502020204030204" pitchFamily="34" charset="0"/>
              </a:rPr>
              <a:t>Inform Public</a:t>
            </a:r>
          </a:p>
          <a:p>
            <a:pPr>
              <a:lnSpc>
                <a:spcPct val="110000"/>
              </a:lnSpc>
            </a:pPr>
            <a:r>
              <a:rPr lang="en-GB" dirty="0">
                <a:latin typeface="Calibri" panose="020F0502020204030204" pitchFamily="34" charset="0"/>
                <a:cs typeface="Calibri" panose="020F0502020204030204" pitchFamily="34" charset="0"/>
              </a:rPr>
              <a:t>Onsite emergency Response</a:t>
            </a:r>
          </a:p>
          <a:p>
            <a:pPr>
              <a:lnSpc>
                <a:spcPct val="110000"/>
              </a:lnSpc>
            </a:pPr>
            <a:r>
              <a:rPr lang="en-GB" dirty="0">
                <a:latin typeface="Calibri" panose="020F0502020204030204" pitchFamily="34" charset="0"/>
                <a:cs typeface="Calibri" panose="020F0502020204030204" pitchFamily="34" charset="0"/>
              </a:rPr>
              <a:t>Summon Emergency Services</a:t>
            </a:r>
          </a:p>
          <a:p>
            <a:pPr>
              <a:lnSpc>
                <a:spcPct val="110000"/>
              </a:lnSpc>
            </a:pPr>
            <a:r>
              <a:rPr lang="en-GB" dirty="0">
                <a:latin typeface="Calibri" panose="020F0502020204030204" pitchFamily="34" charset="0"/>
                <a:cs typeface="Calibri" panose="020F0502020204030204" pitchFamily="34" charset="0"/>
              </a:rPr>
              <a:t>Crowd Management – Evacuation / Control</a:t>
            </a:r>
          </a:p>
          <a:p>
            <a:pPr>
              <a:lnSpc>
                <a:spcPct val="110000"/>
              </a:lnSpc>
            </a:pPr>
            <a:r>
              <a:rPr lang="en-GB" dirty="0">
                <a:latin typeface="Calibri" panose="020F0502020204030204" pitchFamily="34" charset="0"/>
                <a:cs typeface="Calibri" panose="020F0502020204030204" pitchFamily="34" charset="0"/>
              </a:rPr>
              <a:t>Evacuate People with Disabilities</a:t>
            </a:r>
          </a:p>
          <a:p>
            <a:pPr>
              <a:lnSpc>
                <a:spcPct val="110000"/>
              </a:lnSpc>
            </a:pPr>
            <a:r>
              <a:rPr lang="en-GB" dirty="0">
                <a:latin typeface="Calibri" panose="020F0502020204030204" pitchFamily="34" charset="0"/>
                <a:cs typeface="Calibri" panose="020F0502020204030204" pitchFamily="34" charset="0"/>
              </a:rPr>
              <a:t>Traffic Management – Emergency Vehicles</a:t>
            </a:r>
          </a:p>
          <a:p>
            <a:pPr>
              <a:lnSpc>
                <a:spcPct val="110000"/>
              </a:lnSpc>
            </a:pPr>
            <a:r>
              <a:rPr lang="en-GB" dirty="0">
                <a:latin typeface="Calibri" panose="020F0502020204030204" pitchFamily="34" charset="0"/>
                <a:cs typeface="Calibri" panose="020F0502020204030204" pitchFamily="34" charset="0"/>
              </a:rPr>
              <a:t>Provide 1</a:t>
            </a:r>
            <a:r>
              <a:rPr lang="en-GB" baseline="30000" dirty="0">
                <a:latin typeface="Calibri" panose="020F0502020204030204" pitchFamily="34" charset="0"/>
                <a:cs typeface="Calibri" panose="020F0502020204030204" pitchFamily="34" charset="0"/>
              </a:rPr>
              <a:t>st</a:t>
            </a:r>
            <a:r>
              <a:rPr lang="en-GB" dirty="0">
                <a:latin typeface="Calibri" panose="020F0502020204030204" pitchFamily="34" charset="0"/>
                <a:cs typeface="Calibri" panose="020F0502020204030204" pitchFamily="34" charset="0"/>
              </a:rPr>
              <a:t> Aid and Medical Assistance</a:t>
            </a:r>
          </a:p>
          <a:p>
            <a:pPr>
              <a:lnSpc>
                <a:spcPct val="110000"/>
              </a:lnSpc>
            </a:pPr>
            <a:r>
              <a:rPr lang="en-GB" dirty="0">
                <a:latin typeface="Calibri" panose="020F0502020204030204" pitchFamily="34" charset="0"/>
                <a:cs typeface="Calibri" panose="020F0502020204030204" pitchFamily="34" charset="0"/>
              </a:rPr>
              <a:t>Organisation – Specific Responsibilities</a:t>
            </a:r>
          </a:p>
          <a:p>
            <a:pPr>
              <a:lnSpc>
                <a:spcPct val="110000"/>
              </a:lnSpc>
            </a:pPr>
            <a:r>
              <a:rPr lang="en-GB" dirty="0">
                <a:latin typeface="Calibri" panose="020F0502020204030204" pitchFamily="34" charset="0"/>
                <a:cs typeface="Calibri" panose="020F0502020204030204" pitchFamily="34" charset="0"/>
              </a:rPr>
              <a:t>Control Centre = Hub</a:t>
            </a:r>
          </a:p>
          <a:p>
            <a:endParaRPr lang="en-GB" dirty="0"/>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Emergency Procedures</a:t>
            </a:r>
          </a:p>
        </p:txBody>
      </p:sp>
    </p:spTree>
    <p:extLst>
      <p:ext uri="{BB962C8B-B14F-4D97-AF65-F5344CB8AC3E}">
        <p14:creationId xmlns:p14="http://schemas.microsoft.com/office/powerpoint/2010/main" val="3508133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latin typeface="Calibri" panose="020F0502020204030204" pitchFamily="34" charset="0"/>
                <a:cs typeface="Calibri" panose="020F0502020204030204" pitchFamily="34" charset="0"/>
              </a:rPr>
              <a:t>Plan Escape Routes</a:t>
            </a:r>
          </a:p>
          <a:p>
            <a:r>
              <a:rPr lang="en-GB" dirty="0">
                <a:latin typeface="Calibri" panose="020F0502020204030204" pitchFamily="34" charset="0"/>
                <a:cs typeface="Calibri" panose="020F0502020204030204" pitchFamily="34" charset="0"/>
              </a:rPr>
              <a:t>Signage</a:t>
            </a:r>
          </a:p>
          <a:p>
            <a:r>
              <a:rPr lang="en-GB" dirty="0">
                <a:latin typeface="Calibri" panose="020F0502020204030204" pitchFamily="34" charset="0"/>
                <a:cs typeface="Calibri" panose="020F0502020204030204" pitchFamily="34" charset="0"/>
              </a:rPr>
              <a:t>Emergency Lighting</a:t>
            </a:r>
          </a:p>
          <a:p>
            <a:r>
              <a:rPr lang="en-GB" dirty="0">
                <a:latin typeface="Calibri" panose="020F0502020204030204" pitchFamily="34" charset="0"/>
                <a:cs typeface="Calibri" panose="020F0502020204030204" pitchFamily="34" charset="0"/>
              </a:rPr>
              <a:t>Evacuation Routes</a:t>
            </a:r>
          </a:p>
          <a:p>
            <a:r>
              <a:rPr lang="en-GB" dirty="0">
                <a:latin typeface="Calibri" panose="020F0502020204030204" pitchFamily="34" charset="0"/>
                <a:cs typeface="Calibri" panose="020F0502020204030204" pitchFamily="34" charset="0"/>
              </a:rPr>
              <a:t>Safety Points</a:t>
            </a:r>
          </a:p>
          <a:p>
            <a:r>
              <a:rPr lang="en-GB" dirty="0">
                <a:latin typeface="Calibri" panose="020F0502020204030204" pitchFamily="34" charset="0"/>
                <a:cs typeface="Calibri" panose="020F0502020204030204" pitchFamily="34" charset="0"/>
              </a:rPr>
              <a:t>Assistance</a:t>
            </a:r>
          </a:p>
          <a:p>
            <a:r>
              <a:rPr lang="en-GB" dirty="0">
                <a:latin typeface="Calibri" panose="020F0502020204030204" pitchFamily="34" charset="0"/>
                <a:cs typeface="Calibri" panose="020F0502020204030204" pitchFamily="34" charset="0"/>
              </a:rPr>
              <a:t>Immediate Access to Routes</a:t>
            </a:r>
          </a:p>
        </p:txBody>
      </p:sp>
      <p:sp>
        <p:nvSpPr>
          <p:cNvPr id="2" name="Title 1"/>
          <p:cNvSpPr>
            <a:spLocks noGrp="1"/>
          </p:cNvSpPr>
          <p:nvPr>
            <p:ph type="title"/>
          </p:nvPr>
        </p:nvSpPr>
        <p:spPr/>
        <p:txBody>
          <a:bodyPr/>
          <a:lstStyle/>
          <a:p>
            <a:r>
              <a:rPr lang="en-GB" dirty="0">
                <a:effectLst/>
                <a:latin typeface="Calibri" panose="020F0502020204030204" pitchFamily="34" charset="0"/>
                <a:cs typeface="Calibri" panose="020F0502020204030204" pitchFamily="34" charset="0"/>
              </a:rPr>
              <a:t>Evacuation</a:t>
            </a:r>
          </a:p>
        </p:txBody>
      </p:sp>
    </p:spTree>
    <p:extLst>
      <p:ext uri="{BB962C8B-B14F-4D97-AF65-F5344CB8AC3E}">
        <p14:creationId xmlns:p14="http://schemas.microsoft.com/office/powerpoint/2010/main" val="4186494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7F4B691-46E7-8E89-5D0E-A6B7D011A24D}"/>
              </a:ext>
            </a:extLst>
          </p:cNvPr>
          <p:cNvSpPr>
            <a:spLocks noGrp="1"/>
          </p:cNvSpPr>
          <p:nvPr>
            <p:ph idx="1"/>
          </p:nvPr>
        </p:nvSpPr>
        <p:spPr/>
        <p:txBody>
          <a:bodyPr/>
          <a:lstStyle/>
          <a:p>
            <a:r>
              <a:rPr lang="en-GB" dirty="0">
                <a:hlinkClick r:id="rId2"/>
              </a:rPr>
              <a:t>https://www.hse.gov.uk/event-safety/</a:t>
            </a:r>
            <a:endParaRPr lang="en-GB" dirty="0"/>
          </a:p>
          <a:p>
            <a:r>
              <a:rPr lang="en-GB" dirty="0">
                <a:hlinkClick r:id="rId3"/>
              </a:rPr>
              <a:t>https://www.thepurpleguide.co.uk/index.php/the-purple-guide</a:t>
            </a:r>
            <a:endParaRPr lang="en-GB" dirty="0"/>
          </a:p>
          <a:p>
            <a:r>
              <a:rPr lang="en-GB" dirty="0">
                <a:hlinkClick r:id="rId4"/>
              </a:rPr>
              <a:t>https://theatregreenbook.com/news-events/</a:t>
            </a:r>
            <a:endParaRPr lang="en-GB" dirty="0"/>
          </a:p>
          <a:p>
            <a:r>
              <a:rPr lang="en-GB" dirty="0">
                <a:hlinkClick r:id="rId5"/>
              </a:rPr>
              <a:t>https://www.greeneventbook.com/</a:t>
            </a:r>
            <a:endParaRPr lang="en-GB" dirty="0"/>
          </a:p>
          <a:p>
            <a:endParaRPr lang="en-GB" dirty="0"/>
          </a:p>
        </p:txBody>
      </p:sp>
      <p:sp>
        <p:nvSpPr>
          <p:cNvPr id="3" name="Title 2">
            <a:extLst>
              <a:ext uri="{FF2B5EF4-FFF2-40B4-BE49-F238E27FC236}">
                <a16:creationId xmlns:a16="http://schemas.microsoft.com/office/drawing/2014/main" id="{7A735DB8-4B57-638A-3A73-15579BD0E114}"/>
              </a:ext>
            </a:extLst>
          </p:cNvPr>
          <p:cNvSpPr>
            <a:spLocks noGrp="1"/>
          </p:cNvSpPr>
          <p:nvPr>
            <p:ph type="title"/>
          </p:nvPr>
        </p:nvSpPr>
        <p:spPr/>
        <p:txBody>
          <a:bodyPr>
            <a:normAutofit/>
          </a:bodyPr>
          <a:lstStyle/>
          <a:p>
            <a:r>
              <a:rPr lang="en-GB" dirty="0">
                <a:effectLst/>
                <a:latin typeface="Calibri" panose="020F0502020204030204" pitchFamily="34" charset="0"/>
                <a:cs typeface="Calibri" panose="020F0502020204030204" pitchFamily="34" charset="0"/>
              </a:rPr>
              <a:t>Guidance on running events safely</a:t>
            </a:r>
          </a:p>
        </p:txBody>
      </p:sp>
    </p:spTree>
    <p:extLst>
      <p:ext uri="{BB962C8B-B14F-4D97-AF65-F5344CB8AC3E}">
        <p14:creationId xmlns:p14="http://schemas.microsoft.com/office/powerpoint/2010/main" val="26519278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025A7-ED82-CD36-6101-4270844CF4B1}"/>
              </a:ext>
            </a:extLst>
          </p:cNvPr>
          <p:cNvSpPr>
            <a:spLocks noGrp="1"/>
          </p:cNvSpPr>
          <p:nvPr>
            <p:ph sz="quarter" idx="13"/>
          </p:nvPr>
        </p:nvSpPr>
        <p:spPr>
          <a:xfrm>
            <a:off x="107504" y="1483415"/>
            <a:ext cx="4633713" cy="4465865"/>
          </a:xfrm>
        </p:spPr>
        <p:txBody>
          <a:bodyPr>
            <a:normAutofit lnSpcReduction="10000"/>
          </a:bodyPr>
          <a:lstStyle/>
          <a:p>
            <a:r>
              <a:rPr lang="en-GB" sz="2800" dirty="0">
                <a:latin typeface="Calibri" panose="020F0502020204030204" pitchFamily="34" charset="0"/>
                <a:cs typeface="Calibri" panose="020F0502020204030204" pitchFamily="34" charset="0"/>
              </a:rPr>
              <a:t>In groups for 30 minutes:</a:t>
            </a: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Discuss a trade stand that you would like to bring to the next WTM in London </a:t>
            </a:r>
          </a:p>
          <a:p>
            <a:r>
              <a:rPr lang="en-GB" sz="2800" dirty="0">
                <a:latin typeface="Calibri" panose="020F0502020204030204" pitchFamily="34" charset="0"/>
                <a:cs typeface="Calibri" panose="020F0502020204030204" pitchFamily="34" charset="0"/>
              </a:rPr>
              <a:t>Discuss the running of the stand – logistics / HR </a:t>
            </a:r>
          </a:p>
          <a:p>
            <a:r>
              <a:rPr lang="en-GB" sz="2800" dirty="0">
                <a:latin typeface="Calibri" panose="020F0502020204030204" pitchFamily="34" charset="0"/>
                <a:cs typeface="Calibri" panose="020F0502020204030204" pitchFamily="34" charset="0"/>
              </a:rPr>
              <a:t>Design of the stand / size</a:t>
            </a:r>
          </a:p>
          <a:p>
            <a:r>
              <a:rPr lang="en-GB" sz="2800" dirty="0">
                <a:latin typeface="Calibri" panose="020F0502020204030204" pitchFamily="34" charset="0"/>
                <a:cs typeface="Calibri" panose="020F0502020204030204" pitchFamily="34" charset="0"/>
              </a:rPr>
              <a:t>Concept / theme</a:t>
            </a:r>
          </a:p>
          <a:p>
            <a:r>
              <a:rPr lang="en-GB" sz="2800" dirty="0">
                <a:latin typeface="Calibri" panose="020F0502020204030204" pitchFamily="34" charset="0"/>
                <a:cs typeface="Calibri" panose="020F0502020204030204" pitchFamily="34" charset="0"/>
              </a:rPr>
              <a:t>Give aways etc </a:t>
            </a:r>
          </a:p>
          <a:p>
            <a:endParaRPr lang="en-GB" dirty="0"/>
          </a:p>
        </p:txBody>
      </p:sp>
      <p:pic>
        <p:nvPicPr>
          <p:cNvPr id="5" name="Picture 4" descr="Logo, icon&#10;&#10;Description automatically generated">
            <a:extLst>
              <a:ext uri="{FF2B5EF4-FFF2-40B4-BE49-F238E27FC236}">
                <a16:creationId xmlns:a16="http://schemas.microsoft.com/office/drawing/2014/main" id="{C14B8B34-0AC9-7FE6-F743-7C97823414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76056" y="1628800"/>
            <a:ext cx="3865042" cy="3865042"/>
          </a:xfrm>
          <a:prstGeom prst="rect">
            <a:avLst/>
          </a:prstGeom>
        </p:spPr>
      </p:pic>
    </p:spTree>
    <p:extLst>
      <p:ext uri="{BB962C8B-B14F-4D97-AF65-F5344CB8AC3E}">
        <p14:creationId xmlns:p14="http://schemas.microsoft.com/office/powerpoint/2010/main" val="4745743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1470</Words>
  <Application>Microsoft Office PowerPoint</Application>
  <PresentationFormat>On-screen Show (4:3)</PresentationFormat>
  <Paragraphs>291</Paragraphs>
  <Slides>33</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Lucida Sans Unicode</vt:lpstr>
      <vt:lpstr>Verdana</vt:lpstr>
      <vt:lpstr>Wingdings 2</vt:lpstr>
      <vt:lpstr>Wingdings 3</vt:lpstr>
      <vt:lpstr>Concourse</vt:lpstr>
      <vt:lpstr>Operations Management </vt:lpstr>
      <vt:lpstr>PowerPoint Presentation</vt:lpstr>
      <vt:lpstr>Facts and Figures</vt:lpstr>
      <vt:lpstr>  Developments at WTM</vt:lpstr>
      <vt:lpstr>Sustainability commitment </vt:lpstr>
      <vt:lpstr>HR issues</vt:lpstr>
      <vt:lpstr>Recruitment</vt:lpstr>
      <vt:lpstr>Planning trade shows &amp; exhibitions</vt:lpstr>
      <vt:lpstr>Pre event planning </vt:lpstr>
      <vt:lpstr>Trade Stand management</vt:lpstr>
      <vt:lpstr>Post event</vt:lpstr>
      <vt:lpstr>Forbes Seven Steps for organising a Successful Trade Show event</vt:lpstr>
      <vt:lpstr>Purple guide written by The Events Industry Forum in consultation with the events industry. Its aim is to help those event organisers who are duty holders to manage health and safety.</vt:lpstr>
      <vt:lpstr>Green Book</vt:lpstr>
      <vt:lpstr>Sports Grounds</vt:lpstr>
      <vt:lpstr>What happened at Hillsborough? BBC News</vt:lpstr>
      <vt:lpstr>Stade de France: terror at the football</vt:lpstr>
      <vt:lpstr>Green Guide</vt:lpstr>
      <vt:lpstr>Stakeholders</vt:lpstr>
      <vt:lpstr>Health and Safety</vt:lpstr>
      <vt:lpstr>Responsibility</vt:lpstr>
      <vt:lpstr>Stewarding Plan</vt:lpstr>
      <vt:lpstr>Stewards</vt:lpstr>
      <vt:lpstr>Contingency Plans</vt:lpstr>
      <vt:lpstr>Pre Planning</vt:lpstr>
      <vt:lpstr>Managing an Event</vt:lpstr>
      <vt:lpstr>Event</vt:lpstr>
      <vt:lpstr>ADMISSIONS POLICIES</vt:lpstr>
      <vt:lpstr>Circulation</vt:lpstr>
      <vt:lpstr>Emergency Procedures</vt:lpstr>
      <vt:lpstr>Evacuation</vt:lpstr>
      <vt:lpstr>Guidance on running events safely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Travel Operations</dc:title>
  <dc:creator>Administrator</dc:creator>
  <cp:lastModifiedBy>Deborah Jenkins</cp:lastModifiedBy>
  <cp:revision>6</cp:revision>
  <dcterms:created xsi:type="dcterms:W3CDTF">2015-10-19T13:22:01Z</dcterms:created>
  <dcterms:modified xsi:type="dcterms:W3CDTF">2022-11-15T20:03:46Z</dcterms:modified>
</cp:coreProperties>
</file>