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media/image45.jpg" ContentType="image/png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48"/>
  </p:notesMasterIdLst>
  <p:sldIdLst>
    <p:sldId id="256" r:id="rId2"/>
    <p:sldId id="257" r:id="rId3"/>
    <p:sldId id="263" r:id="rId4"/>
    <p:sldId id="264" r:id="rId5"/>
    <p:sldId id="265" r:id="rId6"/>
    <p:sldId id="266" r:id="rId7"/>
    <p:sldId id="267" r:id="rId8"/>
    <p:sldId id="268" r:id="rId9"/>
    <p:sldId id="270" r:id="rId10"/>
    <p:sldId id="269" r:id="rId11"/>
    <p:sldId id="272" r:id="rId12"/>
    <p:sldId id="271" r:id="rId13"/>
    <p:sldId id="273" r:id="rId14"/>
    <p:sldId id="276" r:id="rId15"/>
    <p:sldId id="275" r:id="rId16"/>
    <p:sldId id="274" r:id="rId17"/>
    <p:sldId id="277" r:id="rId18"/>
    <p:sldId id="278" r:id="rId19"/>
    <p:sldId id="281" r:id="rId20"/>
    <p:sldId id="282" r:id="rId21"/>
    <p:sldId id="279" r:id="rId22"/>
    <p:sldId id="283" r:id="rId23"/>
    <p:sldId id="280" r:id="rId24"/>
    <p:sldId id="284" r:id="rId25"/>
    <p:sldId id="285" r:id="rId26"/>
    <p:sldId id="286" r:id="rId27"/>
    <p:sldId id="287" r:id="rId28"/>
    <p:sldId id="288" r:id="rId29"/>
    <p:sldId id="289" r:id="rId30"/>
    <p:sldId id="290" r:id="rId31"/>
    <p:sldId id="291" r:id="rId32"/>
    <p:sldId id="294" r:id="rId33"/>
    <p:sldId id="293" r:id="rId34"/>
    <p:sldId id="295" r:id="rId35"/>
    <p:sldId id="292" r:id="rId36"/>
    <p:sldId id="296" r:id="rId37"/>
    <p:sldId id="297" r:id="rId38"/>
    <p:sldId id="298" r:id="rId39"/>
    <p:sldId id="299" r:id="rId40"/>
    <p:sldId id="300" r:id="rId41"/>
    <p:sldId id="302" r:id="rId42"/>
    <p:sldId id="303" r:id="rId43"/>
    <p:sldId id="304" r:id="rId44"/>
    <p:sldId id="305" r:id="rId45"/>
    <p:sldId id="306" r:id="rId46"/>
    <p:sldId id="262" r:id="rId4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1092" y="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notesMaster" Target="notesMasters/notesMaster1.xml"/><Relationship Id="rId8" Type="http://schemas.openxmlformats.org/officeDocument/2006/relationships/slide" Target="slides/slide7.xml"/><Relationship Id="rId51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F0265AF-97AB-4CA9-8302-BFD77DE25944}" type="datetimeFigureOut">
              <a:rPr lang="en-GB" smtClean="0"/>
              <a:t>16/02/2017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38C4B0C-5BB6-47E7-B468-A8E994BC53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55489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8C4B0C-5BB6-47E7-B468-A8E994BC53CF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009777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8C4B0C-5BB6-47E7-B468-A8E994BC53CF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350778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" name="Rounded Rectangle 7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C3F3A9-9747-47BF-A4BC-D68160C94D45}" type="datetimeFigureOut">
              <a:rPr lang="en-GB" smtClean="0"/>
              <a:t>16/02/2017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345440" y="2942602"/>
            <a:ext cx="7147931" cy="24638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572652" y="2944634"/>
            <a:ext cx="1190348" cy="2459736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7712714" y="3136658"/>
            <a:ext cx="910224" cy="2075688"/>
          </a:xfrm>
          <a:prstGeom prst="rect">
            <a:avLst/>
          </a:prstGeom>
          <a:solidFill>
            <a:schemeClr val="accent3">
              <a:alpha val="70000"/>
            </a:schemeClr>
          </a:solidFill>
          <a:ln w="63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445483" y="3055621"/>
            <a:ext cx="6947845" cy="2245359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786826" y="4625268"/>
            <a:ext cx="762000" cy="457200"/>
          </a:xfrm>
        </p:spPr>
        <p:txBody>
          <a:bodyPr/>
          <a:lstStyle>
            <a:lvl1pPr algn="ctr">
              <a:defRPr sz="28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79310FC2-509E-4394-B078-E9908268EC34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541822" y="4559276"/>
            <a:ext cx="6755166" cy="664367"/>
          </a:xfrm>
          <a:prstGeom prst="rect">
            <a:avLst/>
          </a:prstGeom>
          <a:solidFill>
            <a:schemeClr val="accent1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538971" y="3139440"/>
            <a:ext cx="6760868" cy="2077720"/>
          </a:xfrm>
          <a:prstGeom prst="rect">
            <a:avLst/>
          </a:prstGeom>
          <a:noFill/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2805" y="4648200"/>
            <a:ext cx="6553200" cy="457200"/>
          </a:xfrm>
        </p:spPr>
        <p:txBody>
          <a:bodyPr>
            <a:normAutofit/>
          </a:bodyPr>
          <a:lstStyle>
            <a:lvl1pPr marL="0" indent="0" algn="ctr">
              <a:buNone/>
              <a:defRPr sz="1800" cap="all" spc="300" baseline="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4705" y="3227033"/>
            <a:ext cx="6629400" cy="1219201"/>
          </a:xfrm>
        </p:spPr>
        <p:txBody>
          <a:bodyPr anchor="b" anchorCtr="0">
            <a:noAutofit/>
          </a:bodyPr>
          <a:lstStyle>
            <a:lvl1pPr>
              <a:defRPr sz="40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C3F3A9-9747-47BF-A4BC-D68160C94D45}" type="datetimeFigureOut">
              <a:rPr lang="en-GB" smtClean="0"/>
              <a:t>16/02/2017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310FC2-509E-4394-B078-E9908268EC3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" name="Rounded Rectangle 7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C3F3A9-9747-47BF-A4BC-D68160C94D45}" type="datetimeFigureOut">
              <a:rPr lang="en-GB" smtClean="0"/>
              <a:t>16/02/2017</a:t>
            </a:fld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451976" y="2946400"/>
            <a:ext cx="8265160" cy="24638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567656" y="3048000"/>
            <a:ext cx="8033800" cy="2245359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310FC2-509E-4394-B078-E9908268EC34}" type="slidenum">
              <a:rPr lang="en-GB" smtClean="0"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36456" y="3200399"/>
            <a:ext cx="7696200" cy="1295401"/>
          </a:xfrm>
        </p:spPr>
        <p:txBody>
          <a:bodyPr anchor="b" anchorCtr="0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lang="en-US" sz="4000" kern="1200" cap="all" baseline="0" dirty="0">
                <a:solidFill>
                  <a:schemeClr val="accent1">
                    <a:lumMod val="50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5" name="Rectangle 14"/>
          <p:cNvSpPr/>
          <p:nvPr/>
        </p:nvSpPr>
        <p:spPr>
          <a:xfrm>
            <a:off x="675496" y="4541520"/>
            <a:ext cx="7818120" cy="664367"/>
          </a:xfrm>
          <a:prstGeom prst="rect">
            <a:avLst/>
          </a:prstGeom>
          <a:solidFill>
            <a:schemeClr val="accent1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36456" y="4607510"/>
            <a:ext cx="7696200" cy="523783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 cap="all" spc="250" baseline="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Rectangle 13"/>
          <p:cNvSpPr/>
          <p:nvPr/>
        </p:nvSpPr>
        <p:spPr>
          <a:xfrm>
            <a:off x="675757" y="3124200"/>
            <a:ext cx="7817599" cy="2077720"/>
          </a:xfrm>
          <a:prstGeom prst="rect">
            <a:avLst/>
          </a:prstGeom>
          <a:noFill/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26128" y="1719071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19071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C3F3A9-9747-47BF-A4BC-D68160C94D45}" type="datetimeFigureOut">
              <a:rPr lang="en-GB" smtClean="0"/>
              <a:t>16/02/2017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310FC2-509E-4394-B078-E9908268EC3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26128" y="1722438"/>
            <a:ext cx="4040188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6128" y="2438400"/>
            <a:ext cx="4040188" cy="368776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722438"/>
            <a:ext cx="4041775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38400"/>
            <a:ext cx="4041775" cy="368776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C3F3A9-9747-47BF-A4BC-D68160C94D45}" type="datetimeFigureOut">
              <a:rPr lang="en-GB" smtClean="0"/>
              <a:t>16/02/2017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310FC2-509E-4394-B078-E9908268EC3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C3F3A9-9747-47BF-A4BC-D68160C94D45}" type="datetimeFigureOut">
              <a:rPr lang="en-GB" smtClean="0"/>
              <a:t>16/02/2017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310FC2-509E-4394-B078-E9908268EC3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ounded Rectangle 10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C3F3A9-9747-47BF-A4BC-D68160C94D45}" type="datetimeFigureOut">
              <a:rPr lang="en-GB" smtClean="0"/>
              <a:t>16/02/2017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310FC2-509E-4394-B078-E9908268EC3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ounded Rectangle 11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6200" y="685800"/>
            <a:ext cx="4572000" cy="52578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C3F3A9-9747-47BF-A4BC-D68160C94D45}" type="datetimeFigureOut">
              <a:rPr lang="en-GB" smtClean="0"/>
              <a:t>16/02/2017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310FC2-509E-4394-B078-E9908268EC34}" type="slidenum">
              <a:rPr lang="en-GB" smtClean="0"/>
              <a:t>‹#›</a:t>
            </a:fld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560034" y="1505712"/>
            <a:ext cx="2716566" cy="3523488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676690" y="1642472"/>
            <a:ext cx="2483254" cy="3234328"/>
          </a:xfrm>
          <a:prstGeom prst="rect">
            <a:avLst/>
          </a:prstGeom>
          <a:solidFill>
            <a:srgbClr val="FFFFFF"/>
          </a:solidFill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9000" y="2971800"/>
            <a:ext cx="2298634" cy="1752600"/>
          </a:xfrm>
        </p:spPr>
        <p:txBody>
          <a:bodyPr/>
          <a:lstStyle>
            <a:lvl1pPr marL="0" indent="0">
              <a:spcBef>
                <a:spcPts val="400"/>
              </a:spcBef>
              <a:buNone/>
              <a:defRPr sz="140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9000" y="1734312"/>
            <a:ext cx="2298634" cy="1191620"/>
          </a:xfrm>
        </p:spPr>
        <p:txBody>
          <a:bodyPr anchor="b">
            <a:normAutofit/>
          </a:bodyPr>
          <a:lstStyle>
            <a:lvl1pPr algn="l">
              <a:defRPr sz="2000" b="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Rounded Rectangle 8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685800" y="621437"/>
            <a:ext cx="7772400" cy="4331564"/>
          </a:xfrm>
          <a:solidFill>
            <a:schemeClr val="bg2"/>
          </a:solidFill>
          <a:ln>
            <a:noFill/>
          </a:ln>
          <a:effectLst>
            <a:softEdge rad="12700"/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C3F3A9-9747-47BF-A4BC-D68160C94D45}" type="datetimeFigureOut">
              <a:rPr lang="en-GB" smtClean="0"/>
              <a:t>16/02/2017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310FC2-509E-4394-B078-E9908268EC34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685800" y="4953000"/>
            <a:ext cx="7772400" cy="13716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61999" y="5029200"/>
            <a:ext cx="7600765" cy="1202924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914400" y="5638800"/>
            <a:ext cx="7328514" cy="451696"/>
          </a:xfrm>
          <a:prstGeom prst="rect">
            <a:avLst/>
          </a:prstGeom>
          <a:solidFill>
            <a:schemeClr val="accent1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605589" y="5074920"/>
            <a:ext cx="7946136" cy="1097280"/>
          </a:xfrm>
          <a:prstGeom prst="rect">
            <a:avLst/>
          </a:prstGeom>
          <a:noFill/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56289" y="5656556"/>
            <a:ext cx="7244736" cy="401715"/>
          </a:xfrm>
        </p:spPr>
        <p:txBody>
          <a:bodyPr anchor="ctr">
            <a:normAutofit/>
          </a:bodyPr>
          <a:lstStyle>
            <a:lvl1pPr marL="0" indent="0" algn="ctr">
              <a:buNone/>
              <a:defRPr sz="1500" cap="all" spc="250" baseline="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105400"/>
            <a:ext cx="7328514" cy="523043"/>
          </a:xfrm>
        </p:spPr>
        <p:txBody>
          <a:bodyPr anchor="ctr" anchorCtr="0"/>
          <a:lstStyle>
            <a:lvl1pPr algn="ctr">
              <a:defRPr sz="2000" b="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C3F3A9-9747-47BF-A4BC-D68160C94D45}" type="datetimeFigureOut">
              <a:rPr lang="en-GB" smtClean="0"/>
              <a:t>16/02/2017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310FC2-509E-4394-B078-E9908268EC3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6861702" y="228600"/>
            <a:ext cx="1859280" cy="6122634"/>
          </a:xfrm>
          <a:prstGeom prst="rect">
            <a:avLst/>
          </a:prstGeom>
          <a:solidFill>
            <a:srgbClr val="FFFFFF">
              <a:alpha val="85000"/>
            </a:srgb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6955225" y="351409"/>
            <a:ext cx="1672235" cy="5877017"/>
          </a:xfrm>
          <a:prstGeom prst="rect">
            <a:avLst/>
          </a:prstGeom>
          <a:solidFill>
            <a:srgbClr val="FFFFFF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48577" y="395427"/>
            <a:ext cx="1485531" cy="578898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80999"/>
            <a:ext cx="6172200" cy="57912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C3F3A9-9747-47BF-A4BC-D68160C94D45}" type="datetimeFigureOut">
              <a:rPr lang="en-GB" smtClean="0"/>
              <a:t>16/02/2017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310FC2-509E-4394-B078-E9908268EC3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" name="Rounded Rectangle 6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52600"/>
            <a:ext cx="8229600" cy="4373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54C3F3A9-9747-47BF-A4BC-D68160C94D45}" type="datetimeFigureOut">
              <a:rPr lang="en-GB" smtClean="0"/>
              <a:t>16/02/2017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79310FC2-509E-4394-B078-E9908268EC34}" type="slidenum">
              <a:rPr lang="en-GB" smtClean="0"/>
              <a:t>‹#›</a:t>
            </a:fld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274320" y="278166"/>
            <a:ext cx="8595360" cy="132588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372863" y="372862"/>
            <a:ext cx="8380520" cy="1118587"/>
          </a:xfrm>
          <a:prstGeom prst="rect">
            <a:avLst/>
          </a:prstGeom>
          <a:solidFill>
            <a:srgbClr val="FFFFFF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3500" kern="1200" cap="all" baseline="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19456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g"/><Relationship Id="rId3" Type="http://schemas.openxmlformats.org/officeDocument/2006/relationships/image" Target="../media/image3.jpg"/><Relationship Id="rId7" Type="http://schemas.openxmlformats.org/officeDocument/2006/relationships/image" Target="../media/image7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g"/><Relationship Id="rId5" Type="http://schemas.openxmlformats.org/officeDocument/2006/relationships/image" Target="../media/image5.jpg"/><Relationship Id="rId4" Type="http://schemas.openxmlformats.org/officeDocument/2006/relationships/image" Target="../media/image4.jp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jpg"/><Relationship Id="rId5" Type="http://schemas.openxmlformats.org/officeDocument/2006/relationships/image" Target="../media/image13.jpg"/><Relationship Id="rId4" Type="http://schemas.openxmlformats.org/officeDocument/2006/relationships/image" Target="../media/image12.jp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openxmlformats.org/officeDocument/2006/relationships/image" Target="../media/image16.gi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g"/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g"/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7.png"/><Relationship Id="rId5" Type="http://schemas.openxmlformats.org/officeDocument/2006/relationships/image" Target="../media/image26.jpg"/><Relationship Id="rId4" Type="http://schemas.openxmlformats.org/officeDocument/2006/relationships/image" Target="../media/image25.jpe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emf"/><Relationship Id="rId2" Type="http://schemas.openxmlformats.org/officeDocument/2006/relationships/image" Target="../media/image30.emf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g"/><Relationship Id="rId2" Type="http://schemas.openxmlformats.org/officeDocument/2006/relationships/image" Target="../media/image32.jp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g"/><Relationship Id="rId2" Type="http://schemas.openxmlformats.org/officeDocument/2006/relationships/image" Target="../media/image34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6.jp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g"/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9.jpeg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image" Target="../media/image42.jpg"/><Relationship Id="rId1" Type="http://schemas.openxmlformats.org/officeDocument/2006/relationships/slideLayout" Target="../slideLayouts/slideLayout5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RLHlswSuP7I" TargetMode="Externa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jp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jpg"/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9.jpg"/><Relationship Id="rId4" Type="http://schemas.openxmlformats.org/officeDocument/2006/relationships/image" Target="../media/image48.jp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jpg"/><Relationship Id="rId2" Type="http://schemas.openxmlformats.org/officeDocument/2006/relationships/image" Target="../media/image50.gi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2.jp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jpg"/><Relationship Id="rId2" Type="http://schemas.openxmlformats.org/officeDocument/2006/relationships/image" Target="../media/image53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6.jpeg"/><Relationship Id="rId4" Type="http://schemas.openxmlformats.org/officeDocument/2006/relationships/image" Target="../media/image55.jpg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jp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gif"/><Relationship Id="rId2" Type="http://schemas.openxmlformats.org/officeDocument/2006/relationships/image" Target="../media/image60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2.jp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jpg"/><Relationship Id="rId2" Type="http://schemas.openxmlformats.org/officeDocument/2006/relationships/image" Target="../media/image63.jpg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8" Type="http://schemas.openxmlformats.org/officeDocument/2006/relationships/hyperlink" Target="http://www.british-hydro.org/" TargetMode="External"/><Relationship Id="rId3" Type="http://schemas.openxmlformats.org/officeDocument/2006/relationships/hyperlink" Target="http://www.energy-uk.org.uk/" TargetMode="External"/><Relationship Id="rId7" Type="http://schemas.openxmlformats.org/officeDocument/2006/relationships/hyperlink" Target="http://www.tidalpower.co.uk/" TargetMode="External"/><Relationship Id="rId2" Type="http://schemas.openxmlformats.org/officeDocument/2006/relationships/hyperlink" Target="http://www.dictionary.com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bpva.org.uk/" TargetMode="External"/><Relationship Id="rId11" Type="http://schemas.openxmlformats.org/officeDocument/2006/relationships/hyperlink" Target="http://www.r-e-a.net/" TargetMode="External"/><Relationship Id="rId5" Type="http://schemas.openxmlformats.org/officeDocument/2006/relationships/hyperlink" Target="http://www.solar-trade.org.uk/" TargetMode="External"/><Relationship Id="rId10" Type="http://schemas.openxmlformats.org/officeDocument/2006/relationships/hyperlink" Target="http://www.bgs.ac.uk/" TargetMode="External"/><Relationship Id="rId4" Type="http://schemas.openxmlformats.org/officeDocument/2006/relationships/hyperlink" Target="http://www.energysavingtrust.org.uk/" TargetMode="External"/><Relationship Id="rId9" Type="http://schemas.openxmlformats.org/officeDocument/2006/relationships/hyperlink" Target="http://www.oceanenergycouncil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Lara Hopkinson, Senior lecturer</a:t>
            </a: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Energy Performance Strategies</a:t>
            </a:r>
          </a:p>
        </p:txBody>
      </p:sp>
    </p:spTree>
    <p:extLst>
      <p:ext uri="{BB962C8B-B14F-4D97-AF65-F5344CB8AC3E}">
        <p14:creationId xmlns:p14="http://schemas.microsoft.com/office/powerpoint/2010/main" val="28800995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Todays topics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Renewable energy sources</a:t>
            </a:r>
          </a:p>
          <a:p>
            <a:pPr lvl="1"/>
            <a:r>
              <a:rPr lang="en-GB" dirty="0"/>
              <a:t>Definitions </a:t>
            </a:r>
          </a:p>
          <a:p>
            <a:pPr lvl="1"/>
            <a:r>
              <a:rPr lang="en-GB" dirty="0"/>
              <a:t>Types </a:t>
            </a:r>
          </a:p>
          <a:p>
            <a:pPr lvl="2"/>
            <a:r>
              <a:rPr lang="en-GB" dirty="0"/>
              <a:t>Detail on differing types</a:t>
            </a:r>
          </a:p>
          <a:p>
            <a:pPr lvl="2"/>
            <a:r>
              <a:rPr lang="en-GB" dirty="0"/>
              <a:t>Generation in the UK / World</a:t>
            </a:r>
          </a:p>
          <a:p>
            <a:pPr lvl="2"/>
            <a:r>
              <a:rPr lang="en-GB" dirty="0"/>
              <a:t>Case studies</a:t>
            </a:r>
          </a:p>
          <a:p>
            <a:pPr lvl="1"/>
            <a:r>
              <a:rPr lang="en-GB" dirty="0"/>
              <a:t>Discussion throughout…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5949075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definitions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“</a:t>
            </a:r>
            <a:r>
              <a:rPr lang="en-GB" i="1" dirty="0"/>
              <a:t>energy obtained from the continuous or repetitive currents of energy recurring naturally in the environment</a:t>
            </a:r>
            <a:r>
              <a:rPr lang="en-GB" dirty="0"/>
              <a:t>”</a:t>
            </a:r>
          </a:p>
          <a:p>
            <a:r>
              <a:rPr lang="en-GB" dirty="0"/>
              <a:t>“</a:t>
            </a:r>
            <a:r>
              <a:rPr lang="en-GB" i="1" dirty="0"/>
              <a:t>energy flows which are replenished at the same rate as they are ‘used’</a:t>
            </a:r>
            <a:r>
              <a:rPr lang="en-GB" dirty="0"/>
              <a:t>”</a:t>
            </a:r>
          </a:p>
          <a:p>
            <a:r>
              <a:rPr lang="en-GB" dirty="0"/>
              <a:t>“</a:t>
            </a:r>
            <a:r>
              <a:rPr lang="en-GB" i="1" dirty="0"/>
              <a:t>any naturally occurring, theoretically inexhaustible source of energy, as biomass, solar, wind, tidal, wave, and hydroelectric power, that is not derived from fossil or nuclear fuel”</a:t>
            </a:r>
          </a:p>
        </p:txBody>
      </p:sp>
    </p:spTree>
    <p:extLst>
      <p:ext uri="{BB962C8B-B14F-4D97-AF65-F5344CB8AC3E}">
        <p14:creationId xmlns:p14="http://schemas.microsoft.com/office/powerpoint/2010/main" val="28295077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Origins of renewable energy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59632" y="1198220"/>
            <a:ext cx="6552728" cy="5482321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0" y="6519446"/>
            <a:ext cx="208582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Sources: Boyle, p15</a:t>
            </a:r>
          </a:p>
        </p:txBody>
      </p:sp>
    </p:spTree>
    <p:extLst>
      <p:ext uri="{BB962C8B-B14F-4D97-AF65-F5344CB8AC3E}">
        <p14:creationId xmlns:p14="http://schemas.microsoft.com/office/powerpoint/2010/main" val="152364365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Renewable sources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Solar</a:t>
            </a:r>
          </a:p>
          <a:p>
            <a:r>
              <a:rPr lang="en-GB" dirty="0"/>
              <a:t>Hydro</a:t>
            </a:r>
          </a:p>
          <a:p>
            <a:r>
              <a:rPr lang="en-GB" dirty="0"/>
              <a:t>Wind</a:t>
            </a:r>
          </a:p>
          <a:p>
            <a:r>
              <a:rPr lang="en-GB" dirty="0"/>
              <a:t>Wave </a:t>
            </a:r>
          </a:p>
          <a:p>
            <a:r>
              <a:rPr lang="en-GB" dirty="0"/>
              <a:t>Bioenergy</a:t>
            </a:r>
          </a:p>
          <a:p>
            <a:r>
              <a:rPr lang="en-GB" dirty="0"/>
              <a:t>Tidal</a:t>
            </a:r>
          </a:p>
          <a:p>
            <a:r>
              <a:rPr lang="en-GB" dirty="0"/>
              <a:t>Geothermal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8089710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solar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Two key distinctions:</a:t>
            </a:r>
          </a:p>
          <a:p>
            <a:pPr lvl="1"/>
            <a:r>
              <a:rPr lang="en-GB" dirty="0"/>
              <a:t>Solar thermal energy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r>
              <a:rPr lang="en-GB" dirty="0"/>
              <a:t>Solar photovoltaics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2636912"/>
            <a:ext cx="2343919" cy="1497286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0" y="6519446"/>
            <a:ext cx="561564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Sources: yougen.co.uk / home energy pros / Daily Mail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41453" y="2648438"/>
            <a:ext cx="2004813" cy="150361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2636912"/>
            <a:ext cx="2652015" cy="1485128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4907952"/>
            <a:ext cx="2292846" cy="1520921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31461" y="4899666"/>
            <a:ext cx="2038943" cy="152920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4899666"/>
            <a:ext cx="2343919" cy="15286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452069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Solar thermal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Active solar heating</a:t>
            </a:r>
          </a:p>
          <a:p>
            <a:pPr lvl="1"/>
            <a:r>
              <a:rPr lang="en-GB" dirty="0"/>
              <a:t>Solar collector</a:t>
            </a:r>
          </a:p>
          <a:p>
            <a:pPr lvl="1"/>
            <a:endParaRPr lang="en-GB" dirty="0"/>
          </a:p>
          <a:p>
            <a:pPr lvl="1"/>
            <a:r>
              <a:rPr lang="en-GB" dirty="0"/>
              <a:t>Evacuated tubes</a:t>
            </a:r>
          </a:p>
          <a:p>
            <a:pPr lvl="1"/>
            <a:r>
              <a:rPr lang="en-GB" dirty="0"/>
              <a:t>Flat plate collector</a:t>
            </a:r>
          </a:p>
          <a:p>
            <a:pPr lvl="1"/>
            <a:endParaRPr lang="en-GB" dirty="0"/>
          </a:p>
          <a:p>
            <a:pPr lvl="1"/>
            <a:r>
              <a:rPr lang="en-GB" dirty="0"/>
              <a:t>Requires:</a:t>
            </a:r>
          </a:p>
          <a:p>
            <a:pPr lvl="2"/>
            <a:r>
              <a:rPr lang="en-GB" dirty="0"/>
              <a:t>Sunny aspect</a:t>
            </a:r>
          </a:p>
          <a:p>
            <a:pPr lvl="2"/>
            <a:r>
              <a:rPr lang="en-GB" dirty="0"/>
              <a:t>Cylinder</a:t>
            </a:r>
          </a:p>
          <a:p>
            <a:pPr lvl="2"/>
            <a:r>
              <a:rPr lang="en-GB" dirty="0"/>
              <a:t>Compatible boiler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52813" y="2359267"/>
            <a:ext cx="4248472" cy="4106383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0" y="6519446"/>
            <a:ext cx="320953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weatherenergy.co.uk</a:t>
            </a:r>
          </a:p>
        </p:txBody>
      </p:sp>
    </p:spTree>
    <p:extLst>
      <p:ext uri="{BB962C8B-B14F-4D97-AF65-F5344CB8AC3E}">
        <p14:creationId xmlns:p14="http://schemas.microsoft.com/office/powerpoint/2010/main" val="76554372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Uptake in </a:t>
            </a:r>
            <a:r>
              <a:rPr lang="en-GB" dirty="0" err="1"/>
              <a:t>uk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According to Government statistics (2016):</a:t>
            </a:r>
          </a:p>
          <a:p>
            <a:pPr lvl="1"/>
            <a:r>
              <a:rPr lang="en-GB" dirty="0"/>
              <a:t>11m installations</a:t>
            </a:r>
          </a:p>
          <a:p>
            <a:pPr lvl="1"/>
            <a:r>
              <a:rPr lang="en-GB" dirty="0"/>
              <a:t>Provides only 2% heat energy (11TWh out of 598TWh)</a:t>
            </a:r>
          </a:p>
          <a:p>
            <a:endParaRPr lang="en-GB" dirty="0"/>
          </a:p>
          <a:p>
            <a:r>
              <a:rPr lang="en-GB" dirty="0"/>
              <a:t>Eligible for RHI</a:t>
            </a:r>
          </a:p>
          <a:p>
            <a:pPr lvl="1"/>
            <a:r>
              <a:rPr lang="en-GB" dirty="0"/>
              <a:t>Current tariff 19.74p/kWh</a:t>
            </a:r>
          </a:p>
          <a:p>
            <a:pPr lvl="1"/>
            <a:r>
              <a:rPr lang="en-GB" dirty="0"/>
              <a:t>Highest tariff in RHI</a:t>
            </a:r>
          </a:p>
          <a:p>
            <a:pPr lvl="1"/>
            <a:r>
              <a:rPr lang="en-GB" dirty="0"/>
              <a:t>Confusion over future</a:t>
            </a:r>
          </a:p>
          <a:p>
            <a:pPr lvl="1"/>
            <a:r>
              <a:rPr lang="en-GB" dirty="0"/>
              <a:t>Government response to maintain RHI at current level</a:t>
            </a:r>
          </a:p>
        </p:txBody>
      </p:sp>
    </p:spTree>
    <p:extLst>
      <p:ext uri="{BB962C8B-B14F-4D97-AF65-F5344CB8AC3E}">
        <p14:creationId xmlns:p14="http://schemas.microsoft.com/office/powerpoint/2010/main" val="21966729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Case study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Clifton Lido, Bristol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3648" y="4449098"/>
            <a:ext cx="2543395" cy="1981866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5651" y="4454222"/>
            <a:ext cx="2961411" cy="1976742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63888" y="2272083"/>
            <a:ext cx="2419799" cy="1814849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33443" y="2244480"/>
            <a:ext cx="2400828" cy="1800621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6486" y="2283645"/>
            <a:ext cx="2619266" cy="1761456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0" y="6519446"/>
            <a:ext cx="372089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Sources: The Lido Bristol / </a:t>
            </a:r>
            <a:r>
              <a:rPr lang="en-GB" sz="1600" dirty="0" err="1"/>
              <a:t>Solarsense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188731614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Passive solar heating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Strategies including:</a:t>
            </a:r>
          </a:p>
          <a:p>
            <a:pPr lvl="1"/>
            <a:r>
              <a:rPr lang="en-GB" dirty="0"/>
              <a:t>Orientation of windows</a:t>
            </a:r>
          </a:p>
          <a:p>
            <a:pPr lvl="1"/>
            <a:r>
              <a:rPr lang="en-GB" dirty="0"/>
              <a:t>Storage of energy</a:t>
            </a:r>
          </a:p>
          <a:p>
            <a:pPr lvl="1"/>
            <a:r>
              <a:rPr lang="en-GB" dirty="0"/>
              <a:t>Distribution of heat</a:t>
            </a:r>
          </a:p>
          <a:p>
            <a:pPr lvl="1"/>
            <a:r>
              <a:rPr lang="en-GB" dirty="0"/>
              <a:t>Maintaining the heat within the building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3728" y="3909670"/>
            <a:ext cx="5040560" cy="25202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490934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superinsultation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2060848"/>
            <a:ext cx="4113837" cy="3960440"/>
          </a:xfr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52864" y="1844824"/>
            <a:ext cx="3233936" cy="4624528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0" y="6519446"/>
            <a:ext cx="330731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Low Energy House.com</a:t>
            </a:r>
          </a:p>
        </p:txBody>
      </p:sp>
    </p:spTree>
    <p:extLst>
      <p:ext uri="{BB962C8B-B14F-4D97-AF65-F5344CB8AC3E}">
        <p14:creationId xmlns:p14="http://schemas.microsoft.com/office/powerpoint/2010/main" val="22402981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Solar photovoltaics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Conversion of solar energy directly into electricity in a solid-state device</a:t>
            </a:r>
          </a:p>
          <a:p>
            <a:r>
              <a:rPr lang="en-GB" dirty="0"/>
              <a:t>Technologies:</a:t>
            </a:r>
          </a:p>
          <a:p>
            <a:pPr lvl="1"/>
            <a:r>
              <a:rPr lang="en-GB" dirty="0"/>
              <a:t>Crystalline</a:t>
            </a:r>
          </a:p>
          <a:p>
            <a:pPr lvl="2"/>
            <a:r>
              <a:rPr lang="en-GB" dirty="0"/>
              <a:t>Monocrystalline cells</a:t>
            </a:r>
          </a:p>
          <a:p>
            <a:pPr lvl="2"/>
            <a:r>
              <a:rPr lang="en-GB" dirty="0"/>
              <a:t>Polycrystalline cells</a:t>
            </a:r>
          </a:p>
          <a:p>
            <a:pPr lvl="1"/>
            <a:r>
              <a:rPr lang="en-GB" dirty="0"/>
              <a:t>Thin film</a:t>
            </a:r>
          </a:p>
          <a:p>
            <a:r>
              <a:rPr lang="en-GB" dirty="0"/>
              <a:t>Systems:</a:t>
            </a:r>
          </a:p>
          <a:p>
            <a:pPr lvl="1"/>
            <a:r>
              <a:rPr lang="en-GB" dirty="0"/>
              <a:t>Grid connected</a:t>
            </a:r>
          </a:p>
          <a:p>
            <a:pPr lvl="1"/>
            <a:r>
              <a:rPr lang="en-GB" dirty="0"/>
              <a:t>Off grid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936170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Uptake in </a:t>
            </a:r>
            <a:r>
              <a:rPr lang="en-GB" dirty="0" err="1"/>
              <a:t>uk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Provisional figures for 2016:</a:t>
            </a:r>
          </a:p>
          <a:p>
            <a:pPr lvl="1"/>
            <a:r>
              <a:rPr lang="en-GB" dirty="0"/>
              <a:t>11.47GW capacity (8.7GW in 2015)</a:t>
            </a:r>
          </a:p>
          <a:p>
            <a:pPr lvl="1"/>
            <a:r>
              <a:rPr lang="en-GB" dirty="0"/>
              <a:t>Over 900,000 installations</a:t>
            </a:r>
          </a:p>
          <a:p>
            <a:pPr lvl="1"/>
            <a:r>
              <a:rPr lang="en-GB" dirty="0"/>
              <a:t>Year-on-year growth of 80% in 2015</a:t>
            </a:r>
          </a:p>
          <a:p>
            <a:pPr marL="114300" indent="0">
              <a:buNone/>
            </a:pPr>
            <a:endParaRPr lang="en-GB" dirty="0"/>
          </a:p>
          <a:p>
            <a:r>
              <a:rPr lang="en-GB" dirty="0"/>
              <a:t>Eligible for Feed In Tariff (FIT)</a:t>
            </a:r>
          </a:p>
          <a:p>
            <a:pPr lvl="1"/>
            <a:r>
              <a:rPr lang="en-GB" dirty="0"/>
              <a:t>Currently 4.18p/kWh (≤10kW)</a:t>
            </a:r>
          </a:p>
          <a:p>
            <a:pPr lvl="1"/>
            <a:r>
              <a:rPr lang="en-GB" dirty="0"/>
              <a:t>After 31/03/17, reduce to 4.11p/kWh</a:t>
            </a:r>
          </a:p>
        </p:txBody>
      </p:sp>
    </p:spTree>
    <p:extLst>
      <p:ext uri="{BB962C8B-B14F-4D97-AF65-F5344CB8AC3E}">
        <p14:creationId xmlns:p14="http://schemas.microsoft.com/office/powerpoint/2010/main" val="179848263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Case study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Clark’s Village outlet shopping, Somerset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63466" y="2996952"/>
            <a:ext cx="6785995" cy="2551534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0" y="6519446"/>
            <a:ext cx="202010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</a:t>
            </a:r>
            <a:r>
              <a:rPr lang="en-GB" sz="1600" dirty="0" err="1"/>
              <a:t>Solarsense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424561218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Building integrated photovoltaics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7322" y="1752600"/>
            <a:ext cx="6189355" cy="4373563"/>
          </a:xfrm>
        </p:spPr>
      </p:pic>
      <p:sp>
        <p:nvSpPr>
          <p:cNvPr id="5" name="TextBox 4"/>
          <p:cNvSpPr txBox="1"/>
          <p:nvPr/>
        </p:nvSpPr>
        <p:spPr>
          <a:xfrm>
            <a:off x="0" y="6519446"/>
            <a:ext cx="220605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Sapa Group</a:t>
            </a:r>
          </a:p>
        </p:txBody>
      </p:sp>
    </p:spTree>
    <p:extLst>
      <p:ext uri="{BB962C8B-B14F-4D97-AF65-F5344CB8AC3E}">
        <p14:creationId xmlns:p14="http://schemas.microsoft.com/office/powerpoint/2010/main" val="96845599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Case study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Montgomery Primary School, Exeter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7664" y="2330391"/>
            <a:ext cx="5760640" cy="4131202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0" y="6519446"/>
            <a:ext cx="202010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</a:t>
            </a:r>
            <a:r>
              <a:rPr lang="en-GB" sz="1600" dirty="0" err="1"/>
              <a:t>Solarsense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201799966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China &amp; renewables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Targets set in 13</a:t>
            </a:r>
            <a:r>
              <a:rPr lang="en-GB" baseline="30000" dirty="0"/>
              <a:t>th</a:t>
            </a:r>
            <a:r>
              <a:rPr lang="en-GB" dirty="0"/>
              <a:t> 5-YP (2016 – 2020)</a:t>
            </a:r>
          </a:p>
          <a:p>
            <a:pPr lvl="1"/>
            <a:r>
              <a:rPr lang="en-GB" dirty="0"/>
              <a:t>Investment of $360bn</a:t>
            </a:r>
          </a:p>
          <a:p>
            <a:pPr lvl="1"/>
            <a:r>
              <a:rPr lang="en-GB" dirty="0"/>
              <a:t>Reduce reliance on fossil fuels</a:t>
            </a:r>
          </a:p>
          <a:p>
            <a:pPr lvl="1"/>
            <a:r>
              <a:rPr lang="en-GB" dirty="0"/>
              <a:t>110GW solar PV</a:t>
            </a:r>
          </a:p>
          <a:p>
            <a:pPr lvl="1"/>
            <a:r>
              <a:rPr lang="en-GB" dirty="0"/>
              <a:t>Clean energy production for 13m people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7315" y="4293096"/>
            <a:ext cx="2995811" cy="224885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6" y="4293096"/>
            <a:ext cx="3373283" cy="2248855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0" y="6519446"/>
            <a:ext cx="281198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Sources: DuPont / PV-Tech</a:t>
            </a:r>
          </a:p>
        </p:txBody>
      </p:sp>
    </p:spTree>
    <p:extLst>
      <p:ext uri="{BB962C8B-B14F-4D97-AF65-F5344CB8AC3E}">
        <p14:creationId xmlns:p14="http://schemas.microsoft.com/office/powerpoint/2010/main" val="365029708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bioenergy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“</a:t>
            </a:r>
            <a:r>
              <a:rPr lang="en-GB" i="1" dirty="0"/>
              <a:t>renewable energy made from materials derived from biological sources</a:t>
            </a:r>
            <a:r>
              <a:rPr lang="en-GB" dirty="0"/>
              <a:t>”</a:t>
            </a:r>
          </a:p>
          <a:p>
            <a:r>
              <a:rPr lang="en-GB" dirty="0"/>
              <a:t>Biomass – the materials from which the energy is sourced</a:t>
            </a:r>
          </a:p>
          <a:p>
            <a:pPr lvl="1"/>
            <a:r>
              <a:rPr lang="en-GB" dirty="0"/>
              <a:t>E.g. wood, plants, agricultural residues, organic aspects of municipal waste, etc.</a:t>
            </a:r>
          </a:p>
          <a:p>
            <a:r>
              <a:rPr lang="en-GB" dirty="0"/>
              <a:t>Biofuel – conversion of biomass to liquid fuel</a:t>
            </a:r>
          </a:p>
          <a:p>
            <a:r>
              <a:rPr lang="en-GB" dirty="0" err="1"/>
              <a:t>Biopower</a:t>
            </a:r>
            <a:r>
              <a:rPr lang="en-GB" dirty="0"/>
              <a:t> – burning biomass directly</a:t>
            </a:r>
          </a:p>
          <a:p>
            <a:r>
              <a:rPr lang="en-GB" dirty="0"/>
              <a:t>Bioproducts – using biomass to make chemicals</a:t>
            </a:r>
          </a:p>
        </p:txBody>
      </p:sp>
    </p:spTree>
    <p:extLst>
      <p:ext uri="{BB962C8B-B14F-4D97-AF65-F5344CB8AC3E}">
        <p14:creationId xmlns:p14="http://schemas.microsoft.com/office/powerpoint/2010/main" val="391545724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Primary biomass energy sources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Woody biomass</a:t>
            </a:r>
          </a:p>
          <a:p>
            <a:r>
              <a:rPr lang="en-GB" dirty="0"/>
              <a:t>Cellulosic biomass</a:t>
            </a:r>
          </a:p>
          <a:p>
            <a:r>
              <a:rPr lang="en-GB" dirty="0"/>
              <a:t>Starch / sugary biomass</a:t>
            </a:r>
          </a:p>
          <a:p>
            <a:r>
              <a:rPr lang="en-GB" dirty="0"/>
              <a:t>Oily biomass</a:t>
            </a:r>
          </a:p>
          <a:p>
            <a:r>
              <a:rPr lang="en-GB" dirty="0"/>
              <a:t>Microorganisms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9370" y="4753944"/>
            <a:ext cx="2311265" cy="1733449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43883" y="4768232"/>
            <a:ext cx="2335445" cy="1704875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0" y="6519446"/>
            <a:ext cx="659186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Sources: Gardening know how / </a:t>
            </a:r>
            <a:r>
              <a:rPr lang="en-GB" sz="1600" dirty="0" err="1"/>
              <a:t>Wordpress</a:t>
            </a:r>
            <a:r>
              <a:rPr lang="en-GB" sz="1600" dirty="0"/>
              <a:t> / Flickr / </a:t>
            </a:r>
            <a:r>
              <a:rPr lang="en-GB" sz="1600" dirty="0" err="1"/>
              <a:t>Petro</a:t>
            </a:r>
            <a:r>
              <a:rPr lang="en-GB" sz="1600" dirty="0"/>
              <a:t>-online 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6065" y="4800561"/>
            <a:ext cx="2260735" cy="1695551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6064" y="3212976"/>
            <a:ext cx="2260735" cy="1499621"/>
          </a:xfrm>
          <a:prstGeom prst="rect">
            <a:avLst/>
          </a:prstGeom>
        </p:spPr>
      </p:pic>
      <p:sp>
        <p:nvSpPr>
          <p:cNvPr id="9" name="AutoShape 2" descr="Image result for Microalgae Biofuel"/>
          <p:cNvSpPr>
            <a:spLocks noChangeAspect="1" noChangeArrowheads="1"/>
          </p:cNvSpPr>
          <p:nvPr/>
        </p:nvSpPr>
        <p:spPr bwMode="auto">
          <a:xfrm>
            <a:off x="3571875" y="2667000"/>
            <a:ext cx="2000250" cy="15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516168" y="1535763"/>
            <a:ext cx="2080525" cy="15881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796590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Secondary biomass sources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Wood residues</a:t>
            </a:r>
          </a:p>
          <a:p>
            <a:r>
              <a:rPr lang="en-GB" dirty="0"/>
              <a:t>Temperate crop co-products</a:t>
            </a:r>
          </a:p>
          <a:p>
            <a:r>
              <a:rPr lang="en-GB" dirty="0"/>
              <a:t>Tropical crop residues</a:t>
            </a:r>
          </a:p>
          <a:p>
            <a:r>
              <a:rPr lang="en-GB" dirty="0"/>
              <a:t>Animals wastes</a:t>
            </a:r>
          </a:p>
          <a:p>
            <a:r>
              <a:rPr lang="en-GB" dirty="0"/>
              <a:t>Municipal solid waste</a:t>
            </a:r>
          </a:p>
          <a:p>
            <a:r>
              <a:rPr lang="en-GB" dirty="0"/>
              <a:t>Commercial &amp; industrial wastes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8104" y="4387161"/>
            <a:ext cx="3553767" cy="2209905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0" y="6519446"/>
            <a:ext cx="294984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Lincolnshire Council</a:t>
            </a:r>
          </a:p>
        </p:txBody>
      </p:sp>
    </p:spTree>
    <p:extLst>
      <p:ext uri="{BB962C8B-B14F-4D97-AF65-F5344CB8AC3E}">
        <p14:creationId xmlns:p14="http://schemas.microsoft.com/office/powerpoint/2010/main" val="357456511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Uptake in the </a:t>
            </a:r>
            <a:r>
              <a:rPr lang="en-GB" dirty="0" err="1"/>
              <a:t>uk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From the 2012 Bioenergy Strategy:</a:t>
            </a:r>
          </a:p>
          <a:p>
            <a:pPr lvl="1"/>
            <a:r>
              <a:rPr lang="en-GB" dirty="0"/>
              <a:t>8-11% total primary energy by 2020</a:t>
            </a:r>
          </a:p>
          <a:p>
            <a:pPr lvl="1"/>
            <a:r>
              <a:rPr lang="en-GB" dirty="0"/>
              <a:t>8-21% total primary energy by 2050</a:t>
            </a:r>
          </a:p>
          <a:p>
            <a:pPr lvl="1"/>
            <a:r>
              <a:rPr lang="en-GB" dirty="0"/>
              <a:t>Sustainable sources</a:t>
            </a:r>
          </a:p>
          <a:p>
            <a:r>
              <a:rPr lang="en-GB" dirty="0"/>
              <a:t>Considerable uncertainty</a:t>
            </a:r>
          </a:p>
          <a:p>
            <a:r>
              <a:rPr lang="en-GB" dirty="0"/>
              <a:t>Four key pathways:</a:t>
            </a:r>
          </a:p>
          <a:p>
            <a:pPr lvl="1"/>
            <a:r>
              <a:rPr lang="en-GB" dirty="0"/>
              <a:t>Waste (energy from)</a:t>
            </a:r>
          </a:p>
          <a:p>
            <a:pPr lvl="1"/>
            <a:r>
              <a:rPr lang="en-GB" dirty="0"/>
              <a:t>Heat (biomass boilers / biomethane)</a:t>
            </a:r>
          </a:p>
          <a:p>
            <a:pPr lvl="1"/>
            <a:r>
              <a:rPr lang="en-GB" dirty="0"/>
              <a:t>Transport (alternative fuel)</a:t>
            </a:r>
          </a:p>
          <a:p>
            <a:pPr lvl="1"/>
            <a:r>
              <a:rPr lang="en-GB" dirty="0"/>
              <a:t>Electricity (transitional fuel, CHP)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196213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Uk</a:t>
            </a:r>
            <a:r>
              <a:rPr lang="en-GB" dirty="0"/>
              <a:t> map – </a:t>
            </a:r>
            <a:r>
              <a:rPr lang="en-GB" dirty="0" err="1"/>
              <a:t>efw</a:t>
            </a:r>
            <a:r>
              <a:rPr lang="en-GB" dirty="0"/>
              <a:t> plants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601" y="1700808"/>
            <a:ext cx="7705725" cy="5029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883135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Case study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</a:t>
            </a:r>
            <a:r>
              <a:rPr lang="en-GB" dirty="0" err="1"/>
              <a:t>Winsford</a:t>
            </a:r>
            <a:r>
              <a:rPr lang="en-GB" dirty="0"/>
              <a:t> Trust, </a:t>
            </a:r>
          </a:p>
          <a:p>
            <a:r>
              <a:rPr lang="en-GB" dirty="0"/>
              <a:t>West Devon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0032" y="1628800"/>
            <a:ext cx="3937992" cy="5032248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942" y="2910686"/>
            <a:ext cx="4310866" cy="1053713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0" y="6519446"/>
            <a:ext cx="202010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</a:t>
            </a:r>
            <a:r>
              <a:rPr lang="en-GB" sz="1600" dirty="0" err="1"/>
              <a:t>Solarsense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195181888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hydroelectricity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Power harnessed from fast-flowing water or falling of water</a:t>
            </a:r>
          </a:p>
          <a:p>
            <a:r>
              <a:rPr lang="en-GB" dirty="0"/>
              <a:t>Used since ancient times (e.g. watermills)</a:t>
            </a:r>
          </a:p>
          <a:p>
            <a:r>
              <a:rPr lang="en-GB" dirty="0"/>
              <a:t>Used to generate electricity in late 19</a:t>
            </a:r>
            <a:r>
              <a:rPr lang="en-GB" baseline="30000" dirty="0"/>
              <a:t>th</a:t>
            </a:r>
            <a:r>
              <a:rPr lang="en-GB" dirty="0"/>
              <a:t> century</a:t>
            </a:r>
          </a:p>
          <a:p>
            <a:r>
              <a:rPr lang="en-GB" dirty="0" err="1"/>
              <a:t>Cragside</a:t>
            </a:r>
            <a:r>
              <a:rPr lang="en-GB" dirty="0"/>
              <a:t> House, Northumberland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4043861"/>
            <a:ext cx="3184128" cy="2457749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4048" y="4077072"/>
            <a:ext cx="2952328" cy="2424538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0" y="6519446"/>
            <a:ext cx="2558714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</a:t>
            </a:r>
            <a:r>
              <a:rPr lang="en-GB" sz="1600" dirty="0" err="1"/>
              <a:t>Hevac</a:t>
            </a:r>
            <a:r>
              <a:rPr lang="en-GB" sz="1600" dirty="0"/>
              <a:t> Heritage</a:t>
            </a:r>
          </a:p>
        </p:txBody>
      </p:sp>
    </p:spTree>
    <p:extLst>
      <p:ext uri="{BB962C8B-B14F-4D97-AF65-F5344CB8AC3E}">
        <p14:creationId xmlns:p14="http://schemas.microsoft.com/office/powerpoint/2010/main" val="71758017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Early developments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Galloway </a:t>
            </a:r>
            <a:r>
              <a:rPr lang="en-GB" dirty="0" err="1"/>
              <a:t>hydros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9857" y="2348880"/>
            <a:ext cx="2736304" cy="3648405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0" y="6519446"/>
            <a:ext cx="342112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University of Edinburgh  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22549" y="3140968"/>
            <a:ext cx="2591031" cy="1943273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93137" y="2348880"/>
            <a:ext cx="2426320" cy="36394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761171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Top 3 hydroelectric dams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Three Gorges Dam, China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 err="1"/>
              <a:t>Itaipu</a:t>
            </a:r>
            <a:r>
              <a:rPr lang="en-GB" dirty="0"/>
              <a:t> Dam, Brazil / Paraguay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 err="1"/>
              <a:t>Xiluodo</a:t>
            </a:r>
            <a:r>
              <a:rPr lang="en-GB" dirty="0"/>
              <a:t>, China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12160" y="1700808"/>
            <a:ext cx="2337372" cy="1499057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27779" y="3356992"/>
            <a:ext cx="2136811" cy="1723814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12160" y="5191102"/>
            <a:ext cx="2186608" cy="14577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926581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Tidal power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“</a:t>
            </a:r>
            <a:r>
              <a:rPr lang="en-GB" i="1" dirty="0"/>
              <a:t>converts the energy from tides into useful power, largely electricity</a:t>
            </a:r>
            <a:r>
              <a:rPr lang="en-GB" dirty="0"/>
              <a:t>”</a:t>
            </a:r>
          </a:p>
          <a:p>
            <a:r>
              <a:rPr lang="en-GB" dirty="0"/>
              <a:t>This is not widely used at present</a:t>
            </a:r>
          </a:p>
          <a:p>
            <a:r>
              <a:rPr lang="en-GB" dirty="0"/>
              <a:t>Challenges:</a:t>
            </a:r>
          </a:p>
          <a:p>
            <a:pPr lvl="1"/>
            <a:r>
              <a:rPr lang="en-GB" dirty="0"/>
              <a:t>High cost</a:t>
            </a:r>
          </a:p>
          <a:p>
            <a:pPr lvl="1"/>
            <a:r>
              <a:rPr lang="en-GB" dirty="0"/>
              <a:t>Suitability of sites</a:t>
            </a:r>
          </a:p>
          <a:p>
            <a:r>
              <a:rPr lang="en-GB" dirty="0"/>
              <a:t>Benefits:</a:t>
            </a:r>
          </a:p>
          <a:p>
            <a:pPr lvl="1"/>
            <a:r>
              <a:rPr lang="en-GB" dirty="0"/>
              <a:t>More predictable and reliable</a:t>
            </a:r>
          </a:p>
          <a:p>
            <a:pPr lvl="1"/>
            <a:r>
              <a:rPr lang="en-GB" dirty="0"/>
              <a:t>Does not face aesthetic issues</a:t>
            </a:r>
          </a:p>
        </p:txBody>
      </p:sp>
    </p:spTree>
    <p:extLst>
      <p:ext uri="{BB962C8B-B14F-4D97-AF65-F5344CB8AC3E}">
        <p14:creationId xmlns:p14="http://schemas.microsoft.com/office/powerpoint/2010/main" val="94003170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Tidal power schemes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94068761"/>
              </p:ext>
            </p:extLst>
          </p:nvPr>
        </p:nvGraphicFramePr>
        <p:xfrm>
          <a:off x="323528" y="1752600"/>
          <a:ext cx="8363272" cy="44551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4216">
                  <a:extLst>
                    <a:ext uri="{9D8B030D-6E8A-4147-A177-3AD203B41FA5}">
                      <a16:colId xmlns:a16="http://schemas.microsoft.com/office/drawing/2014/main" xmlns="" val="1244910959"/>
                    </a:ext>
                  </a:extLst>
                </a:gridCol>
                <a:gridCol w="2456953">
                  <a:extLst>
                    <a:ext uri="{9D8B030D-6E8A-4147-A177-3AD203B41FA5}">
                      <a16:colId xmlns:a16="http://schemas.microsoft.com/office/drawing/2014/main" xmlns="" val="1591374740"/>
                    </a:ext>
                  </a:extLst>
                </a:gridCol>
                <a:gridCol w="2048973">
                  <a:extLst>
                    <a:ext uri="{9D8B030D-6E8A-4147-A177-3AD203B41FA5}">
                      <a16:colId xmlns:a16="http://schemas.microsoft.com/office/drawing/2014/main" xmlns="" val="4150011222"/>
                    </a:ext>
                  </a:extLst>
                </a:gridCol>
                <a:gridCol w="1913130">
                  <a:extLst>
                    <a:ext uri="{9D8B030D-6E8A-4147-A177-3AD203B41FA5}">
                      <a16:colId xmlns:a16="http://schemas.microsoft.com/office/drawing/2014/main" xmlns="" val="48256350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Scheme type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Description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Advantages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Disadvantages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343440052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Tidal barrage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A dam that traps water at high tide to release it through defined channels through a turbine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High power generation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Long life span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Provides flood control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Requires high tidal flows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Most environmental impact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6655434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Tidal lagoon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As above, except the dam is a 360˚ enclosure creating a pool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Lower impact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Proven design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Low maintenance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Expensive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Generates less power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10722398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Tidal Stream Generator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Tide pushes a turbine as it flows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Modular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Least impact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Difficult maintenance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4760465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Dynamic Tidal Power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Long walls jut out perpendicular to the shore, creating a head of water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Huge power generation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Single installation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Unproven &amp; untested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Limited available sites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664714447"/>
                  </a:ext>
                </a:extLst>
              </a:tr>
            </a:tbl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0" y="6519446"/>
            <a:ext cx="211788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Tidal Power</a:t>
            </a:r>
          </a:p>
        </p:txBody>
      </p:sp>
    </p:spTree>
    <p:extLst>
      <p:ext uri="{BB962C8B-B14F-4D97-AF65-F5344CB8AC3E}">
        <p14:creationId xmlns:p14="http://schemas.microsoft.com/office/powerpoint/2010/main" val="151371696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Case study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La </a:t>
            </a:r>
            <a:r>
              <a:rPr lang="en-GB" dirty="0" err="1"/>
              <a:t>Rance</a:t>
            </a:r>
            <a:r>
              <a:rPr lang="en-GB" dirty="0"/>
              <a:t>, France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1640" y="2204864"/>
            <a:ext cx="6652683" cy="4435122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0" y="6519446"/>
            <a:ext cx="307327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theearthproject.com</a:t>
            </a:r>
          </a:p>
        </p:txBody>
      </p:sp>
    </p:spTree>
    <p:extLst>
      <p:ext uri="{BB962C8B-B14F-4D97-AF65-F5344CB8AC3E}">
        <p14:creationId xmlns:p14="http://schemas.microsoft.com/office/powerpoint/2010/main" val="187215070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Case study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/>
              <a:t>Sihwa</a:t>
            </a:r>
            <a:r>
              <a:rPr lang="en-GB" dirty="0"/>
              <a:t> Lake Tidal Power Plant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3688" y="2204864"/>
            <a:ext cx="5878083" cy="4408562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0" y="6519446"/>
            <a:ext cx="456567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Korea Water Resources Corporation</a:t>
            </a:r>
          </a:p>
        </p:txBody>
      </p:sp>
    </p:spTree>
    <p:extLst>
      <p:ext uri="{BB962C8B-B14F-4D97-AF65-F5344CB8AC3E}">
        <p14:creationId xmlns:p14="http://schemas.microsoft.com/office/powerpoint/2010/main" val="45097032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Wind energy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“</a:t>
            </a:r>
            <a:r>
              <a:rPr lang="en-GB" i="1" dirty="0"/>
              <a:t>utilising the air flow through wind turbines to generate electricity</a:t>
            </a:r>
            <a:r>
              <a:rPr lang="en-GB" dirty="0"/>
              <a:t>”</a:t>
            </a:r>
          </a:p>
          <a:p>
            <a:r>
              <a:rPr lang="en-GB" dirty="0"/>
              <a:t>UK has greatest capacity of wind power across Europe</a:t>
            </a:r>
          </a:p>
          <a:p>
            <a:r>
              <a:rPr lang="en-GB" dirty="0"/>
              <a:t>Prof James Blyth – 1887</a:t>
            </a:r>
          </a:p>
          <a:p>
            <a:r>
              <a:rPr lang="en-GB" dirty="0"/>
              <a:t>Small scale use initially</a:t>
            </a:r>
          </a:p>
          <a:p>
            <a:r>
              <a:rPr lang="en-GB" dirty="0"/>
              <a:t>1980s – growth and greater applicability of technology</a:t>
            </a:r>
          </a:p>
        </p:txBody>
      </p:sp>
    </p:spTree>
    <p:extLst>
      <p:ext uri="{BB962C8B-B14F-4D97-AF65-F5344CB8AC3E}">
        <p14:creationId xmlns:p14="http://schemas.microsoft.com/office/powerpoint/2010/main" val="329263741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Turbine types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Horizontal axis wind turbine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Vertical axis wind turbine</a:t>
            </a:r>
          </a:p>
        </p:txBody>
      </p:sp>
      <p:pic>
        <p:nvPicPr>
          <p:cNvPr id="10" name="Content Placeholder 9"/>
          <p:cNvPicPr>
            <a:picLocks noGrp="1" noChangeAspect="1"/>
          </p:cNvPicPr>
          <p:nvPr>
            <p:ph sz="quarter" idx="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55127" y="2678420"/>
            <a:ext cx="3421569" cy="3207721"/>
          </a:xfrm>
        </p:spPr>
      </p:pic>
      <p:pic>
        <p:nvPicPr>
          <p:cNvPr id="8" name="Content Placeholder 7"/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1381208" y="2678420"/>
            <a:ext cx="2130028" cy="3207721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0" y="6519446"/>
            <a:ext cx="411362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Sources: New Energy Nexus / </a:t>
            </a:r>
            <a:r>
              <a:rPr lang="en-GB" sz="1600" dirty="0" err="1"/>
              <a:t>symscape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3067899884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Onshore vs offshore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Onshore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Lower capital costs</a:t>
            </a:r>
          </a:p>
          <a:p>
            <a:r>
              <a:rPr lang="en-GB" dirty="0"/>
              <a:t>Two times cheaper than offshore wind</a:t>
            </a:r>
          </a:p>
          <a:p>
            <a:r>
              <a:rPr lang="en-GB" dirty="0"/>
              <a:t>Environmental damage</a:t>
            </a:r>
          </a:p>
          <a:p>
            <a:r>
              <a:rPr lang="en-GB" dirty="0"/>
              <a:t>Availability of land</a:t>
            </a:r>
          </a:p>
          <a:p>
            <a:r>
              <a:rPr lang="en-GB" dirty="0"/>
              <a:t>Public perception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Offshore 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GB" dirty="0"/>
              <a:t>Higher capital costs</a:t>
            </a:r>
          </a:p>
          <a:p>
            <a:r>
              <a:rPr lang="en-GB" dirty="0"/>
              <a:t>Higher specification materials</a:t>
            </a:r>
          </a:p>
          <a:p>
            <a:r>
              <a:rPr lang="en-GB" dirty="0"/>
              <a:t>Environmental damage</a:t>
            </a:r>
          </a:p>
          <a:p>
            <a:r>
              <a:rPr lang="en-GB" dirty="0"/>
              <a:t>Higher wind speed</a:t>
            </a:r>
          </a:p>
          <a:p>
            <a:r>
              <a:rPr lang="en-GB" dirty="0"/>
              <a:t>More consistency</a:t>
            </a:r>
          </a:p>
        </p:txBody>
      </p:sp>
    </p:spTree>
    <p:extLst>
      <p:ext uri="{BB962C8B-B14F-4D97-AF65-F5344CB8AC3E}">
        <p14:creationId xmlns:p14="http://schemas.microsoft.com/office/powerpoint/2010/main" val="2162545736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Environmental impact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Positive:</a:t>
            </a:r>
          </a:p>
          <a:p>
            <a:pPr lvl="1"/>
            <a:r>
              <a:rPr lang="en-GB" dirty="0"/>
              <a:t>Clean energy</a:t>
            </a:r>
          </a:p>
          <a:p>
            <a:pPr lvl="1"/>
            <a:r>
              <a:rPr lang="en-GB" dirty="0"/>
              <a:t>No pollution generated</a:t>
            </a:r>
          </a:p>
          <a:p>
            <a:pPr lvl="1"/>
            <a:r>
              <a:rPr lang="en-GB" dirty="0"/>
              <a:t>Large scale = economic method of generation</a:t>
            </a:r>
          </a:p>
          <a:p>
            <a:pPr lvl="1"/>
            <a:r>
              <a:rPr lang="en-GB" dirty="0"/>
              <a:t>Can produce 40 to 80 times the energy used to produce it</a:t>
            </a:r>
          </a:p>
          <a:p>
            <a:r>
              <a:rPr lang="en-GB" dirty="0"/>
              <a:t>Negative:</a:t>
            </a:r>
          </a:p>
          <a:p>
            <a:pPr lvl="1"/>
            <a:r>
              <a:rPr lang="en-GB" dirty="0"/>
              <a:t>Noise</a:t>
            </a:r>
          </a:p>
          <a:p>
            <a:pPr lvl="1"/>
            <a:r>
              <a:rPr lang="en-GB" dirty="0"/>
              <a:t>Electromagnetic interference</a:t>
            </a:r>
          </a:p>
          <a:p>
            <a:pPr lvl="1"/>
            <a:r>
              <a:rPr lang="en-GB" dirty="0"/>
              <a:t>Aviation related issues</a:t>
            </a:r>
          </a:p>
          <a:p>
            <a:pPr lvl="1"/>
            <a:r>
              <a:rPr lang="en-GB" dirty="0"/>
              <a:t>Wildlife</a:t>
            </a:r>
          </a:p>
          <a:p>
            <a:pPr lvl="1"/>
            <a:r>
              <a:rPr lang="en-GB" dirty="0"/>
              <a:t>Public attitudes and planning</a:t>
            </a:r>
          </a:p>
        </p:txBody>
      </p:sp>
    </p:spTree>
    <p:extLst>
      <p:ext uri="{BB962C8B-B14F-4D97-AF65-F5344CB8AC3E}">
        <p14:creationId xmlns:p14="http://schemas.microsoft.com/office/powerpoint/2010/main" val="1425192844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Case study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Gansu Wind farm project, </a:t>
            </a:r>
            <a:r>
              <a:rPr lang="en-GB" dirty="0" smtClean="0"/>
              <a:t>China</a:t>
            </a:r>
            <a:endParaRPr lang="en-GB" dirty="0"/>
          </a:p>
        </p:txBody>
      </p:sp>
      <p:pic>
        <p:nvPicPr>
          <p:cNvPr id="4" name="RLHlswSuP7I"/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907704" y="2636912"/>
            <a:ext cx="5468100" cy="30758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4485935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Uptake in the </a:t>
            </a:r>
            <a:r>
              <a:rPr lang="en-GB" dirty="0" err="1"/>
              <a:t>uk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First in 1991: </a:t>
            </a:r>
            <a:r>
              <a:rPr lang="en-GB" dirty="0" err="1"/>
              <a:t>Delabole</a:t>
            </a:r>
            <a:r>
              <a:rPr lang="en-GB" dirty="0"/>
              <a:t> wind farm, Cornwall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Generation of approx. 185m MWh (UK wide)</a:t>
            </a:r>
          </a:p>
          <a:p>
            <a:r>
              <a:rPr lang="en-GB" dirty="0"/>
              <a:t>More than 1000 commercial sites</a:t>
            </a:r>
          </a:p>
          <a:p>
            <a:r>
              <a:rPr lang="en-GB" dirty="0"/>
              <a:t>Supplies half of all renewable energy (2016)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27784" y="2276872"/>
            <a:ext cx="3036936" cy="1512168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0" y="6519446"/>
            <a:ext cx="2313454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Good Energy</a:t>
            </a:r>
          </a:p>
        </p:txBody>
      </p:sp>
    </p:spTree>
    <p:extLst>
      <p:ext uri="{BB962C8B-B14F-4D97-AF65-F5344CB8AC3E}">
        <p14:creationId xmlns:p14="http://schemas.microsoft.com/office/powerpoint/2010/main" val="37793913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Wind energy &amp; buildings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en-GB" dirty="0"/>
              <a:t>“</a:t>
            </a:r>
            <a:r>
              <a:rPr lang="en-GB" i="1" dirty="0"/>
              <a:t>Wind turbines and buildings do not generally mix</a:t>
            </a:r>
            <a:r>
              <a:rPr lang="en-GB" dirty="0"/>
              <a:t>”</a:t>
            </a:r>
          </a:p>
          <a:p>
            <a:pPr>
              <a:lnSpc>
                <a:spcPct val="150000"/>
              </a:lnSpc>
            </a:pPr>
            <a:r>
              <a:rPr lang="en-GB" dirty="0"/>
              <a:t>Permitted Development Rights</a:t>
            </a:r>
          </a:p>
          <a:p>
            <a:pPr>
              <a:lnSpc>
                <a:spcPct val="150000"/>
              </a:lnSpc>
            </a:pPr>
            <a:r>
              <a:rPr lang="en-GB" dirty="0"/>
              <a:t>Key issues to consider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3371" y="4810582"/>
            <a:ext cx="2438400" cy="1633728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0" y="6519446"/>
            <a:ext cx="643637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Microgeneration-oracle / wbdg.org / wind works / BBC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9446" y="3826956"/>
            <a:ext cx="1963016" cy="2617354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65398" y="3843107"/>
            <a:ext cx="1739106" cy="2617354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10834" y="4825060"/>
            <a:ext cx="2152650" cy="1619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9725300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Wave energy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Harnessing the power of waves, generated by wind</a:t>
            </a:r>
          </a:p>
          <a:p>
            <a:r>
              <a:rPr lang="en-GB" dirty="0"/>
              <a:t>Systems include:</a:t>
            </a:r>
          </a:p>
          <a:p>
            <a:pPr lvl="1"/>
            <a:r>
              <a:rPr lang="en-GB" dirty="0"/>
              <a:t>Float and buoy</a:t>
            </a:r>
          </a:p>
          <a:p>
            <a:pPr lvl="1"/>
            <a:r>
              <a:rPr lang="en-GB" dirty="0"/>
              <a:t>Oscillating water column devices</a:t>
            </a:r>
          </a:p>
          <a:p>
            <a:pPr lvl="1"/>
            <a:r>
              <a:rPr lang="en-GB" dirty="0"/>
              <a:t>“</a:t>
            </a:r>
            <a:r>
              <a:rPr lang="en-GB" dirty="0" err="1"/>
              <a:t>Tapchen</a:t>
            </a:r>
            <a:r>
              <a:rPr lang="en-GB" dirty="0"/>
              <a:t>” systems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92280" y="3573016"/>
            <a:ext cx="1750431" cy="2965698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6364" y="4319389"/>
            <a:ext cx="3771900" cy="2219325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0" y="6519446"/>
            <a:ext cx="432041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Sources: </a:t>
            </a:r>
            <a:r>
              <a:rPr lang="en-GB" sz="1600" dirty="0" err="1"/>
              <a:t>Scitechdaily</a:t>
            </a:r>
            <a:r>
              <a:rPr lang="en-GB" sz="1600" dirty="0"/>
              <a:t> / science buddies  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1707" y="4348844"/>
            <a:ext cx="2798462" cy="21604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87741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Uptake in </a:t>
            </a:r>
            <a:r>
              <a:rPr lang="en-GB" dirty="0" err="1"/>
              <a:t>uk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Isle of Islay, Scotland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42868" y="2247286"/>
            <a:ext cx="4225677" cy="2315913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2258848"/>
            <a:ext cx="3150600" cy="2269416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8064" y="4684812"/>
            <a:ext cx="2592288" cy="1777187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0" y="6519446"/>
            <a:ext cx="319189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Sources: </a:t>
            </a:r>
            <a:r>
              <a:rPr lang="en-GB" sz="1600" dirty="0" err="1"/>
              <a:t>Geograph</a:t>
            </a:r>
            <a:r>
              <a:rPr lang="en-GB" sz="1600" dirty="0"/>
              <a:t> / med-</a:t>
            </a:r>
            <a:r>
              <a:rPr lang="en-GB" sz="1600" dirty="0" err="1"/>
              <a:t>etc</a:t>
            </a:r>
            <a:endParaRPr lang="en-GB" sz="1600" dirty="0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34734" y="4687198"/>
            <a:ext cx="2286000" cy="1828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6095061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Geothermal energy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Heat energy generated in the Earth</a:t>
            </a:r>
          </a:p>
          <a:p>
            <a:pPr lvl="1"/>
            <a:r>
              <a:rPr lang="en-GB" dirty="0"/>
              <a:t>Through formation of the planet</a:t>
            </a:r>
          </a:p>
          <a:p>
            <a:pPr lvl="1"/>
            <a:r>
              <a:rPr lang="en-GB" dirty="0"/>
              <a:t>Through radioactive decay of materials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1720" y="3140968"/>
            <a:ext cx="5071851" cy="3474218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0" y="6519446"/>
            <a:ext cx="348364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Sources: British Geological Survey</a:t>
            </a:r>
          </a:p>
        </p:txBody>
      </p:sp>
    </p:spTree>
    <p:extLst>
      <p:ext uri="{BB962C8B-B14F-4D97-AF65-F5344CB8AC3E}">
        <p14:creationId xmlns:p14="http://schemas.microsoft.com/office/powerpoint/2010/main" val="251441469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Deep geothermal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5801" y="1752600"/>
            <a:ext cx="6952397" cy="4373563"/>
          </a:xfrm>
        </p:spPr>
      </p:pic>
      <p:sp>
        <p:nvSpPr>
          <p:cNvPr id="5" name="TextBox 4"/>
          <p:cNvSpPr txBox="1"/>
          <p:nvPr/>
        </p:nvSpPr>
        <p:spPr>
          <a:xfrm>
            <a:off x="0" y="6519446"/>
            <a:ext cx="348364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British Geological Survey</a:t>
            </a:r>
          </a:p>
        </p:txBody>
      </p:sp>
    </p:spTree>
    <p:extLst>
      <p:ext uri="{BB962C8B-B14F-4D97-AF65-F5344CB8AC3E}">
        <p14:creationId xmlns:p14="http://schemas.microsoft.com/office/powerpoint/2010/main" val="3030890561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Case study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Eden Project, Cornwall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3648" y="2320086"/>
            <a:ext cx="6120680" cy="4080453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0" y="6519446"/>
            <a:ext cx="219643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Sources: EGS Energy</a:t>
            </a:r>
          </a:p>
        </p:txBody>
      </p:sp>
    </p:spTree>
    <p:extLst>
      <p:ext uri="{BB962C8B-B14F-4D97-AF65-F5344CB8AC3E}">
        <p14:creationId xmlns:p14="http://schemas.microsoft.com/office/powerpoint/2010/main" val="2739075517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Shallow geothermal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4373563"/>
          </a:xfrm>
        </p:spPr>
        <p:txBody>
          <a:bodyPr/>
          <a:lstStyle/>
          <a:p>
            <a:r>
              <a:rPr lang="en-GB" dirty="0"/>
              <a:t>Suitable for non-volcanic areas</a:t>
            </a:r>
          </a:p>
          <a:p>
            <a:pPr lvl="1"/>
            <a:r>
              <a:rPr lang="en-GB" dirty="0"/>
              <a:t>Heat trapped by solar radiation (10-15m)</a:t>
            </a:r>
          </a:p>
          <a:p>
            <a:pPr lvl="1"/>
            <a:r>
              <a:rPr lang="en-GB" dirty="0"/>
              <a:t>15m, temperature not influenced by seasonal variation</a:t>
            </a:r>
          </a:p>
          <a:p>
            <a:r>
              <a:rPr lang="en-GB" dirty="0"/>
              <a:t>Ground Source Heat Pumps:</a:t>
            </a:r>
          </a:p>
          <a:p>
            <a:pPr lvl="1"/>
            <a:r>
              <a:rPr lang="en-GB" dirty="0"/>
              <a:t>Open-loop</a:t>
            </a:r>
          </a:p>
          <a:p>
            <a:pPr lvl="1"/>
            <a:r>
              <a:rPr lang="en-GB" dirty="0"/>
              <a:t>Closed-loop</a:t>
            </a:r>
          </a:p>
          <a:p>
            <a:pPr lvl="1"/>
            <a:r>
              <a:rPr lang="en-GB" dirty="0"/>
              <a:t>Mine water systems</a:t>
            </a:r>
          </a:p>
          <a:p>
            <a:pPr lvl="1"/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8224" y="4221088"/>
            <a:ext cx="2369999" cy="2407146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0" y="6519446"/>
            <a:ext cx="465383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Sources: British Geological Survey / </a:t>
            </a:r>
            <a:r>
              <a:rPr lang="en-GB" sz="1600" dirty="0" err="1"/>
              <a:t>ecofriend</a:t>
            </a:r>
            <a:endParaRPr lang="en-GB" sz="1600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39952" y="4236479"/>
            <a:ext cx="2362136" cy="2391755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96316" y="4388042"/>
            <a:ext cx="2857500" cy="21621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93861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Case study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Mine water system, Glasgow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67944" y="2420888"/>
            <a:ext cx="4514850" cy="3552825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0" y="6519446"/>
            <a:ext cx="348364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Sources: British Geological Survey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0449" y="2976139"/>
            <a:ext cx="2904247" cy="19264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3983103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issues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Intermittency</a:t>
            </a:r>
          </a:p>
          <a:p>
            <a:r>
              <a:rPr lang="en-GB" dirty="0"/>
              <a:t>Geographical restrictions</a:t>
            </a:r>
          </a:p>
          <a:p>
            <a:r>
              <a:rPr lang="en-GB" dirty="0"/>
              <a:t>Infrastructure</a:t>
            </a:r>
          </a:p>
          <a:p>
            <a:r>
              <a:rPr lang="en-GB" dirty="0"/>
              <a:t>Storage </a:t>
            </a:r>
          </a:p>
          <a:p>
            <a:r>
              <a:rPr lang="en-GB" dirty="0"/>
              <a:t>Initial costs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04813132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Useful sources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752600"/>
            <a:ext cx="8712968" cy="4772744"/>
          </a:xfrm>
        </p:spPr>
        <p:txBody>
          <a:bodyPr>
            <a:normAutofit lnSpcReduction="10000"/>
          </a:bodyPr>
          <a:lstStyle/>
          <a:p>
            <a:r>
              <a:rPr lang="en-GB" sz="2200" dirty="0"/>
              <a:t>Renewable Energy: Power for a sustainable future, Godfrey Boyle</a:t>
            </a:r>
          </a:p>
          <a:p>
            <a:r>
              <a:rPr lang="en-GB" sz="2200" dirty="0">
                <a:hlinkClick r:id="rId2"/>
              </a:rPr>
              <a:t>www.dictionary.com</a:t>
            </a:r>
            <a:endParaRPr lang="en-GB" sz="2200" dirty="0"/>
          </a:p>
          <a:p>
            <a:r>
              <a:rPr lang="en-GB" sz="2200" dirty="0"/>
              <a:t>Energy UK (</a:t>
            </a:r>
            <a:r>
              <a:rPr lang="en-GB" sz="2200" dirty="0">
                <a:hlinkClick r:id="rId3"/>
              </a:rPr>
              <a:t>www.energy-uk.org.uk</a:t>
            </a:r>
            <a:r>
              <a:rPr lang="en-GB" sz="2200" dirty="0"/>
              <a:t>)</a:t>
            </a:r>
          </a:p>
          <a:p>
            <a:r>
              <a:rPr lang="en-GB" sz="2200" dirty="0"/>
              <a:t>Energy Saving Trust (</a:t>
            </a:r>
            <a:r>
              <a:rPr lang="en-GB" sz="2200" dirty="0">
                <a:hlinkClick r:id="rId4"/>
              </a:rPr>
              <a:t>www.energysavingtrust.org.uk</a:t>
            </a:r>
            <a:r>
              <a:rPr lang="en-GB" sz="2200" dirty="0"/>
              <a:t>)</a:t>
            </a:r>
          </a:p>
          <a:p>
            <a:r>
              <a:rPr lang="en-GB" sz="2200" dirty="0"/>
              <a:t>Solar Trade Association (</a:t>
            </a:r>
            <a:r>
              <a:rPr lang="en-GB" sz="2200" dirty="0">
                <a:hlinkClick r:id="rId5"/>
              </a:rPr>
              <a:t>www.solar-trade.org.uk</a:t>
            </a:r>
            <a:r>
              <a:rPr lang="en-GB" sz="2200" dirty="0"/>
              <a:t>)</a:t>
            </a:r>
          </a:p>
          <a:p>
            <a:r>
              <a:rPr lang="en-GB" sz="2200" dirty="0"/>
              <a:t>British Photovoltaic Association (</a:t>
            </a:r>
            <a:r>
              <a:rPr lang="en-GB" sz="2200" dirty="0">
                <a:hlinkClick r:id="rId6"/>
              </a:rPr>
              <a:t>www.bpva.org.uk</a:t>
            </a:r>
            <a:r>
              <a:rPr lang="en-GB" sz="2200" dirty="0"/>
              <a:t>)</a:t>
            </a:r>
          </a:p>
          <a:p>
            <a:r>
              <a:rPr lang="en-GB" sz="2200" dirty="0"/>
              <a:t>Tidal Power (</a:t>
            </a:r>
            <a:r>
              <a:rPr lang="en-GB" sz="2200" dirty="0">
                <a:hlinkClick r:id="rId7"/>
              </a:rPr>
              <a:t>www.tidalpower.co.uk</a:t>
            </a:r>
            <a:r>
              <a:rPr lang="en-GB" sz="2200" dirty="0"/>
              <a:t>) </a:t>
            </a:r>
          </a:p>
          <a:p>
            <a:r>
              <a:rPr lang="en-GB" sz="2200" dirty="0"/>
              <a:t>British Hydropower Association (</a:t>
            </a:r>
            <a:r>
              <a:rPr lang="en-GB" sz="2200" dirty="0">
                <a:hlinkClick r:id="rId8"/>
              </a:rPr>
              <a:t>www.british-hydro.org</a:t>
            </a:r>
            <a:r>
              <a:rPr lang="en-GB" sz="2200" dirty="0"/>
              <a:t>)</a:t>
            </a:r>
          </a:p>
          <a:p>
            <a:r>
              <a:rPr lang="en-GB" sz="2200" dirty="0"/>
              <a:t>Ocean Energy Council (</a:t>
            </a:r>
            <a:r>
              <a:rPr lang="en-GB" sz="2200" dirty="0">
                <a:hlinkClick r:id="rId9"/>
              </a:rPr>
              <a:t>www.oceanenergycouncil.com</a:t>
            </a:r>
            <a:r>
              <a:rPr lang="en-GB" sz="2200" dirty="0"/>
              <a:t>) </a:t>
            </a:r>
          </a:p>
          <a:p>
            <a:r>
              <a:rPr lang="en-GB" sz="2200" dirty="0"/>
              <a:t>British Geological Survey (</a:t>
            </a:r>
            <a:r>
              <a:rPr lang="en-GB" sz="2200" dirty="0">
                <a:hlinkClick r:id="rId10"/>
              </a:rPr>
              <a:t>www.bgs.ac.uk</a:t>
            </a:r>
            <a:r>
              <a:rPr lang="en-GB" sz="2200" dirty="0"/>
              <a:t>) </a:t>
            </a:r>
          </a:p>
          <a:p>
            <a:r>
              <a:rPr lang="en-GB" sz="2200" dirty="0"/>
              <a:t>Renewable Energy Association (</a:t>
            </a:r>
            <a:r>
              <a:rPr lang="en-GB" sz="2200" dirty="0">
                <a:hlinkClick r:id="rId11"/>
              </a:rPr>
              <a:t>www.r-e-a.net</a:t>
            </a:r>
            <a:r>
              <a:rPr lang="en-GB" sz="2200" dirty="0"/>
              <a:t>) 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4548660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othecary">
  <a:themeElements>
    <a:clrScheme name="Apothecary">
      <a:dk1>
        <a:sysClr val="windowText" lastClr="000000"/>
      </a:dk1>
      <a:lt1>
        <a:sysClr val="window" lastClr="FFFFFF"/>
      </a:lt1>
      <a:dk2>
        <a:srgbClr val="564B3C"/>
      </a:dk2>
      <a:lt2>
        <a:srgbClr val="ECEDD1"/>
      </a:lt2>
      <a:accent1>
        <a:srgbClr val="93A299"/>
      </a:accent1>
      <a:accent2>
        <a:srgbClr val="CF543F"/>
      </a:accent2>
      <a:accent3>
        <a:srgbClr val="B5AE53"/>
      </a:accent3>
      <a:accent4>
        <a:srgbClr val="848058"/>
      </a:accent4>
      <a:accent5>
        <a:srgbClr val="E8B54D"/>
      </a:accent5>
      <a:accent6>
        <a:srgbClr val="786C71"/>
      </a:accent6>
      <a:hlink>
        <a:srgbClr val="CCCC00"/>
      </a:hlink>
      <a:folHlink>
        <a:srgbClr val="B2B2B2"/>
      </a:folHlink>
    </a:clrScheme>
    <a:fontScheme name="Apothecary">
      <a:majorFont>
        <a:latin typeface="Book Antiqua"/>
        <a:ea typeface=""/>
        <a:cs typeface=""/>
        <a:font script="Jpan" typeface="HGS明朝B"/>
        <a:font script="Hang" typeface="HY견명조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견명조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pothecary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100000"/>
              </a:schemeClr>
            </a:gs>
            <a:gs pos="68000">
              <a:schemeClr val="phClr">
                <a:tint val="77000"/>
                <a:satMod val="100000"/>
              </a:schemeClr>
            </a:gs>
            <a:gs pos="81000">
              <a:schemeClr val="phClr">
                <a:tint val="79000"/>
                <a:satMod val="100000"/>
              </a:schemeClr>
            </a:gs>
            <a:gs pos="86000">
              <a:schemeClr val="phClr">
                <a:tint val="73000"/>
                <a:satMod val="100000"/>
              </a:schemeClr>
            </a:gs>
            <a:gs pos="100000">
              <a:schemeClr val="phClr">
                <a:tint val="35000"/>
                <a:sat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73000"/>
                <a:shade val="100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tint val="100000"/>
                <a:shade val="57000"/>
                <a:satMod val="120000"/>
              </a:schemeClr>
            </a:gs>
            <a:gs pos="80000">
              <a:schemeClr val="phClr">
                <a:tint val="100000"/>
                <a:shade val="56000"/>
                <a:satMod val="145000"/>
              </a:schemeClr>
            </a:gs>
            <a:gs pos="88000">
              <a:schemeClr val="phClr">
                <a:tint val="100000"/>
                <a:shade val="63000"/>
                <a:satMod val="160000"/>
              </a:schemeClr>
            </a:gs>
            <a:gs pos="100000">
              <a:schemeClr val="phClr">
                <a:tint val="99000"/>
                <a:shade val="100000"/>
                <a:satMod val="155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glow" dir="tl">
              <a:rot lat="0" lon="0" rev="1800000"/>
            </a:lightRig>
          </a:scene3d>
          <a:sp3d contourW="10160" prstMaterial="dkEdge">
            <a:bevelT w="0" h="0" prst="angle"/>
            <a:contourClr>
              <a:schemeClr val="phClr">
                <a:shade val="30000"/>
                <a:satMod val="150000"/>
              </a:schemeClr>
            </a:contourClr>
          </a:sp3d>
        </a:effectStyle>
        <a:effectStyle>
          <a:effectLst>
            <a:glow rad="50800">
              <a:schemeClr val="phClr">
                <a:tint val="68000"/>
                <a:shade val="93000"/>
                <a:alpha val="37000"/>
                <a:satMod val="250000"/>
              </a:schemeClr>
            </a:glow>
          </a:effectLst>
          <a:scene3d>
            <a:camera prst="orthographicFront">
              <a:rot lat="0" lon="0" rev="0"/>
            </a:camera>
            <a:lightRig rig="glow" dir="t">
              <a:rot lat="0" lon="0" rev="1800000"/>
            </a:lightRig>
          </a:scene3d>
          <a:sp3d contourW="10160" prstMaterial="dkEdge">
            <a:bevelT w="20320" h="19050" prst="angle"/>
            <a:contourClr>
              <a:schemeClr val="phClr">
                <a:shade val="3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3000"/>
            <a:satMod val="14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atMod val="170000"/>
              </a:schemeClr>
              <a:schemeClr val="phClr">
                <a:shade val="70000"/>
                <a:satMod val="13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Apothecary</Template>
  <TotalTime>4489</TotalTime>
  <Words>1228</Words>
  <Application>Microsoft Office PowerPoint</Application>
  <PresentationFormat>On-screen Show (4:3)</PresentationFormat>
  <Paragraphs>314</Paragraphs>
  <Slides>46</Slides>
  <Notes>2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46</vt:i4>
      </vt:variant>
    </vt:vector>
  </HeadingPairs>
  <TitlesOfParts>
    <vt:vector size="51" baseType="lpstr">
      <vt:lpstr>Arial</vt:lpstr>
      <vt:lpstr>Book Antiqua</vt:lpstr>
      <vt:lpstr>Calibri</vt:lpstr>
      <vt:lpstr>Century Gothic</vt:lpstr>
      <vt:lpstr>Apothecary</vt:lpstr>
      <vt:lpstr>Energy Performance Strategies</vt:lpstr>
      <vt:lpstr>Todays topics</vt:lpstr>
      <vt:lpstr>definitions</vt:lpstr>
      <vt:lpstr>Origins of renewable energy</vt:lpstr>
      <vt:lpstr>Renewable sources</vt:lpstr>
      <vt:lpstr>solar</vt:lpstr>
      <vt:lpstr>Solar thermal</vt:lpstr>
      <vt:lpstr>Uptake in uk</vt:lpstr>
      <vt:lpstr>Case study</vt:lpstr>
      <vt:lpstr>Passive solar heating</vt:lpstr>
      <vt:lpstr>superinsultation</vt:lpstr>
      <vt:lpstr>Solar photovoltaics</vt:lpstr>
      <vt:lpstr>Uptake in uk</vt:lpstr>
      <vt:lpstr>Case study</vt:lpstr>
      <vt:lpstr>Building integrated photovoltaics</vt:lpstr>
      <vt:lpstr>Case study</vt:lpstr>
      <vt:lpstr>China &amp; renewables</vt:lpstr>
      <vt:lpstr>bioenergy</vt:lpstr>
      <vt:lpstr>Primary biomass energy sources</vt:lpstr>
      <vt:lpstr>Secondary biomass sources</vt:lpstr>
      <vt:lpstr>Uptake in the uk</vt:lpstr>
      <vt:lpstr>Uk map – efw plants</vt:lpstr>
      <vt:lpstr>Case study</vt:lpstr>
      <vt:lpstr>hydroelectricity</vt:lpstr>
      <vt:lpstr>Early developments</vt:lpstr>
      <vt:lpstr>Top 3 hydroelectric dams</vt:lpstr>
      <vt:lpstr>Tidal power</vt:lpstr>
      <vt:lpstr>Tidal power schemes</vt:lpstr>
      <vt:lpstr>Case study</vt:lpstr>
      <vt:lpstr>Case study</vt:lpstr>
      <vt:lpstr>Wind energy</vt:lpstr>
      <vt:lpstr>Turbine types</vt:lpstr>
      <vt:lpstr>Onshore vs offshore</vt:lpstr>
      <vt:lpstr>Environmental impact</vt:lpstr>
      <vt:lpstr>Case study</vt:lpstr>
      <vt:lpstr>Uptake in the uk</vt:lpstr>
      <vt:lpstr>Wind energy &amp; buildings</vt:lpstr>
      <vt:lpstr>Wave energy</vt:lpstr>
      <vt:lpstr>Uptake in uk</vt:lpstr>
      <vt:lpstr>Geothermal energy</vt:lpstr>
      <vt:lpstr>Deep geothermal</vt:lpstr>
      <vt:lpstr>Case study</vt:lpstr>
      <vt:lpstr>Shallow geothermal</vt:lpstr>
      <vt:lpstr>Case study</vt:lpstr>
      <vt:lpstr>issues</vt:lpstr>
      <vt:lpstr>Useful sources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Energy Performance Strategies</dc:title>
  <dc:creator>Lara Hopkinson</dc:creator>
  <cp:lastModifiedBy>Lara Hopkinson</cp:lastModifiedBy>
  <cp:revision>184</cp:revision>
  <dcterms:created xsi:type="dcterms:W3CDTF">2016-09-21T09:03:09Z</dcterms:created>
  <dcterms:modified xsi:type="dcterms:W3CDTF">2017-02-16T16:22:45Z</dcterms:modified>
</cp:coreProperties>
</file>