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handoutMasterIdLst>
    <p:handoutMasterId r:id="rId40"/>
  </p:handoutMasterIdLst>
  <p:sldIdLst>
    <p:sldId id="262" r:id="rId2"/>
    <p:sldId id="762" r:id="rId3"/>
    <p:sldId id="747" r:id="rId4"/>
    <p:sldId id="748" r:id="rId5"/>
    <p:sldId id="792" r:id="rId6"/>
    <p:sldId id="793" r:id="rId7"/>
    <p:sldId id="791" r:id="rId8"/>
    <p:sldId id="794" r:id="rId9"/>
    <p:sldId id="796" r:id="rId10"/>
    <p:sldId id="797" r:id="rId11"/>
    <p:sldId id="798" r:id="rId12"/>
    <p:sldId id="786" r:id="rId13"/>
    <p:sldId id="787" r:id="rId14"/>
    <p:sldId id="788" r:id="rId15"/>
    <p:sldId id="789" r:id="rId16"/>
    <p:sldId id="790" r:id="rId17"/>
    <p:sldId id="781" r:id="rId18"/>
    <p:sldId id="765" r:id="rId19"/>
    <p:sldId id="766" r:id="rId20"/>
    <p:sldId id="767" r:id="rId21"/>
    <p:sldId id="768" r:id="rId22"/>
    <p:sldId id="769" r:id="rId23"/>
    <p:sldId id="770" r:id="rId24"/>
    <p:sldId id="774" r:id="rId25"/>
    <p:sldId id="772" r:id="rId26"/>
    <p:sldId id="773" r:id="rId27"/>
    <p:sldId id="771" r:id="rId28"/>
    <p:sldId id="775" r:id="rId29"/>
    <p:sldId id="776" r:id="rId30"/>
    <p:sldId id="777" r:id="rId31"/>
    <p:sldId id="779" r:id="rId32"/>
    <p:sldId id="778" r:id="rId33"/>
    <p:sldId id="780" r:id="rId34"/>
    <p:sldId id="782" r:id="rId35"/>
    <p:sldId id="783" r:id="rId36"/>
    <p:sldId id="784" r:id="rId37"/>
    <p:sldId id="785" r:id="rId3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314" autoAdjust="0"/>
    <p:restoredTop sz="94718"/>
  </p:normalViewPr>
  <p:slideViewPr>
    <p:cSldViewPr>
      <p:cViewPr varScale="1">
        <p:scale>
          <a:sx n="81" d="100"/>
          <a:sy n="81" d="100"/>
        </p:scale>
        <p:origin x="654" y="9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20/02/2018</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20/02/2018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20/02/2018</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20/02/2018</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20/02/2018</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20/02/2018</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20/02/2018</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20/02/2018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gemconsortium.org/"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AQFjcjuk7uo"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E6lbLGWAJ6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IpbyDIpIStc"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NJ5j6tWPNOg"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west-africa-brief.org/content/en/six-regions-african-union"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en.wikipedia.org/wiki/Africa#Territories_and_regions" TargetMode="External"/><Relationship Id="rId3" Type="http://schemas.openxmlformats.org/officeDocument/2006/relationships/hyperlink" Target="https://en.wikipedia.org/wiki/Industry" TargetMode="External"/><Relationship Id="rId7" Type="http://schemas.openxmlformats.org/officeDocument/2006/relationships/hyperlink" Target="https://en.wikipedia.org/wiki/List_of_African_countries_by_population" TargetMode="External"/><Relationship Id="rId2" Type="http://schemas.openxmlformats.org/officeDocument/2006/relationships/hyperlink" Target="https://en.wikipedia.org/wiki/Trade" TargetMode="External"/><Relationship Id="rId1" Type="http://schemas.openxmlformats.org/officeDocument/2006/relationships/slideLayout" Target="../slideLayouts/slideLayout2.xml"/><Relationship Id="rId6" Type="http://schemas.openxmlformats.org/officeDocument/2006/relationships/hyperlink" Target="https://en.wikipedia.org/wiki/Africa" TargetMode="External"/><Relationship Id="rId5" Type="http://schemas.openxmlformats.org/officeDocument/2006/relationships/hyperlink" Target="https://en.wikipedia.org/wiki/Human_resources" TargetMode="External"/><Relationship Id="rId10" Type="http://schemas.openxmlformats.org/officeDocument/2006/relationships/hyperlink" Target="https://en.wikipedia.org/wiki/United_States_dollar" TargetMode="External"/><Relationship Id="rId4" Type="http://schemas.openxmlformats.org/officeDocument/2006/relationships/hyperlink" Target="https://en.wikipedia.org/wiki/Agriculture" TargetMode="External"/><Relationship Id="rId9" Type="http://schemas.openxmlformats.org/officeDocument/2006/relationships/hyperlink" Target="https://en.wikipedia.org/wiki/Sub-Saharan_Africa"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www.waystocap.com/blog/challenges-facing-african-entrepreneur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africa.com/challenges-faced-women-entrepreneurs-africa/"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howwemadeitinafrica.com/four-barriers-slowing-innovation-africa/59929/"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howwemadeitinafrica.com/establishing-manufacturing-hub-morocco-getting-right/"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economist.com/news/special-report/21731038-technology-africa-making-huge-advances-says-jonathan-rosenthal-its-full"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hbr.org/2016/07/why-african-entrepreneurship-is-booming"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vc4a.com/blog/2013/04/23/report-on-entrepreneurship-in-africa-lack-of-capital-lack-of-fundable-business-plans/"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weforum.org/agenda/2015/07/four-trends-accelerating-entrepreneurship-in-afric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836712"/>
            <a:ext cx="7992888" cy="648072"/>
          </a:xfrm>
        </p:spPr>
        <p:txBody>
          <a:bodyPr>
            <a:normAutofit fontScale="90000"/>
          </a:bodyPr>
          <a:lstStyle/>
          <a:p>
            <a:pPr algn="l"/>
            <a:r>
              <a:rPr lang="en-GB" sz="3600" dirty="0" smtClean="0">
                <a:solidFill>
                  <a:schemeClr val="bg1"/>
                </a:solidFill>
              </a:rPr>
              <a:t/>
            </a:r>
            <a:br>
              <a:rPr lang="en-GB" sz="3600" dirty="0" smtClean="0">
                <a:solidFill>
                  <a:schemeClr val="bg1"/>
                </a:solidFill>
              </a:rPr>
            </a:br>
            <a:r>
              <a:rPr lang="en-GB" sz="3600" dirty="0" smtClean="0">
                <a:solidFill>
                  <a:schemeClr val="bg1"/>
                </a:solidFill>
              </a:rPr>
              <a:t/>
            </a:r>
            <a:br>
              <a:rPr lang="en-GB" sz="3600" dirty="0" smtClean="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2195736" y="1628800"/>
            <a:ext cx="6120680" cy="3624808"/>
          </a:xfrm>
        </p:spPr>
        <p:txBody>
          <a:bodyPr>
            <a:normAutofit/>
          </a:bodyPr>
          <a:lstStyle/>
          <a:p>
            <a:r>
              <a:rPr lang="en-GB" dirty="0" smtClean="0">
                <a:solidFill>
                  <a:schemeClr val="bg1"/>
                </a:solidFill>
              </a:rPr>
              <a:t>International Entrepreneurship</a:t>
            </a:r>
          </a:p>
          <a:p>
            <a:r>
              <a:rPr lang="en-GB" dirty="0" smtClean="0">
                <a:solidFill>
                  <a:schemeClr val="bg1"/>
                </a:solidFill>
              </a:rPr>
              <a:t>Focus on Africa</a:t>
            </a:r>
            <a:endParaRPr lang="en-GB" dirty="0">
              <a:solidFill>
                <a:schemeClr val="bg1"/>
              </a:solidFill>
            </a:endParaRPr>
          </a:p>
          <a:p>
            <a:r>
              <a:rPr lang="en-US" altLang="en-US" sz="2400" dirty="0" smtClean="0">
                <a:solidFill>
                  <a:schemeClr val="bg1"/>
                </a:solidFill>
                <a:latin typeface="Verdana" charset="0"/>
              </a:rPr>
              <a:t>Lecture 4</a:t>
            </a:r>
            <a:endParaRPr lang="en-US" altLang="en-US" sz="2400" dirty="0">
              <a:solidFill>
                <a:schemeClr val="bg1"/>
              </a:solidFill>
              <a:latin typeface="Verdana" charset="0"/>
            </a:endParaRPr>
          </a:p>
        </p:txBody>
      </p:sp>
      <p:pic>
        <p:nvPicPr>
          <p:cNvPr id="4" name="Picture 3"/>
          <p:cNvPicPr>
            <a:picLocks noChangeAspect="1"/>
          </p:cNvPicPr>
          <p:nvPr/>
        </p:nvPicPr>
        <p:blipFill>
          <a:blip r:embed="rId2"/>
          <a:stretch>
            <a:fillRect/>
          </a:stretch>
        </p:blipFill>
        <p:spPr>
          <a:xfrm>
            <a:off x="8100392" y="5589240"/>
            <a:ext cx="648072" cy="360040"/>
          </a:xfrm>
          <a:prstGeom prst="rect">
            <a:avLst/>
          </a:prstGeom>
        </p:spPr>
      </p:pic>
    </p:spTree>
    <p:extLst>
      <p:ext uri="{BB962C8B-B14F-4D97-AF65-F5344CB8AC3E}">
        <p14:creationId xmlns:p14="http://schemas.microsoft.com/office/powerpoint/2010/main" val="4240142115"/>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African Entrepreneurship</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GROUP ACTIVITY:</a:t>
            </a:r>
          </a:p>
          <a:p>
            <a:r>
              <a:rPr lang="en-GB" dirty="0"/>
              <a:t>Go to  </a:t>
            </a:r>
            <a:r>
              <a:rPr lang="en-GB" dirty="0">
                <a:hlinkClick r:id="rId2"/>
              </a:rPr>
              <a:t>http://</a:t>
            </a:r>
            <a:r>
              <a:rPr lang="en-GB" dirty="0" smtClean="0">
                <a:hlinkClick r:id="rId2"/>
              </a:rPr>
              <a:t>www.gemconsortium.org</a:t>
            </a:r>
            <a:r>
              <a:rPr lang="en-GB" dirty="0" smtClean="0"/>
              <a:t> click link to Economy Profiles and find your chosen African country.</a:t>
            </a:r>
          </a:p>
          <a:p>
            <a:r>
              <a:rPr lang="en-GB" dirty="0" smtClean="0"/>
              <a:t>The reports give you two main Entrepreneurial indicators:</a:t>
            </a:r>
          </a:p>
          <a:p>
            <a:pPr marL="971550" lvl="1" indent="-514350">
              <a:buFont typeface="+mj-lt"/>
              <a:buAutoNum type="arabicPeriod"/>
            </a:pPr>
            <a:r>
              <a:rPr lang="en-GB" dirty="0" smtClean="0"/>
              <a:t>Entrepreneurial Behaviour and Attitudes (Social/Cultural)</a:t>
            </a:r>
          </a:p>
          <a:p>
            <a:pPr marL="971550" lvl="1" indent="-514350">
              <a:buFont typeface="+mj-lt"/>
              <a:buAutoNum type="arabicPeriod"/>
            </a:pPr>
            <a:r>
              <a:rPr lang="en-GB" dirty="0" smtClean="0"/>
              <a:t>Entrepreneurial Framework Conditions (Political)</a:t>
            </a:r>
          </a:p>
          <a:p>
            <a:pPr marL="57150" indent="0">
              <a:buNone/>
            </a:pPr>
            <a:r>
              <a:rPr lang="en-GB" dirty="0" smtClean="0"/>
              <a:t>(Look at where the country scores high and  low)</a:t>
            </a:r>
            <a:endParaRPr lang="en-GB" dirty="0"/>
          </a:p>
          <a:p>
            <a:pPr lvl="1"/>
            <a:r>
              <a:rPr lang="en-GB" dirty="0" smtClean="0"/>
              <a:t>Search the Internet for further information on Entrepreneurship for you chosen African country</a:t>
            </a:r>
          </a:p>
          <a:p>
            <a:endParaRPr lang="en-GB" dirty="0" smtClean="0"/>
          </a:p>
          <a:p>
            <a:pPr lvl="1"/>
            <a:r>
              <a:rPr lang="en-GB" dirty="0" smtClean="0"/>
              <a:t>Produce a word document which you will email me and I will present to class. </a:t>
            </a:r>
          </a:p>
          <a:p>
            <a:endParaRPr lang="en-GB" dirty="0"/>
          </a:p>
        </p:txBody>
      </p:sp>
    </p:spTree>
    <p:extLst>
      <p:ext uri="{BB962C8B-B14F-4D97-AF65-F5344CB8AC3E}">
        <p14:creationId xmlns:p14="http://schemas.microsoft.com/office/powerpoint/2010/main" val="4215785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GEM </a:t>
            </a:r>
            <a:r>
              <a:rPr lang="en-US" dirty="0"/>
              <a:t>THE ENTREPRENEURIAL</a:t>
            </a:r>
            <a:br>
              <a:rPr lang="en-US" dirty="0"/>
            </a:br>
            <a:r>
              <a:rPr lang="en-US" dirty="0"/>
              <a:t>FRAMEWORK </a:t>
            </a:r>
            <a:r>
              <a:rPr lang="en-US" dirty="0" smtClean="0"/>
              <a:t>CONDITIONS</a:t>
            </a:r>
            <a:endParaRPr lang="en-US" dirty="0"/>
          </a:p>
        </p:txBody>
      </p:sp>
      <p:sp>
        <p:nvSpPr>
          <p:cNvPr id="3" name="Content Placeholder 2"/>
          <p:cNvSpPr>
            <a:spLocks noGrp="1"/>
          </p:cNvSpPr>
          <p:nvPr>
            <p:ph idx="1"/>
          </p:nvPr>
        </p:nvSpPr>
        <p:spPr/>
        <p:txBody>
          <a:bodyPr>
            <a:normAutofit fontScale="92500" lnSpcReduction="10000"/>
          </a:bodyPr>
          <a:lstStyle/>
          <a:p>
            <a:r>
              <a:rPr lang="en-US" dirty="0"/>
              <a:t>GEM conceptual framework </a:t>
            </a:r>
            <a:r>
              <a:rPr lang="en-US" dirty="0" smtClean="0"/>
              <a:t>identifies:</a:t>
            </a:r>
          </a:p>
          <a:p>
            <a:r>
              <a:rPr lang="en-US" dirty="0" smtClean="0"/>
              <a:t>Social</a:t>
            </a:r>
            <a:endParaRPr lang="en-US" dirty="0"/>
          </a:p>
          <a:p>
            <a:r>
              <a:rPr lang="en-US" dirty="0" smtClean="0"/>
              <a:t>Cultural</a:t>
            </a:r>
          </a:p>
          <a:p>
            <a:r>
              <a:rPr lang="en-US" dirty="0" smtClean="0"/>
              <a:t>Political </a:t>
            </a:r>
          </a:p>
          <a:p>
            <a:r>
              <a:rPr lang="en-US" dirty="0" smtClean="0"/>
              <a:t>and Economic </a:t>
            </a:r>
          </a:p>
          <a:p>
            <a:r>
              <a:rPr lang="en-US" dirty="0" smtClean="0"/>
              <a:t>context </a:t>
            </a:r>
            <a:r>
              <a:rPr lang="en-US" dirty="0"/>
              <a:t>in </a:t>
            </a:r>
            <a:r>
              <a:rPr lang="en-US" dirty="0" smtClean="0"/>
              <a:t>which individuals </a:t>
            </a:r>
            <a:r>
              <a:rPr lang="en-US" dirty="0"/>
              <a:t>express their intentions and perform </a:t>
            </a:r>
            <a:r>
              <a:rPr lang="en-US" dirty="0" smtClean="0"/>
              <a:t>their entrepreneurial </a:t>
            </a:r>
            <a:r>
              <a:rPr lang="en-US" dirty="0"/>
              <a:t>activities</a:t>
            </a:r>
          </a:p>
          <a:p>
            <a:endParaRPr lang="en-US" dirty="0"/>
          </a:p>
        </p:txBody>
      </p:sp>
    </p:spTree>
    <p:extLst>
      <p:ext uri="{BB962C8B-B14F-4D97-AF65-F5344CB8AC3E}">
        <p14:creationId xmlns:p14="http://schemas.microsoft.com/office/powerpoint/2010/main" val="17360153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smtClean="0"/>
              <a:t>Globally: </a:t>
            </a:r>
          </a:p>
          <a:p>
            <a:r>
              <a:rPr lang="en-US" dirty="0" smtClean="0"/>
              <a:t>education </a:t>
            </a:r>
            <a:r>
              <a:rPr lang="en-US" dirty="0"/>
              <a:t>at school </a:t>
            </a:r>
            <a:r>
              <a:rPr lang="en-US" dirty="0" smtClean="0"/>
              <a:t>stage </a:t>
            </a:r>
          </a:p>
          <a:p>
            <a:r>
              <a:rPr lang="en-US" dirty="0" smtClean="0"/>
              <a:t>government policies related </a:t>
            </a:r>
            <a:r>
              <a:rPr lang="en-US" dirty="0"/>
              <a:t>to taxes and bureaucracy </a:t>
            </a:r>
            <a:endParaRPr lang="en-US" dirty="0" smtClean="0"/>
          </a:p>
          <a:p>
            <a:r>
              <a:rPr lang="en-US" dirty="0" smtClean="0"/>
              <a:t>R&amp;D </a:t>
            </a:r>
            <a:r>
              <a:rPr lang="en-US" dirty="0"/>
              <a:t>transfer have </a:t>
            </a:r>
            <a:r>
              <a:rPr lang="en-US" dirty="0" smtClean="0"/>
              <a:t>a more </a:t>
            </a:r>
            <a:r>
              <a:rPr lang="en-US" dirty="0"/>
              <a:t>hindering than stimulating impact on </a:t>
            </a:r>
            <a:r>
              <a:rPr lang="en-US" dirty="0" smtClean="0"/>
              <a:t>entrepreneurial activity </a:t>
            </a:r>
            <a:r>
              <a:rPr lang="en-US" dirty="0"/>
              <a:t>in 2017</a:t>
            </a:r>
          </a:p>
        </p:txBody>
      </p:sp>
    </p:spTree>
    <p:extLst>
      <p:ext uri="{BB962C8B-B14F-4D97-AF65-F5344CB8AC3E}">
        <p14:creationId xmlns:p14="http://schemas.microsoft.com/office/powerpoint/2010/main" val="15840649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do you know about Africa</a:t>
            </a:r>
            <a:r>
              <a:rPr lang="en-GB" dirty="0" smtClean="0"/>
              <a:t>?</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www.youtube.com/watch?v=AQFjcjuk7uo</a:t>
            </a:r>
            <a:endParaRPr lang="en-GB" dirty="0" smtClean="0"/>
          </a:p>
          <a:p>
            <a:endParaRPr lang="en-GB" dirty="0"/>
          </a:p>
        </p:txBody>
      </p:sp>
    </p:spTree>
    <p:extLst>
      <p:ext uri="{BB962C8B-B14F-4D97-AF65-F5344CB8AC3E}">
        <p14:creationId xmlns:p14="http://schemas.microsoft.com/office/powerpoint/2010/main" val="268883557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Africa’s Economic Development</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www.youtube.com/watch?v=E6lbLGWAJ6M</a:t>
            </a:r>
            <a:endParaRPr lang="en-GB" dirty="0" smtClean="0"/>
          </a:p>
          <a:p>
            <a:endParaRPr lang="en-GB" dirty="0"/>
          </a:p>
        </p:txBody>
      </p:sp>
    </p:spTree>
    <p:extLst>
      <p:ext uri="{BB962C8B-B14F-4D97-AF65-F5344CB8AC3E}">
        <p14:creationId xmlns:p14="http://schemas.microsoft.com/office/powerpoint/2010/main" val="74655946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development in Africa is so Difficult</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www.youtube.com/watch?v=IpbyDIpIStc</a:t>
            </a:r>
            <a:endParaRPr lang="en-GB" dirty="0" smtClean="0"/>
          </a:p>
          <a:p>
            <a:endParaRPr lang="en-GB" dirty="0"/>
          </a:p>
        </p:txBody>
      </p:sp>
    </p:spTree>
    <p:extLst>
      <p:ext uri="{BB962C8B-B14F-4D97-AF65-F5344CB8AC3E}">
        <p14:creationId xmlns:p14="http://schemas.microsoft.com/office/powerpoint/2010/main" val="30883941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Which countries are taking off in Africa?</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www.youtube.com/watch?v=NJ5j6tWPNOg</a:t>
            </a:r>
            <a:endParaRPr lang="en-GB" dirty="0" smtClean="0"/>
          </a:p>
          <a:p>
            <a:endParaRPr lang="en-GB" dirty="0"/>
          </a:p>
        </p:txBody>
      </p:sp>
    </p:spTree>
    <p:extLst>
      <p:ext uri="{BB962C8B-B14F-4D97-AF65-F5344CB8AC3E}">
        <p14:creationId xmlns:p14="http://schemas.microsoft.com/office/powerpoint/2010/main" val="5171386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Reminder from lecture 2</a:t>
            </a:r>
            <a:endParaRPr lang="en-US" dirty="0"/>
          </a:p>
        </p:txBody>
      </p:sp>
      <p:sp>
        <p:nvSpPr>
          <p:cNvPr id="3" name="Content Placeholder 2"/>
          <p:cNvSpPr>
            <a:spLocks noGrp="1"/>
          </p:cNvSpPr>
          <p:nvPr>
            <p:ph idx="1"/>
          </p:nvPr>
        </p:nvSpPr>
        <p:spPr/>
        <p:txBody>
          <a:bodyPr>
            <a:normAutofit/>
          </a:bodyPr>
          <a:lstStyle/>
          <a:p>
            <a:pPr fontAlgn="base"/>
            <a:r>
              <a:rPr lang="en-US" dirty="0" smtClean="0"/>
              <a:t>Stage </a:t>
            </a:r>
            <a:r>
              <a:rPr lang="en-US" dirty="0"/>
              <a:t>1 ‘factor’-driven economies, where countries compete primarily on the use of unskilled labor and natural resources and companies compete on the basis of price as they buy and sell basic products or commodities</a:t>
            </a:r>
            <a:r>
              <a:rPr lang="en-US" dirty="0" smtClean="0"/>
              <a:t>.</a:t>
            </a:r>
            <a:endParaRPr lang="en-US" dirty="0"/>
          </a:p>
        </p:txBody>
      </p:sp>
    </p:spTree>
    <p:extLst>
      <p:ext uri="{BB962C8B-B14F-4D97-AF65-F5344CB8AC3E}">
        <p14:creationId xmlns:p14="http://schemas.microsoft.com/office/powerpoint/2010/main" val="20173573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fontAlgn="base"/>
            <a:r>
              <a:rPr lang="en-US" dirty="0"/>
              <a:t>Stage 2 ‘efficiency’-driven economies, where growth is based on the development of more efficient production processes and increased product quality.</a:t>
            </a:r>
          </a:p>
          <a:p>
            <a:endParaRPr lang="en-US" dirty="0"/>
          </a:p>
        </p:txBody>
      </p:sp>
    </p:spTree>
    <p:extLst>
      <p:ext uri="{BB962C8B-B14F-4D97-AF65-F5344CB8AC3E}">
        <p14:creationId xmlns:p14="http://schemas.microsoft.com/office/powerpoint/2010/main" val="1802365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fontAlgn="base"/>
            <a:r>
              <a:rPr lang="en-US" dirty="0"/>
              <a:t>Stage 3 ‘innovation’-driven economies, where companies compete by producing and delivering new and different products and services by using the most sophisticated processes.</a:t>
            </a:r>
          </a:p>
          <a:p>
            <a:endParaRPr lang="en-US" dirty="0"/>
          </a:p>
        </p:txBody>
      </p:sp>
    </p:spTree>
    <p:extLst>
      <p:ext uri="{BB962C8B-B14F-4D97-AF65-F5344CB8AC3E}">
        <p14:creationId xmlns:p14="http://schemas.microsoft.com/office/powerpoint/2010/main" val="36495688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African Entrepreneurship</a:t>
            </a:r>
            <a:endParaRPr lang="en-US" dirty="0"/>
          </a:p>
        </p:txBody>
      </p:sp>
      <p:sp>
        <p:nvSpPr>
          <p:cNvPr id="3" name="Content Placeholder 2"/>
          <p:cNvSpPr>
            <a:spLocks noGrp="1"/>
          </p:cNvSpPr>
          <p:nvPr>
            <p:ph idx="1"/>
          </p:nvPr>
        </p:nvSpPr>
        <p:spPr/>
        <p:txBody>
          <a:bodyPr/>
          <a:lstStyle/>
          <a:p>
            <a:r>
              <a:rPr lang="en-US" dirty="0">
                <a:hlinkClick r:id="rId2"/>
              </a:rPr>
              <a:t>http://</a:t>
            </a:r>
            <a:r>
              <a:rPr lang="en-US" dirty="0" smtClean="0">
                <a:hlinkClick r:id="rId2"/>
              </a:rPr>
              <a:t>www.west-africa-brief.org/content/en/six-regions-african-union</a:t>
            </a:r>
            <a:endParaRPr lang="en-US" dirty="0" smtClean="0"/>
          </a:p>
          <a:p>
            <a:endParaRPr lang="en-US" dirty="0"/>
          </a:p>
        </p:txBody>
      </p:sp>
    </p:spTree>
    <p:extLst>
      <p:ext uri="{BB962C8B-B14F-4D97-AF65-F5344CB8AC3E}">
        <p14:creationId xmlns:p14="http://schemas.microsoft.com/office/powerpoint/2010/main" val="75603204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47500" lnSpcReduction="20000"/>
          </a:bodyPr>
          <a:lstStyle/>
          <a:p>
            <a:r>
              <a:rPr lang="en-US" dirty="0"/>
              <a:t>The </a:t>
            </a:r>
            <a:r>
              <a:rPr lang="en-US" b="1" dirty="0"/>
              <a:t>economy of Africa</a:t>
            </a:r>
            <a:r>
              <a:rPr lang="en-US" dirty="0"/>
              <a:t> consists of the </a:t>
            </a:r>
            <a:r>
              <a:rPr lang="en-US" dirty="0">
                <a:hlinkClick r:id="rId2" tooltip="Trade"/>
              </a:rPr>
              <a:t>trade</a:t>
            </a:r>
            <a:r>
              <a:rPr lang="en-US" dirty="0"/>
              <a:t>, </a:t>
            </a:r>
            <a:r>
              <a:rPr lang="en-US" dirty="0">
                <a:hlinkClick r:id="rId3" tooltip="Industry"/>
              </a:rPr>
              <a:t>industry</a:t>
            </a:r>
            <a:r>
              <a:rPr lang="en-US" dirty="0"/>
              <a:t>, </a:t>
            </a:r>
            <a:r>
              <a:rPr lang="en-US" dirty="0">
                <a:hlinkClick r:id="rId4" tooltip="Agriculture"/>
              </a:rPr>
              <a:t>agriculture</a:t>
            </a:r>
            <a:r>
              <a:rPr lang="en-US" dirty="0"/>
              <a:t>, and </a:t>
            </a:r>
            <a:r>
              <a:rPr lang="en-US" dirty="0">
                <a:hlinkClick r:id="rId5" tooltip="Human resources"/>
              </a:rPr>
              <a:t>human resources</a:t>
            </a:r>
            <a:r>
              <a:rPr lang="en-US" dirty="0"/>
              <a:t> of the </a:t>
            </a:r>
            <a:r>
              <a:rPr lang="en-US" dirty="0">
                <a:hlinkClick r:id="rId6" tooltip="Africa"/>
              </a:rPr>
              <a:t>continent</a:t>
            </a:r>
            <a:r>
              <a:rPr lang="en-US" dirty="0"/>
              <a:t>. As of 2012, approximately </a:t>
            </a:r>
            <a:r>
              <a:rPr lang="en-US" dirty="0">
                <a:hlinkClick r:id="rId7" tooltip="List of African countries by population"/>
              </a:rPr>
              <a:t>1.07 billion </a:t>
            </a:r>
            <a:r>
              <a:rPr lang="en-US" dirty="0" smtClean="0">
                <a:hlinkClick r:id="rId7" tooltip="List of African countries by population"/>
              </a:rPr>
              <a:t>people</a:t>
            </a:r>
            <a:r>
              <a:rPr lang="en-US" dirty="0"/>
              <a:t> were living in </a:t>
            </a:r>
            <a:r>
              <a:rPr lang="en-US" dirty="0">
                <a:hlinkClick r:id="rId8" tooltip="Africa"/>
              </a:rPr>
              <a:t>54 different countries</a:t>
            </a:r>
            <a:r>
              <a:rPr lang="en-US" dirty="0"/>
              <a:t> in Africa. </a:t>
            </a:r>
            <a:endParaRPr lang="en-US" dirty="0" smtClean="0"/>
          </a:p>
          <a:p>
            <a:r>
              <a:rPr lang="en-US" dirty="0" smtClean="0"/>
              <a:t>Africa </a:t>
            </a:r>
            <a:r>
              <a:rPr lang="en-US" dirty="0"/>
              <a:t>is a resource-rich </a:t>
            </a:r>
            <a:r>
              <a:rPr lang="en-US" dirty="0" smtClean="0"/>
              <a:t>continent. Recent </a:t>
            </a:r>
            <a:r>
              <a:rPr lang="en-US" dirty="0"/>
              <a:t>growth has been due to growth in sales in commodities, services, and </a:t>
            </a:r>
            <a:r>
              <a:rPr lang="en-US" dirty="0" smtClean="0"/>
              <a:t>manufacturing.</a:t>
            </a:r>
            <a:r>
              <a:rPr lang="en-US" dirty="0"/>
              <a:t> </a:t>
            </a:r>
            <a:r>
              <a:rPr lang="en-US" dirty="0">
                <a:hlinkClick r:id="rId9" tooltip="Sub-Saharan Africa"/>
              </a:rPr>
              <a:t>Sub-Saharan Africa</a:t>
            </a:r>
            <a:r>
              <a:rPr lang="en-US" dirty="0"/>
              <a:t>, in particular, is expected to reach a GDP of $29 trillion by </a:t>
            </a:r>
            <a:r>
              <a:rPr lang="en-US" dirty="0" smtClean="0"/>
              <a:t>2050.</a:t>
            </a:r>
            <a:endParaRPr lang="en-US" dirty="0"/>
          </a:p>
          <a:p>
            <a:r>
              <a:rPr lang="en-US" dirty="0"/>
              <a:t>In March 2013, Africa was identified as the world's poorest inhabited continent: Africa's entire combined GDP is barely a third of the United States' GDP; however, the World Bank expects that most African countries will reach "middle income" status (defined as at least </a:t>
            </a:r>
            <a:r>
              <a:rPr lang="en-US" dirty="0">
                <a:hlinkClick r:id="rId10" tooltip="United States dollar"/>
              </a:rPr>
              <a:t>US$</a:t>
            </a:r>
            <a:r>
              <a:rPr lang="en-US" dirty="0"/>
              <a:t>1,000 per person a year) by 2025 if current growth rates </a:t>
            </a:r>
            <a:r>
              <a:rPr lang="en-US" dirty="0" smtClean="0"/>
              <a:t>continue.</a:t>
            </a:r>
          </a:p>
          <a:p>
            <a:r>
              <a:rPr lang="en-US" dirty="0" smtClean="0"/>
              <a:t>In </a:t>
            </a:r>
            <a:r>
              <a:rPr lang="en-US" dirty="0"/>
              <a:t>2013, Africa was the world’s fastest-growing continent at 5.6% a year, and GDP is expected to rise by an average of over 6% a year between 2013 and </a:t>
            </a:r>
            <a:r>
              <a:rPr lang="en-US" dirty="0" smtClean="0"/>
              <a:t>2023.</a:t>
            </a:r>
          </a:p>
          <a:p>
            <a:r>
              <a:rPr lang="en-US" dirty="0" smtClean="0"/>
              <a:t>In </a:t>
            </a:r>
            <a:r>
              <a:rPr lang="en-US" dirty="0"/>
              <a:t>2017, the African Development Bank reported Africa to be the world’s second-fastest growing economy, and estimates that average growth will rebound to 3.4% in 2017, while growth is expected to increase by 4.3% in </a:t>
            </a:r>
            <a:r>
              <a:rPr lang="en-US" dirty="0" smtClean="0"/>
              <a:t>2018.</a:t>
            </a:r>
            <a:endParaRPr lang="en-US" dirty="0"/>
          </a:p>
          <a:p>
            <a:r>
              <a:rPr lang="en-US" dirty="0"/>
              <a:t>Growth has been present throughout the continent, with over one-third of Sub-Saharan African countries posting 6% or higher growth rates, and another 40% growing between 4% to 6% per </a:t>
            </a:r>
            <a:r>
              <a:rPr lang="en-US" dirty="0" smtClean="0"/>
              <a:t>year.</a:t>
            </a:r>
            <a:r>
              <a:rPr lang="en-US" dirty="0"/>
              <a:t> Several international business observers have also named Africa as the future economic growth engine of the </a:t>
            </a:r>
            <a:r>
              <a:rPr lang="en-US" dirty="0" smtClean="0"/>
              <a:t>world.</a:t>
            </a:r>
            <a:endParaRPr lang="en-US" dirty="0"/>
          </a:p>
          <a:p>
            <a:endParaRPr lang="en-US" dirty="0"/>
          </a:p>
        </p:txBody>
      </p:sp>
    </p:spTree>
    <p:extLst>
      <p:ext uri="{BB962C8B-B14F-4D97-AF65-F5344CB8AC3E}">
        <p14:creationId xmlns:p14="http://schemas.microsoft.com/office/powerpoint/2010/main" val="48904710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hlinkClick r:id="rId2"/>
              </a:rPr>
              <a:t>https://www.waystocap.com/blog/challenges-facing-african-entrepreneurs</a:t>
            </a:r>
            <a:r>
              <a:rPr lang="en-US" dirty="0" smtClean="0">
                <a:hlinkClick r:id="rId2"/>
              </a:rPr>
              <a:t>/</a:t>
            </a:r>
            <a:endParaRPr lang="en-US" dirty="0" smtClean="0"/>
          </a:p>
          <a:p>
            <a:endParaRPr lang="en-US" dirty="0"/>
          </a:p>
        </p:txBody>
      </p:sp>
    </p:spTree>
    <p:extLst>
      <p:ext uri="{BB962C8B-B14F-4D97-AF65-F5344CB8AC3E}">
        <p14:creationId xmlns:p14="http://schemas.microsoft.com/office/powerpoint/2010/main" val="99472624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hlinkClick r:id="rId2"/>
              </a:rPr>
              <a:t>https://www.africa.com/challenges-faced-women-entrepreneurs-africa</a:t>
            </a:r>
            <a:r>
              <a:rPr lang="en-US" dirty="0" smtClean="0">
                <a:hlinkClick r:id="rId2"/>
              </a:rPr>
              <a:t>/</a:t>
            </a:r>
            <a:endParaRPr lang="en-US" dirty="0" smtClean="0"/>
          </a:p>
          <a:p>
            <a:endParaRPr lang="en-US" dirty="0"/>
          </a:p>
        </p:txBody>
      </p:sp>
    </p:spTree>
    <p:extLst>
      <p:ext uri="{BB962C8B-B14F-4D97-AF65-F5344CB8AC3E}">
        <p14:creationId xmlns:p14="http://schemas.microsoft.com/office/powerpoint/2010/main" val="1616137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hlinkClick r:id="rId2"/>
              </a:rPr>
              <a:t>https://www.howwemadeitinafrica.com/four-barriers-slowing-innovation-africa</a:t>
            </a:r>
            <a:r>
              <a:rPr lang="en-US">
                <a:hlinkClick r:id="rId2"/>
              </a:rPr>
              <a:t>/59929</a:t>
            </a:r>
            <a:r>
              <a:rPr lang="en-US" smtClean="0">
                <a:hlinkClick r:id="rId2"/>
              </a:rPr>
              <a:t>/</a:t>
            </a:r>
            <a:endParaRPr lang="en-US" smtClean="0"/>
          </a:p>
          <a:p>
            <a:endParaRPr lang="en-US"/>
          </a:p>
        </p:txBody>
      </p:sp>
    </p:spTree>
    <p:extLst>
      <p:ext uri="{BB962C8B-B14F-4D97-AF65-F5344CB8AC3E}">
        <p14:creationId xmlns:p14="http://schemas.microsoft.com/office/powerpoint/2010/main" val="106722922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GEM conceptual framework </a:t>
            </a:r>
            <a:r>
              <a:rPr lang="en-US" dirty="0" smtClean="0"/>
              <a:t>identifies social, cultural</a:t>
            </a:r>
            <a:r>
              <a:rPr lang="en-US" dirty="0"/>
              <a:t>, political and economic context in </a:t>
            </a:r>
            <a:r>
              <a:rPr lang="en-US" dirty="0" smtClean="0"/>
              <a:t>which individuals </a:t>
            </a:r>
            <a:r>
              <a:rPr lang="en-US" dirty="0"/>
              <a:t>express their intentions </a:t>
            </a:r>
            <a:r>
              <a:rPr lang="en-US" dirty="0" smtClean="0"/>
              <a:t>(psychological) and </a:t>
            </a:r>
            <a:r>
              <a:rPr lang="en-US" dirty="0"/>
              <a:t>perform </a:t>
            </a:r>
            <a:r>
              <a:rPr lang="en-US" dirty="0" smtClean="0"/>
              <a:t>their entrepreneurial </a:t>
            </a:r>
            <a:r>
              <a:rPr lang="en-US" dirty="0"/>
              <a:t>activities.</a:t>
            </a:r>
          </a:p>
          <a:p>
            <a:endParaRPr lang="en-US" dirty="0"/>
          </a:p>
        </p:txBody>
      </p:sp>
    </p:spTree>
    <p:extLst>
      <p:ext uri="{BB962C8B-B14F-4D97-AF65-F5344CB8AC3E}">
        <p14:creationId xmlns:p14="http://schemas.microsoft.com/office/powerpoint/2010/main" val="26245022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GEM Global Report 2017/18</a:t>
            </a:r>
            <a:endParaRPr lang="en-US" dirty="0"/>
          </a:p>
        </p:txBody>
      </p:sp>
      <p:sp>
        <p:nvSpPr>
          <p:cNvPr id="3" name="Content Placeholder 2"/>
          <p:cNvSpPr>
            <a:spLocks noGrp="1"/>
          </p:cNvSpPr>
          <p:nvPr>
            <p:ph idx="1"/>
          </p:nvPr>
        </p:nvSpPr>
        <p:spPr/>
        <p:txBody>
          <a:bodyPr>
            <a:normAutofit fontScale="62500" lnSpcReduction="20000"/>
          </a:bodyPr>
          <a:lstStyle/>
          <a:p>
            <a:r>
              <a:rPr lang="en-US" dirty="0"/>
              <a:t>Societal </a:t>
            </a:r>
            <a:r>
              <a:rPr lang="en-US" dirty="0" smtClean="0"/>
              <a:t>Values About </a:t>
            </a:r>
            <a:r>
              <a:rPr lang="en-US" dirty="0"/>
              <a:t>Entrepreneurship</a:t>
            </a:r>
          </a:p>
          <a:p>
            <a:endParaRPr lang="en-US" dirty="0" smtClean="0"/>
          </a:p>
          <a:p>
            <a:r>
              <a:rPr lang="en-US" dirty="0" smtClean="0"/>
              <a:t>MOST </a:t>
            </a:r>
            <a:r>
              <a:rPr lang="en-US" dirty="0"/>
              <a:t>POSITIVE</a:t>
            </a:r>
          </a:p>
          <a:p>
            <a:r>
              <a:rPr lang="en-US" dirty="0"/>
              <a:t>PERCEPTIONS: </a:t>
            </a:r>
            <a:endParaRPr lang="en-US" dirty="0" smtClean="0"/>
          </a:p>
          <a:p>
            <a:r>
              <a:rPr lang="en-US" dirty="0" smtClean="0"/>
              <a:t>Africa 74.5</a:t>
            </a:r>
            <a:r>
              <a:rPr lang="en-US" dirty="0"/>
              <a:t>% believe </a:t>
            </a:r>
            <a:r>
              <a:rPr lang="en-US" dirty="0" smtClean="0"/>
              <a:t>that entrepreneurs </a:t>
            </a:r>
            <a:r>
              <a:rPr lang="en-US" dirty="0"/>
              <a:t>are </a:t>
            </a:r>
            <a:r>
              <a:rPr lang="en-US" dirty="0" smtClean="0"/>
              <a:t>admired in </a:t>
            </a:r>
            <a:r>
              <a:rPr lang="en-US" dirty="0"/>
              <a:t>their </a:t>
            </a:r>
            <a:r>
              <a:rPr lang="en-US" dirty="0" smtClean="0"/>
              <a:t>societies. 76.2</a:t>
            </a:r>
            <a:r>
              <a:rPr lang="en-US" dirty="0"/>
              <a:t>% </a:t>
            </a:r>
            <a:r>
              <a:rPr lang="en-US" dirty="0" smtClean="0"/>
              <a:t>consider entrepreneurship </a:t>
            </a:r>
            <a:r>
              <a:rPr lang="en-US" dirty="0"/>
              <a:t>as a </a:t>
            </a:r>
            <a:r>
              <a:rPr lang="en-US" dirty="0" smtClean="0"/>
              <a:t>good career </a:t>
            </a:r>
            <a:r>
              <a:rPr lang="en-US" dirty="0"/>
              <a:t>choice.</a:t>
            </a:r>
          </a:p>
          <a:p>
            <a:r>
              <a:rPr lang="en-US" dirty="0"/>
              <a:t>LEAST POSITIVE</a:t>
            </a:r>
          </a:p>
          <a:p>
            <a:r>
              <a:rPr lang="en-US" dirty="0"/>
              <a:t>PERCEPTIONS:</a:t>
            </a:r>
          </a:p>
          <a:p>
            <a:r>
              <a:rPr lang="en-US" dirty="0"/>
              <a:t>Latin America and </a:t>
            </a:r>
            <a:r>
              <a:rPr lang="en-US" dirty="0" smtClean="0"/>
              <a:t>the Caribbean </a:t>
            </a:r>
            <a:r>
              <a:rPr lang="en-US" dirty="0"/>
              <a:t>(LAC) &amp; </a:t>
            </a:r>
            <a:r>
              <a:rPr lang="en-US" dirty="0" smtClean="0"/>
              <a:t>Europe 60.7</a:t>
            </a:r>
            <a:r>
              <a:rPr lang="en-US" dirty="0"/>
              <a:t>% in LAC </a:t>
            </a:r>
            <a:r>
              <a:rPr lang="en-US" dirty="0" smtClean="0"/>
              <a:t>believe that </a:t>
            </a:r>
            <a:r>
              <a:rPr lang="en-US" dirty="0"/>
              <a:t>entrepreneurs </a:t>
            </a:r>
            <a:r>
              <a:rPr lang="en-US" dirty="0" smtClean="0"/>
              <a:t>are admired </a:t>
            </a:r>
            <a:r>
              <a:rPr lang="en-US" dirty="0"/>
              <a:t>in </a:t>
            </a:r>
            <a:r>
              <a:rPr lang="en-US" dirty="0" smtClean="0"/>
              <a:t>their societies</a:t>
            </a:r>
            <a:endParaRPr lang="en-US" dirty="0"/>
          </a:p>
          <a:p>
            <a:r>
              <a:rPr lang="en-US" dirty="0"/>
              <a:t>58.5% in Europe </a:t>
            </a:r>
            <a:r>
              <a:rPr lang="en-US" dirty="0" smtClean="0"/>
              <a:t>believe entrepreneurship </a:t>
            </a:r>
            <a:r>
              <a:rPr lang="en-US" dirty="0"/>
              <a:t>is a </a:t>
            </a:r>
            <a:r>
              <a:rPr lang="en-US" dirty="0" smtClean="0"/>
              <a:t>good career </a:t>
            </a:r>
            <a:r>
              <a:rPr lang="en-US" dirty="0"/>
              <a:t>choice. They </a:t>
            </a:r>
            <a:r>
              <a:rPr lang="en-US" dirty="0" smtClean="0"/>
              <a:t>have the </a:t>
            </a:r>
            <a:r>
              <a:rPr lang="en-US" dirty="0"/>
              <a:t>lowest media </a:t>
            </a:r>
            <a:r>
              <a:rPr lang="en-US" dirty="0" smtClean="0"/>
              <a:t>publicity for </a:t>
            </a:r>
            <a:r>
              <a:rPr lang="en-US" dirty="0"/>
              <a:t>entrepreneurial </a:t>
            </a:r>
            <a:r>
              <a:rPr lang="en-US" dirty="0" smtClean="0"/>
              <a:t>activity at </a:t>
            </a:r>
            <a:r>
              <a:rPr lang="en-US" dirty="0"/>
              <a:t>54.3%</a:t>
            </a:r>
          </a:p>
          <a:p>
            <a:endParaRPr lang="en-US" dirty="0"/>
          </a:p>
        </p:txBody>
      </p:sp>
    </p:spTree>
    <p:extLst>
      <p:ext uri="{BB962C8B-B14F-4D97-AF65-F5344CB8AC3E}">
        <p14:creationId xmlns:p14="http://schemas.microsoft.com/office/powerpoint/2010/main" val="87995266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a:t>Self-Perceptions About Entrepreneurship</a:t>
            </a:r>
          </a:p>
          <a:p>
            <a:r>
              <a:rPr lang="en-US" dirty="0" smtClean="0"/>
              <a:t>61.9%Highest rate of </a:t>
            </a:r>
            <a:r>
              <a:rPr lang="en-US" dirty="0"/>
              <a:t>perceived opportunities:</a:t>
            </a:r>
          </a:p>
          <a:p>
            <a:r>
              <a:rPr lang="en-US" dirty="0"/>
              <a:t>NORTH AMERICA</a:t>
            </a:r>
          </a:p>
          <a:p>
            <a:r>
              <a:rPr lang="en-US" dirty="0" smtClean="0"/>
              <a:t>37.2% Lowest rate of </a:t>
            </a:r>
            <a:r>
              <a:rPr lang="en-US" dirty="0"/>
              <a:t>perceived </a:t>
            </a:r>
            <a:r>
              <a:rPr lang="en-US" dirty="0" smtClean="0"/>
              <a:t>opportunities: AFRICA</a:t>
            </a:r>
            <a:endParaRPr lang="en-US" dirty="0"/>
          </a:p>
          <a:p>
            <a:endParaRPr lang="en-US" dirty="0"/>
          </a:p>
        </p:txBody>
      </p:sp>
    </p:spTree>
    <p:extLst>
      <p:ext uri="{BB962C8B-B14F-4D97-AF65-F5344CB8AC3E}">
        <p14:creationId xmlns:p14="http://schemas.microsoft.com/office/powerpoint/2010/main" val="113160657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a:bodyPr>
          <a:lstStyle/>
          <a:p>
            <a:r>
              <a:rPr lang="en-US" dirty="0"/>
              <a:t>TEA RATES are highest in Latin America and the</a:t>
            </a:r>
          </a:p>
          <a:p>
            <a:r>
              <a:rPr lang="en-US" dirty="0"/>
              <a:t>Caribbean (LAC) and in Africa. Just under one fifth</a:t>
            </a:r>
          </a:p>
          <a:p>
            <a:r>
              <a:rPr lang="en-US" dirty="0"/>
              <a:t>of working-age adults are engaged in early-stage</a:t>
            </a:r>
          </a:p>
          <a:p>
            <a:r>
              <a:rPr lang="en-US" dirty="0"/>
              <a:t>entrepreneurial activity. TEA rates are lowest in</a:t>
            </a:r>
          </a:p>
          <a:p>
            <a:r>
              <a:rPr lang="en-US" dirty="0"/>
              <a:t>Europe (8.1%)</a:t>
            </a:r>
          </a:p>
          <a:p>
            <a:endParaRPr lang="en-US" dirty="0"/>
          </a:p>
        </p:txBody>
      </p:sp>
    </p:spTree>
    <p:extLst>
      <p:ext uri="{BB962C8B-B14F-4D97-AF65-F5344CB8AC3E}">
        <p14:creationId xmlns:p14="http://schemas.microsoft.com/office/powerpoint/2010/main" val="53394944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20000"/>
          </a:bodyPr>
          <a:lstStyle/>
          <a:p>
            <a:r>
              <a:rPr lang="en-US" dirty="0"/>
              <a:t>Phases/Types of Entrepreneurial Activity</a:t>
            </a:r>
          </a:p>
          <a:p>
            <a:endParaRPr lang="en-US" dirty="0" smtClean="0"/>
          </a:p>
          <a:p>
            <a:r>
              <a:rPr lang="en-US" dirty="0" smtClean="0"/>
              <a:t>Lowest </a:t>
            </a:r>
            <a:r>
              <a:rPr lang="en-US" dirty="0"/>
              <a:t>EEA </a:t>
            </a:r>
            <a:r>
              <a:rPr lang="en-US" dirty="0" smtClean="0"/>
              <a:t>rates:</a:t>
            </a:r>
            <a:endParaRPr lang="en-US" dirty="0"/>
          </a:p>
          <a:p>
            <a:r>
              <a:rPr lang="en-US" dirty="0"/>
              <a:t>Africa </a:t>
            </a:r>
            <a:r>
              <a:rPr lang="en-US" dirty="0" smtClean="0"/>
              <a:t>0.9% LAC </a:t>
            </a:r>
            <a:r>
              <a:rPr lang="en-US" dirty="0"/>
              <a:t>1.6%</a:t>
            </a:r>
          </a:p>
          <a:p>
            <a:r>
              <a:rPr lang="en-US" dirty="0"/>
              <a:t>Highest EEA rates</a:t>
            </a:r>
          </a:p>
          <a:p>
            <a:r>
              <a:rPr lang="en-US" dirty="0"/>
              <a:t>North America 7.9%</a:t>
            </a:r>
          </a:p>
          <a:p>
            <a:r>
              <a:rPr lang="en-US" dirty="0"/>
              <a:t>Europe 4.4%</a:t>
            </a:r>
          </a:p>
          <a:p>
            <a:r>
              <a:rPr lang="en-US" dirty="0"/>
              <a:t>Asia and Oceania 3.1%</a:t>
            </a:r>
          </a:p>
          <a:p>
            <a:endParaRPr lang="en-US" dirty="0"/>
          </a:p>
        </p:txBody>
      </p:sp>
    </p:spTree>
    <p:extLst>
      <p:ext uri="{BB962C8B-B14F-4D97-AF65-F5344CB8AC3E}">
        <p14:creationId xmlns:p14="http://schemas.microsoft.com/office/powerpoint/2010/main" val="190166175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62500" lnSpcReduction="20000"/>
          </a:bodyPr>
          <a:lstStyle/>
          <a:p>
            <a:r>
              <a:rPr lang="en-US" dirty="0"/>
              <a:t>Motivation For Early-Stage Entrepreneurial Activity</a:t>
            </a:r>
          </a:p>
          <a:p>
            <a:r>
              <a:rPr lang="en-US" dirty="0"/>
              <a:t>The lowest average opportunity </a:t>
            </a:r>
            <a:r>
              <a:rPr lang="en-US" dirty="0" smtClean="0"/>
              <a:t>motivation is </a:t>
            </a:r>
            <a:r>
              <a:rPr lang="en-US" dirty="0"/>
              <a:t>found in factor-driven economies: 67.6</a:t>
            </a:r>
            <a:r>
              <a:rPr lang="en-US" dirty="0" smtClean="0"/>
              <a:t>%.</a:t>
            </a:r>
          </a:p>
          <a:p>
            <a:r>
              <a:rPr lang="en-US" dirty="0"/>
              <a:t>Motivational Index</a:t>
            </a:r>
          </a:p>
          <a:p>
            <a:r>
              <a:rPr lang="en-US" dirty="0"/>
              <a:t>of respondents stated that they had chosen to pursue an opportunity as a basis</a:t>
            </a:r>
          </a:p>
          <a:p>
            <a:r>
              <a:rPr lang="en-US" dirty="0"/>
              <a:t>for their entrepreneurial motivations. The lowest average opportunity motivation</a:t>
            </a:r>
          </a:p>
          <a:p>
            <a:r>
              <a:rPr lang="en-US" dirty="0"/>
              <a:t>is found in factor-driven economies: 67.6%.</a:t>
            </a:r>
          </a:p>
          <a:p>
            <a:r>
              <a:rPr lang="en-US" dirty="0"/>
              <a:t>In 2017, there were </a:t>
            </a:r>
            <a:r>
              <a:rPr lang="en-US" dirty="0" smtClean="0"/>
              <a:t>2.3 x as </a:t>
            </a:r>
            <a:r>
              <a:rPr lang="en-US" dirty="0"/>
              <a:t>many </a:t>
            </a:r>
            <a:r>
              <a:rPr lang="en-US" dirty="0" smtClean="0"/>
              <a:t>improvement driven</a:t>
            </a:r>
            <a:r>
              <a:rPr lang="en-US" dirty="0"/>
              <a:t> </a:t>
            </a:r>
            <a:r>
              <a:rPr lang="en-US" dirty="0" smtClean="0"/>
              <a:t>opportunity</a:t>
            </a:r>
            <a:endParaRPr lang="en-US" dirty="0"/>
          </a:p>
          <a:p>
            <a:r>
              <a:rPr lang="en-US" dirty="0"/>
              <a:t>entrepreneurs (IDO) </a:t>
            </a:r>
            <a:r>
              <a:rPr lang="en-US" dirty="0" smtClean="0"/>
              <a:t>as necessity </a:t>
            </a:r>
            <a:r>
              <a:rPr lang="en-US" dirty="0"/>
              <a:t>driven ones </a:t>
            </a:r>
            <a:r>
              <a:rPr lang="en-US" dirty="0" smtClean="0"/>
              <a:t>in factor-driven </a:t>
            </a:r>
            <a:r>
              <a:rPr lang="en-US" dirty="0"/>
              <a:t>economies</a:t>
            </a:r>
          </a:p>
          <a:p>
            <a:r>
              <a:rPr lang="en-US" dirty="0"/>
              <a:t>(IDO refers to </a:t>
            </a:r>
            <a:r>
              <a:rPr lang="en-US" dirty="0" smtClean="0"/>
              <a:t>those seeking </a:t>
            </a:r>
            <a:r>
              <a:rPr lang="en-US" dirty="0"/>
              <a:t>independence </a:t>
            </a:r>
            <a:r>
              <a:rPr lang="en-US" dirty="0" smtClean="0"/>
              <a:t>in their </a:t>
            </a:r>
            <a:r>
              <a:rPr lang="en-US" dirty="0"/>
              <a:t>work or increased</a:t>
            </a:r>
          </a:p>
          <a:p>
            <a:r>
              <a:rPr lang="en-US" dirty="0"/>
              <a:t>income).</a:t>
            </a:r>
          </a:p>
          <a:p>
            <a:endParaRPr lang="en-US" dirty="0"/>
          </a:p>
          <a:p>
            <a:endParaRPr lang="en-US" dirty="0"/>
          </a:p>
        </p:txBody>
      </p:sp>
    </p:spTree>
    <p:extLst>
      <p:ext uri="{BB962C8B-B14F-4D97-AF65-F5344CB8AC3E}">
        <p14:creationId xmlns:p14="http://schemas.microsoft.com/office/powerpoint/2010/main" val="50786832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24491" y="1600200"/>
            <a:ext cx="7095017" cy="3916363"/>
          </a:xfrm>
        </p:spPr>
      </p:pic>
    </p:spTree>
    <p:extLst>
      <p:ext uri="{BB962C8B-B14F-4D97-AF65-F5344CB8AC3E}">
        <p14:creationId xmlns:p14="http://schemas.microsoft.com/office/powerpoint/2010/main" val="166946011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Industry Sector Participation</a:t>
            </a:r>
          </a:p>
          <a:p>
            <a:endParaRPr lang="en-US" dirty="0"/>
          </a:p>
        </p:txBody>
      </p:sp>
    </p:spTree>
    <p:extLst>
      <p:ext uri="{BB962C8B-B14F-4D97-AF65-F5344CB8AC3E}">
        <p14:creationId xmlns:p14="http://schemas.microsoft.com/office/powerpoint/2010/main" val="62879225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55700" y="2802731"/>
            <a:ext cx="6832600" cy="1511300"/>
          </a:xfrm>
        </p:spPr>
      </p:pic>
    </p:spTree>
    <p:extLst>
      <p:ext uri="{BB962C8B-B14F-4D97-AF65-F5344CB8AC3E}">
        <p14:creationId xmlns:p14="http://schemas.microsoft.com/office/powerpoint/2010/main" val="148699532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9350" y="2612231"/>
            <a:ext cx="6845300" cy="1892300"/>
          </a:xfrm>
        </p:spPr>
      </p:pic>
    </p:spTree>
    <p:extLst>
      <p:ext uri="{BB962C8B-B14F-4D97-AF65-F5344CB8AC3E}">
        <p14:creationId xmlns:p14="http://schemas.microsoft.com/office/powerpoint/2010/main" val="166326075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hlinkClick r:id="rId2"/>
              </a:rPr>
              <a:t>https://www.howwemadeitinafrica.com/establishing-manufacturing-hub-morocco-getting-right</a:t>
            </a:r>
            <a:r>
              <a:rPr lang="en-US" dirty="0" smtClean="0">
                <a:hlinkClick r:id="rId2"/>
              </a:rPr>
              <a:t>/</a:t>
            </a:r>
            <a:endParaRPr lang="en-US" dirty="0" smtClean="0"/>
          </a:p>
          <a:p>
            <a:endParaRPr lang="en-US" dirty="0"/>
          </a:p>
        </p:txBody>
      </p:sp>
    </p:spTree>
    <p:extLst>
      <p:ext uri="{BB962C8B-B14F-4D97-AF65-F5344CB8AC3E}">
        <p14:creationId xmlns:p14="http://schemas.microsoft.com/office/powerpoint/2010/main" val="56403016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Entrepreneurial Framework Conditions</a:t>
            </a:r>
          </a:p>
        </p:txBody>
      </p:sp>
      <p:sp>
        <p:nvSpPr>
          <p:cNvPr id="3" name="Content Placeholder 2"/>
          <p:cNvSpPr>
            <a:spLocks noGrp="1"/>
          </p:cNvSpPr>
          <p:nvPr>
            <p:ph idx="1"/>
          </p:nvPr>
        </p:nvSpPr>
        <p:spPr/>
        <p:txBody>
          <a:bodyPr>
            <a:normAutofit fontScale="85000" lnSpcReduction="10000"/>
          </a:bodyPr>
          <a:lstStyle/>
          <a:p>
            <a:pPr marL="0" indent="0">
              <a:buNone/>
            </a:pPr>
            <a:r>
              <a:rPr lang="en-US" dirty="0"/>
              <a:t>The National Expert Survey (NES) focuses only on </a:t>
            </a:r>
            <a:r>
              <a:rPr lang="en-US" dirty="0" smtClean="0"/>
              <a:t>the</a:t>
            </a:r>
          </a:p>
          <a:p>
            <a:pPr marL="0" indent="0">
              <a:buNone/>
            </a:pPr>
            <a:r>
              <a:rPr lang="en-US" dirty="0" smtClean="0"/>
              <a:t>environmental features that are expected to have a</a:t>
            </a:r>
          </a:p>
          <a:p>
            <a:pPr marL="0" indent="0">
              <a:buNone/>
            </a:pPr>
            <a:r>
              <a:rPr lang="en-US" dirty="0" smtClean="0"/>
              <a:t>significant </a:t>
            </a:r>
            <a:r>
              <a:rPr lang="en-US" dirty="0"/>
              <a:t>impact on the entrepreneurial attitudes and</a:t>
            </a:r>
          </a:p>
          <a:p>
            <a:pPr marL="0" indent="0">
              <a:buNone/>
            </a:pPr>
            <a:r>
              <a:rPr lang="en-US" dirty="0"/>
              <a:t>activities rather than on general economic factors.</a:t>
            </a:r>
          </a:p>
          <a:p>
            <a:pPr marL="0" indent="0">
              <a:buNone/>
            </a:pPr>
            <a:r>
              <a:rPr lang="en-US" dirty="0"/>
              <a:t>In 2017, National Expert Surveys provided data on</a:t>
            </a:r>
          </a:p>
          <a:p>
            <a:pPr marL="0" indent="0">
              <a:buNone/>
            </a:pPr>
            <a:r>
              <a:rPr lang="en-US" dirty="0"/>
              <a:t>these components of the entrepreneurship ecosystem</a:t>
            </a:r>
          </a:p>
          <a:p>
            <a:pPr marL="0" indent="0">
              <a:buNone/>
            </a:pPr>
            <a:r>
              <a:rPr lang="en-US" dirty="0"/>
              <a:t>using a Likert scale of 1 (highly insufficient) to 9</a:t>
            </a:r>
          </a:p>
          <a:p>
            <a:pPr marL="0" indent="0">
              <a:buNone/>
            </a:pPr>
            <a:r>
              <a:rPr lang="en-US" dirty="0"/>
              <a:t>(highly sufficient).</a:t>
            </a:r>
          </a:p>
          <a:p>
            <a:endParaRPr lang="en-US" dirty="0"/>
          </a:p>
        </p:txBody>
      </p:sp>
    </p:spTree>
    <p:extLst>
      <p:ext uri="{BB962C8B-B14F-4D97-AF65-F5344CB8AC3E}">
        <p14:creationId xmlns:p14="http://schemas.microsoft.com/office/powerpoint/2010/main" val="34433567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54150" y="2783681"/>
            <a:ext cx="6235700" cy="1549400"/>
          </a:xfrm>
        </p:spPr>
      </p:pic>
    </p:spTree>
    <p:extLst>
      <p:ext uri="{BB962C8B-B14F-4D97-AF65-F5344CB8AC3E}">
        <p14:creationId xmlns:p14="http://schemas.microsoft.com/office/powerpoint/2010/main" val="187602590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What Factors Constrain Entrepreneurship The Most?</a:t>
            </a:r>
          </a:p>
          <a:p>
            <a:pPr marL="0" indent="0">
              <a:buNone/>
            </a:pPr>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8900" y="1447800"/>
            <a:ext cx="3886200" cy="3949700"/>
          </a:xfrm>
          <a:prstGeom prst="rect">
            <a:avLst/>
          </a:prstGeom>
        </p:spPr>
      </p:pic>
    </p:spTree>
    <p:extLst>
      <p:ext uri="{BB962C8B-B14F-4D97-AF65-F5344CB8AC3E}">
        <p14:creationId xmlns:p14="http://schemas.microsoft.com/office/powerpoint/2010/main" val="101242966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59832" y="131818"/>
            <a:ext cx="2968314" cy="6726182"/>
          </a:xfrm>
        </p:spPr>
      </p:pic>
    </p:spTree>
    <p:extLst>
      <p:ext uri="{BB962C8B-B14F-4D97-AF65-F5344CB8AC3E}">
        <p14:creationId xmlns:p14="http://schemas.microsoft.com/office/powerpoint/2010/main" val="27259691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Most and Least Supportive</a:t>
            </a:r>
          </a:p>
          <a:p>
            <a:r>
              <a:rPr lang="en-US" dirty="0"/>
              <a:t>Entrepreneurial Framework Conditions and Regions:</a:t>
            </a:r>
          </a:p>
          <a:p>
            <a:r>
              <a:rPr lang="en-US" dirty="0"/>
              <a:t>North America has the most supportive entrepreneurial framework conditions with the least supportive being Africa,</a:t>
            </a:r>
          </a:p>
          <a:p>
            <a:r>
              <a:rPr lang="en-US" dirty="0"/>
              <a:t>and Latin America and the Caribbean</a:t>
            </a:r>
          </a:p>
          <a:p>
            <a:endParaRPr lang="en-US" dirty="0"/>
          </a:p>
        </p:txBody>
      </p:sp>
    </p:spTree>
    <p:extLst>
      <p:ext uri="{BB962C8B-B14F-4D97-AF65-F5344CB8AC3E}">
        <p14:creationId xmlns:p14="http://schemas.microsoft.com/office/powerpoint/2010/main" val="139236043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17800" y="1856581"/>
            <a:ext cx="3708400" cy="3403600"/>
          </a:xfrm>
        </p:spPr>
      </p:pic>
    </p:spTree>
    <p:extLst>
      <p:ext uri="{BB962C8B-B14F-4D97-AF65-F5344CB8AC3E}">
        <p14:creationId xmlns:p14="http://schemas.microsoft.com/office/powerpoint/2010/main" val="95371454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hlinkClick r:id="rId2"/>
              </a:rPr>
              <a:t>https://</a:t>
            </a:r>
            <a:r>
              <a:rPr lang="en-US" dirty="0" smtClean="0">
                <a:hlinkClick r:id="rId2"/>
              </a:rPr>
              <a:t>www.economist.com/news/special-report/21731038-technology-africa-making-huge-advances-says-jonathan-rosenthal-its-full</a:t>
            </a:r>
            <a:endParaRPr lang="en-US" dirty="0" smtClean="0"/>
          </a:p>
          <a:p>
            <a:endParaRPr lang="en-US" dirty="0"/>
          </a:p>
        </p:txBody>
      </p:sp>
    </p:spTree>
    <p:extLst>
      <p:ext uri="{BB962C8B-B14F-4D97-AF65-F5344CB8AC3E}">
        <p14:creationId xmlns:p14="http://schemas.microsoft.com/office/powerpoint/2010/main" val="163774311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hlinkClick r:id="rId2"/>
              </a:rPr>
              <a:t>https://</a:t>
            </a:r>
            <a:r>
              <a:rPr lang="en-US" dirty="0" smtClean="0">
                <a:hlinkClick r:id="rId2"/>
              </a:rPr>
              <a:t>hbr.org/2016/07/why-african-entrepreneurship-is-booming</a:t>
            </a:r>
            <a:endParaRPr lang="en-US" dirty="0" smtClean="0"/>
          </a:p>
          <a:p>
            <a:endParaRPr lang="en-US" dirty="0"/>
          </a:p>
        </p:txBody>
      </p:sp>
    </p:spTree>
    <p:extLst>
      <p:ext uri="{BB962C8B-B14F-4D97-AF65-F5344CB8AC3E}">
        <p14:creationId xmlns:p14="http://schemas.microsoft.com/office/powerpoint/2010/main" val="78951805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hlinkClick r:id="rId2"/>
              </a:rPr>
              <a:t>https://vc4a.com/blog/2013/04/23/report-on-entrepreneurship-in-africa-lack-of-capital-lack-of-fundable-business-plans</a:t>
            </a:r>
            <a:r>
              <a:rPr lang="en-US" dirty="0" smtClean="0">
                <a:hlinkClick r:id="rId2"/>
              </a:rPr>
              <a:t>/</a:t>
            </a:r>
            <a:endParaRPr lang="en-US" dirty="0" smtClean="0"/>
          </a:p>
          <a:p>
            <a:endParaRPr lang="en-US" dirty="0"/>
          </a:p>
        </p:txBody>
      </p:sp>
    </p:spTree>
    <p:extLst>
      <p:ext uri="{BB962C8B-B14F-4D97-AF65-F5344CB8AC3E}">
        <p14:creationId xmlns:p14="http://schemas.microsoft.com/office/powerpoint/2010/main" val="196896386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hlinkClick r:id="rId2"/>
              </a:rPr>
              <a:t>https://www.weforum.org/agenda/2015/07/four-trends-accelerating-entrepreneurship-in-africa</a:t>
            </a:r>
            <a:r>
              <a:rPr lang="en-US" dirty="0" smtClean="0">
                <a:hlinkClick r:id="rId2"/>
              </a:rPr>
              <a:t>/</a:t>
            </a:r>
            <a:endParaRPr lang="en-US" dirty="0" smtClean="0"/>
          </a:p>
          <a:p>
            <a:endParaRPr lang="en-US" dirty="0"/>
          </a:p>
        </p:txBody>
      </p:sp>
    </p:spTree>
    <p:extLst>
      <p:ext uri="{BB962C8B-B14F-4D97-AF65-F5344CB8AC3E}">
        <p14:creationId xmlns:p14="http://schemas.microsoft.com/office/powerpoint/2010/main" val="214532618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13995</TotalTime>
  <Words>712</Words>
  <Application>Microsoft Office PowerPoint</Application>
  <PresentationFormat>On-screen Show (4:3)</PresentationFormat>
  <Paragraphs>106</Paragraphs>
  <Slides>37</Slides>
  <Notes>0</Notes>
  <HiddenSlides>2</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Myriad Pro</vt:lpstr>
      <vt:lpstr>Verdana</vt:lpstr>
      <vt:lpstr>20140311PresentationUWTSDTemplate</vt:lpstr>
      <vt:lpstr>  </vt:lpstr>
      <vt:lpstr>African Entrepreneurship</vt:lpstr>
      <vt:lpstr>GEM THE ENTREPRENEURIAL FRAMEWORK CONDITIONS</vt:lpstr>
      <vt:lpstr>PowerPoint Presentation</vt:lpstr>
      <vt:lpstr>What do you know about Africa?</vt:lpstr>
      <vt:lpstr>Africa’s Economic Development</vt:lpstr>
      <vt:lpstr>Why development in Africa is so Difficult</vt:lpstr>
      <vt:lpstr>Which countries are taking off in Africa?</vt:lpstr>
      <vt:lpstr>Reminder from lecture 2</vt:lpstr>
      <vt:lpstr>PowerPoint Presentation</vt:lpstr>
      <vt:lpstr>PowerPoint Presentation</vt:lpstr>
      <vt:lpstr>African Entrepreneurship</vt:lpstr>
      <vt:lpstr>PowerPoint Presentation</vt:lpstr>
      <vt:lpstr>PowerPoint Presentation</vt:lpstr>
      <vt:lpstr>PowerPoint Presentation</vt:lpstr>
      <vt:lpstr>PowerPoint Presentation</vt:lpstr>
      <vt:lpstr>PowerPoint Presentation</vt:lpstr>
      <vt:lpstr>GEM Global Report 2017/18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Entrepreneurial Framework Conditions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Christopher Thomas (Business)</cp:lastModifiedBy>
  <cp:revision>359</cp:revision>
  <cp:lastPrinted>2016-02-08T18:19:33Z</cp:lastPrinted>
  <dcterms:created xsi:type="dcterms:W3CDTF">2015-05-19T15:55:27Z</dcterms:created>
  <dcterms:modified xsi:type="dcterms:W3CDTF">2018-02-20T14:12:42Z</dcterms:modified>
</cp:coreProperties>
</file>