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5" r:id="rId4"/>
  </p:sldMasterIdLst>
  <p:notesMasterIdLst>
    <p:notesMasterId r:id="rId11"/>
  </p:notesMasterIdLst>
  <p:handoutMasterIdLst>
    <p:handoutMasterId r:id="rId12"/>
  </p:handoutMasterIdLst>
  <p:sldIdLst>
    <p:sldId id="290" r:id="rId5"/>
    <p:sldId id="258" r:id="rId6"/>
    <p:sldId id="292" r:id="rId7"/>
    <p:sldId id="278" r:id="rId8"/>
    <p:sldId id="294" r:id="rId9"/>
    <p:sldId id="289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  <p:cmAuthor id="3" name="nikolajfezlijski@gmail.com" initials="n" lastIdx="1" clrIdx="2">
    <p:extLst>
      <p:ext uri="{19B8F6BF-5375-455C-9EA6-DF929625EA0E}">
        <p15:presenceInfo xmlns:p15="http://schemas.microsoft.com/office/powerpoint/2012/main" userId="c420683133524eb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40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18820E-1E4B-45D9-82E2-4064F5EFB5EA}" v="2" dt="2020-12-04T23:20:21.8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85602" autoAdjust="0"/>
  </p:normalViewPr>
  <p:slideViewPr>
    <p:cSldViewPr snapToGrid="0">
      <p:cViewPr varScale="1">
        <p:scale>
          <a:sx n="86" d="100"/>
          <a:sy n="86" d="100"/>
        </p:scale>
        <p:origin x="422" y="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0" d="100"/>
          <a:sy n="60" d="100"/>
        </p:scale>
        <p:origin x="3187" y="3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olajfezlijski@gmail.com" userId="c420683133524ebd" providerId="LiveId" clId="{5518820E-1E4B-45D9-82E2-4064F5EFB5EA}"/>
    <pc:docChg chg="custSel modSld sldOrd">
      <pc:chgData name="nikolajfezlijski@gmail.com" userId="c420683133524ebd" providerId="LiveId" clId="{5518820E-1E4B-45D9-82E2-4064F5EFB5EA}" dt="2020-12-04T23:20:38.823" v="121" actId="14100"/>
      <pc:docMkLst>
        <pc:docMk/>
      </pc:docMkLst>
      <pc:sldChg chg="modSp mod">
        <pc:chgData name="nikolajfezlijski@gmail.com" userId="c420683133524ebd" providerId="LiveId" clId="{5518820E-1E4B-45D9-82E2-4064F5EFB5EA}" dt="2020-12-02T10:29:45.617" v="50" actId="20577"/>
        <pc:sldMkLst>
          <pc:docMk/>
          <pc:sldMk cId="1599132000" sldId="258"/>
        </pc:sldMkLst>
        <pc:spChg chg="mod">
          <ac:chgData name="nikolajfezlijski@gmail.com" userId="c420683133524ebd" providerId="LiveId" clId="{5518820E-1E4B-45D9-82E2-4064F5EFB5EA}" dt="2020-12-02T10:29:45.617" v="50" actId="20577"/>
          <ac:spMkLst>
            <pc:docMk/>
            <pc:sldMk cId="1599132000" sldId="258"/>
            <ac:spMk id="41" creationId="{00000000-0000-0000-0000-000000000000}"/>
          </ac:spMkLst>
        </pc:spChg>
      </pc:sldChg>
      <pc:sldChg chg="modSp mod delCm">
        <pc:chgData name="nikolajfezlijski@gmail.com" userId="c420683133524ebd" providerId="LiveId" clId="{5518820E-1E4B-45D9-82E2-4064F5EFB5EA}" dt="2020-12-02T10:26:13.792" v="17" actId="1592"/>
        <pc:sldMkLst>
          <pc:docMk/>
          <pc:sldMk cId="52010911" sldId="278"/>
        </pc:sldMkLst>
        <pc:spChg chg="mod">
          <ac:chgData name="nikolajfezlijski@gmail.com" userId="c420683133524ebd" providerId="LiveId" clId="{5518820E-1E4B-45D9-82E2-4064F5EFB5EA}" dt="2020-12-02T10:25:59.747" v="16" actId="20577"/>
          <ac:spMkLst>
            <pc:docMk/>
            <pc:sldMk cId="52010911" sldId="278"/>
            <ac:spMk id="11" creationId="{D2A7D9C9-44A9-4426-88FF-AAD1CA851446}"/>
          </ac:spMkLst>
        </pc:spChg>
        <pc:spChg chg="mod">
          <ac:chgData name="nikolajfezlijski@gmail.com" userId="c420683133524ebd" providerId="LiveId" clId="{5518820E-1E4B-45D9-82E2-4064F5EFB5EA}" dt="2020-12-02T10:22:40.502" v="13" actId="5793"/>
          <ac:spMkLst>
            <pc:docMk/>
            <pc:sldMk cId="52010911" sldId="278"/>
            <ac:spMk id="17" creationId="{41C405F5-01E2-4914-9D89-960EF38CD988}"/>
          </ac:spMkLst>
        </pc:spChg>
      </pc:sldChg>
      <pc:sldChg chg="addSp modSp mod">
        <pc:chgData name="nikolajfezlijski@gmail.com" userId="c420683133524ebd" providerId="LiveId" clId="{5518820E-1E4B-45D9-82E2-4064F5EFB5EA}" dt="2020-12-04T23:20:38.823" v="121" actId="14100"/>
        <pc:sldMkLst>
          <pc:docMk/>
          <pc:sldMk cId="3173535405" sldId="290"/>
        </pc:sldMkLst>
        <pc:spChg chg="add mod">
          <ac:chgData name="nikolajfezlijski@gmail.com" userId="c420683133524ebd" providerId="LiveId" clId="{5518820E-1E4B-45D9-82E2-4064F5EFB5EA}" dt="2020-12-04T23:20:07.774" v="106" actId="1076"/>
          <ac:spMkLst>
            <pc:docMk/>
            <pc:sldMk cId="3173535405" sldId="290"/>
            <ac:spMk id="5" creationId="{90711041-AF03-4F1E-A6F8-F6C954CA5C1B}"/>
          </ac:spMkLst>
        </pc:spChg>
        <pc:spChg chg="add mod">
          <ac:chgData name="nikolajfezlijski@gmail.com" userId="c420683133524ebd" providerId="LiveId" clId="{5518820E-1E4B-45D9-82E2-4064F5EFB5EA}" dt="2020-12-04T23:20:38.823" v="121" actId="14100"/>
          <ac:spMkLst>
            <pc:docMk/>
            <pc:sldMk cId="3173535405" sldId="290"/>
            <ac:spMk id="9" creationId="{E1C36966-498D-4335-A141-D6E4CC2BF8EE}"/>
          </ac:spMkLst>
        </pc:spChg>
      </pc:sldChg>
      <pc:sldChg chg="modSp mod ord">
        <pc:chgData name="nikolajfezlijski@gmail.com" userId="c420683133524ebd" providerId="LiveId" clId="{5518820E-1E4B-45D9-82E2-4064F5EFB5EA}" dt="2020-12-02T10:36:04.784" v="51" actId="20577"/>
        <pc:sldMkLst>
          <pc:docMk/>
          <pc:sldMk cId="912618888" sldId="292"/>
        </pc:sldMkLst>
        <pc:spChg chg="mod">
          <ac:chgData name="nikolajfezlijski@gmail.com" userId="c420683133524ebd" providerId="LiveId" clId="{5518820E-1E4B-45D9-82E2-4064F5EFB5EA}" dt="2020-12-02T10:36:04.784" v="51" actId="20577"/>
          <ac:spMkLst>
            <pc:docMk/>
            <pc:sldMk cId="912618888" sldId="292"/>
            <ac:spMk id="8" creationId="{75F3A615-BA29-4EEE-87E8-51DBEEFB6A3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9CB4F3C-75A8-4BB8-A18E-B730DDD68B5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AE10D8-98A5-4E68-A41F-7AA79FF6968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64CF-3664-45D0-9B27-4222DB1A6BA7}" type="datetimeFigureOut">
              <a:rPr lang="en-US" smtClean="0"/>
              <a:t>12/4/2020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7EF411-0DAB-4BCE-94A8-E903E205493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1237F-7CCA-4423-B624-29C06FF2E74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8CD4AB-B9A2-4248-B31F-8EBC71546D8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7791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F7E720-7243-402E-A0D4-CE3189C951A5}" type="datetimeFigureOut">
              <a:rPr lang="en-US" noProof="0" smtClean="0"/>
              <a:t>12/4/2020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BE9C73-6CDE-45E2-97F8-E3C5308FA23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6349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7470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1A51C1-4772-A64C-AB6B-559EF98CB80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681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8545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7585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2966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BE9C73-6CDE-45E2-97F8-E3C5308FA232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0199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6164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36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384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001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74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29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610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135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12/4/2020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942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73788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34320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5565272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56709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27291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144850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0832839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05332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F2F0876-DA34-44C2-B05E-66533803FE6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33400" y="246600"/>
            <a:ext cx="11725200" cy="63648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E352C7E-BCE1-47CD-872E-2935DD89FC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52488" y="2103438"/>
            <a:ext cx="5243512" cy="3748087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787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7767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  <p:sldLayoutId id="2147483772" r:id="rId17"/>
    <p:sldLayoutId id="2147483773" r:id="rId18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spects.ac.uk/" TargetMode="External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.png"/><Relationship Id="rId11" Type="http://schemas.openxmlformats.org/officeDocument/2006/relationships/image" Target="../media/image14.jpeg"/><Relationship Id="rId5" Type="http://schemas.openxmlformats.org/officeDocument/2006/relationships/image" Target="../media/image3.png"/><Relationship Id="rId10" Type="http://schemas.openxmlformats.org/officeDocument/2006/relationships/hyperlink" Target="https://www.glassdoor.com/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frontendmasters.com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253F3E-E6E8-4DEE-A6F6-D6A88FD39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2012" y="1447800"/>
            <a:ext cx="5222325" cy="3329581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000" dirty="0">
                <a:solidFill>
                  <a:srgbClr val="EBEBEB"/>
                </a:solidFill>
              </a:rPr>
              <a:t>Academic and Employability skills</a:t>
            </a:r>
            <a:br>
              <a:rPr lang="en-US" sz="5000" dirty="0">
                <a:solidFill>
                  <a:srgbClr val="EBEBEB"/>
                </a:solidFill>
              </a:rPr>
            </a:br>
            <a:r>
              <a:rPr lang="en-US" sz="5000" dirty="0">
                <a:solidFill>
                  <a:srgbClr val="EBEBEB"/>
                </a:solidFill>
              </a:rPr>
              <a:t> BMSW4001</a:t>
            </a:r>
            <a:br>
              <a:rPr lang="en-US" sz="5000" dirty="0">
                <a:solidFill>
                  <a:srgbClr val="EBEBEB"/>
                </a:solidFill>
              </a:rPr>
            </a:br>
            <a:endParaRPr lang="ru-RU" sz="5000" dirty="0">
              <a:solidFill>
                <a:srgbClr val="EBEBEB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954176-1A2D-47B9-B195-FB21407C04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72012" y="4777380"/>
            <a:ext cx="5222326" cy="8614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>
                <a:solidFill>
                  <a:schemeClr val="tx2">
                    <a:lumMod val="40000"/>
                    <a:lumOff val="60000"/>
                  </a:schemeClr>
                </a:solidFill>
              </a:rPr>
              <a:t>Assignment Term 1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>
                <a:solidFill>
                  <a:schemeClr val="tx2">
                    <a:lumMod val="40000"/>
                    <a:lumOff val="60000"/>
                  </a:schemeClr>
                </a:solidFill>
              </a:rPr>
              <a:t>Student : Nikolay Fezliyski  (2009054)</a:t>
            </a:r>
            <a:endParaRPr lang="ru-RU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n in headphones with a laptop">
            <a:extLst>
              <a:ext uri="{FF2B5EF4-FFF2-40B4-BE49-F238E27FC236}">
                <a16:creationId xmlns:a16="http://schemas.microsoft.com/office/drawing/2014/main" id="{ADA04C7C-FE8B-4C2F-BF2E-CBD501A02DF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936" r="41303"/>
          <a:stretch/>
        </p:blipFill>
        <p:spPr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Rectangle 12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711041-AF03-4F1E-A6F8-F6C954CA5C1B}"/>
              </a:ext>
            </a:extLst>
          </p:cNvPr>
          <p:cNvSpPr txBox="1"/>
          <p:nvPr/>
        </p:nvSpPr>
        <p:spPr>
          <a:xfrm>
            <a:off x="4872012" y="169902"/>
            <a:ext cx="5742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UNIVERSITY OF WALES TRINITY SAINT DAVID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C36966-498D-4335-A141-D6E4CC2BF8EE}"/>
              </a:ext>
            </a:extLst>
          </p:cNvPr>
          <p:cNvSpPr txBox="1"/>
          <p:nvPr/>
        </p:nvSpPr>
        <p:spPr>
          <a:xfrm>
            <a:off x="10520039" y="6488668"/>
            <a:ext cx="1654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London 2020</a:t>
            </a:r>
          </a:p>
        </p:txBody>
      </p:sp>
    </p:spTree>
    <p:extLst>
      <p:ext uri="{BB962C8B-B14F-4D97-AF65-F5344CB8AC3E}">
        <p14:creationId xmlns:p14="http://schemas.microsoft.com/office/powerpoint/2010/main" val="31735354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46749" y="332096"/>
            <a:ext cx="11007055" cy="1003632"/>
          </a:xfrm>
        </p:spPr>
        <p:txBody>
          <a:bodyPr>
            <a:normAutofit/>
          </a:bodyPr>
          <a:lstStyle/>
          <a:p>
            <a:pPr algn="l"/>
            <a:r>
              <a:rPr lang="en-US" sz="4267" b="1" dirty="0"/>
              <a:t>SWOT Analysis</a:t>
            </a:r>
          </a:p>
        </p:txBody>
      </p:sp>
      <p:sp>
        <p:nvSpPr>
          <p:cNvPr id="2" name="Rectangle 1"/>
          <p:cNvSpPr/>
          <p:nvPr/>
        </p:nvSpPr>
        <p:spPr>
          <a:xfrm flipH="1">
            <a:off x="0" y="419438"/>
            <a:ext cx="78301" cy="84229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grpSp>
        <p:nvGrpSpPr>
          <p:cNvPr id="9" name="Group 8"/>
          <p:cNvGrpSpPr/>
          <p:nvPr/>
        </p:nvGrpSpPr>
        <p:grpSpPr>
          <a:xfrm>
            <a:off x="1458248" y="1838769"/>
            <a:ext cx="9319194" cy="3905953"/>
            <a:chOff x="1093685" y="2246958"/>
            <a:chExt cx="6989395" cy="2929465"/>
          </a:xfrm>
        </p:grpSpPr>
        <p:grpSp>
          <p:nvGrpSpPr>
            <p:cNvPr id="3" name="Group 2"/>
            <p:cNvGrpSpPr/>
            <p:nvPr/>
          </p:nvGrpSpPr>
          <p:grpSpPr>
            <a:xfrm>
              <a:off x="1093685" y="2661442"/>
              <a:ext cx="6989395" cy="2455705"/>
              <a:chOff x="1509376" y="2658041"/>
              <a:chExt cx="6159609" cy="2164161"/>
            </a:xfrm>
          </p:grpSpPr>
          <p:sp>
            <p:nvSpPr>
              <p:cNvPr id="36" name="TextBox 35"/>
              <p:cNvSpPr txBox="1"/>
              <p:nvPr/>
            </p:nvSpPr>
            <p:spPr>
              <a:xfrm>
                <a:off x="6112878" y="2658041"/>
                <a:ext cx="954839" cy="2237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r"/>
                <a:r>
                  <a:rPr lang="en-US" sz="1600" b="1" dirty="0">
                    <a:ea typeface="Roboto" charset="0"/>
                    <a:cs typeface="Roboto" charset="0"/>
                  </a:rPr>
                  <a:t>WEAKNESSES</a:t>
                </a:r>
              </a:p>
            </p:txBody>
          </p:sp>
          <p:sp>
            <p:nvSpPr>
              <p:cNvPr id="37" name="TextBox 36"/>
              <p:cNvSpPr txBox="1"/>
              <p:nvPr/>
            </p:nvSpPr>
            <p:spPr>
              <a:xfrm>
                <a:off x="5823860" y="2899805"/>
                <a:ext cx="1243857" cy="9142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lnSpc>
                    <a:spcPts val="1665"/>
                  </a:lnSpc>
                  <a:buFont typeface="Arial" panose="020B0604020202020204" pitchFamily="34" charset="0"/>
                  <a:buChar char="•"/>
                </a:pPr>
                <a:r>
                  <a:rPr lang="en-GB" sz="1313" dirty="0">
                    <a:ea typeface="Roboto Light" charset="0"/>
                    <a:cs typeface="Roboto Light" charset="0"/>
                  </a:rPr>
                  <a:t>Have trouble asking for help</a:t>
                </a:r>
              </a:p>
              <a:p>
                <a:pPr marL="285750" indent="-285750">
                  <a:lnSpc>
                    <a:spcPts val="1665"/>
                  </a:lnSpc>
                  <a:buFont typeface="Arial" panose="020B0604020202020204" pitchFamily="34" charset="0"/>
                  <a:buChar char="•"/>
                </a:pPr>
                <a:r>
                  <a:rPr lang="en-GB" sz="1313" dirty="0">
                    <a:ea typeface="Roboto Light" charset="0"/>
                    <a:cs typeface="Roboto Light" charset="0"/>
                  </a:rPr>
                  <a:t>Still have more to learn</a:t>
                </a:r>
              </a:p>
              <a:p>
                <a:pPr marL="285750" indent="-285750">
                  <a:lnSpc>
                    <a:spcPts val="1665"/>
                  </a:lnSpc>
                  <a:buFont typeface="Arial" panose="020B0604020202020204" pitchFamily="34" charset="0"/>
                  <a:buChar char="•"/>
                </a:pPr>
                <a:r>
                  <a:rPr lang="en-GB" sz="1313" dirty="0">
                    <a:ea typeface="Roboto Light" charset="0"/>
                    <a:cs typeface="Roboto Light" charset="0"/>
                  </a:rPr>
                  <a:t>Lack of confidence</a:t>
                </a:r>
              </a:p>
            </p:txBody>
          </p:sp>
          <p:sp>
            <p:nvSpPr>
              <p:cNvPr id="38" name="TextBox 37"/>
              <p:cNvSpPr txBox="1"/>
              <p:nvPr/>
            </p:nvSpPr>
            <p:spPr>
              <a:xfrm>
                <a:off x="6405372" y="3954389"/>
                <a:ext cx="649697" cy="2237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r"/>
                <a:r>
                  <a:rPr lang="en-US" sz="1600" b="1" dirty="0">
                    <a:ea typeface="Roboto" charset="0"/>
                    <a:cs typeface="Roboto" charset="0"/>
                  </a:rPr>
                  <a:t>THREATS</a:t>
                </a:r>
              </a:p>
            </p:txBody>
          </p:sp>
          <p:sp>
            <p:nvSpPr>
              <p:cNvPr id="39" name="TextBox 38"/>
              <p:cNvSpPr txBox="1"/>
              <p:nvPr/>
            </p:nvSpPr>
            <p:spPr>
              <a:xfrm>
                <a:off x="5823860" y="4196153"/>
                <a:ext cx="1243857" cy="4819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 algn="r">
                  <a:lnSpc>
                    <a:spcPts val="1665"/>
                  </a:lnSpc>
                  <a:buFont typeface="Arial" panose="020B0604020202020204" pitchFamily="34" charset="0"/>
                  <a:buChar char="•"/>
                </a:pPr>
                <a:r>
                  <a:rPr lang="en-US" sz="1313" dirty="0">
                    <a:ea typeface="Roboto Light" charset="0"/>
                    <a:cs typeface="Roboto Light" charset="0"/>
                  </a:rPr>
                  <a:t>Competitive industry</a:t>
                </a:r>
              </a:p>
              <a:p>
                <a:pPr algn="r">
                  <a:lnSpc>
                    <a:spcPts val="1665"/>
                  </a:lnSpc>
                </a:pPr>
                <a:endParaRPr lang="en-US" sz="1313" dirty="0">
                  <a:ea typeface="Roboto Light" charset="0"/>
                  <a:cs typeface="Roboto Light" charset="0"/>
                </a:endParaRPr>
              </a:p>
            </p:txBody>
          </p:sp>
          <p:sp>
            <p:nvSpPr>
              <p:cNvPr id="40" name="TextBox 39"/>
              <p:cNvSpPr txBox="1"/>
              <p:nvPr/>
            </p:nvSpPr>
            <p:spPr>
              <a:xfrm>
                <a:off x="2041916" y="2658041"/>
                <a:ext cx="835114" cy="2237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b="1" dirty="0">
                    <a:ea typeface="Roboto" charset="0"/>
                    <a:cs typeface="Roboto" charset="0"/>
                  </a:rPr>
                  <a:t>STRENGTHS</a:t>
                </a:r>
              </a:p>
            </p:txBody>
          </p:sp>
          <p:sp>
            <p:nvSpPr>
              <p:cNvPr id="41" name="TextBox 40"/>
              <p:cNvSpPr txBox="1"/>
              <p:nvPr/>
            </p:nvSpPr>
            <p:spPr>
              <a:xfrm>
                <a:off x="2072020" y="2918515"/>
                <a:ext cx="1392044" cy="7701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lnSpc>
                    <a:spcPts val="1665"/>
                  </a:lnSpc>
                  <a:buFont typeface="Arial" panose="020B0604020202020204" pitchFamily="34" charset="0"/>
                  <a:buChar char="•"/>
                </a:pPr>
                <a:r>
                  <a:rPr lang="en-GB" sz="1313" dirty="0">
                    <a:ea typeface="Roboto Light" charset="0"/>
                    <a:cs typeface="Roboto Light" charset="0"/>
                  </a:rPr>
                  <a:t>attention to detail</a:t>
                </a:r>
              </a:p>
              <a:p>
                <a:pPr marL="285750" indent="-285750">
                  <a:lnSpc>
                    <a:spcPts val="1665"/>
                  </a:lnSpc>
                  <a:buFont typeface="Arial" panose="020B0604020202020204" pitchFamily="34" charset="0"/>
                  <a:buChar char="•"/>
                </a:pPr>
                <a:r>
                  <a:rPr lang="en-GB" sz="1313" dirty="0">
                    <a:ea typeface="Roboto Light" charset="0"/>
                    <a:cs typeface="Roboto Light" charset="0"/>
                  </a:rPr>
                  <a:t>creativity</a:t>
                </a:r>
              </a:p>
              <a:p>
                <a:pPr marL="285750" indent="-285750">
                  <a:lnSpc>
                    <a:spcPts val="1665"/>
                  </a:lnSpc>
                  <a:buFont typeface="Arial" panose="020B0604020202020204" pitchFamily="34" charset="0"/>
                  <a:buChar char="•"/>
                </a:pPr>
                <a:r>
                  <a:rPr lang="en-GB" sz="1313" dirty="0">
                    <a:ea typeface="Roboto Light" charset="0"/>
                    <a:cs typeface="Roboto Light" charset="0"/>
                  </a:rPr>
                  <a:t>analysis</a:t>
                </a:r>
              </a:p>
              <a:p>
                <a:pPr marL="285750" indent="-285750">
                  <a:lnSpc>
                    <a:spcPts val="1665"/>
                  </a:lnSpc>
                  <a:buFont typeface="Arial" panose="020B0604020202020204" pitchFamily="34" charset="0"/>
                  <a:buChar char="•"/>
                </a:pPr>
                <a:r>
                  <a:rPr lang="en-GB" sz="1313" dirty="0">
                    <a:ea typeface="Roboto Light" charset="0"/>
                    <a:cs typeface="Roboto Light" charset="0"/>
                  </a:rPr>
                  <a:t>Teamwork</a:t>
                </a:r>
              </a:p>
              <a:p>
                <a:pPr marL="285750" indent="-285750">
                  <a:lnSpc>
                    <a:spcPts val="1665"/>
                  </a:lnSpc>
                  <a:buFont typeface="Arial" panose="020B0604020202020204" pitchFamily="34" charset="0"/>
                  <a:buChar char="•"/>
                </a:pPr>
                <a:r>
                  <a:rPr lang="en-GB" sz="1313" dirty="0">
                    <a:ea typeface="Roboto Light" charset="0"/>
                    <a:cs typeface="Roboto Light" charset="0"/>
                  </a:rPr>
                  <a:t>Problem solving</a:t>
                </a:r>
              </a:p>
            </p:txBody>
          </p:sp>
          <p:sp>
            <p:nvSpPr>
              <p:cNvPr id="42" name="TextBox 41"/>
              <p:cNvSpPr txBox="1"/>
              <p:nvPr/>
            </p:nvSpPr>
            <p:spPr>
              <a:xfrm>
                <a:off x="2041917" y="3954389"/>
                <a:ext cx="1102113" cy="2237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600" b="1" dirty="0">
                    <a:ea typeface="Roboto" charset="0"/>
                    <a:cs typeface="Roboto" charset="0"/>
                  </a:rPr>
                  <a:t>OPPORTUNITIES</a:t>
                </a:r>
              </a:p>
            </p:txBody>
          </p:sp>
          <p:sp>
            <p:nvSpPr>
              <p:cNvPr id="43" name="TextBox 42"/>
              <p:cNvSpPr txBox="1"/>
              <p:nvPr/>
            </p:nvSpPr>
            <p:spPr>
              <a:xfrm>
                <a:off x="2035793" y="4196153"/>
                <a:ext cx="1531977" cy="6260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lnSpc>
                    <a:spcPts val="1665"/>
                  </a:lnSpc>
                  <a:buFont typeface="Arial" panose="020B0604020202020204" pitchFamily="34" charset="0"/>
                  <a:buChar char="•"/>
                </a:pPr>
                <a:r>
                  <a:rPr lang="en-US" sz="1313" dirty="0">
                    <a:ea typeface="Roboto Light" charset="0"/>
                    <a:cs typeface="Roboto Light" charset="0"/>
                  </a:rPr>
                  <a:t>Achievement of business goal</a:t>
                </a:r>
              </a:p>
              <a:p>
                <a:pPr marL="285750" indent="-285750">
                  <a:lnSpc>
                    <a:spcPts val="1665"/>
                  </a:lnSpc>
                  <a:buFont typeface="Arial" panose="020B0604020202020204" pitchFamily="34" charset="0"/>
                  <a:buChar char="•"/>
                </a:pPr>
                <a:r>
                  <a:rPr lang="en-US" sz="1313" dirty="0">
                    <a:ea typeface="Roboto Light" charset="0"/>
                    <a:cs typeface="Roboto Light" charset="0"/>
                  </a:rPr>
                  <a:t>Develop technical skills</a:t>
                </a:r>
              </a:p>
            </p:txBody>
          </p:sp>
          <p:sp>
            <p:nvSpPr>
              <p:cNvPr id="44" name="Rectangle 43"/>
              <p:cNvSpPr/>
              <p:nvPr/>
            </p:nvSpPr>
            <p:spPr>
              <a:xfrm>
                <a:off x="7149555" y="4017357"/>
                <a:ext cx="31371" cy="468180"/>
              </a:xfrm>
              <a:prstGeom prst="rect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1" b="1" dirty="0"/>
              </a:p>
            </p:txBody>
          </p:sp>
          <p:sp>
            <p:nvSpPr>
              <p:cNvPr id="49" name="Rectangle 48"/>
              <p:cNvSpPr/>
              <p:nvPr/>
            </p:nvSpPr>
            <p:spPr>
              <a:xfrm>
                <a:off x="7149555" y="2714175"/>
                <a:ext cx="31371" cy="46818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1" b="1" dirty="0"/>
              </a:p>
            </p:txBody>
          </p:sp>
          <p:sp>
            <p:nvSpPr>
              <p:cNvPr id="55" name="Rectangle 54"/>
              <p:cNvSpPr/>
              <p:nvPr/>
            </p:nvSpPr>
            <p:spPr>
              <a:xfrm>
                <a:off x="1926339" y="4017357"/>
                <a:ext cx="31371" cy="468180"/>
              </a:xfrm>
              <a:prstGeom prst="rect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1" b="1" dirty="0"/>
              </a:p>
            </p:txBody>
          </p:sp>
          <p:sp>
            <p:nvSpPr>
              <p:cNvPr id="56" name="Rectangle 55"/>
              <p:cNvSpPr/>
              <p:nvPr/>
            </p:nvSpPr>
            <p:spPr>
              <a:xfrm>
                <a:off x="1926339" y="2714175"/>
                <a:ext cx="31371" cy="468180"/>
              </a:xfrm>
              <a:prstGeom prst="rect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1" b="1" dirty="0"/>
              </a:p>
            </p:txBody>
          </p:sp>
          <p:sp>
            <p:nvSpPr>
              <p:cNvPr id="57" name="Rectangle 56"/>
              <p:cNvSpPr>
                <a:spLocks/>
              </p:cNvSpPr>
              <p:nvPr/>
            </p:nvSpPr>
            <p:spPr bwMode="auto">
              <a:xfrm>
                <a:off x="7327942" y="3989997"/>
                <a:ext cx="183254" cy="49594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 anchor="ctr">
                <a:spAutoFit/>
              </a:bodyPr>
              <a:lstStyle/>
              <a:p>
                <a:pPr algn="ctr"/>
                <a:r>
                  <a:rPr lang="en-US" sz="4876" b="1" spc="112" dirty="0">
                    <a:solidFill>
                      <a:schemeClr val="tx1">
                        <a:lumMod val="20000"/>
                        <a:lumOff val="80000"/>
                      </a:schemeClr>
                    </a:solidFill>
                    <a:ea typeface="Roboto" charset="0"/>
                    <a:cs typeface="Roboto" charset="0"/>
                    <a:sym typeface="Bebas Neue" charset="0"/>
                  </a:rPr>
                  <a:t>T</a:t>
                </a:r>
              </a:p>
            </p:txBody>
          </p:sp>
          <p:sp>
            <p:nvSpPr>
              <p:cNvPr id="58" name="Rectangle 57"/>
              <p:cNvSpPr>
                <a:spLocks/>
              </p:cNvSpPr>
              <p:nvPr/>
            </p:nvSpPr>
            <p:spPr bwMode="auto">
              <a:xfrm>
                <a:off x="7287600" y="2699103"/>
                <a:ext cx="381385" cy="49594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 anchor="ctr">
                <a:spAutoFit/>
              </a:bodyPr>
              <a:lstStyle/>
              <a:p>
                <a:pPr algn="ctr"/>
                <a:r>
                  <a:rPr lang="en-US" sz="4876" b="1" spc="112" dirty="0">
                    <a:solidFill>
                      <a:schemeClr val="tx1">
                        <a:lumMod val="20000"/>
                        <a:lumOff val="80000"/>
                      </a:schemeClr>
                    </a:solidFill>
                    <a:ea typeface="Roboto" charset="0"/>
                    <a:cs typeface="Roboto" charset="0"/>
                    <a:sym typeface="Bebas Neue" charset="0"/>
                  </a:rPr>
                  <a:t>W</a:t>
                </a:r>
              </a:p>
            </p:txBody>
          </p:sp>
          <p:sp>
            <p:nvSpPr>
              <p:cNvPr id="59" name="Rectangle 58"/>
              <p:cNvSpPr>
                <a:spLocks/>
              </p:cNvSpPr>
              <p:nvPr/>
            </p:nvSpPr>
            <p:spPr bwMode="auto">
              <a:xfrm>
                <a:off x="1509376" y="3989998"/>
                <a:ext cx="357016" cy="49594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 anchor="ctr">
                <a:spAutoFit/>
              </a:bodyPr>
              <a:lstStyle/>
              <a:p>
                <a:pPr algn="ctr"/>
                <a:r>
                  <a:rPr lang="en-US" sz="4876" b="1" spc="112" dirty="0">
                    <a:solidFill>
                      <a:schemeClr val="tx1">
                        <a:lumMod val="20000"/>
                        <a:lumOff val="80000"/>
                      </a:schemeClr>
                    </a:solidFill>
                    <a:ea typeface="Roboto" charset="0"/>
                    <a:cs typeface="Roboto" charset="0"/>
                    <a:sym typeface="Bebas Neue" charset="0"/>
                  </a:rPr>
                  <a:t>O</a:t>
                </a:r>
              </a:p>
            </p:txBody>
          </p:sp>
          <p:sp>
            <p:nvSpPr>
              <p:cNvPr id="60" name="Rectangle 59"/>
              <p:cNvSpPr>
                <a:spLocks/>
              </p:cNvSpPr>
              <p:nvPr/>
            </p:nvSpPr>
            <p:spPr bwMode="auto">
              <a:xfrm>
                <a:off x="1575594" y="2699102"/>
                <a:ext cx="224576" cy="49594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 anchor="ctr">
                <a:spAutoFit/>
              </a:bodyPr>
              <a:lstStyle/>
              <a:p>
                <a:pPr algn="ctr"/>
                <a:r>
                  <a:rPr lang="en-US" sz="4876" b="1" spc="112" dirty="0">
                    <a:solidFill>
                      <a:schemeClr val="tx1">
                        <a:lumMod val="20000"/>
                        <a:lumOff val="80000"/>
                      </a:schemeClr>
                    </a:solidFill>
                    <a:ea typeface="Roboto" charset="0"/>
                    <a:cs typeface="Roboto" charset="0"/>
                    <a:sym typeface="Bebas Neue" charset="0"/>
                  </a:rPr>
                  <a:t>S</a:t>
                </a:r>
              </a:p>
            </p:txBody>
          </p:sp>
        </p:grpSp>
        <p:grpSp>
          <p:nvGrpSpPr>
            <p:cNvPr id="6" name="Group 5"/>
            <p:cNvGrpSpPr/>
            <p:nvPr/>
          </p:nvGrpSpPr>
          <p:grpSpPr>
            <a:xfrm>
              <a:off x="3166010" y="2246958"/>
              <a:ext cx="2929465" cy="2929465"/>
              <a:chOff x="3123146" y="2065869"/>
              <a:chExt cx="2929465" cy="2929465"/>
            </a:xfrm>
          </p:grpSpPr>
          <p:grpSp>
            <p:nvGrpSpPr>
              <p:cNvPr id="33" name="Group 32"/>
              <p:cNvGrpSpPr/>
              <p:nvPr/>
            </p:nvGrpSpPr>
            <p:grpSpPr>
              <a:xfrm rot="18913979">
                <a:off x="3995209" y="2065869"/>
                <a:ext cx="1168401" cy="2929465"/>
                <a:chOff x="2480733" y="922867"/>
                <a:chExt cx="1168401" cy="2929465"/>
              </a:xfrm>
            </p:grpSpPr>
            <p:sp>
              <p:nvSpPr>
                <p:cNvPr id="34" name="Freeform 33"/>
                <p:cNvSpPr/>
                <p:nvPr/>
              </p:nvSpPr>
              <p:spPr>
                <a:xfrm>
                  <a:off x="2480733" y="2108201"/>
                  <a:ext cx="1168400" cy="1744131"/>
                </a:xfrm>
                <a:custGeom>
                  <a:avLst/>
                  <a:gdLst>
                    <a:gd name="connsiteX0" fmla="*/ 956733 w 1168400"/>
                    <a:gd name="connsiteY0" fmla="*/ 0 h 1744131"/>
                    <a:gd name="connsiteX1" fmla="*/ 1168400 w 1168400"/>
                    <a:gd name="connsiteY1" fmla="*/ 0 h 1744131"/>
                    <a:gd name="connsiteX2" fmla="*/ 1168400 w 1168400"/>
                    <a:gd name="connsiteY2" fmla="*/ 1159931 h 1744131"/>
                    <a:gd name="connsiteX3" fmla="*/ 584200 w 1168400"/>
                    <a:gd name="connsiteY3" fmla="*/ 1744131 h 1744131"/>
                    <a:gd name="connsiteX4" fmla="*/ 0 w 1168400"/>
                    <a:gd name="connsiteY4" fmla="*/ 1159931 h 1744131"/>
                    <a:gd name="connsiteX5" fmla="*/ 0 w 1168400"/>
                    <a:gd name="connsiteY5" fmla="*/ 956733 h 1744131"/>
                    <a:gd name="connsiteX6" fmla="*/ 211667 w 1168400"/>
                    <a:gd name="connsiteY6" fmla="*/ 956733 h 1744131"/>
                    <a:gd name="connsiteX7" fmla="*/ 211667 w 1168400"/>
                    <a:gd name="connsiteY7" fmla="*/ 1134529 h 1744131"/>
                    <a:gd name="connsiteX8" fmla="*/ 584200 w 1168400"/>
                    <a:gd name="connsiteY8" fmla="*/ 1507062 h 1744131"/>
                    <a:gd name="connsiteX9" fmla="*/ 956733 w 1168400"/>
                    <a:gd name="connsiteY9" fmla="*/ 1134529 h 17441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168400" h="1744131">
                      <a:moveTo>
                        <a:pt x="956733" y="0"/>
                      </a:moveTo>
                      <a:lnTo>
                        <a:pt x="1168400" y="0"/>
                      </a:lnTo>
                      <a:lnTo>
                        <a:pt x="1168400" y="1159931"/>
                      </a:lnTo>
                      <a:cubicBezTo>
                        <a:pt x="1168400" y="1482576"/>
                        <a:pt x="906845" y="1744131"/>
                        <a:pt x="584200" y="1744131"/>
                      </a:cubicBezTo>
                      <a:cubicBezTo>
                        <a:pt x="261555" y="1744131"/>
                        <a:pt x="0" y="1482576"/>
                        <a:pt x="0" y="1159931"/>
                      </a:cubicBezTo>
                      <a:lnTo>
                        <a:pt x="0" y="956733"/>
                      </a:lnTo>
                      <a:lnTo>
                        <a:pt x="211667" y="956733"/>
                      </a:lnTo>
                      <a:lnTo>
                        <a:pt x="211667" y="1134529"/>
                      </a:lnTo>
                      <a:cubicBezTo>
                        <a:pt x="211667" y="1340273"/>
                        <a:pt x="378456" y="1507062"/>
                        <a:pt x="584200" y="1507062"/>
                      </a:cubicBezTo>
                      <a:cubicBezTo>
                        <a:pt x="789944" y="1507062"/>
                        <a:pt x="956733" y="1340273"/>
                        <a:pt x="956733" y="1134529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 sz="2400"/>
                </a:p>
              </p:txBody>
            </p:sp>
            <p:sp>
              <p:nvSpPr>
                <p:cNvPr id="35" name="Freeform 34"/>
                <p:cNvSpPr/>
                <p:nvPr/>
              </p:nvSpPr>
              <p:spPr>
                <a:xfrm rot="10800000">
                  <a:off x="2480734" y="922867"/>
                  <a:ext cx="1168400" cy="1744131"/>
                </a:xfrm>
                <a:custGeom>
                  <a:avLst/>
                  <a:gdLst>
                    <a:gd name="connsiteX0" fmla="*/ 956733 w 1168400"/>
                    <a:gd name="connsiteY0" fmla="*/ 0 h 1744131"/>
                    <a:gd name="connsiteX1" fmla="*/ 1168400 w 1168400"/>
                    <a:gd name="connsiteY1" fmla="*/ 0 h 1744131"/>
                    <a:gd name="connsiteX2" fmla="*/ 1168400 w 1168400"/>
                    <a:gd name="connsiteY2" fmla="*/ 1159931 h 1744131"/>
                    <a:gd name="connsiteX3" fmla="*/ 584200 w 1168400"/>
                    <a:gd name="connsiteY3" fmla="*/ 1744131 h 1744131"/>
                    <a:gd name="connsiteX4" fmla="*/ 0 w 1168400"/>
                    <a:gd name="connsiteY4" fmla="*/ 1159931 h 1744131"/>
                    <a:gd name="connsiteX5" fmla="*/ 0 w 1168400"/>
                    <a:gd name="connsiteY5" fmla="*/ 956733 h 1744131"/>
                    <a:gd name="connsiteX6" fmla="*/ 211667 w 1168400"/>
                    <a:gd name="connsiteY6" fmla="*/ 956733 h 1744131"/>
                    <a:gd name="connsiteX7" fmla="*/ 211667 w 1168400"/>
                    <a:gd name="connsiteY7" fmla="*/ 1134529 h 1744131"/>
                    <a:gd name="connsiteX8" fmla="*/ 584200 w 1168400"/>
                    <a:gd name="connsiteY8" fmla="*/ 1507062 h 1744131"/>
                    <a:gd name="connsiteX9" fmla="*/ 956733 w 1168400"/>
                    <a:gd name="connsiteY9" fmla="*/ 1134529 h 17441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168400" h="1744131">
                      <a:moveTo>
                        <a:pt x="956733" y="0"/>
                      </a:moveTo>
                      <a:lnTo>
                        <a:pt x="1168400" y="0"/>
                      </a:lnTo>
                      <a:lnTo>
                        <a:pt x="1168400" y="1159931"/>
                      </a:lnTo>
                      <a:cubicBezTo>
                        <a:pt x="1168400" y="1482576"/>
                        <a:pt x="906845" y="1744131"/>
                        <a:pt x="584200" y="1744131"/>
                      </a:cubicBezTo>
                      <a:cubicBezTo>
                        <a:pt x="261555" y="1744131"/>
                        <a:pt x="0" y="1482576"/>
                        <a:pt x="0" y="1159931"/>
                      </a:cubicBezTo>
                      <a:lnTo>
                        <a:pt x="0" y="956733"/>
                      </a:lnTo>
                      <a:lnTo>
                        <a:pt x="211667" y="956733"/>
                      </a:lnTo>
                      <a:lnTo>
                        <a:pt x="211667" y="1134529"/>
                      </a:lnTo>
                      <a:cubicBezTo>
                        <a:pt x="211667" y="1340273"/>
                        <a:pt x="378456" y="1507062"/>
                        <a:pt x="584200" y="1507062"/>
                      </a:cubicBezTo>
                      <a:cubicBezTo>
                        <a:pt x="789944" y="1507062"/>
                        <a:pt x="956733" y="1340273"/>
                        <a:pt x="956733" y="1134529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 sz="2400"/>
                </a:p>
              </p:txBody>
            </p:sp>
          </p:grpSp>
          <p:grpSp>
            <p:nvGrpSpPr>
              <p:cNvPr id="45" name="Group 44"/>
              <p:cNvGrpSpPr/>
              <p:nvPr/>
            </p:nvGrpSpPr>
            <p:grpSpPr>
              <a:xfrm rot="13513979">
                <a:off x="4003678" y="2065869"/>
                <a:ext cx="1168401" cy="2929465"/>
                <a:chOff x="2480733" y="922867"/>
                <a:chExt cx="1168401" cy="2929465"/>
              </a:xfrm>
            </p:grpSpPr>
            <p:sp>
              <p:nvSpPr>
                <p:cNvPr id="46" name="Freeform 45"/>
                <p:cNvSpPr/>
                <p:nvPr/>
              </p:nvSpPr>
              <p:spPr>
                <a:xfrm>
                  <a:off x="2480733" y="2108201"/>
                  <a:ext cx="1168400" cy="1744131"/>
                </a:xfrm>
                <a:custGeom>
                  <a:avLst/>
                  <a:gdLst>
                    <a:gd name="connsiteX0" fmla="*/ 956733 w 1168400"/>
                    <a:gd name="connsiteY0" fmla="*/ 0 h 1744131"/>
                    <a:gd name="connsiteX1" fmla="*/ 1168400 w 1168400"/>
                    <a:gd name="connsiteY1" fmla="*/ 0 h 1744131"/>
                    <a:gd name="connsiteX2" fmla="*/ 1168400 w 1168400"/>
                    <a:gd name="connsiteY2" fmla="*/ 1159931 h 1744131"/>
                    <a:gd name="connsiteX3" fmla="*/ 584200 w 1168400"/>
                    <a:gd name="connsiteY3" fmla="*/ 1744131 h 1744131"/>
                    <a:gd name="connsiteX4" fmla="*/ 0 w 1168400"/>
                    <a:gd name="connsiteY4" fmla="*/ 1159931 h 1744131"/>
                    <a:gd name="connsiteX5" fmla="*/ 0 w 1168400"/>
                    <a:gd name="connsiteY5" fmla="*/ 956733 h 1744131"/>
                    <a:gd name="connsiteX6" fmla="*/ 211667 w 1168400"/>
                    <a:gd name="connsiteY6" fmla="*/ 956733 h 1744131"/>
                    <a:gd name="connsiteX7" fmla="*/ 211667 w 1168400"/>
                    <a:gd name="connsiteY7" fmla="*/ 1134529 h 1744131"/>
                    <a:gd name="connsiteX8" fmla="*/ 584200 w 1168400"/>
                    <a:gd name="connsiteY8" fmla="*/ 1507062 h 1744131"/>
                    <a:gd name="connsiteX9" fmla="*/ 956733 w 1168400"/>
                    <a:gd name="connsiteY9" fmla="*/ 1134529 h 17441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168400" h="1744131">
                      <a:moveTo>
                        <a:pt x="956733" y="0"/>
                      </a:moveTo>
                      <a:lnTo>
                        <a:pt x="1168400" y="0"/>
                      </a:lnTo>
                      <a:lnTo>
                        <a:pt x="1168400" y="1159931"/>
                      </a:lnTo>
                      <a:cubicBezTo>
                        <a:pt x="1168400" y="1482576"/>
                        <a:pt x="906845" y="1744131"/>
                        <a:pt x="584200" y="1744131"/>
                      </a:cubicBezTo>
                      <a:cubicBezTo>
                        <a:pt x="261555" y="1744131"/>
                        <a:pt x="0" y="1482576"/>
                        <a:pt x="0" y="1159931"/>
                      </a:cubicBezTo>
                      <a:lnTo>
                        <a:pt x="0" y="956733"/>
                      </a:lnTo>
                      <a:lnTo>
                        <a:pt x="211667" y="956733"/>
                      </a:lnTo>
                      <a:lnTo>
                        <a:pt x="211667" y="1134529"/>
                      </a:lnTo>
                      <a:cubicBezTo>
                        <a:pt x="211667" y="1340273"/>
                        <a:pt x="378456" y="1507062"/>
                        <a:pt x="584200" y="1507062"/>
                      </a:cubicBezTo>
                      <a:cubicBezTo>
                        <a:pt x="789944" y="1507062"/>
                        <a:pt x="956733" y="1340273"/>
                        <a:pt x="956733" y="1134529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 sz="2400"/>
                </a:p>
              </p:txBody>
            </p:sp>
            <p:sp>
              <p:nvSpPr>
                <p:cNvPr id="47" name="Freeform 46"/>
                <p:cNvSpPr/>
                <p:nvPr/>
              </p:nvSpPr>
              <p:spPr>
                <a:xfrm rot="10800000">
                  <a:off x="2480734" y="922867"/>
                  <a:ext cx="1168400" cy="1744131"/>
                </a:xfrm>
                <a:custGeom>
                  <a:avLst/>
                  <a:gdLst>
                    <a:gd name="connsiteX0" fmla="*/ 956733 w 1168400"/>
                    <a:gd name="connsiteY0" fmla="*/ 0 h 1744131"/>
                    <a:gd name="connsiteX1" fmla="*/ 1168400 w 1168400"/>
                    <a:gd name="connsiteY1" fmla="*/ 0 h 1744131"/>
                    <a:gd name="connsiteX2" fmla="*/ 1168400 w 1168400"/>
                    <a:gd name="connsiteY2" fmla="*/ 1159931 h 1744131"/>
                    <a:gd name="connsiteX3" fmla="*/ 584200 w 1168400"/>
                    <a:gd name="connsiteY3" fmla="*/ 1744131 h 1744131"/>
                    <a:gd name="connsiteX4" fmla="*/ 0 w 1168400"/>
                    <a:gd name="connsiteY4" fmla="*/ 1159931 h 1744131"/>
                    <a:gd name="connsiteX5" fmla="*/ 0 w 1168400"/>
                    <a:gd name="connsiteY5" fmla="*/ 956733 h 1744131"/>
                    <a:gd name="connsiteX6" fmla="*/ 211667 w 1168400"/>
                    <a:gd name="connsiteY6" fmla="*/ 956733 h 1744131"/>
                    <a:gd name="connsiteX7" fmla="*/ 211667 w 1168400"/>
                    <a:gd name="connsiteY7" fmla="*/ 1134529 h 1744131"/>
                    <a:gd name="connsiteX8" fmla="*/ 584200 w 1168400"/>
                    <a:gd name="connsiteY8" fmla="*/ 1507062 h 1744131"/>
                    <a:gd name="connsiteX9" fmla="*/ 956733 w 1168400"/>
                    <a:gd name="connsiteY9" fmla="*/ 1134529 h 17441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168400" h="1744131">
                      <a:moveTo>
                        <a:pt x="956733" y="0"/>
                      </a:moveTo>
                      <a:lnTo>
                        <a:pt x="1168400" y="0"/>
                      </a:lnTo>
                      <a:lnTo>
                        <a:pt x="1168400" y="1159931"/>
                      </a:lnTo>
                      <a:cubicBezTo>
                        <a:pt x="1168400" y="1482576"/>
                        <a:pt x="906845" y="1744131"/>
                        <a:pt x="584200" y="1744131"/>
                      </a:cubicBezTo>
                      <a:cubicBezTo>
                        <a:pt x="261555" y="1744131"/>
                        <a:pt x="0" y="1482576"/>
                        <a:pt x="0" y="1159931"/>
                      </a:cubicBezTo>
                      <a:lnTo>
                        <a:pt x="0" y="956733"/>
                      </a:lnTo>
                      <a:lnTo>
                        <a:pt x="211667" y="956733"/>
                      </a:lnTo>
                      <a:lnTo>
                        <a:pt x="211667" y="1134529"/>
                      </a:lnTo>
                      <a:cubicBezTo>
                        <a:pt x="211667" y="1340273"/>
                        <a:pt x="378456" y="1507062"/>
                        <a:pt x="584200" y="1507062"/>
                      </a:cubicBezTo>
                      <a:cubicBezTo>
                        <a:pt x="789944" y="1507062"/>
                        <a:pt x="956733" y="1340273"/>
                        <a:pt x="956733" y="113452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 sz="2400"/>
                </a:p>
              </p:txBody>
            </p:sp>
          </p:grpSp>
        </p:grpSp>
        <p:pic>
          <p:nvPicPr>
            <p:cNvPr id="48" name="Picture 4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80731" y="2929130"/>
              <a:ext cx="368807" cy="304070"/>
            </a:xfrm>
            <a:prstGeom prst="rect">
              <a:avLst/>
            </a:prstGeom>
          </p:spPr>
        </p:pic>
        <p:pic>
          <p:nvPicPr>
            <p:cNvPr id="50" name="Picture 4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78859" y="2905825"/>
              <a:ext cx="248426" cy="304069"/>
            </a:xfrm>
            <a:prstGeom prst="rect">
              <a:avLst/>
            </a:prstGeom>
          </p:spPr>
        </p:pic>
        <p:pic>
          <p:nvPicPr>
            <p:cNvPr id="51" name="Picture 5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02341" y="4153188"/>
              <a:ext cx="305678" cy="367923"/>
            </a:xfrm>
            <a:prstGeom prst="rect">
              <a:avLst/>
            </a:prstGeom>
          </p:spPr>
        </p:pic>
        <p:pic>
          <p:nvPicPr>
            <p:cNvPr id="52" name="Picture 5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33322" y="4133428"/>
              <a:ext cx="353008" cy="36792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99132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8" name="Picture 2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9" name="Oval 2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1" name="Picture 2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3" name="Picture 2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002F139-264F-4B41-B39A-9E8B2901E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My technical skills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5F3A615-BA29-4EEE-87E8-51DBEEFB6A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Coding - HTML, CSS, </a:t>
            </a:r>
            <a:r>
              <a:rPr lang="en-US" dirty="0" err="1">
                <a:solidFill>
                  <a:srgbClr val="FFFFFF"/>
                </a:solidFill>
              </a:rPr>
              <a:t>Javascript</a:t>
            </a:r>
            <a:r>
              <a:rPr lang="en-US" dirty="0">
                <a:solidFill>
                  <a:srgbClr val="FFFFFF"/>
                </a:solidFill>
              </a:rPr>
              <a:t>, jQuery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Programming - </a:t>
            </a:r>
            <a:r>
              <a:rPr lang="en-US" dirty="0" err="1">
                <a:solidFill>
                  <a:srgbClr val="FFFFFF"/>
                </a:solidFill>
              </a:rPr>
              <a:t>.net</a:t>
            </a:r>
            <a:r>
              <a:rPr lang="en-US" dirty="0">
                <a:solidFill>
                  <a:srgbClr val="FFFFFF"/>
                </a:solidFill>
              </a:rPr>
              <a:t>, XML/XSLT, PHP, Python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Design and graphics - InDesign, Photoshop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Content management system (CMS) - </a:t>
            </a:r>
            <a:r>
              <a:rPr lang="en-US" dirty="0" err="1">
                <a:solidFill>
                  <a:srgbClr val="FFFFFF"/>
                </a:solidFill>
              </a:rPr>
              <a:t>Wordpress</a:t>
            </a:r>
            <a:r>
              <a:rPr lang="en-US" dirty="0">
                <a:solidFill>
                  <a:srgbClr val="FFFFFF"/>
                </a:solidFill>
              </a:rPr>
              <a:t>, Adobe Business Catalyst</a:t>
            </a:r>
          </a:p>
        </p:txBody>
      </p:sp>
      <p:sp>
        <p:nvSpPr>
          <p:cNvPr id="34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5" name="Picture Placeholder 14" descr="Man and woman discuss something">
            <a:extLst>
              <a:ext uri="{FF2B5EF4-FFF2-40B4-BE49-F238E27FC236}">
                <a16:creationId xmlns:a16="http://schemas.microsoft.com/office/drawing/2014/main" id="{C19A2066-8A0C-4F7D-949C-5ABD4C70958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010"/>
          <a:stretch/>
        </p:blipFill>
        <p:spPr>
          <a:xfrm>
            <a:off x="7230352" y="2"/>
            <a:ext cx="4962068" cy="3428999"/>
          </a:xfrm>
          <a:custGeom>
            <a:avLst/>
            <a:gdLst/>
            <a:ahLst/>
            <a:cxnLst/>
            <a:rect l="l" t="t" r="r" b="b"/>
            <a:pathLst>
              <a:path w="4962068" h="3428999">
                <a:moveTo>
                  <a:pt x="0" y="0"/>
                </a:moveTo>
                <a:lnTo>
                  <a:pt x="1343538" y="0"/>
                </a:lnTo>
                <a:lnTo>
                  <a:pt x="1343538" y="1"/>
                </a:lnTo>
                <a:lnTo>
                  <a:pt x="4962068" y="1"/>
                </a:lnTo>
                <a:lnTo>
                  <a:pt x="4962067" y="3428999"/>
                </a:lnTo>
                <a:lnTo>
                  <a:pt x="250957" y="3428999"/>
                </a:lnTo>
                <a:lnTo>
                  <a:pt x="250957" y="3343961"/>
                </a:lnTo>
                <a:lnTo>
                  <a:pt x="251965" y="3201315"/>
                </a:lnTo>
                <a:lnTo>
                  <a:pt x="250957" y="3057297"/>
                </a:lnTo>
                <a:lnTo>
                  <a:pt x="248940" y="2911221"/>
                </a:lnTo>
                <a:lnTo>
                  <a:pt x="247091" y="2765146"/>
                </a:lnTo>
                <a:lnTo>
                  <a:pt x="243057" y="2617013"/>
                </a:lnTo>
                <a:lnTo>
                  <a:pt x="238855" y="2467509"/>
                </a:lnTo>
                <a:lnTo>
                  <a:pt x="233980" y="2318004"/>
                </a:lnTo>
                <a:lnTo>
                  <a:pt x="227089" y="2167128"/>
                </a:lnTo>
                <a:lnTo>
                  <a:pt x="218852" y="2014881"/>
                </a:lnTo>
                <a:lnTo>
                  <a:pt x="210952" y="1861947"/>
                </a:lnTo>
                <a:lnTo>
                  <a:pt x="200867" y="1709014"/>
                </a:lnTo>
                <a:lnTo>
                  <a:pt x="188764" y="1554023"/>
                </a:lnTo>
                <a:lnTo>
                  <a:pt x="176662" y="1401090"/>
                </a:lnTo>
                <a:lnTo>
                  <a:pt x="162710" y="1245413"/>
                </a:lnTo>
                <a:lnTo>
                  <a:pt x="147414" y="1089051"/>
                </a:lnTo>
                <a:lnTo>
                  <a:pt x="131278" y="934746"/>
                </a:lnTo>
                <a:lnTo>
                  <a:pt x="112452" y="778383"/>
                </a:lnTo>
                <a:lnTo>
                  <a:pt x="92281" y="622707"/>
                </a:lnTo>
                <a:lnTo>
                  <a:pt x="72278" y="466344"/>
                </a:lnTo>
                <a:lnTo>
                  <a:pt x="48914" y="310668"/>
                </a:lnTo>
                <a:lnTo>
                  <a:pt x="25045" y="155677"/>
                </a:lnTo>
                <a:close/>
              </a:path>
            </a:pathLst>
          </a:custGeom>
        </p:spPr>
      </p:pic>
      <p:pic>
        <p:nvPicPr>
          <p:cNvPr id="6" name="Picture Placeholder 5" descr="People discuss some documents">
            <a:extLst>
              <a:ext uri="{FF2B5EF4-FFF2-40B4-BE49-F238E27FC236}">
                <a16:creationId xmlns:a16="http://schemas.microsoft.com/office/drawing/2014/main" id="{AA3CBDBD-ADA7-4AA5-9091-5AD206DAD37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18" r="10260" b="1"/>
          <a:stretch/>
        </p:blipFill>
        <p:spPr>
          <a:xfrm>
            <a:off x="7228756" y="3428997"/>
            <a:ext cx="4963244" cy="3429002"/>
          </a:xfrm>
          <a:custGeom>
            <a:avLst/>
            <a:gdLst/>
            <a:ahLst/>
            <a:cxnLst/>
            <a:rect l="l" t="t" r="r" b="b"/>
            <a:pathLst>
              <a:path w="4963244" h="3429002">
                <a:moveTo>
                  <a:pt x="252134" y="0"/>
                </a:moveTo>
                <a:lnTo>
                  <a:pt x="4963244" y="0"/>
                </a:lnTo>
                <a:lnTo>
                  <a:pt x="4963244" y="3429002"/>
                </a:lnTo>
                <a:lnTo>
                  <a:pt x="900697" y="3429002"/>
                </a:lnTo>
                <a:lnTo>
                  <a:pt x="900697" y="3429001"/>
                </a:lnTo>
                <a:lnTo>
                  <a:pt x="0" y="3429001"/>
                </a:lnTo>
                <a:lnTo>
                  <a:pt x="5883" y="3388539"/>
                </a:lnTo>
                <a:lnTo>
                  <a:pt x="23196" y="3269895"/>
                </a:lnTo>
                <a:lnTo>
                  <a:pt x="35299" y="3183484"/>
                </a:lnTo>
                <a:lnTo>
                  <a:pt x="48073" y="3080614"/>
                </a:lnTo>
                <a:lnTo>
                  <a:pt x="63369" y="2958542"/>
                </a:lnTo>
                <a:lnTo>
                  <a:pt x="79506" y="2823439"/>
                </a:lnTo>
                <a:lnTo>
                  <a:pt x="96483" y="2671192"/>
                </a:lnTo>
                <a:lnTo>
                  <a:pt x="114469" y="2505228"/>
                </a:lnTo>
                <a:lnTo>
                  <a:pt x="132454" y="2324863"/>
                </a:lnTo>
                <a:lnTo>
                  <a:pt x="150776" y="2132839"/>
                </a:lnTo>
                <a:lnTo>
                  <a:pt x="167753" y="1925727"/>
                </a:lnTo>
                <a:lnTo>
                  <a:pt x="184058" y="1709014"/>
                </a:lnTo>
                <a:lnTo>
                  <a:pt x="198849" y="1479957"/>
                </a:lnTo>
                <a:lnTo>
                  <a:pt x="212969" y="1241299"/>
                </a:lnTo>
                <a:lnTo>
                  <a:pt x="226248" y="992353"/>
                </a:lnTo>
                <a:lnTo>
                  <a:pt x="230955" y="864794"/>
                </a:lnTo>
                <a:lnTo>
                  <a:pt x="236165" y="734493"/>
                </a:lnTo>
                <a:lnTo>
                  <a:pt x="241040" y="602134"/>
                </a:lnTo>
                <a:lnTo>
                  <a:pt x="244234" y="469088"/>
                </a:lnTo>
                <a:lnTo>
                  <a:pt x="247091" y="333300"/>
                </a:lnTo>
                <a:lnTo>
                  <a:pt x="250117" y="196140"/>
                </a:lnTo>
                <a:lnTo>
                  <a:pt x="252134" y="5623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12618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5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4" name="Picture 17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9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88500-3CF8-4097-8DEC-19D4A816C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200" b="1" dirty="0">
                <a:solidFill>
                  <a:srgbClr val="EBEBEB"/>
                </a:solidFill>
              </a:rPr>
              <a:t>PDP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D2A7D9C9-44A9-4426-88FF-AAD1CA8514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1067" y="1742882"/>
            <a:ext cx="6188189" cy="136430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b="1" dirty="0">
                <a:solidFill>
                  <a:srgbClr val="FFFFFF"/>
                </a:solidFill>
              </a:rPr>
              <a:t>Short term goals</a:t>
            </a:r>
            <a:r>
              <a:rPr lang="en-US" sz="1800" dirty="0">
                <a:solidFill>
                  <a:srgbClr val="FFFFFF"/>
                </a:solidFill>
              </a:rPr>
              <a:t> (0 to 6 months)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FFFF"/>
                </a:solidFill>
              </a:rPr>
              <a:t>Be a good student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FFFF"/>
                </a:solidFill>
              </a:rPr>
              <a:t>Improve academic and employability skills</a:t>
            </a:r>
          </a:p>
        </p:txBody>
      </p:sp>
      <p:sp>
        <p:nvSpPr>
          <p:cNvPr id="30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Young man with the laptop">
            <a:extLst>
              <a:ext uri="{FF2B5EF4-FFF2-40B4-BE49-F238E27FC236}">
                <a16:creationId xmlns:a16="http://schemas.microsoft.com/office/drawing/2014/main" id="{B1DE2944-CBE6-437E-B09B-0F786EE86F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88" r="9802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  <a:noFill/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1C405F5-01E2-4914-9D89-960EF38CD988}"/>
              </a:ext>
            </a:extLst>
          </p:cNvPr>
          <p:cNvSpPr txBox="1"/>
          <p:nvPr/>
        </p:nvSpPr>
        <p:spPr>
          <a:xfrm>
            <a:off x="1404163" y="3178390"/>
            <a:ext cx="484822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Medium term goals </a:t>
            </a:r>
            <a:r>
              <a:rPr lang="en-GB" dirty="0"/>
              <a:t>(6 months to 2 years)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Finish the university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Learn additional code languages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Improve technical skills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553AEBB-D508-4CCF-B590-F5A48221AC7D}"/>
              </a:ext>
            </a:extLst>
          </p:cNvPr>
          <p:cNvSpPr txBox="1"/>
          <p:nvPr/>
        </p:nvSpPr>
        <p:spPr>
          <a:xfrm>
            <a:off x="2405849" y="4563122"/>
            <a:ext cx="41334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Long term goals </a:t>
            </a:r>
            <a:r>
              <a:rPr lang="en-GB" dirty="0"/>
              <a:t>(2 to 3 years)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expand my personal portfolio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prove myself on the market</a:t>
            </a:r>
          </a:p>
        </p:txBody>
      </p:sp>
    </p:spTree>
    <p:extLst>
      <p:ext uri="{BB962C8B-B14F-4D97-AF65-F5344CB8AC3E}">
        <p14:creationId xmlns:p14="http://schemas.microsoft.com/office/powerpoint/2010/main" val="52010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1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9" name="Picture 1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0" name="Oval 2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1" name="Picture 2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2" name="Picture 2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3" name="Rectangle 2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2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5C2D8AE-2A51-43C9-93E8-4B377C699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>
                <a:solidFill>
                  <a:srgbClr val="EBEBEB"/>
                </a:solidFill>
              </a:rPr>
              <a:t>Refference list: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5A1B00F9-CC1D-4C2D-B987-607685F3D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hlinkClick r:id="rId8"/>
              </a:rPr>
              <a:t>https://www.prospects.ac.uk/</a:t>
            </a:r>
            <a:endParaRPr lang="en-US">
              <a:solidFill>
                <a:srgbClr val="FFFFFF"/>
              </a:solidFill>
            </a:endParaRPr>
          </a:p>
          <a:p>
            <a:pPr indent="-228600"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hlinkClick r:id="rId9"/>
              </a:rPr>
              <a:t>https://frontendmasters.com/</a:t>
            </a:r>
            <a:endParaRPr lang="en-US">
              <a:solidFill>
                <a:srgbClr val="FFFFFF"/>
              </a:solidFill>
            </a:endParaRPr>
          </a:p>
          <a:p>
            <a:pPr indent="-228600"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hlinkClick r:id="rId10"/>
              </a:rPr>
              <a:t>https://www.glassdoor.com/</a:t>
            </a:r>
            <a:endParaRPr lang="en-US">
              <a:solidFill>
                <a:srgbClr val="FFFFFF"/>
              </a:solidFill>
            </a:endParaRPr>
          </a:p>
          <a:p>
            <a:pPr indent="-228600"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Woman with a laptop">
            <a:extLst>
              <a:ext uri="{FF2B5EF4-FFF2-40B4-BE49-F238E27FC236}">
                <a16:creationId xmlns:a16="http://schemas.microsoft.com/office/drawing/2014/main" id="{56C2B6AD-A8A8-4F16-8F43-F9B26F1BF0C3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29" r="23504" b="2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44020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5AD4937-CA34-4C89-9BAF-9E011BE57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cap="all" spc="-100">
                <a:solidFill>
                  <a:srgbClr val="FFFFFF"/>
                </a:solidFill>
              </a:rPr>
              <a:t>Thank You!</a:t>
            </a:r>
          </a:p>
        </p:txBody>
      </p:sp>
      <p:pic>
        <p:nvPicPr>
          <p:cNvPr id="10" name="Picture Placeholder 9" descr="Laptop and notebook on the table">
            <a:extLst>
              <a:ext uri="{FF2B5EF4-FFF2-40B4-BE49-F238E27FC236}">
                <a16:creationId xmlns:a16="http://schemas.microsoft.com/office/drawing/2014/main" id="{201D9675-DFD6-4198-A186-4B82257CEE9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D4B761-DD6A-43A0-8600-88D390E1E0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spcAft>
                <a:spcPts val="600"/>
              </a:spcAft>
            </a:pPr>
            <a:endParaRPr lang="en-US" sz="2400" spc="8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3805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F5E4A76-0180-4CD0-B081-82F74A33613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DB96A612-58F4-4E9A-9665-3987CC3AC4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1243E30-12F4-4BE3-B27D-23AB115E9D1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204</Words>
  <Application>Microsoft Office PowerPoint</Application>
  <PresentationFormat>Widescreen</PresentationFormat>
  <Paragraphs>52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Wingdings 3</vt:lpstr>
      <vt:lpstr>Ion</vt:lpstr>
      <vt:lpstr>Academic and Employability skills  BMSW4001 </vt:lpstr>
      <vt:lpstr>SWOT Analysis</vt:lpstr>
      <vt:lpstr>My technical skills</vt:lpstr>
      <vt:lpstr>PDP</vt:lpstr>
      <vt:lpstr>Refference list: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Employabillity skills BMSW4001</dc:title>
  <dc:creator>nikolajfezlijski@gmail.com</dc:creator>
  <cp:lastModifiedBy>nikolajfezlijski@gmail.com</cp:lastModifiedBy>
  <cp:revision>3</cp:revision>
  <dcterms:created xsi:type="dcterms:W3CDTF">2020-12-02T09:56:23Z</dcterms:created>
  <dcterms:modified xsi:type="dcterms:W3CDTF">2020-12-04T23:20:43Z</dcterms:modified>
</cp:coreProperties>
</file>