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gif" ContentType="image/gi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7"/>
  </p:notesMasterIdLst>
  <p:sldIdLst>
    <p:sldId id="256" r:id="rId2"/>
    <p:sldId id="537" r:id="rId3"/>
    <p:sldId id="263" r:id="rId4"/>
    <p:sldId id="287" r:id="rId5"/>
    <p:sldId id="273" r:id="rId6"/>
    <p:sldId id="276" r:id="rId7"/>
    <p:sldId id="288" r:id="rId8"/>
    <p:sldId id="283" r:id="rId9"/>
    <p:sldId id="284" r:id="rId10"/>
    <p:sldId id="538" r:id="rId11"/>
    <p:sldId id="262" r:id="rId12"/>
    <p:sldId id="539" r:id="rId13"/>
    <p:sldId id="264" r:id="rId14"/>
    <p:sldId id="541" r:id="rId15"/>
    <p:sldId id="274" r:id="rId16"/>
    <p:sldId id="551" r:id="rId17"/>
    <p:sldId id="552" r:id="rId18"/>
    <p:sldId id="553" r:id="rId19"/>
    <p:sldId id="547" r:id="rId20"/>
    <p:sldId id="259" r:id="rId21"/>
    <p:sldId id="540" r:id="rId22"/>
    <p:sldId id="554" r:id="rId23"/>
    <p:sldId id="555" r:id="rId24"/>
    <p:sldId id="265" r:id="rId25"/>
    <p:sldId id="545" r:id="rId26"/>
    <p:sldId id="546" r:id="rId27"/>
    <p:sldId id="556" r:id="rId28"/>
    <p:sldId id="557" r:id="rId29"/>
    <p:sldId id="548" r:id="rId30"/>
    <p:sldId id="549" r:id="rId31"/>
    <p:sldId id="550" r:id="rId32"/>
    <p:sldId id="542" r:id="rId33"/>
    <p:sldId id="309" r:id="rId34"/>
    <p:sldId id="310" r:id="rId35"/>
    <p:sldId id="311" r:id="rId36"/>
    <p:sldId id="312" r:id="rId37"/>
    <p:sldId id="559" r:id="rId38"/>
    <p:sldId id="560" r:id="rId39"/>
    <p:sldId id="278" r:id="rId40"/>
    <p:sldId id="257" r:id="rId41"/>
    <p:sldId id="279" r:id="rId42"/>
    <p:sldId id="561" r:id="rId43"/>
    <p:sldId id="562" r:id="rId44"/>
    <p:sldId id="314" r:id="rId45"/>
    <p:sldId id="316" r:id="rId46"/>
    <p:sldId id="317" r:id="rId47"/>
    <p:sldId id="318" r:id="rId48"/>
    <p:sldId id="319" r:id="rId49"/>
    <p:sldId id="325" r:id="rId50"/>
    <p:sldId id="321" r:id="rId51"/>
    <p:sldId id="322" r:id="rId52"/>
    <p:sldId id="323" r:id="rId53"/>
    <p:sldId id="324" r:id="rId54"/>
    <p:sldId id="327" r:id="rId55"/>
    <p:sldId id="558" r:id="rId56"/>
    <p:sldId id="563" r:id="rId57"/>
    <p:sldId id="564" r:id="rId58"/>
    <p:sldId id="565" r:id="rId59"/>
    <p:sldId id="566" r:id="rId60"/>
    <p:sldId id="567" r:id="rId61"/>
    <p:sldId id="281" r:id="rId62"/>
    <p:sldId id="569" r:id="rId63"/>
    <p:sldId id="572" r:id="rId64"/>
    <p:sldId id="570" r:id="rId65"/>
    <p:sldId id="328" r:id="rId66"/>
    <p:sldId id="329" r:id="rId67"/>
    <p:sldId id="290" r:id="rId68"/>
    <p:sldId id="331" r:id="rId69"/>
    <p:sldId id="332" r:id="rId70"/>
    <p:sldId id="333" r:id="rId71"/>
    <p:sldId id="334" r:id="rId72"/>
    <p:sldId id="335" r:id="rId73"/>
    <p:sldId id="336" r:id="rId74"/>
    <p:sldId id="337" r:id="rId75"/>
    <p:sldId id="326" r:id="rId76"/>
    <p:sldId id="306" r:id="rId77"/>
    <p:sldId id="280" r:id="rId78"/>
    <p:sldId id="307" r:id="rId79"/>
    <p:sldId id="308" r:id="rId80"/>
    <p:sldId id="275" r:id="rId81"/>
    <p:sldId id="296" r:id="rId82"/>
    <p:sldId id="297" r:id="rId83"/>
    <p:sldId id="299" r:id="rId84"/>
    <p:sldId id="261" r:id="rId85"/>
    <p:sldId id="260" r:id="rId86"/>
    <p:sldId id="300" r:id="rId87"/>
    <p:sldId id="266" r:id="rId88"/>
    <p:sldId id="301" r:id="rId89"/>
    <p:sldId id="303" r:id="rId90"/>
    <p:sldId id="304" r:id="rId91"/>
    <p:sldId id="268" r:id="rId92"/>
    <p:sldId id="305" r:id="rId93"/>
    <p:sldId id="340" r:id="rId94"/>
    <p:sldId id="313" r:id="rId95"/>
    <p:sldId id="341" r:id="rId96"/>
    <p:sldId id="534" r:id="rId97"/>
    <p:sldId id="535" r:id="rId98"/>
    <p:sldId id="536" r:id="rId99"/>
    <p:sldId id="452" r:id="rId100"/>
    <p:sldId id="444" r:id="rId101"/>
    <p:sldId id="445" r:id="rId102"/>
    <p:sldId id="447" r:id="rId103"/>
    <p:sldId id="481" r:id="rId104"/>
    <p:sldId id="449" r:id="rId105"/>
    <p:sldId id="450" r:id="rId106"/>
    <p:sldId id="482" r:id="rId107"/>
    <p:sldId id="483" r:id="rId108"/>
    <p:sldId id="484" r:id="rId109"/>
    <p:sldId id="485" r:id="rId110"/>
    <p:sldId id="486" r:id="rId111"/>
    <p:sldId id="487" r:id="rId112"/>
    <p:sldId id="489" r:id="rId113"/>
    <p:sldId id="573" r:id="rId114"/>
    <p:sldId id="488" r:id="rId115"/>
    <p:sldId id="490" r:id="rId116"/>
    <p:sldId id="491" r:id="rId117"/>
    <p:sldId id="492" r:id="rId118"/>
    <p:sldId id="493" r:id="rId119"/>
    <p:sldId id="494" r:id="rId120"/>
    <p:sldId id="495" r:id="rId121"/>
    <p:sldId id="496" r:id="rId122"/>
    <p:sldId id="497" r:id="rId123"/>
    <p:sldId id="574" r:id="rId124"/>
    <p:sldId id="575" r:id="rId125"/>
    <p:sldId id="576" r:id="rId126"/>
    <p:sldId id="577" r:id="rId127"/>
    <p:sldId id="578" r:id="rId128"/>
    <p:sldId id="579" r:id="rId129"/>
    <p:sldId id="580" r:id="rId130"/>
    <p:sldId id="581" r:id="rId131"/>
    <p:sldId id="543" r:id="rId132"/>
    <p:sldId id="544" r:id="rId133"/>
    <p:sldId id="582" r:id="rId134"/>
    <p:sldId id="583" r:id="rId135"/>
    <p:sldId id="584" r:id="rId136"/>
    <p:sldId id="509" r:id="rId137"/>
    <p:sldId id="510" r:id="rId138"/>
    <p:sldId id="511" r:id="rId139"/>
    <p:sldId id="514" r:id="rId140"/>
    <p:sldId id="515" r:id="rId141"/>
    <p:sldId id="516" r:id="rId142"/>
    <p:sldId id="521" r:id="rId143"/>
    <p:sldId id="517" r:id="rId144"/>
    <p:sldId id="518" r:id="rId145"/>
    <p:sldId id="519" r:id="rId146"/>
    <p:sldId id="520" r:id="rId147"/>
    <p:sldId id="522" r:id="rId148"/>
    <p:sldId id="523" r:id="rId149"/>
    <p:sldId id="524" r:id="rId150"/>
    <p:sldId id="525" r:id="rId151"/>
    <p:sldId id="526" r:id="rId152"/>
    <p:sldId id="527" r:id="rId153"/>
    <p:sldId id="585" r:id="rId154"/>
    <p:sldId id="528" r:id="rId155"/>
    <p:sldId id="285" r:id="rId1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DC268F-F138-4379-9396-6552B03065EB}" v="4" dt="2024-01-29T12:48:01.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99" autoAdjust="0"/>
    <p:restoredTop sz="94660"/>
  </p:normalViewPr>
  <p:slideViewPr>
    <p:cSldViewPr snapToGrid="0">
      <p:cViewPr varScale="1">
        <p:scale>
          <a:sx n="111" d="100"/>
          <a:sy n="111" d="100"/>
        </p:scale>
        <p:origin x="68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viewProps" Target="viewProps.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theme" Target="theme/theme1.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microsoft.com/office/2015/10/relationships/revisionInfo" Target="revisionInfo.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ADA097-DC11-4FE1-871D-98F56ABC4FE3}" type="doc">
      <dgm:prSet loTypeId="urn:microsoft.com/office/officeart/2005/8/layout/arrow2" loCatId="process" qsTypeId="urn:microsoft.com/office/officeart/2005/8/quickstyle/simple1" qsCatId="simple" csTypeId="urn:microsoft.com/office/officeart/2005/8/colors/accent1_2" csCatId="accent1" phldr="1"/>
      <dgm:spPr/>
    </dgm:pt>
    <dgm:pt modelId="{3F5C0928-4C88-492C-ACCE-388FC880D140}">
      <dgm:prSet phldrT="[Text]" custT="1"/>
      <dgm:spPr/>
      <dgm:t>
        <a:bodyPr/>
        <a:lstStyle/>
        <a:p>
          <a:r>
            <a:rPr lang="en-GB" sz="2000" dirty="0"/>
            <a:t>Practice</a:t>
          </a:r>
        </a:p>
      </dgm:t>
    </dgm:pt>
    <dgm:pt modelId="{9A9C5E71-EFDC-4921-A17A-1109AA909085}" type="parTrans" cxnId="{67D7DCFB-EA65-477A-BCC8-51C4615C4A8B}">
      <dgm:prSet/>
      <dgm:spPr/>
      <dgm:t>
        <a:bodyPr/>
        <a:lstStyle/>
        <a:p>
          <a:endParaRPr lang="en-GB"/>
        </a:p>
      </dgm:t>
    </dgm:pt>
    <dgm:pt modelId="{75585ACF-D826-4859-BD07-396D53869247}" type="sibTrans" cxnId="{67D7DCFB-EA65-477A-BCC8-51C4615C4A8B}">
      <dgm:prSet/>
      <dgm:spPr/>
      <dgm:t>
        <a:bodyPr/>
        <a:lstStyle/>
        <a:p>
          <a:endParaRPr lang="en-GB"/>
        </a:p>
      </dgm:t>
    </dgm:pt>
    <dgm:pt modelId="{1B6BEE07-6FCC-4620-92E6-2039712085F0}">
      <dgm:prSet phldrT="[Text]" custT="1"/>
      <dgm:spPr/>
      <dgm:t>
        <a:bodyPr/>
        <a:lstStyle/>
        <a:p>
          <a:r>
            <a:rPr lang="en-GB" sz="2000" dirty="0"/>
            <a:t>Improvement</a:t>
          </a:r>
        </a:p>
      </dgm:t>
    </dgm:pt>
    <dgm:pt modelId="{770D1CC1-E6B1-42B4-B787-441D999AB992}" type="parTrans" cxnId="{1872BB5B-19E4-4A50-A0CB-EA45349E742F}">
      <dgm:prSet/>
      <dgm:spPr/>
      <dgm:t>
        <a:bodyPr/>
        <a:lstStyle/>
        <a:p>
          <a:endParaRPr lang="en-GB"/>
        </a:p>
      </dgm:t>
    </dgm:pt>
    <dgm:pt modelId="{76E40A0B-D8C8-4178-834C-FCDEF9DA1146}" type="sibTrans" cxnId="{1872BB5B-19E4-4A50-A0CB-EA45349E742F}">
      <dgm:prSet/>
      <dgm:spPr/>
      <dgm:t>
        <a:bodyPr/>
        <a:lstStyle/>
        <a:p>
          <a:endParaRPr lang="en-GB"/>
        </a:p>
      </dgm:t>
    </dgm:pt>
    <dgm:pt modelId="{55F0967C-25DB-4455-8260-1A4040AEAB13}">
      <dgm:prSet phldrT="[Text]"/>
      <dgm:spPr/>
      <dgm:t>
        <a:bodyPr/>
        <a:lstStyle/>
        <a:p>
          <a:r>
            <a:rPr lang="en-GB" dirty="0"/>
            <a:t>Automatic response</a:t>
          </a:r>
        </a:p>
      </dgm:t>
    </dgm:pt>
    <dgm:pt modelId="{8C5ED4C6-A71A-45C8-9BAC-304D5E2FC42D}" type="parTrans" cxnId="{D0EC409F-AFA4-4E0E-84A7-3313E6AD0167}">
      <dgm:prSet/>
      <dgm:spPr/>
      <dgm:t>
        <a:bodyPr/>
        <a:lstStyle/>
        <a:p>
          <a:endParaRPr lang="en-GB"/>
        </a:p>
      </dgm:t>
    </dgm:pt>
    <dgm:pt modelId="{F6E1F4ED-E43B-4F57-89F5-BD93BDCA2A2C}" type="sibTrans" cxnId="{D0EC409F-AFA4-4E0E-84A7-3313E6AD0167}">
      <dgm:prSet/>
      <dgm:spPr/>
      <dgm:t>
        <a:bodyPr/>
        <a:lstStyle/>
        <a:p>
          <a:endParaRPr lang="en-GB"/>
        </a:p>
      </dgm:t>
    </dgm:pt>
    <dgm:pt modelId="{633CBB0E-A10E-4647-9E7E-168245C4E765}" type="pres">
      <dgm:prSet presAssocID="{EAADA097-DC11-4FE1-871D-98F56ABC4FE3}" presName="arrowDiagram" presStyleCnt="0">
        <dgm:presLayoutVars>
          <dgm:chMax val="5"/>
          <dgm:dir/>
          <dgm:resizeHandles val="exact"/>
        </dgm:presLayoutVars>
      </dgm:prSet>
      <dgm:spPr/>
    </dgm:pt>
    <dgm:pt modelId="{26232FAB-54C7-466E-9E74-4D06C4A4A855}" type="pres">
      <dgm:prSet presAssocID="{EAADA097-DC11-4FE1-871D-98F56ABC4FE3}" presName="arrow" presStyleLbl="bgShp" presStyleIdx="0" presStyleCnt="1"/>
      <dgm:spPr/>
    </dgm:pt>
    <dgm:pt modelId="{A9A75CAA-A3E1-44E7-B9CF-214C17CE5E0B}" type="pres">
      <dgm:prSet presAssocID="{EAADA097-DC11-4FE1-871D-98F56ABC4FE3}" presName="arrowDiagram3" presStyleCnt="0"/>
      <dgm:spPr/>
    </dgm:pt>
    <dgm:pt modelId="{302A2F81-E5CF-4A38-8A56-F71EAB316586}" type="pres">
      <dgm:prSet presAssocID="{3F5C0928-4C88-492C-ACCE-388FC880D140}" presName="bullet3a" presStyleLbl="node1" presStyleIdx="0" presStyleCnt="3"/>
      <dgm:spPr/>
    </dgm:pt>
    <dgm:pt modelId="{9C40A9BA-C203-46C1-AC2B-8DBE91522F56}" type="pres">
      <dgm:prSet presAssocID="{3F5C0928-4C88-492C-ACCE-388FC880D140}" presName="textBox3a" presStyleLbl="revTx" presStyleIdx="0" presStyleCnt="3">
        <dgm:presLayoutVars>
          <dgm:bulletEnabled val="1"/>
        </dgm:presLayoutVars>
      </dgm:prSet>
      <dgm:spPr/>
    </dgm:pt>
    <dgm:pt modelId="{C66B3875-635B-4CDE-9DFD-3BE6B5679B6E}" type="pres">
      <dgm:prSet presAssocID="{1B6BEE07-6FCC-4620-92E6-2039712085F0}" presName="bullet3b" presStyleLbl="node1" presStyleIdx="1" presStyleCnt="3"/>
      <dgm:spPr/>
    </dgm:pt>
    <dgm:pt modelId="{C043CE40-BD73-42E0-813D-83921BF55445}" type="pres">
      <dgm:prSet presAssocID="{1B6BEE07-6FCC-4620-92E6-2039712085F0}" presName="textBox3b" presStyleLbl="revTx" presStyleIdx="1" presStyleCnt="3" custScaleX="141045" custScaleY="83823">
        <dgm:presLayoutVars>
          <dgm:bulletEnabled val="1"/>
        </dgm:presLayoutVars>
      </dgm:prSet>
      <dgm:spPr/>
    </dgm:pt>
    <dgm:pt modelId="{DF3FAD73-01B7-414B-947E-F4050740FD81}" type="pres">
      <dgm:prSet presAssocID="{55F0967C-25DB-4455-8260-1A4040AEAB13}" presName="bullet3c" presStyleLbl="node1" presStyleIdx="2" presStyleCnt="3"/>
      <dgm:spPr/>
    </dgm:pt>
    <dgm:pt modelId="{A3EB90E7-53C3-4AF8-B14B-E0F2B6DBD4B6}" type="pres">
      <dgm:prSet presAssocID="{55F0967C-25DB-4455-8260-1A4040AEAB13}" presName="textBox3c" presStyleLbl="revTx" presStyleIdx="2" presStyleCnt="3">
        <dgm:presLayoutVars>
          <dgm:bulletEnabled val="1"/>
        </dgm:presLayoutVars>
      </dgm:prSet>
      <dgm:spPr/>
    </dgm:pt>
  </dgm:ptLst>
  <dgm:cxnLst>
    <dgm:cxn modelId="{4302AD15-DFA2-47C2-829A-2E115D747069}" type="presOf" srcId="{3F5C0928-4C88-492C-ACCE-388FC880D140}" destId="{9C40A9BA-C203-46C1-AC2B-8DBE91522F56}" srcOrd="0" destOrd="0" presId="urn:microsoft.com/office/officeart/2005/8/layout/arrow2"/>
    <dgm:cxn modelId="{187E514F-5813-4634-ABF2-A093F5C2B333}" type="presOf" srcId="{55F0967C-25DB-4455-8260-1A4040AEAB13}" destId="{A3EB90E7-53C3-4AF8-B14B-E0F2B6DBD4B6}" srcOrd="0" destOrd="0" presId="urn:microsoft.com/office/officeart/2005/8/layout/arrow2"/>
    <dgm:cxn modelId="{1872BB5B-19E4-4A50-A0CB-EA45349E742F}" srcId="{EAADA097-DC11-4FE1-871D-98F56ABC4FE3}" destId="{1B6BEE07-6FCC-4620-92E6-2039712085F0}" srcOrd="1" destOrd="0" parTransId="{770D1CC1-E6B1-42B4-B787-441D999AB992}" sibTransId="{76E40A0B-D8C8-4178-834C-FCDEF9DA1146}"/>
    <dgm:cxn modelId="{D0EC409F-AFA4-4E0E-84A7-3313E6AD0167}" srcId="{EAADA097-DC11-4FE1-871D-98F56ABC4FE3}" destId="{55F0967C-25DB-4455-8260-1A4040AEAB13}" srcOrd="2" destOrd="0" parTransId="{8C5ED4C6-A71A-45C8-9BAC-304D5E2FC42D}" sibTransId="{F6E1F4ED-E43B-4F57-89F5-BD93BDCA2A2C}"/>
    <dgm:cxn modelId="{04A787AB-2FF3-410C-9D0D-66A2EBB04A16}" type="presOf" srcId="{EAADA097-DC11-4FE1-871D-98F56ABC4FE3}" destId="{633CBB0E-A10E-4647-9E7E-168245C4E765}" srcOrd="0" destOrd="0" presId="urn:microsoft.com/office/officeart/2005/8/layout/arrow2"/>
    <dgm:cxn modelId="{59BC48EA-9398-4EA4-91BD-64E9A1489981}" type="presOf" srcId="{1B6BEE07-6FCC-4620-92E6-2039712085F0}" destId="{C043CE40-BD73-42E0-813D-83921BF55445}" srcOrd="0" destOrd="0" presId="urn:microsoft.com/office/officeart/2005/8/layout/arrow2"/>
    <dgm:cxn modelId="{67D7DCFB-EA65-477A-BCC8-51C4615C4A8B}" srcId="{EAADA097-DC11-4FE1-871D-98F56ABC4FE3}" destId="{3F5C0928-4C88-492C-ACCE-388FC880D140}" srcOrd="0" destOrd="0" parTransId="{9A9C5E71-EFDC-4921-A17A-1109AA909085}" sibTransId="{75585ACF-D826-4859-BD07-396D53869247}"/>
    <dgm:cxn modelId="{97794332-34DA-4DB1-AC1E-4188F625BC28}" type="presParOf" srcId="{633CBB0E-A10E-4647-9E7E-168245C4E765}" destId="{26232FAB-54C7-466E-9E74-4D06C4A4A855}" srcOrd="0" destOrd="0" presId="urn:microsoft.com/office/officeart/2005/8/layout/arrow2"/>
    <dgm:cxn modelId="{3F79E32B-26AD-461C-867E-19E8B1CA08DC}" type="presParOf" srcId="{633CBB0E-A10E-4647-9E7E-168245C4E765}" destId="{A9A75CAA-A3E1-44E7-B9CF-214C17CE5E0B}" srcOrd="1" destOrd="0" presId="urn:microsoft.com/office/officeart/2005/8/layout/arrow2"/>
    <dgm:cxn modelId="{62F9F6FD-A515-4310-9AD9-D289DD97F208}" type="presParOf" srcId="{A9A75CAA-A3E1-44E7-B9CF-214C17CE5E0B}" destId="{302A2F81-E5CF-4A38-8A56-F71EAB316586}" srcOrd="0" destOrd="0" presId="urn:microsoft.com/office/officeart/2005/8/layout/arrow2"/>
    <dgm:cxn modelId="{DD1DEF67-04AE-40EE-B78C-2E37C6FDC23E}" type="presParOf" srcId="{A9A75CAA-A3E1-44E7-B9CF-214C17CE5E0B}" destId="{9C40A9BA-C203-46C1-AC2B-8DBE91522F56}" srcOrd="1" destOrd="0" presId="urn:microsoft.com/office/officeart/2005/8/layout/arrow2"/>
    <dgm:cxn modelId="{467F2785-13EE-4F2B-812A-C42A2D8D44F3}" type="presParOf" srcId="{A9A75CAA-A3E1-44E7-B9CF-214C17CE5E0B}" destId="{C66B3875-635B-4CDE-9DFD-3BE6B5679B6E}" srcOrd="2" destOrd="0" presId="urn:microsoft.com/office/officeart/2005/8/layout/arrow2"/>
    <dgm:cxn modelId="{7571CBA7-044A-4E06-A20E-28AA16F0406A}" type="presParOf" srcId="{A9A75CAA-A3E1-44E7-B9CF-214C17CE5E0B}" destId="{C043CE40-BD73-42E0-813D-83921BF55445}" srcOrd="3" destOrd="0" presId="urn:microsoft.com/office/officeart/2005/8/layout/arrow2"/>
    <dgm:cxn modelId="{B7A2673C-7086-4ED2-8A15-4EAAE067B04C}" type="presParOf" srcId="{A9A75CAA-A3E1-44E7-B9CF-214C17CE5E0B}" destId="{DF3FAD73-01B7-414B-947E-F4050740FD81}" srcOrd="4" destOrd="0" presId="urn:microsoft.com/office/officeart/2005/8/layout/arrow2"/>
    <dgm:cxn modelId="{9EF8DF62-DEE7-4D81-925B-25F474889272}" type="presParOf" srcId="{A9A75CAA-A3E1-44E7-B9CF-214C17CE5E0B}" destId="{A3EB90E7-53C3-4AF8-B14B-E0F2B6DBD4B6}"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80E310-C0D2-47B7-B69C-EE64E31C4B3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977FA2A6-AFBE-4D64-B50A-C274F6D4807A}">
      <dgm:prSet phldrT="[Text]"/>
      <dgm:spPr/>
      <dgm:t>
        <a:bodyPr/>
        <a:lstStyle/>
        <a:p>
          <a:r>
            <a:rPr lang="en-GB" dirty="0"/>
            <a:t>Develop confidence</a:t>
          </a:r>
        </a:p>
      </dgm:t>
    </dgm:pt>
    <dgm:pt modelId="{CA643CC2-6475-4A75-A260-6057E7B68F02}" type="parTrans" cxnId="{27CC1D28-0679-425B-AFF4-95A1313017A8}">
      <dgm:prSet/>
      <dgm:spPr/>
      <dgm:t>
        <a:bodyPr/>
        <a:lstStyle/>
        <a:p>
          <a:endParaRPr lang="en-GB"/>
        </a:p>
      </dgm:t>
    </dgm:pt>
    <dgm:pt modelId="{D3126FCF-4911-498A-B947-3250836499F3}" type="sibTrans" cxnId="{27CC1D28-0679-425B-AFF4-95A1313017A8}">
      <dgm:prSet/>
      <dgm:spPr/>
      <dgm:t>
        <a:bodyPr/>
        <a:lstStyle/>
        <a:p>
          <a:endParaRPr lang="en-GB"/>
        </a:p>
      </dgm:t>
    </dgm:pt>
    <dgm:pt modelId="{AE159192-9898-447B-8DF3-1B0B6676265F}">
      <dgm:prSet phldrT="[Text]"/>
      <dgm:spPr/>
      <dgm:t>
        <a:bodyPr/>
        <a:lstStyle/>
        <a:p>
          <a:r>
            <a:rPr lang="en-GB" dirty="0"/>
            <a:t>Self esteem</a:t>
          </a:r>
        </a:p>
      </dgm:t>
    </dgm:pt>
    <dgm:pt modelId="{1D779671-E71E-4524-AF78-03729F24C48A}" type="parTrans" cxnId="{EF6B59D3-32B3-4317-8F8F-7854518D2142}">
      <dgm:prSet/>
      <dgm:spPr/>
      <dgm:t>
        <a:bodyPr/>
        <a:lstStyle/>
        <a:p>
          <a:endParaRPr lang="en-GB"/>
        </a:p>
      </dgm:t>
    </dgm:pt>
    <dgm:pt modelId="{F0A92811-A68D-46E1-A6F4-02169851B85C}" type="sibTrans" cxnId="{EF6B59D3-32B3-4317-8F8F-7854518D2142}">
      <dgm:prSet/>
      <dgm:spPr/>
      <dgm:t>
        <a:bodyPr/>
        <a:lstStyle/>
        <a:p>
          <a:endParaRPr lang="en-GB"/>
        </a:p>
      </dgm:t>
    </dgm:pt>
    <dgm:pt modelId="{2CEA4611-32EE-4486-912D-76CE88FBA45B}">
      <dgm:prSet phldrT="[Text]"/>
      <dgm:spPr/>
      <dgm:t>
        <a:bodyPr/>
        <a:lstStyle/>
        <a:p>
          <a:r>
            <a:rPr lang="en-GB" dirty="0"/>
            <a:t>Emotional intelligence</a:t>
          </a:r>
        </a:p>
      </dgm:t>
    </dgm:pt>
    <dgm:pt modelId="{E33C09C0-83F1-45E1-B902-AC905DABD352}" type="parTrans" cxnId="{8CA296D2-4C4C-43B5-958A-1BE9E083D30B}">
      <dgm:prSet/>
      <dgm:spPr/>
      <dgm:t>
        <a:bodyPr/>
        <a:lstStyle/>
        <a:p>
          <a:endParaRPr lang="en-GB"/>
        </a:p>
      </dgm:t>
    </dgm:pt>
    <dgm:pt modelId="{E91BB770-C1AB-4825-A292-0B4E5EE65CAD}" type="sibTrans" cxnId="{8CA296D2-4C4C-43B5-958A-1BE9E083D30B}">
      <dgm:prSet/>
      <dgm:spPr/>
      <dgm:t>
        <a:bodyPr/>
        <a:lstStyle/>
        <a:p>
          <a:endParaRPr lang="en-GB"/>
        </a:p>
      </dgm:t>
    </dgm:pt>
    <dgm:pt modelId="{C896AC41-84E8-45A2-B034-76A4A8359233}" type="pres">
      <dgm:prSet presAssocID="{EE80E310-C0D2-47B7-B69C-EE64E31C4B3E}" presName="outerComposite" presStyleCnt="0">
        <dgm:presLayoutVars>
          <dgm:chMax val="5"/>
          <dgm:dir/>
          <dgm:resizeHandles val="exact"/>
        </dgm:presLayoutVars>
      </dgm:prSet>
      <dgm:spPr/>
    </dgm:pt>
    <dgm:pt modelId="{5A7C948E-3949-4C6B-B20C-69FC978D1753}" type="pres">
      <dgm:prSet presAssocID="{EE80E310-C0D2-47B7-B69C-EE64E31C4B3E}" presName="dummyMaxCanvas" presStyleCnt="0">
        <dgm:presLayoutVars/>
      </dgm:prSet>
      <dgm:spPr/>
    </dgm:pt>
    <dgm:pt modelId="{FB3FA2A1-BBCF-4EC6-A384-5B30A29A76B4}" type="pres">
      <dgm:prSet presAssocID="{EE80E310-C0D2-47B7-B69C-EE64E31C4B3E}" presName="ThreeNodes_1" presStyleLbl="node1" presStyleIdx="0" presStyleCnt="3" custLinFactNeighborX="-368" custLinFactNeighborY="1800">
        <dgm:presLayoutVars>
          <dgm:bulletEnabled val="1"/>
        </dgm:presLayoutVars>
      </dgm:prSet>
      <dgm:spPr/>
    </dgm:pt>
    <dgm:pt modelId="{42249F51-AEC6-4079-A12A-9951887411FB}" type="pres">
      <dgm:prSet presAssocID="{EE80E310-C0D2-47B7-B69C-EE64E31C4B3E}" presName="ThreeNodes_2" presStyleLbl="node1" presStyleIdx="1" presStyleCnt="3">
        <dgm:presLayoutVars>
          <dgm:bulletEnabled val="1"/>
        </dgm:presLayoutVars>
      </dgm:prSet>
      <dgm:spPr/>
    </dgm:pt>
    <dgm:pt modelId="{16FFA8F4-F97D-47A6-B57E-63BAA7E903A7}" type="pres">
      <dgm:prSet presAssocID="{EE80E310-C0D2-47B7-B69C-EE64E31C4B3E}" presName="ThreeNodes_3" presStyleLbl="node1" presStyleIdx="2" presStyleCnt="3">
        <dgm:presLayoutVars>
          <dgm:bulletEnabled val="1"/>
        </dgm:presLayoutVars>
      </dgm:prSet>
      <dgm:spPr/>
    </dgm:pt>
    <dgm:pt modelId="{5EC7E9C6-9227-4404-BA04-94CA5DFCC1A5}" type="pres">
      <dgm:prSet presAssocID="{EE80E310-C0D2-47B7-B69C-EE64E31C4B3E}" presName="ThreeConn_1-2" presStyleLbl="fgAccFollowNode1" presStyleIdx="0" presStyleCnt="2">
        <dgm:presLayoutVars>
          <dgm:bulletEnabled val="1"/>
        </dgm:presLayoutVars>
      </dgm:prSet>
      <dgm:spPr/>
    </dgm:pt>
    <dgm:pt modelId="{C783F1B8-47F6-49B8-9151-96953C01D77E}" type="pres">
      <dgm:prSet presAssocID="{EE80E310-C0D2-47B7-B69C-EE64E31C4B3E}" presName="ThreeConn_2-3" presStyleLbl="fgAccFollowNode1" presStyleIdx="1" presStyleCnt="2">
        <dgm:presLayoutVars>
          <dgm:bulletEnabled val="1"/>
        </dgm:presLayoutVars>
      </dgm:prSet>
      <dgm:spPr/>
    </dgm:pt>
    <dgm:pt modelId="{9CE2060D-CD12-436C-ACE5-071717699921}" type="pres">
      <dgm:prSet presAssocID="{EE80E310-C0D2-47B7-B69C-EE64E31C4B3E}" presName="ThreeNodes_1_text" presStyleLbl="node1" presStyleIdx="2" presStyleCnt="3">
        <dgm:presLayoutVars>
          <dgm:bulletEnabled val="1"/>
        </dgm:presLayoutVars>
      </dgm:prSet>
      <dgm:spPr/>
    </dgm:pt>
    <dgm:pt modelId="{E7F7E359-553F-45EF-B17D-9B1A66663CA9}" type="pres">
      <dgm:prSet presAssocID="{EE80E310-C0D2-47B7-B69C-EE64E31C4B3E}" presName="ThreeNodes_2_text" presStyleLbl="node1" presStyleIdx="2" presStyleCnt="3">
        <dgm:presLayoutVars>
          <dgm:bulletEnabled val="1"/>
        </dgm:presLayoutVars>
      </dgm:prSet>
      <dgm:spPr/>
    </dgm:pt>
    <dgm:pt modelId="{BFE14B31-3904-47DC-A06F-BF076CFE9CF3}" type="pres">
      <dgm:prSet presAssocID="{EE80E310-C0D2-47B7-B69C-EE64E31C4B3E}" presName="ThreeNodes_3_text" presStyleLbl="node1" presStyleIdx="2" presStyleCnt="3">
        <dgm:presLayoutVars>
          <dgm:bulletEnabled val="1"/>
        </dgm:presLayoutVars>
      </dgm:prSet>
      <dgm:spPr/>
    </dgm:pt>
  </dgm:ptLst>
  <dgm:cxnLst>
    <dgm:cxn modelId="{5767811F-23D0-4B4B-9B92-39CE68211248}" type="presOf" srcId="{977FA2A6-AFBE-4D64-B50A-C274F6D4807A}" destId="{FB3FA2A1-BBCF-4EC6-A384-5B30A29A76B4}" srcOrd="0" destOrd="0" presId="urn:microsoft.com/office/officeart/2005/8/layout/vProcess5"/>
    <dgm:cxn modelId="{27CC1D28-0679-425B-AFF4-95A1313017A8}" srcId="{EE80E310-C0D2-47B7-B69C-EE64E31C4B3E}" destId="{977FA2A6-AFBE-4D64-B50A-C274F6D4807A}" srcOrd="0" destOrd="0" parTransId="{CA643CC2-6475-4A75-A260-6057E7B68F02}" sibTransId="{D3126FCF-4911-498A-B947-3250836499F3}"/>
    <dgm:cxn modelId="{6E1B0C29-D18A-4737-8A8C-73DD1D0E352A}" type="presOf" srcId="{D3126FCF-4911-498A-B947-3250836499F3}" destId="{5EC7E9C6-9227-4404-BA04-94CA5DFCC1A5}" srcOrd="0" destOrd="0" presId="urn:microsoft.com/office/officeart/2005/8/layout/vProcess5"/>
    <dgm:cxn modelId="{BCECFF8B-D220-46EC-8972-5041D5B89CD4}" type="presOf" srcId="{F0A92811-A68D-46E1-A6F4-02169851B85C}" destId="{C783F1B8-47F6-49B8-9151-96953C01D77E}" srcOrd="0" destOrd="0" presId="urn:microsoft.com/office/officeart/2005/8/layout/vProcess5"/>
    <dgm:cxn modelId="{3033D18D-0024-4C22-A615-9AA6457428FE}" type="presOf" srcId="{AE159192-9898-447B-8DF3-1B0B6676265F}" destId="{E7F7E359-553F-45EF-B17D-9B1A66663CA9}" srcOrd="1" destOrd="0" presId="urn:microsoft.com/office/officeart/2005/8/layout/vProcess5"/>
    <dgm:cxn modelId="{C92F0D90-D795-4176-A644-5DE44509FCBA}" type="presOf" srcId="{2CEA4611-32EE-4486-912D-76CE88FBA45B}" destId="{BFE14B31-3904-47DC-A06F-BF076CFE9CF3}" srcOrd="1" destOrd="0" presId="urn:microsoft.com/office/officeart/2005/8/layout/vProcess5"/>
    <dgm:cxn modelId="{7594DAA9-55AB-47ED-B1A3-8EA013EF51A8}" type="presOf" srcId="{AE159192-9898-447B-8DF3-1B0B6676265F}" destId="{42249F51-AEC6-4079-A12A-9951887411FB}" srcOrd="0" destOrd="0" presId="urn:microsoft.com/office/officeart/2005/8/layout/vProcess5"/>
    <dgm:cxn modelId="{3D832CAA-6C10-4A07-9B3A-58CEA8E4ED7A}" type="presOf" srcId="{EE80E310-C0D2-47B7-B69C-EE64E31C4B3E}" destId="{C896AC41-84E8-45A2-B034-76A4A8359233}" srcOrd="0" destOrd="0" presId="urn:microsoft.com/office/officeart/2005/8/layout/vProcess5"/>
    <dgm:cxn modelId="{2B90EDB4-E95F-423A-B04B-20DDAA210866}" type="presOf" srcId="{977FA2A6-AFBE-4D64-B50A-C274F6D4807A}" destId="{9CE2060D-CD12-436C-ACE5-071717699921}" srcOrd="1" destOrd="0" presId="urn:microsoft.com/office/officeart/2005/8/layout/vProcess5"/>
    <dgm:cxn modelId="{175C51C1-A0C6-496C-B877-4A0766AF43E7}" type="presOf" srcId="{2CEA4611-32EE-4486-912D-76CE88FBA45B}" destId="{16FFA8F4-F97D-47A6-B57E-63BAA7E903A7}" srcOrd="0" destOrd="0" presId="urn:microsoft.com/office/officeart/2005/8/layout/vProcess5"/>
    <dgm:cxn modelId="{8CA296D2-4C4C-43B5-958A-1BE9E083D30B}" srcId="{EE80E310-C0D2-47B7-B69C-EE64E31C4B3E}" destId="{2CEA4611-32EE-4486-912D-76CE88FBA45B}" srcOrd="2" destOrd="0" parTransId="{E33C09C0-83F1-45E1-B902-AC905DABD352}" sibTransId="{E91BB770-C1AB-4825-A292-0B4E5EE65CAD}"/>
    <dgm:cxn modelId="{EF6B59D3-32B3-4317-8F8F-7854518D2142}" srcId="{EE80E310-C0D2-47B7-B69C-EE64E31C4B3E}" destId="{AE159192-9898-447B-8DF3-1B0B6676265F}" srcOrd="1" destOrd="0" parTransId="{1D779671-E71E-4524-AF78-03729F24C48A}" sibTransId="{F0A92811-A68D-46E1-A6F4-02169851B85C}"/>
    <dgm:cxn modelId="{611D0CAA-C2F0-40E9-BDD9-381456CCADD0}" type="presParOf" srcId="{C896AC41-84E8-45A2-B034-76A4A8359233}" destId="{5A7C948E-3949-4C6B-B20C-69FC978D1753}" srcOrd="0" destOrd="0" presId="urn:microsoft.com/office/officeart/2005/8/layout/vProcess5"/>
    <dgm:cxn modelId="{11CEFBCC-E6C0-4CCD-A75F-4A2DC7923EAB}" type="presParOf" srcId="{C896AC41-84E8-45A2-B034-76A4A8359233}" destId="{FB3FA2A1-BBCF-4EC6-A384-5B30A29A76B4}" srcOrd="1" destOrd="0" presId="urn:microsoft.com/office/officeart/2005/8/layout/vProcess5"/>
    <dgm:cxn modelId="{3AC6080A-A3AF-4A97-BF55-7E00772FDF40}" type="presParOf" srcId="{C896AC41-84E8-45A2-B034-76A4A8359233}" destId="{42249F51-AEC6-4079-A12A-9951887411FB}" srcOrd="2" destOrd="0" presId="urn:microsoft.com/office/officeart/2005/8/layout/vProcess5"/>
    <dgm:cxn modelId="{3969C808-0256-419A-B072-3A93123BD305}" type="presParOf" srcId="{C896AC41-84E8-45A2-B034-76A4A8359233}" destId="{16FFA8F4-F97D-47A6-B57E-63BAA7E903A7}" srcOrd="3" destOrd="0" presId="urn:microsoft.com/office/officeart/2005/8/layout/vProcess5"/>
    <dgm:cxn modelId="{F1435453-CD37-4A49-A5E7-3BE0CAFBC6EF}" type="presParOf" srcId="{C896AC41-84E8-45A2-B034-76A4A8359233}" destId="{5EC7E9C6-9227-4404-BA04-94CA5DFCC1A5}" srcOrd="4" destOrd="0" presId="urn:microsoft.com/office/officeart/2005/8/layout/vProcess5"/>
    <dgm:cxn modelId="{47E691E6-17B6-4A9A-9109-C4D4F0BA5383}" type="presParOf" srcId="{C896AC41-84E8-45A2-B034-76A4A8359233}" destId="{C783F1B8-47F6-49B8-9151-96953C01D77E}" srcOrd="5" destOrd="0" presId="urn:microsoft.com/office/officeart/2005/8/layout/vProcess5"/>
    <dgm:cxn modelId="{B91759DF-2A3B-493B-8DA1-0E489BFA9A8A}" type="presParOf" srcId="{C896AC41-84E8-45A2-B034-76A4A8359233}" destId="{9CE2060D-CD12-436C-ACE5-071717699921}" srcOrd="6" destOrd="0" presId="urn:microsoft.com/office/officeart/2005/8/layout/vProcess5"/>
    <dgm:cxn modelId="{95532D6A-4810-4239-9E35-595A384553CC}" type="presParOf" srcId="{C896AC41-84E8-45A2-B034-76A4A8359233}" destId="{E7F7E359-553F-45EF-B17D-9B1A66663CA9}" srcOrd="7" destOrd="0" presId="urn:microsoft.com/office/officeart/2005/8/layout/vProcess5"/>
    <dgm:cxn modelId="{2252719D-8B98-4E24-821B-9563D3D4EB82}" type="presParOf" srcId="{C896AC41-84E8-45A2-B034-76A4A8359233}" destId="{BFE14B31-3904-47DC-A06F-BF076CFE9CF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517D81-D5C0-45AC-8CB3-A895FA6A73E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F702D91-D39A-46D0-90A0-D5EE6F4EEA62}">
      <dgm:prSet phldrT="[Text]"/>
      <dgm:spPr/>
      <dgm:t>
        <a:bodyPr/>
        <a:lstStyle/>
        <a:p>
          <a:r>
            <a:rPr lang="en-GB" dirty="0"/>
            <a:t>The majority of pupils appear to make better progress and achieve better results when taught in a dyslexia friendly way</a:t>
          </a:r>
        </a:p>
      </dgm:t>
    </dgm:pt>
    <dgm:pt modelId="{5D43AD74-6D4E-4BCE-9490-C16F86A96AAB}" type="parTrans" cxnId="{844E4143-B9B3-4E39-BF3C-BD0DF2CB484E}">
      <dgm:prSet/>
      <dgm:spPr/>
      <dgm:t>
        <a:bodyPr/>
        <a:lstStyle/>
        <a:p>
          <a:endParaRPr lang="en-GB"/>
        </a:p>
      </dgm:t>
    </dgm:pt>
    <dgm:pt modelId="{F20EF8AA-1B5D-43DD-ADDA-E35C3D5CFBC9}" type="sibTrans" cxnId="{844E4143-B9B3-4E39-BF3C-BD0DF2CB484E}">
      <dgm:prSet/>
      <dgm:spPr/>
      <dgm:t>
        <a:bodyPr/>
        <a:lstStyle/>
        <a:p>
          <a:endParaRPr lang="en-GB"/>
        </a:p>
      </dgm:t>
    </dgm:pt>
    <dgm:pt modelId="{B4EF2DCA-56DD-421E-89E0-22AC58EB5052}">
      <dgm:prSet phldrT="[Text]"/>
      <dgm:spPr/>
      <dgm:t>
        <a:bodyPr/>
        <a:lstStyle/>
        <a:p>
          <a:r>
            <a:rPr lang="en-GB" dirty="0"/>
            <a:t>This is seen  regardless of learning need</a:t>
          </a:r>
        </a:p>
      </dgm:t>
    </dgm:pt>
    <dgm:pt modelId="{3F46BD40-9561-4AA1-A07F-E437C3EF03BA}" type="parTrans" cxnId="{9520F5D6-BDAE-4464-AF33-56F9F749E1C2}">
      <dgm:prSet/>
      <dgm:spPr/>
      <dgm:t>
        <a:bodyPr/>
        <a:lstStyle/>
        <a:p>
          <a:endParaRPr lang="en-GB"/>
        </a:p>
      </dgm:t>
    </dgm:pt>
    <dgm:pt modelId="{E5172AE9-D167-472A-AE0B-AD21C7B90F26}" type="sibTrans" cxnId="{9520F5D6-BDAE-4464-AF33-56F9F749E1C2}">
      <dgm:prSet/>
      <dgm:spPr/>
      <dgm:t>
        <a:bodyPr/>
        <a:lstStyle/>
        <a:p>
          <a:endParaRPr lang="en-GB"/>
        </a:p>
      </dgm:t>
    </dgm:pt>
    <dgm:pt modelId="{1511B677-5DED-4884-837B-675C06C5D874}">
      <dgm:prSet phldrT="[Text]"/>
      <dgm:spPr/>
      <dgm:t>
        <a:bodyPr/>
        <a:lstStyle/>
        <a:p>
          <a:r>
            <a:rPr lang="en-GB" dirty="0"/>
            <a:t>Best practice is to teach all students as if they are dyslexic</a:t>
          </a:r>
        </a:p>
      </dgm:t>
    </dgm:pt>
    <dgm:pt modelId="{1F3E855A-DE9D-4CBA-992C-B0FD2CC573BA}" type="parTrans" cxnId="{E10109D5-DA50-4843-B32D-BD23F0943915}">
      <dgm:prSet/>
      <dgm:spPr/>
      <dgm:t>
        <a:bodyPr/>
        <a:lstStyle/>
        <a:p>
          <a:endParaRPr lang="en-GB"/>
        </a:p>
      </dgm:t>
    </dgm:pt>
    <dgm:pt modelId="{8E1C2838-6BAF-4F11-88ED-9D50D0663A44}" type="sibTrans" cxnId="{E10109D5-DA50-4843-B32D-BD23F0943915}">
      <dgm:prSet/>
      <dgm:spPr/>
      <dgm:t>
        <a:bodyPr/>
        <a:lstStyle/>
        <a:p>
          <a:endParaRPr lang="en-GB"/>
        </a:p>
      </dgm:t>
    </dgm:pt>
    <dgm:pt modelId="{97DE951A-5D23-44BE-B936-07B6E8BBACBE}">
      <dgm:prSet phldrT="[Text]" custT="1"/>
      <dgm:spPr/>
      <dgm:t>
        <a:bodyPr/>
        <a:lstStyle/>
        <a:p>
          <a:r>
            <a:rPr lang="en-GB" sz="1800" dirty="0"/>
            <a:t>Source : Nottingham City Guide to Dyslexia Friendly Schools </a:t>
          </a:r>
        </a:p>
      </dgm:t>
    </dgm:pt>
    <dgm:pt modelId="{AF92364D-4FC1-486D-9453-AFFE85798760}" type="parTrans" cxnId="{927087F3-B580-4028-B05D-A79EB6AE555E}">
      <dgm:prSet/>
      <dgm:spPr/>
      <dgm:t>
        <a:bodyPr/>
        <a:lstStyle/>
        <a:p>
          <a:endParaRPr lang="en-GB"/>
        </a:p>
      </dgm:t>
    </dgm:pt>
    <dgm:pt modelId="{18D5273B-A4E8-4FD0-B3B8-1E9DB978FC6C}" type="sibTrans" cxnId="{927087F3-B580-4028-B05D-A79EB6AE555E}">
      <dgm:prSet/>
      <dgm:spPr/>
      <dgm:t>
        <a:bodyPr/>
        <a:lstStyle/>
        <a:p>
          <a:endParaRPr lang="en-GB"/>
        </a:p>
      </dgm:t>
    </dgm:pt>
    <dgm:pt modelId="{5584AE25-6AFE-444E-A63A-49F04F037AE1}" type="pres">
      <dgm:prSet presAssocID="{11517D81-D5C0-45AC-8CB3-A895FA6A73EF}" presName="linear" presStyleCnt="0">
        <dgm:presLayoutVars>
          <dgm:animLvl val="lvl"/>
          <dgm:resizeHandles val="exact"/>
        </dgm:presLayoutVars>
      </dgm:prSet>
      <dgm:spPr/>
    </dgm:pt>
    <dgm:pt modelId="{F231BF4C-578D-4A1C-802F-8A87CB3862A2}" type="pres">
      <dgm:prSet presAssocID="{8F702D91-D39A-46D0-90A0-D5EE6F4EEA62}" presName="parentText" presStyleLbl="node1" presStyleIdx="0" presStyleCnt="2">
        <dgm:presLayoutVars>
          <dgm:chMax val="0"/>
          <dgm:bulletEnabled val="1"/>
        </dgm:presLayoutVars>
      </dgm:prSet>
      <dgm:spPr/>
    </dgm:pt>
    <dgm:pt modelId="{B2290265-DDA5-4939-992C-9F39039B860A}" type="pres">
      <dgm:prSet presAssocID="{8F702D91-D39A-46D0-90A0-D5EE6F4EEA62}" presName="childText" presStyleLbl="revTx" presStyleIdx="0" presStyleCnt="2">
        <dgm:presLayoutVars>
          <dgm:bulletEnabled val="1"/>
        </dgm:presLayoutVars>
      </dgm:prSet>
      <dgm:spPr/>
    </dgm:pt>
    <dgm:pt modelId="{C352881E-1816-41F8-9C68-B3AA116FE1E1}" type="pres">
      <dgm:prSet presAssocID="{1511B677-5DED-4884-837B-675C06C5D874}" presName="parentText" presStyleLbl="node1" presStyleIdx="1" presStyleCnt="2">
        <dgm:presLayoutVars>
          <dgm:chMax val="0"/>
          <dgm:bulletEnabled val="1"/>
        </dgm:presLayoutVars>
      </dgm:prSet>
      <dgm:spPr/>
    </dgm:pt>
    <dgm:pt modelId="{0D91DF43-03FF-4B81-A502-B3B84E86810F}" type="pres">
      <dgm:prSet presAssocID="{1511B677-5DED-4884-837B-675C06C5D874}" presName="childText" presStyleLbl="revTx" presStyleIdx="1" presStyleCnt="2">
        <dgm:presLayoutVars>
          <dgm:bulletEnabled val="1"/>
        </dgm:presLayoutVars>
      </dgm:prSet>
      <dgm:spPr/>
    </dgm:pt>
  </dgm:ptLst>
  <dgm:cxnLst>
    <dgm:cxn modelId="{A08CC82F-97E0-4D65-8729-57BC270F7068}" type="presOf" srcId="{8F702D91-D39A-46D0-90A0-D5EE6F4EEA62}" destId="{F231BF4C-578D-4A1C-802F-8A87CB3862A2}" srcOrd="0" destOrd="0" presId="urn:microsoft.com/office/officeart/2005/8/layout/vList2"/>
    <dgm:cxn modelId="{F7882335-3DEA-4333-B82B-A02E511BA39E}" type="presOf" srcId="{11517D81-D5C0-45AC-8CB3-A895FA6A73EF}" destId="{5584AE25-6AFE-444E-A63A-49F04F037AE1}" srcOrd="0" destOrd="0" presId="urn:microsoft.com/office/officeart/2005/8/layout/vList2"/>
    <dgm:cxn modelId="{844E4143-B9B3-4E39-BF3C-BD0DF2CB484E}" srcId="{11517D81-D5C0-45AC-8CB3-A895FA6A73EF}" destId="{8F702D91-D39A-46D0-90A0-D5EE6F4EEA62}" srcOrd="0" destOrd="0" parTransId="{5D43AD74-6D4E-4BCE-9490-C16F86A96AAB}" sibTransId="{F20EF8AA-1B5D-43DD-ADDA-E35C3D5CFBC9}"/>
    <dgm:cxn modelId="{3B1B6976-6B5E-4746-BCE1-9DAB551F2423}" type="presOf" srcId="{B4EF2DCA-56DD-421E-89E0-22AC58EB5052}" destId="{B2290265-DDA5-4939-992C-9F39039B860A}" srcOrd="0" destOrd="0" presId="urn:microsoft.com/office/officeart/2005/8/layout/vList2"/>
    <dgm:cxn modelId="{4E4992B5-3C15-4657-9346-8DED7EBD995D}" type="presOf" srcId="{1511B677-5DED-4884-837B-675C06C5D874}" destId="{C352881E-1816-41F8-9C68-B3AA116FE1E1}" srcOrd="0" destOrd="0" presId="urn:microsoft.com/office/officeart/2005/8/layout/vList2"/>
    <dgm:cxn modelId="{B7C4A1B6-C89A-4C5D-AE66-4CA8473729C0}" type="presOf" srcId="{97DE951A-5D23-44BE-B936-07B6E8BBACBE}" destId="{0D91DF43-03FF-4B81-A502-B3B84E86810F}" srcOrd="0" destOrd="0" presId="urn:microsoft.com/office/officeart/2005/8/layout/vList2"/>
    <dgm:cxn modelId="{E10109D5-DA50-4843-B32D-BD23F0943915}" srcId="{11517D81-D5C0-45AC-8CB3-A895FA6A73EF}" destId="{1511B677-5DED-4884-837B-675C06C5D874}" srcOrd="1" destOrd="0" parTransId="{1F3E855A-DE9D-4CBA-992C-B0FD2CC573BA}" sibTransId="{8E1C2838-6BAF-4F11-88ED-9D50D0663A44}"/>
    <dgm:cxn modelId="{9520F5D6-BDAE-4464-AF33-56F9F749E1C2}" srcId="{8F702D91-D39A-46D0-90A0-D5EE6F4EEA62}" destId="{B4EF2DCA-56DD-421E-89E0-22AC58EB5052}" srcOrd="0" destOrd="0" parTransId="{3F46BD40-9561-4AA1-A07F-E437C3EF03BA}" sibTransId="{E5172AE9-D167-472A-AE0B-AD21C7B90F26}"/>
    <dgm:cxn modelId="{927087F3-B580-4028-B05D-A79EB6AE555E}" srcId="{1511B677-5DED-4884-837B-675C06C5D874}" destId="{97DE951A-5D23-44BE-B936-07B6E8BBACBE}" srcOrd="0" destOrd="0" parTransId="{AF92364D-4FC1-486D-9453-AFFE85798760}" sibTransId="{18D5273B-A4E8-4FD0-B3B8-1E9DB978FC6C}"/>
    <dgm:cxn modelId="{F29E69BB-721E-4B9F-969B-460C1AA5314D}" type="presParOf" srcId="{5584AE25-6AFE-444E-A63A-49F04F037AE1}" destId="{F231BF4C-578D-4A1C-802F-8A87CB3862A2}" srcOrd="0" destOrd="0" presId="urn:microsoft.com/office/officeart/2005/8/layout/vList2"/>
    <dgm:cxn modelId="{37961BD6-E35F-4594-AEBB-0968B9461C1E}" type="presParOf" srcId="{5584AE25-6AFE-444E-A63A-49F04F037AE1}" destId="{B2290265-DDA5-4939-992C-9F39039B860A}" srcOrd="1" destOrd="0" presId="urn:microsoft.com/office/officeart/2005/8/layout/vList2"/>
    <dgm:cxn modelId="{459DFC44-7566-4122-A82D-E44328FACA85}" type="presParOf" srcId="{5584AE25-6AFE-444E-A63A-49F04F037AE1}" destId="{C352881E-1816-41F8-9C68-B3AA116FE1E1}" srcOrd="2" destOrd="0" presId="urn:microsoft.com/office/officeart/2005/8/layout/vList2"/>
    <dgm:cxn modelId="{75266F37-4DCE-449C-8144-46B2176A43EB}" type="presParOf" srcId="{5584AE25-6AFE-444E-A63A-49F04F037AE1}" destId="{0D91DF43-03FF-4B81-A502-B3B84E86810F}"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B1258A-03C9-49F9-93B7-B25969CBADF4}" type="doc">
      <dgm:prSet loTypeId="urn:microsoft.com/office/officeart/2005/8/layout/pyramid2" loCatId="list" qsTypeId="urn:microsoft.com/office/officeart/2005/8/quickstyle/simple1" qsCatId="simple" csTypeId="urn:microsoft.com/office/officeart/2005/8/colors/accent1_2" csCatId="accent1" phldr="1"/>
      <dgm:spPr/>
    </dgm:pt>
    <dgm:pt modelId="{D3109216-163D-4538-A846-51A9BCC1A723}">
      <dgm:prSet phldrT="[Text]"/>
      <dgm:spPr/>
      <dgm:t>
        <a:bodyPr/>
        <a:lstStyle/>
        <a:p>
          <a:r>
            <a:rPr lang="en-GB" dirty="0">
              <a:latin typeface="Comic Sans MS" panose="030F0702030302020204" pitchFamily="66" charset="0"/>
            </a:rPr>
            <a:t>Small steps to build in success</a:t>
          </a:r>
        </a:p>
      </dgm:t>
    </dgm:pt>
    <dgm:pt modelId="{202C9348-55F8-4297-A96B-A2052D4A21CA}" type="parTrans" cxnId="{0F181ABF-89D8-49E3-BDD2-D0321D2A01D9}">
      <dgm:prSet/>
      <dgm:spPr/>
      <dgm:t>
        <a:bodyPr/>
        <a:lstStyle/>
        <a:p>
          <a:endParaRPr lang="en-GB"/>
        </a:p>
      </dgm:t>
    </dgm:pt>
    <dgm:pt modelId="{C47BAD25-8D19-4131-B818-C9EC76B56ACE}" type="sibTrans" cxnId="{0F181ABF-89D8-49E3-BDD2-D0321D2A01D9}">
      <dgm:prSet/>
      <dgm:spPr/>
      <dgm:t>
        <a:bodyPr/>
        <a:lstStyle/>
        <a:p>
          <a:endParaRPr lang="en-GB"/>
        </a:p>
      </dgm:t>
    </dgm:pt>
    <dgm:pt modelId="{2B35AAB7-C773-4B68-8B0F-63327FEF20EC}">
      <dgm:prSet phldrT="[Text]"/>
      <dgm:spPr/>
      <dgm:t>
        <a:bodyPr/>
        <a:lstStyle/>
        <a:p>
          <a:r>
            <a:rPr lang="en-GB" dirty="0">
              <a:latin typeface="Comic Sans MS" panose="030F0702030302020204" pitchFamily="66" charset="0"/>
            </a:rPr>
            <a:t>Multi-sensory</a:t>
          </a:r>
        </a:p>
      </dgm:t>
    </dgm:pt>
    <dgm:pt modelId="{20902284-6299-4F1B-80B0-71C766201DF9}" type="parTrans" cxnId="{4BA34AC4-503E-4192-A0C7-D3A4E3934D3C}">
      <dgm:prSet/>
      <dgm:spPr/>
      <dgm:t>
        <a:bodyPr/>
        <a:lstStyle/>
        <a:p>
          <a:endParaRPr lang="en-GB"/>
        </a:p>
      </dgm:t>
    </dgm:pt>
    <dgm:pt modelId="{E50164F3-EBF8-4008-B1B2-F0FE07D9A38B}" type="sibTrans" cxnId="{4BA34AC4-503E-4192-A0C7-D3A4E3934D3C}">
      <dgm:prSet/>
      <dgm:spPr/>
      <dgm:t>
        <a:bodyPr/>
        <a:lstStyle/>
        <a:p>
          <a:endParaRPr lang="en-GB"/>
        </a:p>
      </dgm:t>
    </dgm:pt>
    <dgm:pt modelId="{706F56E4-95D6-4327-BB78-FBB58161BFAA}">
      <dgm:prSet phldrT="[Text]"/>
      <dgm:spPr/>
      <dgm:t>
        <a:bodyPr/>
        <a:lstStyle/>
        <a:p>
          <a:r>
            <a:rPr lang="en-GB" dirty="0">
              <a:latin typeface="Comic Sans MS" panose="030F0702030302020204" pitchFamily="66" charset="0"/>
            </a:rPr>
            <a:t>Structured and systematic</a:t>
          </a:r>
        </a:p>
      </dgm:t>
    </dgm:pt>
    <dgm:pt modelId="{6ACC9EEA-CE3A-422D-BD60-4CA6427A1433}" type="parTrans" cxnId="{2CBCDB6E-6BC1-4792-BFA0-8068A2F96B51}">
      <dgm:prSet/>
      <dgm:spPr/>
      <dgm:t>
        <a:bodyPr/>
        <a:lstStyle/>
        <a:p>
          <a:endParaRPr lang="en-GB"/>
        </a:p>
      </dgm:t>
    </dgm:pt>
    <dgm:pt modelId="{11893865-4F2D-46EA-9E3F-A64921491E8E}" type="sibTrans" cxnId="{2CBCDB6E-6BC1-4792-BFA0-8068A2F96B51}">
      <dgm:prSet/>
      <dgm:spPr/>
      <dgm:t>
        <a:bodyPr/>
        <a:lstStyle/>
        <a:p>
          <a:endParaRPr lang="en-GB"/>
        </a:p>
      </dgm:t>
    </dgm:pt>
    <dgm:pt modelId="{0427BB90-88B4-4841-8B84-4D4DDF591A28}" type="pres">
      <dgm:prSet presAssocID="{8BB1258A-03C9-49F9-93B7-B25969CBADF4}" presName="compositeShape" presStyleCnt="0">
        <dgm:presLayoutVars>
          <dgm:dir/>
          <dgm:resizeHandles/>
        </dgm:presLayoutVars>
      </dgm:prSet>
      <dgm:spPr/>
    </dgm:pt>
    <dgm:pt modelId="{E3939E12-98F2-455A-920E-C05813245151}" type="pres">
      <dgm:prSet presAssocID="{8BB1258A-03C9-49F9-93B7-B25969CBADF4}" presName="pyramid" presStyleLbl="node1" presStyleIdx="0" presStyleCnt="1"/>
      <dgm:spPr/>
    </dgm:pt>
    <dgm:pt modelId="{992D0381-DEC3-4F21-B2A6-353C1D54600F}" type="pres">
      <dgm:prSet presAssocID="{8BB1258A-03C9-49F9-93B7-B25969CBADF4}" presName="theList" presStyleCnt="0"/>
      <dgm:spPr/>
    </dgm:pt>
    <dgm:pt modelId="{BF4A5F6E-0415-4C07-80DF-9445EC7C5192}" type="pres">
      <dgm:prSet presAssocID="{D3109216-163D-4538-A846-51A9BCC1A723}" presName="aNode" presStyleLbl="fgAcc1" presStyleIdx="0" presStyleCnt="3">
        <dgm:presLayoutVars>
          <dgm:bulletEnabled val="1"/>
        </dgm:presLayoutVars>
      </dgm:prSet>
      <dgm:spPr/>
    </dgm:pt>
    <dgm:pt modelId="{6C7CDE40-5A74-4E4E-9175-D2D62799C4EE}" type="pres">
      <dgm:prSet presAssocID="{D3109216-163D-4538-A846-51A9BCC1A723}" presName="aSpace" presStyleCnt="0"/>
      <dgm:spPr/>
    </dgm:pt>
    <dgm:pt modelId="{8B2F95ED-DF1D-4B04-A2E4-C38526D6CC55}" type="pres">
      <dgm:prSet presAssocID="{2B35AAB7-C773-4B68-8B0F-63327FEF20EC}" presName="aNode" presStyleLbl="fgAcc1" presStyleIdx="1" presStyleCnt="3" custLinFactNeighborX="1748" custLinFactNeighborY="18260">
        <dgm:presLayoutVars>
          <dgm:bulletEnabled val="1"/>
        </dgm:presLayoutVars>
      </dgm:prSet>
      <dgm:spPr/>
    </dgm:pt>
    <dgm:pt modelId="{F710FB81-D2C1-424A-A0C5-8A4A9DD23C0F}" type="pres">
      <dgm:prSet presAssocID="{2B35AAB7-C773-4B68-8B0F-63327FEF20EC}" presName="aSpace" presStyleCnt="0"/>
      <dgm:spPr/>
    </dgm:pt>
    <dgm:pt modelId="{95B9B2C5-B33A-4932-A22C-A5F718E6451C}" type="pres">
      <dgm:prSet presAssocID="{706F56E4-95D6-4327-BB78-FBB58161BFAA}" presName="aNode" presStyleLbl="fgAcc1" presStyleIdx="2" presStyleCnt="3">
        <dgm:presLayoutVars>
          <dgm:bulletEnabled val="1"/>
        </dgm:presLayoutVars>
      </dgm:prSet>
      <dgm:spPr/>
    </dgm:pt>
    <dgm:pt modelId="{7E41E5C6-E481-4AD0-A373-1544C8AE1A3C}" type="pres">
      <dgm:prSet presAssocID="{706F56E4-95D6-4327-BB78-FBB58161BFAA}" presName="aSpace" presStyleCnt="0"/>
      <dgm:spPr/>
    </dgm:pt>
  </dgm:ptLst>
  <dgm:cxnLst>
    <dgm:cxn modelId="{6A1A2B6A-968A-4E93-AB55-F466D4C5E580}" type="presOf" srcId="{D3109216-163D-4538-A846-51A9BCC1A723}" destId="{BF4A5F6E-0415-4C07-80DF-9445EC7C5192}" srcOrd="0" destOrd="0" presId="urn:microsoft.com/office/officeart/2005/8/layout/pyramid2"/>
    <dgm:cxn modelId="{2CBCDB6E-6BC1-4792-BFA0-8068A2F96B51}" srcId="{8BB1258A-03C9-49F9-93B7-B25969CBADF4}" destId="{706F56E4-95D6-4327-BB78-FBB58161BFAA}" srcOrd="2" destOrd="0" parTransId="{6ACC9EEA-CE3A-422D-BD60-4CA6427A1433}" sibTransId="{11893865-4F2D-46EA-9E3F-A64921491E8E}"/>
    <dgm:cxn modelId="{257E2D81-3BD9-47EE-B1C0-6E936F4DB2A3}" type="presOf" srcId="{706F56E4-95D6-4327-BB78-FBB58161BFAA}" destId="{95B9B2C5-B33A-4932-A22C-A5F718E6451C}" srcOrd="0" destOrd="0" presId="urn:microsoft.com/office/officeart/2005/8/layout/pyramid2"/>
    <dgm:cxn modelId="{F03651B4-A62E-45B9-8F52-4B64CE9D01CD}" type="presOf" srcId="{2B35AAB7-C773-4B68-8B0F-63327FEF20EC}" destId="{8B2F95ED-DF1D-4B04-A2E4-C38526D6CC55}" srcOrd="0" destOrd="0" presId="urn:microsoft.com/office/officeart/2005/8/layout/pyramid2"/>
    <dgm:cxn modelId="{0F181ABF-89D8-49E3-BDD2-D0321D2A01D9}" srcId="{8BB1258A-03C9-49F9-93B7-B25969CBADF4}" destId="{D3109216-163D-4538-A846-51A9BCC1A723}" srcOrd="0" destOrd="0" parTransId="{202C9348-55F8-4297-A96B-A2052D4A21CA}" sibTransId="{C47BAD25-8D19-4131-B818-C9EC76B56ACE}"/>
    <dgm:cxn modelId="{4BA34AC4-503E-4192-A0C7-D3A4E3934D3C}" srcId="{8BB1258A-03C9-49F9-93B7-B25969CBADF4}" destId="{2B35AAB7-C773-4B68-8B0F-63327FEF20EC}" srcOrd="1" destOrd="0" parTransId="{20902284-6299-4F1B-80B0-71C766201DF9}" sibTransId="{E50164F3-EBF8-4008-B1B2-F0FE07D9A38B}"/>
    <dgm:cxn modelId="{880A5CCF-0D37-4061-8DB0-E4E967BC4C54}" type="presOf" srcId="{8BB1258A-03C9-49F9-93B7-B25969CBADF4}" destId="{0427BB90-88B4-4841-8B84-4D4DDF591A28}" srcOrd="0" destOrd="0" presId="urn:microsoft.com/office/officeart/2005/8/layout/pyramid2"/>
    <dgm:cxn modelId="{4DBA85A2-BE40-4E5A-9291-36F092FCCC8D}" type="presParOf" srcId="{0427BB90-88B4-4841-8B84-4D4DDF591A28}" destId="{E3939E12-98F2-455A-920E-C05813245151}" srcOrd="0" destOrd="0" presId="urn:microsoft.com/office/officeart/2005/8/layout/pyramid2"/>
    <dgm:cxn modelId="{3A459360-BB84-4BB5-B3D2-0FFC966311AD}" type="presParOf" srcId="{0427BB90-88B4-4841-8B84-4D4DDF591A28}" destId="{992D0381-DEC3-4F21-B2A6-353C1D54600F}" srcOrd="1" destOrd="0" presId="urn:microsoft.com/office/officeart/2005/8/layout/pyramid2"/>
    <dgm:cxn modelId="{1C468290-9630-47A1-B0A3-45E3186F7C86}" type="presParOf" srcId="{992D0381-DEC3-4F21-B2A6-353C1D54600F}" destId="{BF4A5F6E-0415-4C07-80DF-9445EC7C5192}" srcOrd="0" destOrd="0" presId="urn:microsoft.com/office/officeart/2005/8/layout/pyramid2"/>
    <dgm:cxn modelId="{FA0804C2-E8BA-4D38-BFA2-56BBDF19D0EF}" type="presParOf" srcId="{992D0381-DEC3-4F21-B2A6-353C1D54600F}" destId="{6C7CDE40-5A74-4E4E-9175-D2D62799C4EE}" srcOrd="1" destOrd="0" presId="urn:microsoft.com/office/officeart/2005/8/layout/pyramid2"/>
    <dgm:cxn modelId="{478DA821-CDF2-4446-82DB-BBD9F1913825}" type="presParOf" srcId="{992D0381-DEC3-4F21-B2A6-353C1D54600F}" destId="{8B2F95ED-DF1D-4B04-A2E4-C38526D6CC55}" srcOrd="2" destOrd="0" presId="urn:microsoft.com/office/officeart/2005/8/layout/pyramid2"/>
    <dgm:cxn modelId="{33044B0A-AAD4-4C33-962F-2707CE3178D6}" type="presParOf" srcId="{992D0381-DEC3-4F21-B2A6-353C1D54600F}" destId="{F710FB81-D2C1-424A-A0C5-8A4A9DD23C0F}" srcOrd="3" destOrd="0" presId="urn:microsoft.com/office/officeart/2005/8/layout/pyramid2"/>
    <dgm:cxn modelId="{99E8D5CD-1531-4E26-8DDC-BF2D070CA359}" type="presParOf" srcId="{992D0381-DEC3-4F21-B2A6-353C1D54600F}" destId="{95B9B2C5-B33A-4932-A22C-A5F718E6451C}" srcOrd="4" destOrd="0" presId="urn:microsoft.com/office/officeart/2005/8/layout/pyramid2"/>
    <dgm:cxn modelId="{AD446C12-CDF4-42C2-AD63-54CFD45752C0}" type="presParOf" srcId="{992D0381-DEC3-4F21-B2A6-353C1D54600F}" destId="{7E41E5C6-E481-4AD0-A373-1544C8AE1A3C}" srcOrd="5" destOrd="0" presId="urn:microsoft.com/office/officeart/2005/8/layout/pyramid2"/>
  </dgm:cxnLst>
  <dgm:bg>
    <a:solidFill>
      <a:schemeClr val="accent3">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5E2CD74-7B4A-D845-AE14-DF3F39AA0682}" type="doc">
      <dgm:prSet loTypeId="urn:microsoft.com/office/officeart/2005/8/layout/chevron1" loCatId="" qsTypeId="urn:microsoft.com/office/officeart/2005/8/quickstyle/simple4" qsCatId="simple" csTypeId="urn:microsoft.com/office/officeart/2005/8/colors/accent1_2" csCatId="accent1" phldr="1"/>
      <dgm:spPr/>
      <dgm:t>
        <a:bodyPr/>
        <a:lstStyle/>
        <a:p>
          <a:endParaRPr lang="en-US"/>
        </a:p>
      </dgm:t>
    </dgm:pt>
    <dgm:pt modelId="{BB9B03B1-E785-AC4D-8E1E-53C925E8040B}">
      <dgm:prSet phldrT="[Text]"/>
      <dgm:spPr/>
      <dgm:t>
        <a:bodyPr/>
        <a:lstStyle/>
        <a:p>
          <a:r>
            <a:rPr lang="en-US" dirty="0"/>
            <a:t>Frustration</a:t>
          </a:r>
        </a:p>
        <a:p>
          <a:r>
            <a:rPr lang="en-US" dirty="0"/>
            <a:t>Anger</a:t>
          </a:r>
        </a:p>
      </dgm:t>
    </dgm:pt>
    <dgm:pt modelId="{72BF58D2-21F8-E34F-B716-5A92BA7F82B4}" type="parTrans" cxnId="{90796E49-7A6C-344D-81C8-4C3D0019071D}">
      <dgm:prSet/>
      <dgm:spPr/>
      <dgm:t>
        <a:bodyPr/>
        <a:lstStyle/>
        <a:p>
          <a:endParaRPr lang="en-US"/>
        </a:p>
      </dgm:t>
    </dgm:pt>
    <dgm:pt modelId="{81BC05ED-7751-B14E-BF22-99DEFE13E49A}" type="sibTrans" cxnId="{90796E49-7A6C-344D-81C8-4C3D0019071D}">
      <dgm:prSet/>
      <dgm:spPr/>
      <dgm:t>
        <a:bodyPr/>
        <a:lstStyle/>
        <a:p>
          <a:endParaRPr lang="en-US"/>
        </a:p>
      </dgm:t>
    </dgm:pt>
    <dgm:pt modelId="{6A08C9E2-5327-0D4C-8FEC-E8C497AADA5A}">
      <dgm:prSet phldrT="[Text]"/>
      <dgm:spPr/>
      <dgm:t>
        <a:bodyPr/>
        <a:lstStyle/>
        <a:p>
          <a:r>
            <a:rPr lang="en-US" dirty="0"/>
            <a:t>Acting up</a:t>
          </a:r>
        </a:p>
      </dgm:t>
    </dgm:pt>
    <dgm:pt modelId="{100EB3EE-A06B-8E4E-A632-01C091A3C358}" type="parTrans" cxnId="{F47F8DD2-EB0F-6B4F-801C-0EFB7A4892E0}">
      <dgm:prSet/>
      <dgm:spPr/>
      <dgm:t>
        <a:bodyPr/>
        <a:lstStyle/>
        <a:p>
          <a:endParaRPr lang="en-US"/>
        </a:p>
      </dgm:t>
    </dgm:pt>
    <dgm:pt modelId="{07A31B2B-0CC7-F94A-A7C7-AB70DDCDE378}" type="sibTrans" cxnId="{F47F8DD2-EB0F-6B4F-801C-0EFB7A4892E0}">
      <dgm:prSet/>
      <dgm:spPr/>
      <dgm:t>
        <a:bodyPr/>
        <a:lstStyle/>
        <a:p>
          <a:endParaRPr lang="en-US"/>
        </a:p>
      </dgm:t>
    </dgm:pt>
    <dgm:pt modelId="{00AD7AE5-244E-304D-9C82-7041815D1C63}">
      <dgm:prSet phldrT="[Text]"/>
      <dgm:spPr/>
      <dgm:t>
        <a:bodyPr/>
        <a:lstStyle/>
        <a:p>
          <a:r>
            <a:rPr lang="en-US" dirty="0"/>
            <a:t>Exclusion</a:t>
          </a:r>
        </a:p>
        <a:p>
          <a:r>
            <a:rPr lang="en-US" dirty="0"/>
            <a:t>(My best school day ever!)</a:t>
          </a:r>
        </a:p>
      </dgm:t>
    </dgm:pt>
    <dgm:pt modelId="{62932A78-3414-6F4F-A390-7D4DB5BCAE79}" type="parTrans" cxnId="{ED72574A-713A-E840-95E3-A954FC02CB52}">
      <dgm:prSet/>
      <dgm:spPr/>
      <dgm:t>
        <a:bodyPr/>
        <a:lstStyle/>
        <a:p>
          <a:endParaRPr lang="en-US"/>
        </a:p>
      </dgm:t>
    </dgm:pt>
    <dgm:pt modelId="{F4084C1D-7573-0244-8482-A225532E8B50}" type="sibTrans" cxnId="{ED72574A-713A-E840-95E3-A954FC02CB52}">
      <dgm:prSet/>
      <dgm:spPr/>
      <dgm:t>
        <a:bodyPr/>
        <a:lstStyle/>
        <a:p>
          <a:endParaRPr lang="en-US"/>
        </a:p>
      </dgm:t>
    </dgm:pt>
    <dgm:pt modelId="{6EE07784-BC09-4ABE-B493-7AA53788AF11}">
      <dgm:prSet phldrT="[Text]"/>
      <dgm:spPr/>
      <dgm:t>
        <a:bodyPr/>
        <a:lstStyle/>
        <a:p>
          <a:r>
            <a:rPr lang="en-US" dirty="0"/>
            <a:t>Anti-social or deviant </a:t>
          </a:r>
          <a:r>
            <a:rPr lang="en-US" dirty="0" err="1"/>
            <a:t>behaviour</a:t>
          </a:r>
          <a:endParaRPr lang="en-US" dirty="0"/>
        </a:p>
      </dgm:t>
    </dgm:pt>
    <dgm:pt modelId="{2F3FC6CA-FCB7-4FA9-9BED-007B3A32641F}" type="parTrans" cxnId="{70681126-9454-40F7-9B17-E8EBF775DB5F}">
      <dgm:prSet/>
      <dgm:spPr/>
      <dgm:t>
        <a:bodyPr/>
        <a:lstStyle/>
        <a:p>
          <a:endParaRPr lang="en-GB"/>
        </a:p>
      </dgm:t>
    </dgm:pt>
    <dgm:pt modelId="{5BC684FC-89C7-449C-9EBC-7804FD51CED5}" type="sibTrans" cxnId="{70681126-9454-40F7-9B17-E8EBF775DB5F}">
      <dgm:prSet/>
      <dgm:spPr/>
      <dgm:t>
        <a:bodyPr/>
        <a:lstStyle/>
        <a:p>
          <a:endParaRPr lang="en-GB"/>
        </a:p>
      </dgm:t>
    </dgm:pt>
    <dgm:pt modelId="{6F5E5B92-E8EA-A84F-8C2B-EF485CFFFBCD}" type="pres">
      <dgm:prSet presAssocID="{65E2CD74-7B4A-D845-AE14-DF3F39AA0682}" presName="Name0" presStyleCnt="0">
        <dgm:presLayoutVars>
          <dgm:dir/>
          <dgm:animLvl val="lvl"/>
          <dgm:resizeHandles val="exact"/>
        </dgm:presLayoutVars>
      </dgm:prSet>
      <dgm:spPr/>
    </dgm:pt>
    <dgm:pt modelId="{B5605B6C-62CC-BA47-99A2-3BB67F79A9D2}" type="pres">
      <dgm:prSet presAssocID="{BB9B03B1-E785-AC4D-8E1E-53C925E8040B}" presName="parTxOnly" presStyleLbl="node1" presStyleIdx="0" presStyleCnt="4">
        <dgm:presLayoutVars>
          <dgm:chMax val="0"/>
          <dgm:chPref val="0"/>
          <dgm:bulletEnabled val="1"/>
        </dgm:presLayoutVars>
      </dgm:prSet>
      <dgm:spPr/>
    </dgm:pt>
    <dgm:pt modelId="{EBBE843D-41BA-ED48-A384-88EE2C58C669}" type="pres">
      <dgm:prSet presAssocID="{81BC05ED-7751-B14E-BF22-99DEFE13E49A}" presName="parTxOnlySpace" presStyleCnt="0"/>
      <dgm:spPr/>
    </dgm:pt>
    <dgm:pt modelId="{19EEDE55-5AC9-FF4B-8CFA-E09257A87F05}" type="pres">
      <dgm:prSet presAssocID="{6A08C9E2-5327-0D4C-8FEC-E8C497AADA5A}" presName="parTxOnly" presStyleLbl="node1" presStyleIdx="1" presStyleCnt="4">
        <dgm:presLayoutVars>
          <dgm:chMax val="0"/>
          <dgm:chPref val="0"/>
          <dgm:bulletEnabled val="1"/>
        </dgm:presLayoutVars>
      </dgm:prSet>
      <dgm:spPr/>
    </dgm:pt>
    <dgm:pt modelId="{354C83D1-33BC-AB42-B921-E11BE27B630F}" type="pres">
      <dgm:prSet presAssocID="{07A31B2B-0CC7-F94A-A7C7-AB70DDCDE378}" presName="parTxOnlySpace" presStyleCnt="0"/>
      <dgm:spPr/>
    </dgm:pt>
    <dgm:pt modelId="{0AE4E65E-25A5-459E-99A6-3D144B1EEE21}" type="pres">
      <dgm:prSet presAssocID="{6EE07784-BC09-4ABE-B493-7AA53788AF11}" presName="parTxOnly" presStyleLbl="node1" presStyleIdx="2" presStyleCnt="4">
        <dgm:presLayoutVars>
          <dgm:chMax val="0"/>
          <dgm:chPref val="0"/>
          <dgm:bulletEnabled val="1"/>
        </dgm:presLayoutVars>
      </dgm:prSet>
      <dgm:spPr/>
    </dgm:pt>
    <dgm:pt modelId="{10A65152-DED5-412C-9C9A-FBD2BC373223}" type="pres">
      <dgm:prSet presAssocID="{5BC684FC-89C7-449C-9EBC-7804FD51CED5}" presName="parTxOnlySpace" presStyleCnt="0"/>
      <dgm:spPr/>
    </dgm:pt>
    <dgm:pt modelId="{8E28675C-7AC0-8143-BC25-0B336AFE46AE}" type="pres">
      <dgm:prSet presAssocID="{00AD7AE5-244E-304D-9C82-7041815D1C63}" presName="parTxOnly" presStyleLbl="node1" presStyleIdx="3" presStyleCnt="4">
        <dgm:presLayoutVars>
          <dgm:chMax val="0"/>
          <dgm:chPref val="0"/>
          <dgm:bulletEnabled val="1"/>
        </dgm:presLayoutVars>
      </dgm:prSet>
      <dgm:spPr/>
    </dgm:pt>
  </dgm:ptLst>
  <dgm:cxnLst>
    <dgm:cxn modelId="{894E2024-DF29-4A47-9A9A-86217144FC5B}" type="presOf" srcId="{00AD7AE5-244E-304D-9C82-7041815D1C63}" destId="{8E28675C-7AC0-8143-BC25-0B336AFE46AE}" srcOrd="0" destOrd="0" presId="urn:microsoft.com/office/officeart/2005/8/layout/chevron1"/>
    <dgm:cxn modelId="{70681126-9454-40F7-9B17-E8EBF775DB5F}" srcId="{65E2CD74-7B4A-D845-AE14-DF3F39AA0682}" destId="{6EE07784-BC09-4ABE-B493-7AA53788AF11}" srcOrd="2" destOrd="0" parTransId="{2F3FC6CA-FCB7-4FA9-9BED-007B3A32641F}" sibTransId="{5BC684FC-89C7-449C-9EBC-7804FD51CED5}"/>
    <dgm:cxn modelId="{90796E49-7A6C-344D-81C8-4C3D0019071D}" srcId="{65E2CD74-7B4A-D845-AE14-DF3F39AA0682}" destId="{BB9B03B1-E785-AC4D-8E1E-53C925E8040B}" srcOrd="0" destOrd="0" parTransId="{72BF58D2-21F8-E34F-B716-5A92BA7F82B4}" sibTransId="{81BC05ED-7751-B14E-BF22-99DEFE13E49A}"/>
    <dgm:cxn modelId="{ED72574A-713A-E840-95E3-A954FC02CB52}" srcId="{65E2CD74-7B4A-D845-AE14-DF3F39AA0682}" destId="{00AD7AE5-244E-304D-9C82-7041815D1C63}" srcOrd="3" destOrd="0" parTransId="{62932A78-3414-6F4F-A390-7D4DB5BCAE79}" sibTransId="{F4084C1D-7573-0244-8482-A225532E8B50}"/>
    <dgm:cxn modelId="{C76B6F52-3D8E-8E4E-9870-87D52ED3CB36}" type="presOf" srcId="{65E2CD74-7B4A-D845-AE14-DF3F39AA0682}" destId="{6F5E5B92-E8EA-A84F-8C2B-EF485CFFFBCD}" srcOrd="0" destOrd="0" presId="urn:microsoft.com/office/officeart/2005/8/layout/chevron1"/>
    <dgm:cxn modelId="{A1436D57-D7B8-494C-8266-2FE80CC35FE6}" type="presOf" srcId="{BB9B03B1-E785-AC4D-8E1E-53C925E8040B}" destId="{B5605B6C-62CC-BA47-99A2-3BB67F79A9D2}" srcOrd="0" destOrd="0" presId="urn:microsoft.com/office/officeart/2005/8/layout/chevron1"/>
    <dgm:cxn modelId="{0EBA0376-8A64-394E-8E4F-5AF46B133DC0}" type="presOf" srcId="{6A08C9E2-5327-0D4C-8FEC-E8C497AADA5A}" destId="{19EEDE55-5AC9-FF4B-8CFA-E09257A87F05}" srcOrd="0" destOrd="0" presId="urn:microsoft.com/office/officeart/2005/8/layout/chevron1"/>
    <dgm:cxn modelId="{0BB437B9-1A06-4864-99D5-2F461D47622A}" type="presOf" srcId="{6EE07784-BC09-4ABE-B493-7AA53788AF11}" destId="{0AE4E65E-25A5-459E-99A6-3D144B1EEE21}" srcOrd="0" destOrd="0" presId="urn:microsoft.com/office/officeart/2005/8/layout/chevron1"/>
    <dgm:cxn modelId="{F47F8DD2-EB0F-6B4F-801C-0EFB7A4892E0}" srcId="{65E2CD74-7B4A-D845-AE14-DF3F39AA0682}" destId="{6A08C9E2-5327-0D4C-8FEC-E8C497AADA5A}" srcOrd="1" destOrd="0" parTransId="{100EB3EE-A06B-8E4E-A632-01C091A3C358}" sibTransId="{07A31B2B-0CC7-F94A-A7C7-AB70DDCDE378}"/>
    <dgm:cxn modelId="{A930D54C-2C8C-F745-B0CE-981BAD4D669F}" type="presParOf" srcId="{6F5E5B92-E8EA-A84F-8C2B-EF485CFFFBCD}" destId="{B5605B6C-62CC-BA47-99A2-3BB67F79A9D2}" srcOrd="0" destOrd="0" presId="urn:microsoft.com/office/officeart/2005/8/layout/chevron1"/>
    <dgm:cxn modelId="{752DEA65-A320-B340-A062-536112615A36}" type="presParOf" srcId="{6F5E5B92-E8EA-A84F-8C2B-EF485CFFFBCD}" destId="{EBBE843D-41BA-ED48-A384-88EE2C58C669}" srcOrd="1" destOrd="0" presId="urn:microsoft.com/office/officeart/2005/8/layout/chevron1"/>
    <dgm:cxn modelId="{9A4782A8-61BC-AF4C-99AB-648E206293BC}" type="presParOf" srcId="{6F5E5B92-E8EA-A84F-8C2B-EF485CFFFBCD}" destId="{19EEDE55-5AC9-FF4B-8CFA-E09257A87F05}" srcOrd="2" destOrd="0" presId="urn:microsoft.com/office/officeart/2005/8/layout/chevron1"/>
    <dgm:cxn modelId="{135676B0-6A37-7F46-856F-DBE31F5F5654}" type="presParOf" srcId="{6F5E5B92-E8EA-A84F-8C2B-EF485CFFFBCD}" destId="{354C83D1-33BC-AB42-B921-E11BE27B630F}" srcOrd="3" destOrd="0" presId="urn:microsoft.com/office/officeart/2005/8/layout/chevron1"/>
    <dgm:cxn modelId="{FDAC704A-AD5A-4719-9665-8B14A75D67AF}" type="presParOf" srcId="{6F5E5B92-E8EA-A84F-8C2B-EF485CFFFBCD}" destId="{0AE4E65E-25A5-459E-99A6-3D144B1EEE21}" srcOrd="4" destOrd="0" presId="urn:microsoft.com/office/officeart/2005/8/layout/chevron1"/>
    <dgm:cxn modelId="{CA327EBA-8FDF-423E-96F2-419A35A76A76}" type="presParOf" srcId="{6F5E5B92-E8EA-A84F-8C2B-EF485CFFFBCD}" destId="{10A65152-DED5-412C-9C9A-FBD2BC373223}" srcOrd="5" destOrd="0" presId="urn:microsoft.com/office/officeart/2005/8/layout/chevron1"/>
    <dgm:cxn modelId="{888334CD-8FA9-5040-9DC3-A546FB93D307}" type="presParOf" srcId="{6F5E5B92-E8EA-A84F-8C2B-EF485CFFFBCD}" destId="{8E28675C-7AC0-8143-BC25-0B336AFE46AE}"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98144E-5ACC-D741-B712-DFC5EBD39AA0}" type="doc">
      <dgm:prSet loTypeId="urn:microsoft.com/office/officeart/2005/8/layout/radial4" loCatId="" qsTypeId="urn:microsoft.com/office/officeart/2005/8/quickstyle/simple4" qsCatId="simple" csTypeId="urn:microsoft.com/office/officeart/2005/8/colors/accent1_2" csCatId="accent1" phldr="1"/>
      <dgm:spPr/>
      <dgm:t>
        <a:bodyPr/>
        <a:lstStyle/>
        <a:p>
          <a:endParaRPr lang="en-US"/>
        </a:p>
      </dgm:t>
    </dgm:pt>
    <dgm:pt modelId="{A40B34D8-E5C3-5448-B707-D6E5B894C59D}">
      <dgm:prSet phldrT="[Text]"/>
      <dgm:spPr/>
      <dgm:t>
        <a:bodyPr/>
        <a:lstStyle/>
        <a:p>
          <a:r>
            <a:rPr lang="en-US" dirty="0"/>
            <a:t>Inadequacy, anxiety, stress, depression</a:t>
          </a:r>
        </a:p>
      </dgm:t>
    </dgm:pt>
    <dgm:pt modelId="{30E88667-6354-F743-837C-8D4200D287CC}" type="parTrans" cxnId="{A69126A4-3074-624B-B6F9-147CD73DE059}">
      <dgm:prSet/>
      <dgm:spPr/>
      <dgm:t>
        <a:bodyPr/>
        <a:lstStyle/>
        <a:p>
          <a:endParaRPr lang="en-US"/>
        </a:p>
      </dgm:t>
    </dgm:pt>
    <dgm:pt modelId="{2DBAFF08-B793-5643-B427-CF11628EBF8B}" type="sibTrans" cxnId="{A69126A4-3074-624B-B6F9-147CD73DE059}">
      <dgm:prSet/>
      <dgm:spPr/>
      <dgm:t>
        <a:bodyPr/>
        <a:lstStyle/>
        <a:p>
          <a:endParaRPr lang="en-US"/>
        </a:p>
      </dgm:t>
    </dgm:pt>
    <dgm:pt modelId="{5C4B62F0-BEAB-3446-ACEC-B3AB82F7CFCB}">
      <dgm:prSet phldrT="[Text]"/>
      <dgm:spPr/>
      <dgm:t>
        <a:bodyPr/>
        <a:lstStyle/>
        <a:p>
          <a:r>
            <a:rPr lang="en-US" dirty="0"/>
            <a:t>Avoidance-        Persistent absenteeism</a:t>
          </a:r>
        </a:p>
        <a:p>
          <a:r>
            <a:rPr lang="en-US" dirty="0"/>
            <a:t>47% primary</a:t>
          </a:r>
        </a:p>
        <a:p>
          <a:r>
            <a:rPr lang="en-US" dirty="0"/>
            <a:t>42% secondary</a:t>
          </a:r>
        </a:p>
        <a:p>
          <a:r>
            <a:rPr lang="en-US" dirty="0"/>
            <a:t>absentees have SEN </a:t>
          </a:r>
        </a:p>
      </dgm:t>
    </dgm:pt>
    <dgm:pt modelId="{9B747478-49B2-4848-BC22-A595CDC3DE84}" type="parTrans" cxnId="{5F7867F0-3F4F-F441-97A6-D7529C7055F8}">
      <dgm:prSet/>
      <dgm:spPr/>
      <dgm:t>
        <a:bodyPr/>
        <a:lstStyle/>
        <a:p>
          <a:endParaRPr lang="en-US"/>
        </a:p>
      </dgm:t>
    </dgm:pt>
    <dgm:pt modelId="{8875D092-6496-5342-80D0-158EF12995C5}" type="sibTrans" cxnId="{5F7867F0-3F4F-F441-97A6-D7529C7055F8}">
      <dgm:prSet/>
      <dgm:spPr/>
      <dgm:t>
        <a:bodyPr/>
        <a:lstStyle/>
        <a:p>
          <a:endParaRPr lang="en-US"/>
        </a:p>
      </dgm:t>
    </dgm:pt>
    <dgm:pt modelId="{1C5778A0-71B0-2849-9176-8026C4607794}">
      <dgm:prSet phldrT="[Text]"/>
      <dgm:spPr/>
      <dgm:t>
        <a:bodyPr/>
        <a:lstStyle/>
        <a:p>
          <a:r>
            <a:rPr lang="en-US" dirty="0"/>
            <a:t>Disaffection</a:t>
          </a:r>
        </a:p>
        <a:p>
          <a:r>
            <a:rPr lang="en-US" dirty="0"/>
            <a:t>(Delinquency/Can lead to drug /alcohol use, to mask feelings of inadequacy)</a:t>
          </a:r>
        </a:p>
        <a:p>
          <a:endParaRPr lang="en-US" dirty="0"/>
        </a:p>
        <a:p>
          <a:endParaRPr lang="en-US" dirty="0"/>
        </a:p>
      </dgm:t>
    </dgm:pt>
    <dgm:pt modelId="{A5F4056B-1DE9-424F-9C77-C9E521883E4E}" type="parTrans" cxnId="{54AFD934-4DCD-024F-9D3F-54E4F7C50990}">
      <dgm:prSet/>
      <dgm:spPr/>
      <dgm:t>
        <a:bodyPr/>
        <a:lstStyle/>
        <a:p>
          <a:endParaRPr lang="en-US"/>
        </a:p>
      </dgm:t>
    </dgm:pt>
    <dgm:pt modelId="{99A9C94B-8014-F642-8471-060AE693C2A9}" type="sibTrans" cxnId="{54AFD934-4DCD-024F-9D3F-54E4F7C50990}">
      <dgm:prSet/>
      <dgm:spPr/>
      <dgm:t>
        <a:bodyPr/>
        <a:lstStyle/>
        <a:p>
          <a:endParaRPr lang="en-US"/>
        </a:p>
      </dgm:t>
    </dgm:pt>
    <dgm:pt modelId="{EC6E9FFA-0242-DC4E-AF43-4DA740560533}">
      <dgm:prSet phldrT="[Text]"/>
      <dgm:spPr/>
      <dgm:t>
        <a:bodyPr/>
        <a:lstStyle/>
        <a:p>
          <a:r>
            <a:rPr lang="en-US" dirty="0"/>
            <a:t>Difficulty making friends </a:t>
          </a:r>
        </a:p>
        <a:p>
          <a:r>
            <a:rPr lang="en-US" dirty="0" err="1"/>
            <a:t>Victimisation</a:t>
          </a:r>
          <a:r>
            <a:rPr lang="en-US" dirty="0"/>
            <a:t>/bullying</a:t>
          </a:r>
        </a:p>
      </dgm:t>
    </dgm:pt>
    <dgm:pt modelId="{27AA7601-9431-BA47-B09C-5964DC3BEE68}" type="parTrans" cxnId="{A4D4D43B-B8C2-6E40-A7D1-77D77B797E84}">
      <dgm:prSet/>
      <dgm:spPr/>
      <dgm:t>
        <a:bodyPr/>
        <a:lstStyle/>
        <a:p>
          <a:endParaRPr lang="en-US"/>
        </a:p>
      </dgm:t>
    </dgm:pt>
    <dgm:pt modelId="{51B88989-F7A9-5B41-9370-4039886DCC90}" type="sibTrans" cxnId="{A4D4D43B-B8C2-6E40-A7D1-77D77B797E84}">
      <dgm:prSet/>
      <dgm:spPr/>
      <dgm:t>
        <a:bodyPr/>
        <a:lstStyle/>
        <a:p>
          <a:endParaRPr lang="en-US"/>
        </a:p>
      </dgm:t>
    </dgm:pt>
    <dgm:pt modelId="{2FCE0C86-A8D8-F54A-83EB-9074DF4FAA37}" type="pres">
      <dgm:prSet presAssocID="{9E98144E-5ACC-D741-B712-DFC5EBD39AA0}" presName="cycle" presStyleCnt="0">
        <dgm:presLayoutVars>
          <dgm:chMax val="1"/>
          <dgm:dir/>
          <dgm:animLvl val="ctr"/>
          <dgm:resizeHandles val="exact"/>
        </dgm:presLayoutVars>
      </dgm:prSet>
      <dgm:spPr/>
    </dgm:pt>
    <dgm:pt modelId="{AFE58A06-FB94-A74B-8F7E-FED9ADE9733A}" type="pres">
      <dgm:prSet presAssocID="{A40B34D8-E5C3-5448-B707-D6E5B894C59D}" presName="centerShape" presStyleLbl="node0" presStyleIdx="0" presStyleCnt="1" custLinFactNeighborX="-2822" custLinFactNeighborY="9676"/>
      <dgm:spPr/>
    </dgm:pt>
    <dgm:pt modelId="{469336AA-384B-8747-A07A-132BA2398194}" type="pres">
      <dgm:prSet presAssocID="{9B747478-49B2-4848-BC22-A595CDC3DE84}" presName="parTrans" presStyleLbl="bgSibTrans2D1" presStyleIdx="0" presStyleCnt="3" custAng="10908281" custScaleX="44616" custLinFactNeighborX="24615" custLinFactNeighborY="77998"/>
      <dgm:spPr/>
    </dgm:pt>
    <dgm:pt modelId="{600799DD-71A0-8443-A7C9-04DF011E8795}" type="pres">
      <dgm:prSet presAssocID="{5C4B62F0-BEAB-3446-ACEC-B3AB82F7CFCB}" presName="node" presStyleLbl="node1" presStyleIdx="0" presStyleCnt="3" custScaleX="102172" custScaleY="176795" custRadScaleRad="118656" custRadScaleInc="385">
        <dgm:presLayoutVars>
          <dgm:bulletEnabled val="1"/>
        </dgm:presLayoutVars>
      </dgm:prSet>
      <dgm:spPr/>
    </dgm:pt>
    <dgm:pt modelId="{FEB900FB-A5BE-8549-85BE-9B3AE8C8C542}" type="pres">
      <dgm:prSet presAssocID="{A5F4056B-1DE9-424F-9C77-C9E521883E4E}" presName="parTrans" presStyleLbl="bgSibTrans2D1" presStyleIdx="1" presStyleCnt="3" custAng="7443087" custFlipVert="0" custFlipHor="1" custScaleX="65689" custScaleY="122087" custLinFactY="73823" custLinFactNeighborX="82795" custLinFactNeighborY="100000"/>
      <dgm:spPr/>
    </dgm:pt>
    <dgm:pt modelId="{E59EB1CC-5D90-8244-903A-0CDD40E6A30F}" type="pres">
      <dgm:prSet presAssocID="{1C5778A0-71B0-2849-9176-8026C4607794}" presName="node" presStyleLbl="node1" presStyleIdx="1" presStyleCnt="3" custScaleX="134311" custScaleY="120309" custRadScaleRad="94130" custRadScaleInc="-661">
        <dgm:presLayoutVars>
          <dgm:bulletEnabled val="1"/>
        </dgm:presLayoutVars>
      </dgm:prSet>
      <dgm:spPr/>
    </dgm:pt>
    <dgm:pt modelId="{F7001BB8-FD78-6D4C-8608-C220178B3EEE}" type="pres">
      <dgm:prSet presAssocID="{27AA7601-9431-BA47-B09C-5964DC3BEE68}" presName="parTrans" presStyleLbl="bgSibTrans2D1" presStyleIdx="2" presStyleCnt="3" custAng="6845852" custScaleX="37303" custLinFactNeighborX="-97871" custLinFactNeighborY="-68997"/>
      <dgm:spPr/>
    </dgm:pt>
    <dgm:pt modelId="{31F73DB3-5A2A-6F44-B213-92F84E0F7410}" type="pres">
      <dgm:prSet presAssocID="{EC6E9FFA-0242-DC4E-AF43-4DA740560533}" presName="node" presStyleLbl="node1" presStyleIdx="2" presStyleCnt="3" custScaleX="124168" custRadScaleRad="111381" custRadScaleInc="16195">
        <dgm:presLayoutVars>
          <dgm:bulletEnabled val="1"/>
        </dgm:presLayoutVars>
      </dgm:prSet>
      <dgm:spPr/>
    </dgm:pt>
  </dgm:ptLst>
  <dgm:cxnLst>
    <dgm:cxn modelId="{CA1C6423-CCD4-9346-87F1-FE05E656ABF1}" type="presOf" srcId="{EC6E9FFA-0242-DC4E-AF43-4DA740560533}" destId="{31F73DB3-5A2A-6F44-B213-92F84E0F7410}" srcOrd="0" destOrd="0" presId="urn:microsoft.com/office/officeart/2005/8/layout/radial4"/>
    <dgm:cxn modelId="{CC2BFB2E-F963-0B4A-930E-49CD5DA54F11}" type="presOf" srcId="{A5F4056B-1DE9-424F-9C77-C9E521883E4E}" destId="{FEB900FB-A5BE-8549-85BE-9B3AE8C8C542}" srcOrd="0" destOrd="0" presId="urn:microsoft.com/office/officeart/2005/8/layout/radial4"/>
    <dgm:cxn modelId="{99E57C33-7154-0041-907E-86289AC089C6}" type="presOf" srcId="{9E98144E-5ACC-D741-B712-DFC5EBD39AA0}" destId="{2FCE0C86-A8D8-F54A-83EB-9074DF4FAA37}" srcOrd="0" destOrd="0" presId="urn:microsoft.com/office/officeart/2005/8/layout/radial4"/>
    <dgm:cxn modelId="{54AFD934-4DCD-024F-9D3F-54E4F7C50990}" srcId="{A40B34D8-E5C3-5448-B707-D6E5B894C59D}" destId="{1C5778A0-71B0-2849-9176-8026C4607794}" srcOrd="1" destOrd="0" parTransId="{A5F4056B-1DE9-424F-9C77-C9E521883E4E}" sibTransId="{99A9C94B-8014-F642-8471-060AE693C2A9}"/>
    <dgm:cxn modelId="{A4D4D43B-B8C2-6E40-A7D1-77D77B797E84}" srcId="{A40B34D8-E5C3-5448-B707-D6E5B894C59D}" destId="{EC6E9FFA-0242-DC4E-AF43-4DA740560533}" srcOrd="2" destOrd="0" parTransId="{27AA7601-9431-BA47-B09C-5964DC3BEE68}" sibTransId="{51B88989-F7A9-5B41-9370-4039886DCC90}"/>
    <dgm:cxn modelId="{BFC72052-8CFC-CC48-BF66-3F74F43DCBB1}" type="presOf" srcId="{27AA7601-9431-BA47-B09C-5964DC3BEE68}" destId="{F7001BB8-FD78-6D4C-8608-C220178B3EEE}" srcOrd="0" destOrd="0" presId="urn:microsoft.com/office/officeart/2005/8/layout/radial4"/>
    <dgm:cxn modelId="{45DC1159-36D2-8B4B-98DF-062E51977352}" type="presOf" srcId="{5C4B62F0-BEAB-3446-ACEC-B3AB82F7CFCB}" destId="{600799DD-71A0-8443-A7C9-04DF011E8795}" srcOrd="0" destOrd="0" presId="urn:microsoft.com/office/officeart/2005/8/layout/radial4"/>
    <dgm:cxn modelId="{A69126A4-3074-624B-B6F9-147CD73DE059}" srcId="{9E98144E-5ACC-D741-B712-DFC5EBD39AA0}" destId="{A40B34D8-E5C3-5448-B707-D6E5B894C59D}" srcOrd="0" destOrd="0" parTransId="{30E88667-6354-F743-837C-8D4200D287CC}" sibTransId="{2DBAFF08-B793-5643-B427-CF11628EBF8B}"/>
    <dgm:cxn modelId="{340933B1-F4B7-BD44-892E-577BF39C3528}" type="presOf" srcId="{A40B34D8-E5C3-5448-B707-D6E5B894C59D}" destId="{AFE58A06-FB94-A74B-8F7E-FED9ADE9733A}" srcOrd="0" destOrd="0" presId="urn:microsoft.com/office/officeart/2005/8/layout/radial4"/>
    <dgm:cxn modelId="{85CADDB3-6861-1B48-A764-BD99D374B359}" type="presOf" srcId="{9B747478-49B2-4848-BC22-A595CDC3DE84}" destId="{469336AA-384B-8747-A07A-132BA2398194}" srcOrd="0" destOrd="0" presId="urn:microsoft.com/office/officeart/2005/8/layout/radial4"/>
    <dgm:cxn modelId="{5F7867F0-3F4F-F441-97A6-D7529C7055F8}" srcId="{A40B34D8-E5C3-5448-B707-D6E5B894C59D}" destId="{5C4B62F0-BEAB-3446-ACEC-B3AB82F7CFCB}" srcOrd="0" destOrd="0" parTransId="{9B747478-49B2-4848-BC22-A595CDC3DE84}" sibTransId="{8875D092-6496-5342-80D0-158EF12995C5}"/>
    <dgm:cxn modelId="{B14AAEFB-0746-7340-9CBC-6D71D9C130C1}" type="presOf" srcId="{1C5778A0-71B0-2849-9176-8026C4607794}" destId="{E59EB1CC-5D90-8244-903A-0CDD40E6A30F}" srcOrd="0" destOrd="0" presId="urn:microsoft.com/office/officeart/2005/8/layout/radial4"/>
    <dgm:cxn modelId="{C5DF8899-EAE4-F143-99D5-2BC4EE260E57}" type="presParOf" srcId="{2FCE0C86-A8D8-F54A-83EB-9074DF4FAA37}" destId="{AFE58A06-FB94-A74B-8F7E-FED9ADE9733A}" srcOrd="0" destOrd="0" presId="urn:microsoft.com/office/officeart/2005/8/layout/radial4"/>
    <dgm:cxn modelId="{FE99C179-0082-BF46-A096-0A3B1BF7BA32}" type="presParOf" srcId="{2FCE0C86-A8D8-F54A-83EB-9074DF4FAA37}" destId="{469336AA-384B-8747-A07A-132BA2398194}" srcOrd="1" destOrd="0" presId="urn:microsoft.com/office/officeart/2005/8/layout/radial4"/>
    <dgm:cxn modelId="{5C01B368-ABE2-E646-B70F-02835F505B20}" type="presParOf" srcId="{2FCE0C86-A8D8-F54A-83EB-9074DF4FAA37}" destId="{600799DD-71A0-8443-A7C9-04DF011E8795}" srcOrd="2" destOrd="0" presId="urn:microsoft.com/office/officeart/2005/8/layout/radial4"/>
    <dgm:cxn modelId="{F16365FD-0EF2-4B4D-8441-9A12629AF949}" type="presParOf" srcId="{2FCE0C86-A8D8-F54A-83EB-9074DF4FAA37}" destId="{FEB900FB-A5BE-8549-85BE-9B3AE8C8C542}" srcOrd="3" destOrd="0" presId="urn:microsoft.com/office/officeart/2005/8/layout/radial4"/>
    <dgm:cxn modelId="{E41163B5-75EE-4547-8BA7-A91B5047AB98}" type="presParOf" srcId="{2FCE0C86-A8D8-F54A-83EB-9074DF4FAA37}" destId="{E59EB1CC-5D90-8244-903A-0CDD40E6A30F}" srcOrd="4" destOrd="0" presId="urn:microsoft.com/office/officeart/2005/8/layout/radial4"/>
    <dgm:cxn modelId="{38BF4BF4-CEC7-6443-B02A-4E635776CE3B}" type="presParOf" srcId="{2FCE0C86-A8D8-F54A-83EB-9074DF4FAA37}" destId="{F7001BB8-FD78-6D4C-8608-C220178B3EEE}" srcOrd="5" destOrd="0" presId="urn:microsoft.com/office/officeart/2005/8/layout/radial4"/>
    <dgm:cxn modelId="{D58607DB-771B-4742-9034-D8697160436C}" type="presParOf" srcId="{2FCE0C86-A8D8-F54A-83EB-9074DF4FAA37}" destId="{31F73DB3-5A2A-6F44-B213-92F84E0F7410}"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32FAB-54C7-466E-9E74-4D06C4A4A855}">
      <dsp:nvSpPr>
        <dsp:cNvPr id="0" name=""/>
        <dsp:cNvSpPr/>
      </dsp:nvSpPr>
      <dsp:spPr>
        <a:xfrm>
          <a:off x="0" y="615279"/>
          <a:ext cx="6096000" cy="3810000"/>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A2F81-E5CF-4A38-8A56-F71EAB316586}">
      <dsp:nvSpPr>
        <dsp:cNvPr id="0" name=""/>
        <dsp:cNvSpPr/>
      </dsp:nvSpPr>
      <dsp:spPr>
        <a:xfrm>
          <a:off x="774192" y="3244941"/>
          <a:ext cx="158496" cy="1584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0A9BA-C203-46C1-AC2B-8DBE91522F56}">
      <dsp:nvSpPr>
        <dsp:cNvPr id="0" name=""/>
        <dsp:cNvSpPr/>
      </dsp:nvSpPr>
      <dsp:spPr>
        <a:xfrm>
          <a:off x="853440" y="3324190"/>
          <a:ext cx="1420368" cy="1101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984" tIns="0" rIns="0" bIns="0" numCol="1" spcCol="1270" anchor="t" anchorCtr="0">
          <a:noAutofit/>
        </a:bodyPr>
        <a:lstStyle/>
        <a:p>
          <a:pPr marL="0" lvl="0" indent="0" algn="l" defTabSz="889000">
            <a:lnSpc>
              <a:spcPct val="90000"/>
            </a:lnSpc>
            <a:spcBef>
              <a:spcPct val="0"/>
            </a:spcBef>
            <a:spcAft>
              <a:spcPct val="35000"/>
            </a:spcAft>
            <a:buNone/>
          </a:pPr>
          <a:r>
            <a:rPr lang="en-GB" sz="2000" kern="1200" dirty="0"/>
            <a:t>Practice</a:t>
          </a:r>
        </a:p>
      </dsp:txBody>
      <dsp:txXfrm>
        <a:off x="853440" y="3324190"/>
        <a:ext cx="1420368" cy="1101090"/>
      </dsp:txXfrm>
    </dsp:sp>
    <dsp:sp modelId="{C66B3875-635B-4CDE-9DFD-3BE6B5679B6E}">
      <dsp:nvSpPr>
        <dsp:cNvPr id="0" name=""/>
        <dsp:cNvSpPr/>
      </dsp:nvSpPr>
      <dsp:spPr>
        <a:xfrm>
          <a:off x="2173224" y="2209383"/>
          <a:ext cx="286512" cy="2865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43CE40-BD73-42E0-813D-83921BF55445}">
      <dsp:nvSpPr>
        <dsp:cNvPr id="0" name=""/>
        <dsp:cNvSpPr/>
      </dsp:nvSpPr>
      <dsp:spPr>
        <a:xfrm>
          <a:off x="2016227" y="2520285"/>
          <a:ext cx="2063544" cy="173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817" tIns="0" rIns="0" bIns="0" numCol="1" spcCol="1270" anchor="t" anchorCtr="0">
          <a:noAutofit/>
        </a:bodyPr>
        <a:lstStyle/>
        <a:p>
          <a:pPr marL="0" lvl="0" indent="0" algn="l" defTabSz="889000">
            <a:lnSpc>
              <a:spcPct val="90000"/>
            </a:lnSpc>
            <a:spcBef>
              <a:spcPct val="0"/>
            </a:spcBef>
            <a:spcAft>
              <a:spcPct val="35000"/>
            </a:spcAft>
            <a:buNone/>
          </a:pPr>
          <a:r>
            <a:rPr lang="en-GB" sz="2000" kern="1200" dirty="0"/>
            <a:t>Improvement</a:t>
          </a:r>
        </a:p>
      </dsp:txBody>
      <dsp:txXfrm>
        <a:off x="2016227" y="2520285"/>
        <a:ext cx="2063544" cy="1737349"/>
      </dsp:txXfrm>
    </dsp:sp>
    <dsp:sp modelId="{DF3FAD73-01B7-414B-947E-F4050740FD81}">
      <dsp:nvSpPr>
        <dsp:cNvPr id="0" name=""/>
        <dsp:cNvSpPr/>
      </dsp:nvSpPr>
      <dsp:spPr>
        <a:xfrm>
          <a:off x="3855720" y="1579209"/>
          <a:ext cx="396240" cy="3962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EB90E7-53C3-4AF8-B14B-E0F2B6DBD4B6}">
      <dsp:nvSpPr>
        <dsp:cNvPr id="0" name=""/>
        <dsp:cNvSpPr/>
      </dsp:nvSpPr>
      <dsp:spPr>
        <a:xfrm>
          <a:off x="4053840" y="1777329"/>
          <a:ext cx="1463040" cy="2647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959" tIns="0" rIns="0" bIns="0" numCol="1" spcCol="1270" anchor="t" anchorCtr="0">
          <a:noAutofit/>
        </a:bodyPr>
        <a:lstStyle/>
        <a:p>
          <a:pPr marL="0" lvl="0" indent="0" algn="l" defTabSz="1022350">
            <a:lnSpc>
              <a:spcPct val="90000"/>
            </a:lnSpc>
            <a:spcBef>
              <a:spcPct val="0"/>
            </a:spcBef>
            <a:spcAft>
              <a:spcPct val="35000"/>
            </a:spcAft>
            <a:buNone/>
          </a:pPr>
          <a:r>
            <a:rPr lang="en-GB" sz="2300" kern="1200" dirty="0"/>
            <a:t>Automatic response</a:t>
          </a:r>
        </a:p>
      </dsp:txBody>
      <dsp:txXfrm>
        <a:off x="4053840" y="1777329"/>
        <a:ext cx="1463040" cy="2647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FA2A1-BBCF-4EC6-A384-5B30A29A76B4}">
      <dsp:nvSpPr>
        <dsp:cNvPr id="0" name=""/>
        <dsp:cNvSpPr/>
      </dsp:nvSpPr>
      <dsp:spPr>
        <a:xfrm>
          <a:off x="0" y="21008"/>
          <a:ext cx="6908800" cy="11671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Develop confidence</a:t>
          </a:r>
        </a:p>
      </dsp:txBody>
      <dsp:txXfrm>
        <a:off x="34184" y="55192"/>
        <a:ext cx="5649375" cy="1098761"/>
      </dsp:txXfrm>
    </dsp:sp>
    <dsp:sp modelId="{42249F51-AEC6-4079-A12A-9951887411FB}">
      <dsp:nvSpPr>
        <dsp:cNvPr id="0" name=""/>
        <dsp:cNvSpPr/>
      </dsp:nvSpPr>
      <dsp:spPr>
        <a:xfrm>
          <a:off x="609599" y="1361651"/>
          <a:ext cx="6908800" cy="11671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Self esteem</a:t>
          </a:r>
        </a:p>
      </dsp:txBody>
      <dsp:txXfrm>
        <a:off x="643783" y="1395835"/>
        <a:ext cx="5472197" cy="1098761"/>
      </dsp:txXfrm>
    </dsp:sp>
    <dsp:sp modelId="{16FFA8F4-F97D-47A6-B57E-63BAA7E903A7}">
      <dsp:nvSpPr>
        <dsp:cNvPr id="0" name=""/>
        <dsp:cNvSpPr/>
      </dsp:nvSpPr>
      <dsp:spPr>
        <a:xfrm>
          <a:off x="1219199" y="2723303"/>
          <a:ext cx="6908800" cy="11671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Emotional intelligence</a:t>
          </a:r>
        </a:p>
      </dsp:txBody>
      <dsp:txXfrm>
        <a:off x="1253383" y="2757487"/>
        <a:ext cx="5472197" cy="1098761"/>
      </dsp:txXfrm>
    </dsp:sp>
    <dsp:sp modelId="{5EC7E9C6-9227-4404-BA04-94CA5DFCC1A5}">
      <dsp:nvSpPr>
        <dsp:cNvPr id="0" name=""/>
        <dsp:cNvSpPr/>
      </dsp:nvSpPr>
      <dsp:spPr>
        <a:xfrm>
          <a:off x="6150165" y="885073"/>
          <a:ext cx="758634" cy="75863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6320858" y="885073"/>
        <a:ext cx="417248" cy="570872"/>
      </dsp:txXfrm>
    </dsp:sp>
    <dsp:sp modelId="{C783F1B8-47F6-49B8-9151-96953C01D77E}">
      <dsp:nvSpPr>
        <dsp:cNvPr id="0" name=""/>
        <dsp:cNvSpPr/>
      </dsp:nvSpPr>
      <dsp:spPr>
        <a:xfrm>
          <a:off x="6759765" y="2238944"/>
          <a:ext cx="758634" cy="75863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6930458" y="2238944"/>
        <a:ext cx="417248" cy="5708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1BF4C-578D-4A1C-802F-8A87CB3862A2}">
      <dsp:nvSpPr>
        <dsp:cNvPr id="0" name=""/>
        <dsp:cNvSpPr/>
      </dsp:nvSpPr>
      <dsp:spPr>
        <a:xfrm>
          <a:off x="0" y="205083"/>
          <a:ext cx="8128000" cy="1924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The majority of pupils appear to make better progress and achieve better results when taught in a dyslexia friendly way</a:t>
          </a:r>
        </a:p>
      </dsp:txBody>
      <dsp:txXfrm>
        <a:off x="93954" y="299037"/>
        <a:ext cx="7940092" cy="1736741"/>
      </dsp:txXfrm>
    </dsp:sp>
    <dsp:sp modelId="{B2290265-DDA5-4939-992C-9F39039B860A}">
      <dsp:nvSpPr>
        <dsp:cNvPr id="0" name=""/>
        <dsp:cNvSpPr/>
      </dsp:nvSpPr>
      <dsp:spPr>
        <a:xfrm>
          <a:off x="0" y="2129733"/>
          <a:ext cx="8128000"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dirty="0"/>
            <a:t>This is seen  regardless of learning need</a:t>
          </a:r>
        </a:p>
      </dsp:txBody>
      <dsp:txXfrm>
        <a:off x="0" y="2129733"/>
        <a:ext cx="8128000" cy="579600"/>
      </dsp:txXfrm>
    </dsp:sp>
    <dsp:sp modelId="{C352881E-1816-41F8-9C68-B3AA116FE1E1}">
      <dsp:nvSpPr>
        <dsp:cNvPr id="0" name=""/>
        <dsp:cNvSpPr/>
      </dsp:nvSpPr>
      <dsp:spPr>
        <a:xfrm>
          <a:off x="0" y="2709333"/>
          <a:ext cx="8128000" cy="1924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Best practice is to teach all students as if they are dyslexic</a:t>
          </a:r>
        </a:p>
      </dsp:txBody>
      <dsp:txXfrm>
        <a:off x="93954" y="2803287"/>
        <a:ext cx="7940092" cy="1736741"/>
      </dsp:txXfrm>
    </dsp:sp>
    <dsp:sp modelId="{0D91DF43-03FF-4B81-A502-B3B84E86810F}">
      <dsp:nvSpPr>
        <dsp:cNvPr id="0" name=""/>
        <dsp:cNvSpPr/>
      </dsp:nvSpPr>
      <dsp:spPr>
        <a:xfrm>
          <a:off x="0" y="4633983"/>
          <a:ext cx="8128000"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Source : Nottingham City Guide to Dyslexia Friendly Schools </a:t>
          </a:r>
        </a:p>
      </dsp:txBody>
      <dsp:txXfrm>
        <a:off x="0" y="4633983"/>
        <a:ext cx="8128000" cy="579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39E12-98F2-455A-920E-C05813245151}">
      <dsp:nvSpPr>
        <dsp:cNvPr id="0" name=""/>
        <dsp:cNvSpPr/>
      </dsp:nvSpPr>
      <dsp:spPr>
        <a:xfrm>
          <a:off x="1512371" y="0"/>
          <a:ext cx="4525963" cy="4525963"/>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4A5F6E-0415-4C07-80DF-9445EC7C5192}">
      <dsp:nvSpPr>
        <dsp:cNvPr id="0" name=""/>
        <dsp:cNvSpPr/>
      </dsp:nvSpPr>
      <dsp:spPr>
        <a:xfrm>
          <a:off x="3775352" y="455027"/>
          <a:ext cx="2941875" cy="10713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omic Sans MS" panose="030F0702030302020204" pitchFamily="66" charset="0"/>
            </a:rPr>
            <a:t>Small steps to build in success</a:t>
          </a:r>
        </a:p>
      </dsp:txBody>
      <dsp:txXfrm>
        <a:off x="3827652" y="507327"/>
        <a:ext cx="2837275" cy="966780"/>
      </dsp:txXfrm>
    </dsp:sp>
    <dsp:sp modelId="{8B2F95ED-DF1D-4B04-A2E4-C38526D6CC55}">
      <dsp:nvSpPr>
        <dsp:cNvPr id="0" name=""/>
        <dsp:cNvSpPr/>
      </dsp:nvSpPr>
      <dsp:spPr>
        <a:xfrm>
          <a:off x="3826776" y="1684784"/>
          <a:ext cx="2941875" cy="10713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omic Sans MS" panose="030F0702030302020204" pitchFamily="66" charset="0"/>
            </a:rPr>
            <a:t>Multi-sensory</a:t>
          </a:r>
        </a:p>
      </dsp:txBody>
      <dsp:txXfrm>
        <a:off x="3879076" y="1737084"/>
        <a:ext cx="2837275" cy="966780"/>
      </dsp:txXfrm>
    </dsp:sp>
    <dsp:sp modelId="{95B9B2C5-B33A-4932-A22C-A5F718E6451C}">
      <dsp:nvSpPr>
        <dsp:cNvPr id="0" name=""/>
        <dsp:cNvSpPr/>
      </dsp:nvSpPr>
      <dsp:spPr>
        <a:xfrm>
          <a:off x="3775352" y="2865632"/>
          <a:ext cx="2941875" cy="10713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omic Sans MS" panose="030F0702030302020204" pitchFamily="66" charset="0"/>
            </a:rPr>
            <a:t>Structured and systematic</a:t>
          </a:r>
        </a:p>
      </dsp:txBody>
      <dsp:txXfrm>
        <a:off x="3827652" y="2917932"/>
        <a:ext cx="2837275" cy="9667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05B6C-62CC-BA47-99A2-3BB67F79A9D2}">
      <dsp:nvSpPr>
        <dsp:cNvPr id="0" name=""/>
        <dsp:cNvSpPr/>
      </dsp:nvSpPr>
      <dsp:spPr>
        <a:xfrm>
          <a:off x="3392" y="1187309"/>
          <a:ext cx="1974818" cy="789927"/>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US" sz="1300" kern="1200" dirty="0"/>
            <a:t>Frustration</a:t>
          </a:r>
        </a:p>
        <a:p>
          <a:pPr marL="0" lvl="0" indent="0" algn="ctr" defTabSz="577850">
            <a:lnSpc>
              <a:spcPct val="90000"/>
            </a:lnSpc>
            <a:spcBef>
              <a:spcPct val="0"/>
            </a:spcBef>
            <a:spcAft>
              <a:spcPct val="35000"/>
            </a:spcAft>
            <a:buNone/>
          </a:pPr>
          <a:r>
            <a:rPr lang="en-US" sz="1300" kern="1200" dirty="0"/>
            <a:t>Anger</a:t>
          </a:r>
        </a:p>
      </dsp:txBody>
      <dsp:txXfrm>
        <a:off x="398356" y="1187309"/>
        <a:ext cx="1184891" cy="789927"/>
      </dsp:txXfrm>
    </dsp:sp>
    <dsp:sp modelId="{19EEDE55-5AC9-FF4B-8CFA-E09257A87F05}">
      <dsp:nvSpPr>
        <dsp:cNvPr id="0" name=""/>
        <dsp:cNvSpPr/>
      </dsp:nvSpPr>
      <dsp:spPr>
        <a:xfrm>
          <a:off x="1780729" y="1187309"/>
          <a:ext cx="1974818" cy="789927"/>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US" sz="1300" kern="1200" dirty="0"/>
            <a:t>Acting up</a:t>
          </a:r>
        </a:p>
      </dsp:txBody>
      <dsp:txXfrm>
        <a:off x="2175693" y="1187309"/>
        <a:ext cx="1184891" cy="789927"/>
      </dsp:txXfrm>
    </dsp:sp>
    <dsp:sp modelId="{0AE4E65E-25A5-459E-99A6-3D144B1EEE21}">
      <dsp:nvSpPr>
        <dsp:cNvPr id="0" name=""/>
        <dsp:cNvSpPr/>
      </dsp:nvSpPr>
      <dsp:spPr>
        <a:xfrm>
          <a:off x="3558065" y="1187309"/>
          <a:ext cx="1974818" cy="789927"/>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US" sz="1300" kern="1200" dirty="0"/>
            <a:t>Anti-social or deviant </a:t>
          </a:r>
          <a:r>
            <a:rPr lang="en-US" sz="1300" kern="1200" dirty="0" err="1"/>
            <a:t>behaviour</a:t>
          </a:r>
          <a:endParaRPr lang="en-US" sz="1300" kern="1200" dirty="0"/>
        </a:p>
      </dsp:txBody>
      <dsp:txXfrm>
        <a:off x="3953029" y="1187309"/>
        <a:ext cx="1184891" cy="789927"/>
      </dsp:txXfrm>
    </dsp:sp>
    <dsp:sp modelId="{8E28675C-7AC0-8143-BC25-0B336AFE46AE}">
      <dsp:nvSpPr>
        <dsp:cNvPr id="0" name=""/>
        <dsp:cNvSpPr/>
      </dsp:nvSpPr>
      <dsp:spPr>
        <a:xfrm>
          <a:off x="5335402" y="1187309"/>
          <a:ext cx="1974818" cy="789927"/>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US" sz="1300" kern="1200" dirty="0"/>
            <a:t>Exclusion</a:t>
          </a:r>
        </a:p>
        <a:p>
          <a:pPr marL="0" lvl="0" indent="0" algn="ctr" defTabSz="577850">
            <a:lnSpc>
              <a:spcPct val="90000"/>
            </a:lnSpc>
            <a:spcBef>
              <a:spcPct val="0"/>
            </a:spcBef>
            <a:spcAft>
              <a:spcPct val="35000"/>
            </a:spcAft>
            <a:buNone/>
          </a:pPr>
          <a:r>
            <a:rPr lang="en-US" sz="1300" kern="1200" dirty="0"/>
            <a:t>(My best school day ever!)</a:t>
          </a:r>
        </a:p>
      </dsp:txBody>
      <dsp:txXfrm>
        <a:off x="5730366" y="1187309"/>
        <a:ext cx="1184891" cy="7899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58A06-FB94-A74B-8F7E-FED9ADE9733A}">
      <dsp:nvSpPr>
        <dsp:cNvPr id="0" name=""/>
        <dsp:cNvSpPr/>
      </dsp:nvSpPr>
      <dsp:spPr>
        <a:xfrm>
          <a:off x="2504770" y="2500963"/>
          <a:ext cx="2034590" cy="203459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Inadequacy, anxiety, stress, depression</a:t>
          </a:r>
        </a:p>
      </dsp:txBody>
      <dsp:txXfrm>
        <a:off x="2802729" y="2798922"/>
        <a:ext cx="1438672" cy="1438672"/>
      </dsp:txXfrm>
    </dsp:sp>
    <dsp:sp modelId="{469336AA-384B-8747-A07A-132BA2398194}">
      <dsp:nvSpPr>
        <dsp:cNvPr id="0" name=""/>
        <dsp:cNvSpPr/>
      </dsp:nvSpPr>
      <dsp:spPr>
        <a:xfrm rot="2320258">
          <a:off x="1897918" y="2429557"/>
          <a:ext cx="853603" cy="579858"/>
        </a:xfrm>
        <a:prstGeom prst="lef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00799DD-71A0-8443-A7C9-04DF011E8795}">
      <dsp:nvSpPr>
        <dsp:cNvPr id="0" name=""/>
        <dsp:cNvSpPr/>
      </dsp:nvSpPr>
      <dsp:spPr>
        <a:xfrm>
          <a:off x="101032" y="326409"/>
          <a:ext cx="1974842" cy="2733761"/>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kern="1200" dirty="0"/>
            <a:t>Avoidance-        Persistent absenteeism</a:t>
          </a:r>
        </a:p>
        <a:p>
          <a:pPr marL="0" lvl="0" indent="0" algn="ctr" defTabSz="666750">
            <a:lnSpc>
              <a:spcPct val="90000"/>
            </a:lnSpc>
            <a:spcBef>
              <a:spcPct val="0"/>
            </a:spcBef>
            <a:spcAft>
              <a:spcPct val="35000"/>
            </a:spcAft>
            <a:buNone/>
          </a:pPr>
          <a:r>
            <a:rPr lang="en-US" sz="1500" kern="1200" dirty="0"/>
            <a:t>47% primary</a:t>
          </a:r>
        </a:p>
        <a:p>
          <a:pPr marL="0" lvl="0" indent="0" algn="ctr" defTabSz="666750">
            <a:lnSpc>
              <a:spcPct val="90000"/>
            </a:lnSpc>
            <a:spcBef>
              <a:spcPct val="0"/>
            </a:spcBef>
            <a:spcAft>
              <a:spcPct val="35000"/>
            </a:spcAft>
            <a:buNone/>
          </a:pPr>
          <a:r>
            <a:rPr lang="en-US" sz="1500" kern="1200" dirty="0"/>
            <a:t>42% secondary</a:t>
          </a:r>
        </a:p>
        <a:p>
          <a:pPr marL="0" lvl="0" indent="0" algn="ctr" defTabSz="666750">
            <a:lnSpc>
              <a:spcPct val="90000"/>
            </a:lnSpc>
            <a:spcBef>
              <a:spcPct val="0"/>
            </a:spcBef>
            <a:spcAft>
              <a:spcPct val="35000"/>
            </a:spcAft>
            <a:buNone/>
          </a:pPr>
          <a:r>
            <a:rPr lang="en-US" sz="1500" kern="1200" dirty="0"/>
            <a:t>absentees have SEN </a:t>
          </a:r>
        </a:p>
      </dsp:txBody>
      <dsp:txXfrm>
        <a:off x="158873" y="384250"/>
        <a:ext cx="1859160" cy="2618079"/>
      </dsp:txXfrm>
    </dsp:sp>
    <dsp:sp modelId="{FEB900FB-A5BE-8549-85BE-9B3AE8C8C542}">
      <dsp:nvSpPr>
        <dsp:cNvPr id="0" name=""/>
        <dsp:cNvSpPr/>
      </dsp:nvSpPr>
      <dsp:spPr>
        <a:xfrm rot="19374749" flipH="1">
          <a:off x="4323812" y="2368415"/>
          <a:ext cx="928546" cy="707931"/>
        </a:xfrm>
        <a:prstGeom prst="lef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59EB1CC-5D90-8244-903A-0CDD40E6A30F}">
      <dsp:nvSpPr>
        <dsp:cNvPr id="0" name=""/>
        <dsp:cNvSpPr/>
      </dsp:nvSpPr>
      <dsp:spPr>
        <a:xfrm>
          <a:off x="2357149" y="78509"/>
          <a:ext cx="2596045" cy="186032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kern="1200" dirty="0"/>
            <a:t>Disaffection</a:t>
          </a:r>
        </a:p>
        <a:p>
          <a:pPr marL="0" lvl="0" indent="0" algn="ctr" defTabSz="666750">
            <a:lnSpc>
              <a:spcPct val="90000"/>
            </a:lnSpc>
            <a:spcBef>
              <a:spcPct val="0"/>
            </a:spcBef>
            <a:spcAft>
              <a:spcPct val="35000"/>
            </a:spcAft>
            <a:buNone/>
          </a:pPr>
          <a:r>
            <a:rPr lang="en-US" sz="1500" kern="1200" dirty="0"/>
            <a:t>(Delinquency/Can lead to drug /alcohol use, to mask feelings of inadequacy)</a:t>
          </a:r>
        </a:p>
        <a:p>
          <a:pPr marL="0" lvl="0" indent="0" algn="ctr" defTabSz="666750">
            <a:lnSpc>
              <a:spcPct val="90000"/>
            </a:lnSpc>
            <a:spcBef>
              <a:spcPct val="0"/>
            </a:spcBef>
            <a:spcAft>
              <a:spcPct val="35000"/>
            </a:spcAft>
            <a:buNone/>
          </a:pPr>
          <a:endParaRPr lang="en-US" sz="1500" kern="1200" dirty="0"/>
        </a:p>
        <a:p>
          <a:pPr marL="0" lvl="0" indent="0" algn="ctr" defTabSz="666750">
            <a:lnSpc>
              <a:spcPct val="90000"/>
            </a:lnSpc>
            <a:spcBef>
              <a:spcPct val="0"/>
            </a:spcBef>
            <a:spcAft>
              <a:spcPct val="35000"/>
            </a:spcAft>
            <a:buNone/>
          </a:pPr>
          <a:endParaRPr lang="en-US" sz="1500" kern="1200" dirty="0"/>
        </a:p>
      </dsp:txBody>
      <dsp:txXfrm>
        <a:off x="2411636" y="132996"/>
        <a:ext cx="2487071" cy="1751350"/>
      </dsp:txXfrm>
    </dsp:sp>
    <dsp:sp modelId="{F7001BB8-FD78-6D4C-8608-C220178B3EEE}">
      <dsp:nvSpPr>
        <dsp:cNvPr id="0" name=""/>
        <dsp:cNvSpPr/>
      </dsp:nvSpPr>
      <dsp:spPr>
        <a:xfrm rot="5400000">
          <a:off x="3156335" y="1962973"/>
          <a:ext cx="736405" cy="579858"/>
        </a:xfrm>
        <a:prstGeom prst="lef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1F73DB3-5A2A-6F44-B213-92F84E0F7410}">
      <dsp:nvSpPr>
        <dsp:cNvPr id="0" name=""/>
        <dsp:cNvSpPr/>
      </dsp:nvSpPr>
      <dsp:spPr>
        <a:xfrm>
          <a:off x="5157667" y="1476835"/>
          <a:ext cx="2399995" cy="154628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kern="1200" dirty="0"/>
            <a:t>Difficulty making friends </a:t>
          </a:r>
        </a:p>
        <a:p>
          <a:pPr marL="0" lvl="0" indent="0" algn="ctr" defTabSz="666750">
            <a:lnSpc>
              <a:spcPct val="90000"/>
            </a:lnSpc>
            <a:spcBef>
              <a:spcPct val="0"/>
            </a:spcBef>
            <a:spcAft>
              <a:spcPct val="35000"/>
            </a:spcAft>
            <a:buNone/>
          </a:pPr>
          <a:r>
            <a:rPr lang="en-US" sz="1500" kern="1200" dirty="0" err="1"/>
            <a:t>Victimisation</a:t>
          </a:r>
          <a:r>
            <a:rPr lang="en-US" sz="1500" kern="1200" dirty="0"/>
            <a:t>/bullying</a:t>
          </a:r>
        </a:p>
      </dsp:txBody>
      <dsp:txXfrm>
        <a:off x="5202956" y="1522124"/>
        <a:ext cx="2309417" cy="1455710"/>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E436EA-E190-42D5-B18C-69DE2E06A3D0}" type="datetimeFigureOut">
              <a:rPr lang="en-GB" smtClean="0"/>
              <a:t>31/01/2024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27785C-3C0A-4BD5-AE38-7B303D0A5F98}" type="slidenum">
              <a:rPr lang="en-GB" smtClean="0"/>
              <a:t>‹#›</a:t>
            </a:fld>
            <a:endParaRPr lang="en-GB"/>
          </a:p>
        </p:txBody>
      </p:sp>
    </p:spTree>
    <p:extLst>
      <p:ext uri="{BB962C8B-B14F-4D97-AF65-F5344CB8AC3E}">
        <p14:creationId xmlns:p14="http://schemas.microsoft.com/office/powerpoint/2010/main" val="143470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11</a:t>
            </a:fld>
            <a:endParaRPr lang="en-GB"/>
          </a:p>
        </p:txBody>
      </p:sp>
    </p:spTree>
    <p:extLst>
      <p:ext uri="{BB962C8B-B14F-4D97-AF65-F5344CB8AC3E}">
        <p14:creationId xmlns:p14="http://schemas.microsoft.com/office/powerpoint/2010/main" val="1690120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14</a:t>
            </a:fld>
            <a:endParaRPr lang="en-GB"/>
          </a:p>
        </p:txBody>
      </p:sp>
    </p:spTree>
    <p:extLst>
      <p:ext uri="{BB962C8B-B14F-4D97-AF65-F5344CB8AC3E}">
        <p14:creationId xmlns:p14="http://schemas.microsoft.com/office/powerpoint/2010/main" val="4016938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15</a:t>
            </a:fld>
            <a:endParaRPr lang="en-GB"/>
          </a:p>
        </p:txBody>
      </p:sp>
    </p:spTree>
    <p:extLst>
      <p:ext uri="{BB962C8B-B14F-4D97-AF65-F5344CB8AC3E}">
        <p14:creationId xmlns:p14="http://schemas.microsoft.com/office/powerpoint/2010/main" val="4148406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21</a:t>
            </a:fld>
            <a:endParaRPr lang="en-GB"/>
          </a:p>
        </p:txBody>
      </p:sp>
    </p:spTree>
    <p:extLst>
      <p:ext uri="{BB962C8B-B14F-4D97-AF65-F5344CB8AC3E}">
        <p14:creationId xmlns:p14="http://schemas.microsoft.com/office/powerpoint/2010/main" val="1321940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24</a:t>
            </a:fld>
            <a:endParaRPr lang="en-GB"/>
          </a:p>
        </p:txBody>
      </p:sp>
    </p:spTree>
    <p:extLst>
      <p:ext uri="{BB962C8B-B14F-4D97-AF65-F5344CB8AC3E}">
        <p14:creationId xmlns:p14="http://schemas.microsoft.com/office/powerpoint/2010/main" val="1751335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Mandarin Greek</a:t>
            </a:r>
            <a:r>
              <a:rPr lang="en-US" baseline="0" dirty="0"/>
              <a:t> Italian</a:t>
            </a:r>
          </a:p>
          <a:p>
            <a:r>
              <a:rPr lang="en-US" baseline="0" dirty="0"/>
              <a:t>Polish </a:t>
            </a:r>
            <a:r>
              <a:rPr lang="en-US" baseline="0" dirty="0" err="1"/>
              <a:t>russian</a:t>
            </a:r>
            <a:endParaRPr lang="en-US" dirty="0"/>
          </a:p>
          <a:p>
            <a:r>
              <a:rPr lang="en-US" dirty="0"/>
              <a:t>Dutch</a:t>
            </a:r>
          </a:p>
          <a:p>
            <a:r>
              <a:rPr lang="en-US" dirty="0" err="1"/>
              <a:t>filipino</a:t>
            </a:r>
            <a:endParaRPr lang="en-US" dirty="0"/>
          </a:p>
        </p:txBody>
      </p:sp>
      <p:sp>
        <p:nvSpPr>
          <p:cNvPr id="4" name="Slide Number Placeholder 3"/>
          <p:cNvSpPr>
            <a:spLocks noGrp="1"/>
          </p:cNvSpPr>
          <p:nvPr>
            <p:ph type="sldNum" sz="quarter" idx="10"/>
          </p:nvPr>
        </p:nvSpPr>
        <p:spPr/>
        <p:txBody>
          <a:bodyPr/>
          <a:lstStyle/>
          <a:p>
            <a:fld id="{3F9745AF-C562-7246-9B59-184132A1CA4A}" type="slidenum">
              <a:rPr lang="en-US" smtClean="0"/>
              <a:t>38</a:t>
            </a:fld>
            <a:endParaRPr lang="en-US"/>
          </a:p>
        </p:txBody>
      </p:sp>
    </p:spTree>
    <p:extLst>
      <p:ext uri="{BB962C8B-B14F-4D97-AF65-F5344CB8AC3E}">
        <p14:creationId xmlns:p14="http://schemas.microsoft.com/office/powerpoint/2010/main" val="269926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2562C6-585D-4C97-A760-C37E258D9095}" type="slidenum">
              <a:rPr lang="en-GB" smtClean="0"/>
              <a:pPr/>
              <a:t>67</a:t>
            </a:fld>
            <a:endParaRPr lang="en-GB"/>
          </a:p>
        </p:txBody>
      </p:sp>
    </p:spTree>
    <p:extLst>
      <p:ext uri="{BB962C8B-B14F-4D97-AF65-F5344CB8AC3E}">
        <p14:creationId xmlns:p14="http://schemas.microsoft.com/office/powerpoint/2010/main" val="2760166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22B0718-5CC7-D641-B4C4-51AD12C89F38}" type="slidenum">
              <a:rPr lang="en-US" smtClean="0"/>
              <a:t>76</a:t>
            </a:fld>
            <a:endParaRPr lang="en-US"/>
          </a:p>
        </p:txBody>
      </p:sp>
    </p:spTree>
    <p:extLst>
      <p:ext uri="{BB962C8B-B14F-4D97-AF65-F5344CB8AC3E}">
        <p14:creationId xmlns:p14="http://schemas.microsoft.com/office/powerpoint/2010/main" val="1761901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60D977C-D115-634F-9509-793DF5BD2880}" type="slidenum">
              <a:rPr lang="en-US" smtClean="0"/>
              <a:t>84</a:t>
            </a:fld>
            <a:endParaRPr lang="en-US"/>
          </a:p>
        </p:txBody>
      </p:sp>
    </p:spTree>
    <p:extLst>
      <p:ext uri="{BB962C8B-B14F-4D97-AF65-F5344CB8AC3E}">
        <p14:creationId xmlns:p14="http://schemas.microsoft.com/office/powerpoint/2010/main" val="2532945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60D977C-D115-634F-9509-793DF5BD2880}" type="slidenum">
              <a:rPr lang="en-US" smtClean="0"/>
              <a:t>85</a:t>
            </a:fld>
            <a:endParaRPr lang="en-US"/>
          </a:p>
        </p:txBody>
      </p:sp>
    </p:spTree>
    <p:extLst>
      <p:ext uri="{BB962C8B-B14F-4D97-AF65-F5344CB8AC3E}">
        <p14:creationId xmlns:p14="http://schemas.microsoft.com/office/powerpoint/2010/main" val="1314768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60D977C-D115-634F-9509-793DF5BD2880}" type="slidenum">
              <a:rPr lang="en-US" smtClean="0"/>
              <a:t>88</a:t>
            </a:fld>
            <a:endParaRPr lang="en-US"/>
          </a:p>
        </p:txBody>
      </p:sp>
    </p:spTree>
    <p:extLst>
      <p:ext uri="{BB962C8B-B14F-4D97-AF65-F5344CB8AC3E}">
        <p14:creationId xmlns:p14="http://schemas.microsoft.com/office/powerpoint/2010/main" val="520740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60D977C-D115-634F-9509-793DF5BD2880}" type="slidenum">
              <a:rPr lang="en-US" smtClean="0"/>
              <a:t>90</a:t>
            </a:fld>
            <a:endParaRPr lang="en-US"/>
          </a:p>
        </p:txBody>
      </p:sp>
    </p:spTree>
    <p:extLst>
      <p:ext uri="{BB962C8B-B14F-4D97-AF65-F5344CB8AC3E}">
        <p14:creationId xmlns:p14="http://schemas.microsoft.com/office/powerpoint/2010/main" val="511008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5EEEC2CF-78D2-B24B-981F-18C163274B5B}"/>
              </a:ext>
            </a:extLst>
          </p:cNvPr>
          <p:cNvSpPr>
            <a:spLocks noGrp="1" noRot="1" noChangeAspect="1" noTextEdit="1"/>
          </p:cNvSpPr>
          <p:nvPr>
            <p:ph type="sldImg"/>
          </p:nvPr>
        </p:nvSpPr>
        <p:spPr>
          <a:ln/>
        </p:spPr>
      </p:sp>
      <p:sp>
        <p:nvSpPr>
          <p:cNvPr id="8195" name="Notes Placeholder 2">
            <a:extLst>
              <a:ext uri="{FF2B5EF4-FFF2-40B4-BE49-F238E27FC236}">
                <a16:creationId xmlns:a16="http://schemas.microsoft.com/office/drawing/2014/main" id="{614D9FC6-8655-EB0C-9DC5-039C150287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cs typeface="Arial" panose="020B0604020202020204" pitchFamily="34" charset="0"/>
            </a:endParaRPr>
          </a:p>
        </p:txBody>
      </p:sp>
      <p:sp>
        <p:nvSpPr>
          <p:cNvPr id="8196" name="Slide Number Placeholder 3">
            <a:extLst>
              <a:ext uri="{FF2B5EF4-FFF2-40B4-BE49-F238E27FC236}">
                <a16:creationId xmlns:a16="http://schemas.microsoft.com/office/drawing/2014/main" id="{3191C00F-1A50-95D5-1FB5-16FD832339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7F69BE0-128F-48E2-A1ED-E4F66273D997}" type="slidenum">
              <a:rPr lang="en-GB" altLang="en-US"/>
              <a:pPr>
                <a:spcBef>
                  <a:spcPct val="0"/>
                </a:spcBef>
              </a:pPr>
              <a:t>93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97A50-F7C0-C998-8F1F-1649FE8C05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AF41CC-33E1-0C49-AA2A-673990A5CF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124631-60CE-9C9C-AA37-9F12AF4FC7BB}"/>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5" name="Footer Placeholder 4">
            <a:extLst>
              <a:ext uri="{FF2B5EF4-FFF2-40B4-BE49-F238E27FC236}">
                <a16:creationId xmlns:a16="http://schemas.microsoft.com/office/drawing/2014/main" id="{A05D1367-938D-4EDC-C8E8-7B73E2774F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E553E7-8A28-AFD4-4A71-03B09295072E}"/>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1455688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13B4-364A-57FB-8AB9-A6F77EEA1D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F3FC6A-78E5-A2DD-EC98-07EC537117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A6433B-A86C-418B-734C-6A2055C2015F}"/>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5" name="Footer Placeholder 4">
            <a:extLst>
              <a:ext uri="{FF2B5EF4-FFF2-40B4-BE49-F238E27FC236}">
                <a16:creationId xmlns:a16="http://schemas.microsoft.com/office/drawing/2014/main" id="{2B63DAE7-FF4B-25D3-899B-AB19FBD4F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E6D2C-0625-B76C-4B18-A947F5CDA512}"/>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2696101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FB7B9-4B61-9EC7-E4B9-472A1D612A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30DED5-3C7B-C0F4-E4AE-1FECA21627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95635E-DD28-21A9-4CBF-A40F03B6616B}"/>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5" name="Footer Placeholder 4">
            <a:extLst>
              <a:ext uri="{FF2B5EF4-FFF2-40B4-BE49-F238E27FC236}">
                <a16:creationId xmlns:a16="http://schemas.microsoft.com/office/drawing/2014/main" id="{E690A274-5050-AABB-E07D-6B3CC18F5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DE13C0-1292-A844-41CE-49EAF68267FA}"/>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369140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57DE-9165-E620-3FF6-ECDEBC4774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8960D0-5713-EEF5-EE84-AB2961C9B0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223644-641A-76F9-6B5B-05E62C2B8A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EE16E2-05B2-22F3-78F0-75C44A7CB06E}"/>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6" name="Footer Placeholder 5">
            <a:extLst>
              <a:ext uri="{FF2B5EF4-FFF2-40B4-BE49-F238E27FC236}">
                <a16:creationId xmlns:a16="http://schemas.microsoft.com/office/drawing/2014/main" id="{5109664D-598E-099B-7629-C16E0986B6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0D55BF-C9D8-CD63-78BF-724492DF4E31}"/>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184911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144ED-2D50-10C9-B948-CDDEA3204A7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A2CF56-8162-C0B8-075D-EF37029828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FD501E-4D83-DDE5-DCC7-7A8503A39A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4A8655-6F03-0F61-340A-2EFBA4849C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3B1172-1352-80C1-37BB-B4245062FD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C8F8CB-76FB-9F3A-8648-C8B4EC114839}"/>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8" name="Footer Placeholder 7">
            <a:extLst>
              <a:ext uri="{FF2B5EF4-FFF2-40B4-BE49-F238E27FC236}">
                <a16:creationId xmlns:a16="http://schemas.microsoft.com/office/drawing/2014/main" id="{13E1A394-81A7-CA7D-487A-8D2F092CAC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389061-D008-61D3-47E7-B066D1185C36}"/>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1256069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410F5-BC50-0C90-C6C8-65F05870A9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DD30B6-707D-F292-B637-E9620DC23091}"/>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4" name="Footer Placeholder 3">
            <a:extLst>
              <a:ext uri="{FF2B5EF4-FFF2-40B4-BE49-F238E27FC236}">
                <a16:creationId xmlns:a16="http://schemas.microsoft.com/office/drawing/2014/main" id="{A0F90C90-BEC0-8E26-AB5E-DDE4C7717D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1DC124-194D-4C10-4E9C-3DE187FFAE9F}"/>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195105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FDE6D0-598B-0AF7-439D-77C272CB8877}"/>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3" name="Footer Placeholder 2">
            <a:extLst>
              <a:ext uri="{FF2B5EF4-FFF2-40B4-BE49-F238E27FC236}">
                <a16:creationId xmlns:a16="http://schemas.microsoft.com/office/drawing/2014/main" id="{B8EC79A9-FE73-09C7-7005-8824CAAE7D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93F46D-BEE1-3C92-536D-AC18C9B3296D}"/>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2671438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65A3A-78C5-8CB1-E066-3EF173A1F2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E3CAFC-D391-8EFC-EFD5-CEEF2B78D1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7A7430-D213-46A3-8513-0A543D0743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FE0B4D-819F-F820-9FA4-7DDD33A0A3F8}"/>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6" name="Footer Placeholder 5">
            <a:extLst>
              <a:ext uri="{FF2B5EF4-FFF2-40B4-BE49-F238E27FC236}">
                <a16:creationId xmlns:a16="http://schemas.microsoft.com/office/drawing/2014/main" id="{BAA0FE8A-0E19-2BA9-DF7C-695EE4E1CA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110C28-5181-0790-8CA7-61F02E1178EF}"/>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357767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8391C-6A40-9798-7A7E-50D5C79BBB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168A43-B0F6-D1A5-9562-A8505A9AFC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6A3449-5F58-CB00-7297-64703F5722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972282-78AD-0AD2-2738-37FD7AB76185}"/>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6" name="Footer Placeholder 5">
            <a:extLst>
              <a:ext uri="{FF2B5EF4-FFF2-40B4-BE49-F238E27FC236}">
                <a16:creationId xmlns:a16="http://schemas.microsoft.com/office/drawing/2014/main" id="{2FA131DA-CE7E-0DC8-EB59-ABB29457D2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19FF26-0F58-6029-C531-D106AA07122A}"/>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744795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C7182-60E2-0AB2-8488-7A118EED92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FDB229-12CB-3532-98E8-B8C89CC097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7DD17D-F6C3-40F3-5510-5436F7492F11}"/>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5" name="Footer Placeholder 4">
            <a:extLst>
              <a:ext uri="{FF2B5EF4-FFF2-40B4-BE49-F238E27FC236}">
                <a16:creationId xmlns:a16="http://schemas.microsoft.com/office/drawing/2014/main" id="{DF2BB3C4-2730-47EA-7DEE-B5A76D26F4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8185F6-D65C-072F-8D91-D71F78DD13C9}"/>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2989838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8A8983-E8C5-4CD0-D4FD-2D45931882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5505A8-1D02-CE99-360E-02F05CC580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AF00C-B293-BDD2-A5C4-6A48922D8376}"/>
              </a:ext>
            </a:extLst>
          </p:cNvPr>
          <p:cNvSpPr>
            <a:spLocks noGrp="1"/>
          </p:cNvSpPr>
          <p:nvPr>
            <p:ph type="dt" sz="half" idx="10"/>
          </p:nvPr>
        </p:nvSpPr>
        <p:spPr/>
        <p:txBody>
          <a:bodyPr/>
          <a:lstStyle/>
          <a:p>
            <a:fld id="{6924DECE-925F-40BB-A610-91DD68AA377E}" type="datetimeFigureOut">
              <a:rPr lang="en-GB" smtClean="0"/>
              <a:t>31/01/2024</a:t>
            </a:fld>
            <a:endParaRPr lang="en-GB"/>
          </a:p>
        </p:txBody>
      </p:sp>
      <p:sp>
        <p:nvSpPr>
          <p:cNvPr id="5" name="Footer Placeholder 4">
            <a:extLst>
              <a:ext uri="{FF2B5EF4-FFF2-40B4-BE49-F238E27FC236}">
                <a16:creationId xmlns:a16="http://schemas.microsoft.com/office/drawing/2014/main" id="{2596E639-97FF-D4A5-F403-CBA906639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82DF8E-B4FD-C219-37FE-D97F6823661D}"/>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1908270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364042-6219-D6A2-2FD0-8ABE419964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2F23D6-02FF-ABED-B365-CDE0B4AD0A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B565FF-8977-D101-754C-163E27560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24DECE-925F-40BB-A610-91DD68AA377E}" type="datetimeFigureOut">
              <a:rPr lang="en-GB" smtClean="0"/>
              <a:t>31/01/2024</a:t>
            </a:fld>
            <a:endParaRPr lang="en-GB"/>
          </a:p>
        </p:txBody>
      </p:sp>
      <p:sp>
        <p:nvSpPr>
          <p:cNvPr id="5" name="Footer Placeholder 4">
            <a:extLst>
              <a:ext uri="{FF2B5EF4-FFF2-40B4-BE49-F238E27FC236}">
                <a16:creationId xmlns:a16="http://schemas.microsoft.com/office/drawing/2014/main" id="{2AE43228-5627-C22A-5B25-F1BF78C46E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71F43D1-9223-4FCB-020B-029E6B808B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B78352-CC87-4711-8E04-6461DA13CAAC}" type="slidenum">
              <a:rPr lang="en-GB" smtClean="0"/>
              <a:t>‹#›</a:t>
            </a:fld>
            <a:endParaRPr lang="en-GB"/>
          </a:p>
        </p:txBody>
      </p:sp>
    </p:spTree>
    <p:extLst>
      <p:ext uri="{BB962C8B-B14F-4D97-AF65-F5344CB8AC3E}">
        <p14:creationId xmlns:p14="http://schemas.microsoft.com/office/powerpoint/2010/main" val="303701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omniglot.com/soundfiles/cantonese/welcome_ca.mp3" TargetMode="External"/><Relationship Id="rId2" Type="http://schemas.openxmlformats.org/officeDocument/2006/relationships/hyperlink" Target="https://en.wikipedia.org/wiki/Dual-route_hypothesis_to_reading_aloud#cite_note-Sprenger-Charolles_Siegel_2011-7"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nature.com/neuro/journal/v3/n1/full/nn0100_91.html"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www.structural-learning.com/post/multisensory-learning-in-the-classroom-a-teachers-guide"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5.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8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9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www.crossboweducation.com/Phonological_awareness_game.htm" TargetMode="External"/><Relationship Id="rId2" Type="http://schemas.openxmlformats.org/officeDocument/2006/relationships/image" Target="../media/image35.emf"/><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www.amazon.co.uk/Adlung-Spiele-46145-Speed/dp/B000SD5FNG/ref=sr_1_1?ie=UTF8&amp;qid=1328367594&amp;sr=8-1" TargetMode="External"/><Relationship Id="rId1" Type="http://schemas.openxmlformats.org/officeDocument/2006/relationships/slideLayout" Target="../slideLayouts/slideLayout6.xml"/><Relationship Id="rId4" Type="http://schemas.openxmlformats.org/officeDocument/2006/relationships/image" Target="../media/image38.jpe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hyperlink" Target="http://www.smartkids.co.uk/lister.asp?isAdv_search=1&amp;attribute=4&amp;category=12&amp;isCat=false" TargetMode="Externa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www.crossboweducation.com/tinted_exercise_booksA4.htm" TargetMode="External"/><Relationship Id="rId1" Type="http://schemas.openxmlformats.org/officeDocument/2006/relationships/slideLayout" Target="../slideLayouts/slideLayout6.xml"/><Relationship Id="rId4" Type="http://schemas.openxmlformats.org/officeDocument/2006/relationships/image" Target="../media/image47.jpeg"/></Relationships>
</file>

<file path=ppt/slides/_rels/slide11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www.smartkids.co.uk/details.asp?pid=1672&amp;category=6&amp;subcat=56&amp;age_range=" TargetMode="External"/><Relationship Id="rId1" Type="http://schemas.openxmlformats.org/officeDocument/2006/relationships/slideLayout" Target="../slideLayouts/slideLayout6.xml"/><Relationship Id="rId4" Type="http://schemas.openxmlformats.org/officeDocument/2006/relationships/image" Target="../media/image49.jpeg"/></Relationships>
</file>

<file path=ppt/slides/_rels/slide11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www.gamzuk.com/swap_fix.htm" TargetMode="External"/><Relationship Id="rId1" Type="http://schemas.openxmlformats.org/officeDocument/2006/relationships/slideLayout" Target="../slideLayouts/slideLayout6.xml"/><Relationship Id="rId6" Type="http://schemas.openxmlformats.org/officeDocument/2006/relationships/hyperlink" Target="http://www.gamzuk.com/" TargetMode="External"/><Relationship Id="rId5" Type="http://schemas.openxmlformats.org/officeDocument/2006/relationships/image" Target="../media/image52.png"/><Relationship Id="rId4" Type="http://schemas.openxmlformats.org/officeDocument/2006/relationships/image" Target="../media/image51.png"/></Relationships>
</file>

<file path=ppt/slides/_rels/slide11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6.xml"/><Relationship Id="rId4" Type="http://schemas.openxmlformats.org/officeDocument/2006/relationships/image" Target="../media/image55.png"/></Relationships>
</file>

<file path=ppt/slides/_rels/slide11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11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hyperlink" Target="http://www.helpgames.co.uk/g10.htm" TargetMode="External"/><Relationship Id="rId1" Type="http://schemas.openxmlformats.org/officeDocument/2006/relationships/slideLayout" Target="../slideLayouts/slideLayout6.xml"/><Relationship Id="rId5" Type="http://schemas.openxmlformats.org/officeDocument/2006/relationships/image" Target="../media/image59.jpeg"/><Relationship Id="rId4" Type="http://schemas.openxmlformats.org/officeDocument/2006/relationships/hyperlink" Target="http://www.helpgames.co.uk/g14.htm" TargetMode="External"/></Relationships>
</file>

<file path=ppt/slides/_rels/slide121.xml.rels><?xml version="1.0" encoding="UTF-8" standalone="yes"?>
<Relationships xmlns="http://schemas.openxmlformats.org/package/2006/relationships"><Relationship Id="rId3" Type="http://schemas.openxmlformats.org/officeDocument/2006/relationships/hyperlink" Target="http://www.readsuccessfully/" TargetMode="External"/><Relationship Id="rId2" Type="http://schemas.openxmlformats.org/officeDocument/2006/relationships/image" Target="../media/image60.jpeg"/><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www.easylearn.co.uk/" TargetMode="Externa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6.xml"/></Relationships>
</file>

<file path=ppt/slides/_rels/slide12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6.xml"/></Relationships>
</file>

<file path=ppt/slides/_rels/slide12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6.xml"/></Relationships>
</file>

<file path=ppt/slides/_rels/slide12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6.xml"/></Relationships>
</file>

<file path=ppt/slides/_rels/slide13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6.xml"/></Relationships>
</file>

<file path=ppt/slides/_rels/slide13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6.xml"/></Relationships>
</file>

<file path=ppt/slides/_rels/slide13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jpeg"/><Relationship Id="rId1" Type="http://schemas.openxmlformats.org/officeDocument/2006/relationships/slideLayout" Target="../slideLayouts/slideLayout6.xml"/><Relationship Id="rId4" Type="http://schemas.openxmlformats.org/officeDocument/2006/relationships/image" Target="../media/image76.png"/></Relationships>
</file>

<file path=ppt/slides/_rels/slide135.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3" Type="http://schemas.openxmlformats.org/officeDocument/2006/relationships/hyperlink" Target="http://www.wordshark.co.uk/wordshark.html" TargetMode="External"/><Relationship Id="rId2" Type="http://schemas.openxmlformats.org/officeDocument/2006/relationships/hyperlink" Target="http://www.wordshark.co.uk/" TargetMode="External"/><Relationship Id="rId1" Type="http://schemas.openxmlformats.org/officeDocument/2006/relationships/slideLayout" Target="../slideLayouts/slideLayout2.xml"/><Relationship Id="rId6" Type="http://schemas.openxmlformats.org/officeDocument/2006/relationships/image" Target="../media/image79.jpeg"/><Relationship Id="rId5" Type="http://schemas.openxmlformats.org/officeDocument/2006/relationships/hyperlink" Target="http://www.wordshark.co.uk/numbershark.html" TargetMode="External"/><Relationship Id="rId4" Type="http://schemas.openxmlformats.org/officeDocument/2006/relationships/image" Target="../media/image78.jpeg"/></Relationships>
</file>

<file path=ppt/slides/_rels/slide13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png"/><Relationship Id="rId1" Type="http://schemas.openxmlformats.org/officeDocument/2006/relationships/slideLayout" Target="../slideLayouts/slideLayout2.xml"/><Relationship Id="rId6" Type="http://schemas.openxmlformats.org/officeDocument/2006/relationships/image" Target="../media/image83.png"/><Relationship Id="rId5" Type="http://schemas.openxmlformats.org/officeDocument/2006/relationships/hyperlink" Target="http://www.sweetcounter.co.uk/other-c-29_23.html" TargetMode="External"/><Relationship Id="rId4" Type="http://schemas.openxmlformats.org/officeDocument/2006/relationships/image" Target="../media/image82.jpeg"/></Relationships>
</file>

<file path=ppt/slides/_rels/slide13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2.xml"/><Relationship Id="rId6" Type="http://schemas.openxmlformats.org/officeDocument/2006/relationships/image" Target="../media/image101.jpeg"/><Relationship Id="rId5" Type="http://schemas.openxmlformats.org/officeDocument/2006/relationships/image" Target="../media/image100.jpeg"/><Relationship Id="rId4" Type="http://schemas.openxmlformats.org/officeDocument/2006/relationships/image" Target="../media/image99.jpeg"/></Relationships>
</file>

<file path=ppt/slides/_rels/slide153.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F177069-59A4-05BE-247B-BF9CB41193DD}"/>
              </a:ext>
            </a:extLst>
          </p:cNvPr>
          <p:cNvPicPr>
            <a:picLocks noChangeAspect="1"/>
          </p:cNvPicPr>
          <p:nvPr/>
        </p:nvPicPr>
        <p:blipFill rotWithShape="1">
          <a:blip r:embed="rId2"/>
          <a:srcRect t="25000"/>
          <a:stretch/>
        </p:blipFill>
        <p:spPr>
          <a:xfrm>
            <a:off x="-3049" y="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A31E6-322B-56E0-16B7-6AE072C62E44}"/>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Dyslexia/SPLD Awareness</a:t>
            </a:r>
          </a:p>
        </p:txBody>
      </p:sp>
      <p:sp>
        <p:nvSpPr>
          <p:cNvPr id="3" name="Subtitle 2">
            <a:extLst>
              <a:ext uri="{FF2B5EF4-FFF2-40B4-BE49-F238E27FC236}">
                <a16:creationId xmlns:a16="http://schemas.microsoft.com/office/drawing/2014/main" id="{D8E37A64-7CE7-B2F0-1051-07D26E54AA3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4800" dirty="0" err="1">
                <a:solidFill>
                  <a:srgbClr val="FFFFFF"/>
                </a:solidFill>
              </a:rPr>
              <a:t>Ymwybyddiaeth</a:t>
            </a:r>
            <a:r>
              <a:rPr lang="en-GB" sz="4800" dirty="0">
                <a:solidFill>
                  <a:srgbClr val="FFFFFF"/>
                </a:solidFill>
              </a:rPr>
              <a:t> o </a:t>
            </a:r>
            <a:r>
              <a:rPr lang="en-GB" sz="4800" dirty="0" err="1">
                <a:solidFill>
                  <a:srgbClr val="FFFFFF"/>
                </a:solidFill>
              </a:rPr>
              <a:t>ddyslecsia</a:t>
            </a:r>
            <a:endParaRPr lang="en-GB" sz="4800" dirty="0">
              <a:solidFill>
                <a:srgbClr val="FFFFFF"/>
              </a:solidFill>
            </a:endParaRPr>
          </a:p>
        </p:txBody>
      </p:sp>
    </p:spTree>
    <p:extLst>
      <p:ext uri="{BB962C8B-B14F-4D97-AF65-F5344CB8AC3E}">
        <p14:creationId xmlns:p14="http://schemas.microsoft.com/office/powerpoint/2010/main" val="2760891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BA35-B559-6414-B4BA-233CAB2A474B}"/>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Definition of Dyslexia/</a:t>
            </a:r>
            <a:r>
              <a:rPr lang="en-GB" sz="4400" b="1" dirty="0" err="1">
                <a:effectLst/>
                <a:latin typeface="Arial" panose="020B0604020202020204" pitchFamily="34" charset="0"/>
                <a:ea typeface="Times New Roman" panose="02020603050405020304" pitchFamily="18" charset="0"/>
                <a:cs typeface="Arial" panose="020B0604020202020204" pitchFamily="34" charset="0"/>
              </a:rPr>
              <a:t>SpLD</a:t>
            </a:r>
            <a:br>
              <a:rPr lang="en-GB" sz="4400"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A20CCD7-43C8-3AB4-34B2-DE3ACE704DE3}"/>
              </a:ext>
            </a:extLst>
          </p:cNvPr>
          <p:cNvSpPr>
            <a:spLocks noGrp="1"/>
          </p:cNvSpPr>
          <p:nvPr>
            <p:ph idx="1"/>
          </p:nvPr>
        </p:nvSpPr>
        <p:spPr>
          <a:xfrm>
            <a:off x="838200" y="1127051"/>
            <a:ext cx="10515600" cy="5365824"/>
          </a:xfrm>
        </p:spPr>
        <p:txBody>
          <a:bodyPr>
            <a:normAutofit fontScale="40000" lnSpcReduction="20000"/>
          </a:bodyPr>
          <a:lstStyle/>
          <a:p>
            <a:pPr marL="0" indent="0">
              <a:buNone/>
              <a:tabLst>
                <a:tab pos="2865755" algn="ctr"/>
                <a:tab pos="5731510" algn="r"/>
              </a:tabLst>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dirty="0">
                <a:effectLst/>
                <a:latin typeface="Arial" panose="020B0604020202020204" pitchFamily="34" charset="0"/>
                <a:ea typeface="Times New Roman" panose="02020603050405020304" pitchFamily="18" charset="0"/>
                <a:cs typeface="Arial" panose="020B0604020202020204" pitchFamily="34" charset="0"/>
              </a:rPr>
              <a:t>The British Dyslexia Association (BDA) has adopted the following description of dyslexia, taken from Sir Jim Rose’s 2009 review report:</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dirty="0">
                <a:effectLst/>
                <a:latin typeface="Arial" panose="020B0604020202020204" pitchFamily="34" charset="0"/>
                <a:ea typeface="Times New Roman" panose="02020603050405020304" pitchFamily="18" charset="0"/>
                <a:cs typeface="Arial" panose="020B0604020202020204" pitchFamily="34" charset="0"/>
              </a:rPr>
              <a:t> </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i="1" dirty="0">
                <a:effectLst/>
                <a:latin typeface="Arial" panose="020B0604020202020204" pitchFamily="34" charset="0"/>
                <a:ea typeface="Times New Roman" panose="02020603050405020304" pitchFamily="18" charset="0"/>
                <a:cs typeface="Arial" panose="020B0604020202020204" pitchFamily="34" charset="0"/>
              </a:rPr>
              <a:t>'Dyslexia is a learning difficulty that primarily affects the skills involved in accurate and fluent word reading and spelling.</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dirty="0">
                <a:effectLst/>
                <a:latin typeface="Arial" panose="020B0604020202020204" pitchFamily="34" charset="0"/>
                <a:ea typeface="Times New Roman" panose="02020603050405020304" pitchFamily="18" charset="0"/>
                <a:cs typeface="Arial" panose="020B0604020202020204" pitchFamily="34" charset="0"/>
              </a:rPr>
              <a:t> </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SzPts val="1000"/>
              <a:buFont typeface="Symbol" panose="05050102010706020507" pitchFamily="18" charset="2"/>
              <a:buChar char=""/>
            </a:pPr>
            <a:r>
              <a:rPr lang="en-GB" sz="4000" i="1" dirty="0">
                <a:effectLst/>
                <a:latin typeface="Arial" panose="020B0604020202020204" pitchFamily="34" charset="0"/>
                <a:ea typeface="Times New Roman" panose="02020603050405020304" pitchFamily="18" charset="0"/>
                <a:cs typeface="Arial" panose="020B0604020202020204" pitchFamily="34" charset="0"/>
              </a:rPr>
              <a:t>Characteristic features of dyslexia are difficulties in phonological awareness, verbal memory and verbal processing speed.</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SzPts val="1000"/>
              <a:buFont typeface="Symbol" panose="05050102010706020507" pitchFamily="18" charset="2"/>
              <a:buChar char=""/>
            </a:pPr>
            <a:r>
              <a:rPr lang="en-GB" sz="4000" i="1" dirty="0">
                <a:effectLst/>
                <a:latin typeface="Arial" panose="020B0604020202020204" pitchFamily="34" charset="0"/>
                <a:ea typeface="Times New Roman" panose="02020603050405020304" pitchFamily="18" charset="0"/>
                <a:cs typeface="Arial" panose="020B0604020202020204" pitchFamily="34" charset="0"/>
              </a:rPr>
              <a:t>Dyslexia occurs across the range of intellectual abilities.</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SzPts val="1000"/>
              <a:buFont typeface="Symbol" panose="05050102010706020507" pitchFamily="18" charset="2"/>
              <a:buChar char=""/>
            </a:pPr>
            <a:r>
              <a:rPr lang="en-GB" sz="4000" i="1" dirty="0">
                <a:effectLst/>
                <a:latin typeface="Arial" panose="020B0604020202020204" pitchFamily="34" charset="0"/>
                <a:ea typeface="Times New Roman" panose="02020603050405020304" pitchFamily="18" charset="0"/>
                <a:cs typeface="Arial" panose="020B0604020202020204" pitchFamily="34" charset="0"/>
              </a:rPr>
              <a:t>It is best thought of as a continuum, not a distinct category, and there are no clear cut-off points.</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SzPts val="1000"/>
              <a:buFont typeface="Symbol" panose="05050102010706020507" pitchFamily="18" charset="2"/>
              <a:buChar char=""/>
            </a:pPr>
            <a:r>
              <a:rPr lang="en-GB" sz="4000" i="1" dirty="0">
                <a:effectLst/>
                <a:latin typeface="Arial" panose="020B0604020202020204" pitchFamily="34" charset="0"/>
                <a:ea typeface="Times New Roman" panose="02020603050405020304" pitchFamily="18" charset="0"/>
                <a:cs typeface="Arial" panose="020B0604020202020204" pitchFamily="34" charset="0"/>
              </a:rPr>
              <a:t>Co-occurring difficulties may be seen in aspects of language, motor co-ordination, mental calculation, concentration and personal organisation, but these are not, by themselves, markers of dyslexia.</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i="1" dirty="0">
                <a:effectLst/>
                <a:latin typeface="Arial" panose="020B0604020202020204" pitchFamily="34" charset="0"/>
                <a:ea typeface="Times New Roman" panose="02020603050405020304" pitchFamily="18" charset="0"/>
                <a:cs typeface="Arial" panose="020B0604020202020204" pitchFamily="34" charset="0"/>
              </a:rPr>
              <a:t> </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i="1" dirty="0">
                <a:effectLst/>
                <a:latin typeface="Arial" panose="020B0604020202020204" pitchFamily="34" charset="0"/>
                <a:ea typeface="Times New Roman" panose="02020603050405020304" pitchFamily="18" charset="0"/>
                <a:cs typeface="Arial" panose="020B0604020202020204" pitchFamily="34" charset="0"/>
              </a:rPr>
              <a:t>A good indication of the severity and persistence of dyslexic difficulties can be gained by examining how the individual responds or has responded to well-founded intervention.'</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dirty="0">
                <a:effectLst/>
                <a:latin typeface="Arial" panose="020B0604020202020204" pitchFamily="34" charset="0"/>
                <a:ea typeface="Times New Roman" panose="02020603050405020304" pitchFamily="18" charset="0"/>
                <a:cs typeface="Arial" panose="020B0604020202020204" pitchFamily="34" charset="0"/>
              </a:rPr>
              <a:t> </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dirty="0">
                <a:effectLst/>
                <a:latin typeface="Arial" panose="020B0604020202020204" pitchFamily="34" charset="0"/>
                <a:ea typeface="Times New Roman" panose="02020603050405020304" pitchFamily="18" charset="0"/>
                <a:cs typeface="Arial" panose="020B0604020202020204" pitchFamily="34" charset="0"/>
              </a:rPr>
              <a:t>The BDA have made the following addition to this description: </a:t>
            </a:r>
            <a:r>
              <a:rPr lang="en-GB" sz="4000" i="1" dirty="0">
                <a:effectLst/>
                <a:latin typeface="Arial" panose="020B0604020202020204" pitchFamily="34" charset="0"/>
                <a:ea typeface="Times New Roman" panose="02020603050405020304" pitchFamily="18" charset="0"/>
                <a:cs typeface="Arial" panose="020B0604020202020204" pitchFamily="34" charset="0"/>
              </a:rPr>
              <a:t>“In addition to these characteristics, the BDA acknowledges the visual and auditory processing difficulties that some individuals with dyslexia can experience, and points out that dyslexic readers can show a combination of abilities and difficulties that affect the learning process. Some also have strengths in other areas, such as design, problem solving, creative skills, interactive skills and oral skills”</a:t>
            </a:r>
            <a:r>
              <a:rPr lang="en-GB" sz="4000" dirty="0">
                <a:effectLst/>
                <a:latin typeface="Arial" panose="020B0604020202020204" pitchFamily="34" charset="0"/>
                <a:ea typeface="Times New Roman" panose="02020603050405020304" pitchFamily="18" charset="0"/>
                <a:cs typeface="Arial" panose="020B0604020202020204" pitchFamily="34" charset="0"/>
              </a:rPr>
              <a:t>.</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68526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int"/>
          <p:cNvPicPr>
            <a:picLocks noChangeAspect="1" noChangeArrowheads="1"/>
          </p:cNvPicPr>
          <p:nvPr/>
        </p:nvPicPr>
        <p:blipFill rotWithShape="1">
          <a:blip r:embed="rId2" cstate="print">
            <a:alphaModFix amt="35000"/>
            <a:extLst>
              <a:ext uri="{28A0092B-C50C-407E-A947-70E740481C1C}">
                <a14:useLocalDpi xmlns:a14="http://schemas.microsoft.com/office/drawing/2010/main" val="0"/>
              </a:ext>
            </a:extLst>
          </a:blip>
          <a:srcRect t="13711" b="2707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10515600" cy="1325563"/>
          </a:xfrm>
        </p:spPr>
        <p:txBody>
          <a:bodyPr>
            <a:normAutofit/>
          </a:bodyPr>
          <a:lstStyle/>
          <a:p>
            <a:r>
              <a:rPr lang="en-GB" sz="2100">
                <a:solidFill>
                  <a:srgbClr val="FFFFFF"/>
                </a:solidFill>
                <a:latin typeface="Comic Sans MS" panose="030F0702030302020204" pitchFamily="66" charset="0"/>
              </a:rPr>
              <a:t>1. </a:t>
            </a:r>
            <a:r>
              <a:rPr lang="en-GB" sz="2100" i="1">
                <a:solidFill>
                  <a:srgbClr val="FFFFFF"/>
                </a:solidFill>
                <a:latin typeface="Comic Sans MS" panose="030F0702030302020204" pitchFamily="66" charset="0"/>
              </a:rPr>
              <a:t>The Difficulty</a:t>
            </a:r>
            <a:br>
              <a:rPr lang="en-GB" sz="2100">
                <a:solidFill>
                  <a:srgbClr val="FFFFFF"/>
                </a:solidFill>
                <a:latin typeface="Comic Sans MS" panose="030F0702030302020204" pitchFamily="66" charset="0"/>
              </a:rPr>
            </a:br>
            <a:br>
              <a:rPr lang="en-GB" sz="2100">
                <a:solidFill>
                  <a:srgbClr val="FFFFFF"/>
                </a:solidFill>
                <a:latin typeface="Comic Sans MS" panose="030F0702030302020204" pitchFamily="66" charset="0"/>
              </a:rPr>
            </a:br>
            <a:br>
              <a:rPr lang="en-GB" sz="2100">
                <a:solidFill>
                  <a:srgbClr val="FFFFFF"/>
                </a:solidFill>
              </a:rPr>
            </a:br>
            <a:endParaRPr lang="en-GB" sz="2100">
              <a:solidFill>
                <a:srgbClr val="FFFFFF"/>
              </a:solidFill>
            </a:endParaRPr>
          </a:p>
        </p:txBody>
      </p:sp>
      <p:sp>
        <p:nvSpPr>
          <p:cNvPr id="7" name="Content Placeholder 6"/>
          <p:cNvSpPr>
            <a:spLocks noGrp="1"/>
          </p:cNvSpPr>
          <p:nvPr>
            <p:ph idx="1"/>
          </p:nvPr>
        </p:nvSpPr>
        <p:spPr>
          <a:xfrm>
            <a:off x="838200" y="1825625"/>
            <a:ext cx="10515600" cy="4351338"/>
          </a:xfrm>
        </p:spPr>
        <p:txBody>
          <a:bodyPr>
            <a:normAutofit/>
          </a:bodyPr>
          <a:lstStyle/>
          <a:p>
            <a:pPr lvl="0"/>
            <a:r>
              <a:rPr lang="en-GB">
                <a:solidFill>
                  <a:srgbClr val="FFFFFF"/>
                </a:solidFill>
                <a:latin typeface="Comic Sans MS" panose="030F0702030302020204" pitchFamily="66" charset="0"/>
              </a:rPr>
              <a:t>Research studies show evidence that:</a:t>
            </a:r>
          </a:p>
          <a:p>
            <a:pPr lvl="0"/>
            <a:r>
              <a:rPr lang="en-GB">
                <a:solidFill>
                  <a:srgbClr val="FFFFFF"/>
                </a:solidFill>
                <a:latin typeface="Comic Sans MS" panose="030F0702030302020204" pitchFamily="66" charset="0"/>
              </a:rPr>
              <a:t>neurological deficits in sensory processing systems,</a:t>
            </a:r>
          </a:p>
          <a:p>
            <a:pPr lvl="0"/>
            <a:r>
              <a:rPr lang="en-GB">
                <a:solidFill>
                  <a:srgbClr val="FFFFFF"/>
                </a:solidFill>
                <a:latin typeface="Comic Sans MS" panose="030F0702030302020204" pitchFamily="66" charset="0"/>
              </a:rPr>
              <a:t> anomalies in language processing areas of the brain and</a:t>
            </a:r>
          </a:p>
          <a:p>
            <a:pPr lvl="0"/>
            <a:r>
              <a:rPr lang="en-GB">
                <a:solidFill>
                  <a:srgbClr val="FFFFFF"/>
                </a:solidFill>
                <a:latin typeface="Comic Sans MS" panose="030F0702030302020204" pitchFamily="66" charset="0"/>
              </a:rPr>
              <a:t> anomalies in the functioning of the cerebellum….</a:t>
            </a:r>
          </a:p>
        </p:txBody>
      </p:sp>
    </p:spTree>
    <p:extLst>
      <p:ext uri="{BB962C8B-B14F-4D97-AF65-F5344CB8AC3E}">
        <p14:creationId xmlns:p14="http://schemas.microsoft.com/office/powerpoint/2010/main" val="377862903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5" name="Rectangle 208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92583" y="501651"/>
            <a:ext cx="4434720" cy="1716255"/>
          </a:xfrm>
        </p:spPr>
        <p:txBody>
          <a:bodyPr anchor="b">
            <a:normAutofit/>
          </a:bodyPr>
          <a:lstStyle/>
          <a:p>
            <a:r>
              <a:rPr lang="en-GB" sz="3900" b="1">
                <a:latin typeface="Comic Sans MS" panose="030F0702030302020204" pitchFamily="66" charset="0"/>
              </a:rPr>
              <a:t>HAVE AN AFFECT ON</a:t>
            </a:r>
            <a:br>
              <a:rPr lang="en-GB" sz="3900">
                <a:latin typeface="Comic Sans MS" panose="030F0702030302020204" pitchFamily="66" charset="0"/>
              </a:rPr>
            </a:br>
            <a:endParaRPr lang="en-GB" sz="3900"/>
          </a:p>
        </p:txBody>
      </p:sp>
      <p:sp>
        <p:nvSpPr>
          <p:cNvPr id="2096" name="Rectangle 208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http://media5.picsearch.com/is?hvpK5JbvObV8heXt12Ak6gSMOhTBAqVpVfnsixE38xw&amp;height=256"/>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1174" b="21174"/>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media2.picsearch.com/is?-bmZS9xbhlmkcRwSnBaJtqN4hjm-XJN5GAzD95FOTaQ&amp;height=256"/>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156" b="23192"/>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392583" y="2645922"/>
            <a:ext cx="4434721" cy="3710427"/>
          </a:xfrm>
        </p:spPr>
        <p:txBody>
          <a:bodyPr anchor="t">
            <a:normAutofit/>
          </a:bodyPr>
          <a:lstStyle/>
          <a:p>
            <a:pPr marL="0" indent="0">
              <a:buNone/>
            </a:pPr>
            <a:endParaRPr lang="en-GB" sz="2000">
              <a:solidFill>
                <a:schemeClr val="tx1">
                  <a:alpha val="80000"/>
                </a:schemeClr>
              </a:solidFill>
              <a:latin typeface="Comic Sans MS" panose="030F0702030302020204" pitchFamily="66" charset="0"/>
            </a:endParaRPr>
          </a:p>
          <a:p>
            <a:pPr marL="0" indent="0">
              <a:buNone/>
            </a:pPr>
            <a:endParaRPr lang="en-GB" sz="2000">
              <a:solidFill>
                <a:schemeClr val="tx1">
                  <a:alpha val="80000"/>
                </a:schemeClr>
              </a:solidFill>
              <a:latin typeface="Comic Sans MS" panose="030F0702030302020204" pitchFamily="66" charset="0"/>
            </a:endParaRPr>
          </a:p>
          <a:p>
            <a:pPr lvl="0"/>
            <a:r>
              <a:rPr lang="en-GB" sz="2000">
                <a:solidFill>
                  <a:schemeClr val="tx1">
                    <a:alpha val="80000"/>
                  </a:schemeClr>
                </a:solidFill>
                <a:latin typeface="Comic Sans MS" panose="030F0702030302020204" pitchFamily="66" charset="0"/>
              </a:rPr>
              <a:t>The development of phonemic and phonological segmentation skills, </a:t>
            </a:r>
          </a:p>
          <a:p>
            <a:pPr lvl="0"/>
            <a:endParaRPr lang="en-GB" sz="2000">
              <a:solidFill>
                <a:schemeClr val="tx1">
                  <a:alpha val="80000"/>
                </a:schemeClr>
              </a:solidFill>
              <a:latin typeface="Comic Sans MS" panose="030F0702030302020204" pitchFamily="66" charset="0"/>
            </a:endParaRPr>
          </a:p>
          <a:p>
            <a:pPr lvl="0"/>
            <a:r>
              <a:rPr lang="en-GB" sz="2000">
                <a:solidFill>
                  <a:schemeClr val="tx1">
                    <a:alpha val="80000"/>
                  </a:schemeClr>
                </a:solidFill>
                <a:latin typeface="Comic Sans MS" panose="030F0702030302020204" pitchFamily="66" charset="0"/>
              </a:rPr>
              <a:t>The development of motor and visual –spatial skills</a:t>
            </a:r>
          </a:p>
          <a:p>
            <a:pPr lvl="0"/>
            <a:endParaRPr lang="en-GB" sz="2000">
              <a:solidFill>
                <a:schemeClr val="tx1">
                  <a:alpha val="80000"/>
                </a:schemeClr>
              </a:solidFill>
              <a:latin typeface="Comic Sans MS" panose="030F0702030302020204" pitchFamily="66" charset="0"/>
            </a:endParaRPr>
          </a:p>
          <a:p>
            <a:pPr lvl="0"/>
            <a:r>
              <a:rPr lang="en-GB" sz="2000">
                <a:solidFill>
                  <a:schemeClr val="tx1">
                    <a:alpha val="80000"/>
                  </a:schemeClr>
                </a:solidFill>
                <a:latin typeface="Comic Sans MS" panose="030F0702030302020204" pitchFamily="66" charset="0"/>
              </a:rPr>
              <a:t>The learning of skills to an automatic level</a:t>
            </a:r>
          </a:p>
          <a:p>
            <a:endParaRPr lang="en-GB" sz="2000">
              <a:solidFill>
                <a:schemeClr val="tx1">
                  <a:alpha val="80000"/>
                </a:schemeClr>
              </a:solidFill>
            </a:endParaRPr>
          </a:p>
        </p:txBody>
      </p:sp>
      <p:cxnSp>
        <p:nvCxnSpPr>
          <p:cNvPr id="2097" name="Straight Connector 208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5146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Comic Sans MS" panose="030F0702030302020204" pitchFamily="66" charset="0"/>
              </a:rPr>
              <a:t>These deficits have implications for</a:t>
            </a:r>
          </a:p>
        </p:txBody>
      </p:sp>
      <p:sp>
        <p:nvSpPr>
          <p:cNvPr id="3" name="Content Placeholder 2"/>
          <p:cNvSpPr>
            <a:spLocks noGrp="1"/>
          </p:cNvSpPr>
          <p:nvPr>
            <p:ph idx="1"/>
          </p:nvPr>
        </p:nvSpPr>
        <p:spPr/>
        <p:txBody>
          <a:bodyPr>
            <a:normAutofit lnSpcReduction="10000"/>
          </a:bodyPr>
          <a:lstStyle/>
          <a:p>
            <a:endParaRPr lang="en-GB" dirty="0"/>
          </a:p>
          <a:p>
            <a:endParaRPr lang="en-GB" dirty="0"/>
          </a:p>
          <a:p>
            <a:endParaRPr lang="en-GB" dirty="0"/>
          </a:p>
          <a:p>
            <a:pPr>
              <a:buNone/>
            </a:pPr>
            <a:r>
              <a:rPr lang="en-GB" b="1" dirty="0"/>
              <a:t>  </a:t>
            </a:r>
          </a:p>
          <a:p>
            <a:pPr>
              <a:buNone/>
            </a:pPr>
            <a:endParaRPr lang="en-GB" b="1" dirty="0"/>
          </a:p>
          <a:p>
            <a:pPr>
              <a:buNone/>
            </a:pPr>
            <a:endParaRPr lang="en-GB" b="1" dirty="0"/>
          </a:p>
          <a:p>
            <a:pPr>
              <a:buNone/>
            </a:pPr>
            <a:r>
              <a:rPr lang="en-GB" b="1" dirty="0">
                <a:latin typeface="Comic Sans MS" panose="030F0702030302020204" pitchFamily="66" charset="0"/>
              </a:rPr>
              <a:t>a .  Working Memory – </a:t>
            </a:r>
            <a:r>
              <a:rPr lang="en-GB" sz="1800" b="1" dirty="0">
                <a:solidFill>
                  <a:srgbClr val="FF0000"/>
                </a:solidFill>
                <a:latin typeface="Comic Sans MS" panose="030F0702030302020204" pitchFamily="66" charset="0"/>
              </a:rPr>
              <a:t>where information from the senses is 	processed and passed to cognitive centres for further      	processing</a:t>
            </a:r>
          </a:p>
          <a:p>
            <a:pPr>
              <a:buNone/>
            </a:pPr>
            <a:r>
              <a:rPr lang="en-GB" sz="1800" b="1" dirty="0">
                <a:latin typeface="Comic Sans MS" panose="030F0702030302020204" pitchFamily="66" charset="0"/>
              </a:rPr>
              <a:t>                                      </a:t>
            </a:r>
          </a:p>
          <a:p>
            <a:pPr>
              <a:buNone/>
            </a:pPr>
            <a:r>
              <a:rPr lang="en-GB" b="1" dirty="0">
                <a:latin typeface="Comic Sans MS" panose="030F0702030302020204" pitchFamily="66" charset="0"/>
              </a:rPr>
              <a:t>b.   Long-term memory - </a:t>
            </a:r>
            <a:r>
              <a:rPr lang="en-GB" b="1" dirty="0">
                <a:solidFill>
                  <a:srgbClr val="FF0000"/>
                </a:solidFill>
                <a:latin typeface="Comic Sans MS" panose="030F0702030302020204" pitchFamily="66" charset="0"/>
              </a:rPr>
              <a:t>Recall</a:t>
            </a:r>
            <a:endParaRPr lang="en-GB" b="1" dirty="0">
              <a:latin typeface="Comic Sans MS" panose="030F0702030302020204" pitchFamily="66" charset="0"/>
            </a:endParaRPr>
          </a:p>
        </p:txBody>
      </p:sp>
      <p:pic>
        <p:nvPicPr>
          <p:cNvPr id="1026" name="Picture 2" descr="C:\Users\amelia\Downloads\memory_image.jpg"/>
          <p:cNvPicPr>
            <a:picLocks noChangeAspect="1" noChangeArrowheads="1"/>
          </p:cNvPicPr>
          <p:nvPr/>
        </p:nvPicPr>
        <p:blipFill>
          <a:blip r:embed="rId2" cstate="print"/>
          <a:srcRect/>
          <a:stretch>
            <a:fillRect/>
          </a:stretch>
        </p:blipFill>
        <p:spPr bwMode="auto">
          <a:xfrm>
            <a:off x="4452926" y="1500175"/>
            <a:ext cx="3333750" cy="2371725"/>
          </a:xfrm>
          <a:prstGeom prst="rect">
            <a:avLst/>
          </a:prstGeom>
          <a:noFill/>
        </p:spPr>
      </p:pic>
    </p:spTree>
    <p:extLst>
      <p:ext uri="{BB962C8B-B14F-4D97-AF65-F5344CB8AC3E}">
        <p14:creationId xmlns:p14="http://schemas.microsoft.com/office/powerpoint/2010/main" val="96122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heckerboard(across)">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blinds(horizontal)">
                                      <p:cBhvr>
                                        <p:cTn id="12" dur="500"/>
                                        <p:tgtEl>
                                          <p:spTgt spid="3">
                                            <p:txEl>
                                              <p:pRg st="6" end="6"/>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animEffect transition="in" filter="blinds(horizontal)">
                                      <p:cBhvr>
                                        <p:cTn id="1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7030A0"/>
                </a:solidFill>
                <a:latin typeface="Comic Sans MS" panose="030F0702030302020204" pitchFamily="66" charset="0"/>
              </a:rPr>
              <a:t>Dyslexic learners have difficulty with :</a:t>
            </a:r>
            <a:br>
              <a:rPr lang="en-GB" dirty="0"/>
            </a:br>
            <a:endParaRPr lang="en-GB" dirty="0"/>
          </a:p>
        </p:txBody>
      </p:sp>
      <p:sp>
        <p:nvSpPr>
          <p:cNvPr id="3" name="Content Placeholder 2"/>
          <p:cNvSpPr>
            <a:spLocks noGrp="1"/>
          </p:cNvSpPr>
          <p:nvPr>
            <p:ph idx="1"/>
          </p:nvPr>
        </p:nvSpPr>
        <p:spPr>
          <a:xfrm>
            <a:off x="2207568" y="3861048"/>
            <a:ext cx="7886700" cy="3703266"/>
          </a:xfrm>
        </p:spPr>
        <p:txBody>
          <a:bodyPr>
            <a:normAutofit/>
          </a:bodyPr>
          <a:lstStyle/>
          <a:p>
            <a:pPr lvl="0"/>
            <a:r>
              <a:rPr lang="en-GB" sz="2400" b="1" dirty="0">
                <a:solidFill>
                  <a:schemeClr val="accent6">
                    <a:lumMod val="75000"/>
                  </a:schemeClr>
                </a:solidFill>
                <a:latin typeface="Comic Sans MS" pitchFamily="66" charset="0"/>
              </a:rPr>
              <a:t>Learning and using a symbolic system e.g. alphabetic</a:t>
            </a:r>
          </a:p>
          <a:p>
            <a:pPr lvl="0"/>
            <a:endParaRPr lang="en-GB" sz="2400" dirty="0">
              <a:latin typeface="Comic Sans MS" pitchFamily="66" charset="0"/>
            </a:endParaRPr>
          </a:p>
          <a:p>
            <a:pPr lvl="0"/>
            <a:r>
              <a:rPr lang="en-GB" sz="2400" b="1" dirty="0">
                <a:solidFill>
                  <a:srgbClr val="0070C0"/>
                </a:solidFill>
                <a:latin typeface="Comic Sans MS" pitchFamily="66" charset="0"/>
              </a:rPr>
              <a:t>Tasks of phonological processing</a:t>
            </a:r>
          </a:p>
          <a:p>
            <a:pPr marL="0" indent="0">
              <a:buNone/>
            </a:pPr>
            <a:endParaRPr lang="en-GB" sz="2400" dirty="0">
              <a:latin typeface="Comic Sans MS" pitchFamily="66" charset="0"/>
            </a:endParaRPr>
          </a:p>
          <a:p>
            <a:pPr lvl="0"/>
            <a:r>
              <a:rPr lang="en-GB" sz="2400" b="1" dirty="0">
                <a:solidFill>
                  <a:srgbClr val="7030A0"/>
                </a:solidFill>
                <a:latin typeface="Comic Sans MS" pitchFamily="66" charset="0"/>
              </a:rPr>
              <a:t>Mastering skills to an automatic level of performance</a:t>
            </a:r>
            <a:endParaRPr lang="en-GB" sz="2400" dirty="0">
              <a:solidFill>
                <a:srgbClr val="7030A0"/>
              </a:solidFill>
              <a:latin typeface="Comic Sans MS" pitchFamily="66" charset="0"/>
            </a:endParaRPr>
          </a:p>
          <a:p>
            <a:endParaRPr lang="en-GB" dirty="0"/>
          </a:p>
        </p:txBody>
      </p:sp>
      <p:pic>
        <p:nvPicPr>
          <p:cNvPr id="3074" name="Picture 2" descr="http://media3.picsearch.com/is?YHQB9RQys5wAMzNnaVgPAPP-JpacZm2OeFlH8ArIKfA&amp;height=26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23793" y="1340768"/>
            <a:ext cx="3320033" cy="232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880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latin typeface="Comic Sans MS" panose="030F0702030302020204" pitchFamily="66" charset="0"/>
              </a:rPr>
              <a:t>Consequently</a:t>
            </a:r>
            <a:br>
              <a:rPr lang="en-GB" dirty="0"/>
            </a:br>
            <a:endParaRPr lang="en-GB" dirty="0"/>
          </a:p>
        </p:txBody>
      </p:sp>
      <p:sp>
        <p:nvSpPr>
          <p:cNvPr id="3" name="Content Placeholder 2"/>
          <p:cNvSpPr>
            <a:spLocks noGrp="1"/>
          </p:cNvSpPr>
          <p:nvPr>
            <p:ph idx="1"/>
          </p:nvPr>
        </p:nvSpPr>
        <p:spPr/>
        <p:txBody>
          <a:bodyPr/>
          <a:lstStyle/>
          <a:p>
            <a:pPr lvl="0"/>
            <a:endParaRPr lang="en-GB" b="1" dirty="0">
              <a:latin typeface="Comic Sans MS" panose="030F0702030302020204" pitchFamily="66" charset="0"/>
            </a:endParaRPr>
          </a:p>
          <a:p>
            <a:pPr lvl="0"/>
            <a:r>
              <a:rPr lang="en-GB" b="1" dirty="0">
                <a:solidFill>
                  <a:srgbClr val="C00000"/>
                </a:solidFill>
                <a:latin typeface="Comic Sans MS" panose="030F0702030302020204" pitchFamily="66" charset="0"/>
              </a:rPr>
              <a:t>The basic or low-level tasks of written language (and or other systems) require close attention and make great demands on the working memory</a:t>
            </a:r>
          </a:p>
          <a:p>
            <a:pPr lvl="0"/>
            <a:endParaRPr lang="en-GB" b="1" dirty="0">
              <a:latin typeface="Comic Sans MS" panose="030F0702030302020204" pitchFamily="66" charset="0"/>
            </a:endParaRPr>
          </a:p>
          <a:p>
            <a:pPr lvl="0"/>
            <a:endParaRPr lang="en-GB" dirty="0">
              <a:latin typeface="Comic Sans MS" panose="030F0702030302020204" pitchFamily="66" charset="0"/>
            </a:endParaRPr>
          </a:p>
          <a:p>
            <a:pPr lvl="0"/>
            <a:r>
              <a:rPr lang="en-GB" b="1" dirty="0">
                <a:solidFill>
                  <a:srgbClr val="0070C0"/>
                </a:solidFill>
                <a:latin typeface="Comic Sans MS" panose="030F0702030302020204" pitchFamily="66" charset="0"/>
              </a:rPr>
              <a:t>The difficulties are multiplied where tasks are complex or multi-level </a:t>
            </a:r>
            <a:endParaRPr lang="en-GB" dirty="0">
              <a:solidFill>
                <a:srgbClr val="0070C0"/>
              </a:solidFill>
              <a:latin typeface="Comic Sans MS" panose="030F0702030302020204" pitchFamily="66" charset="0"/>
            </a:endParaRPr>
          </a:p>
          <a:p>
            <a:endParaRPr lang="en-GB" dirty="0"/>
          </a:p>
        </p:txBody>
      </p:sp>
      <p:pic>
        <p:nvPicPr>
          <p:cNvPr id="4098" name="Picture 2" descr="http://static4.businessinsider.com/image/50210a70ecad04f13b000008/multitasking-is-making-you-dumb-infographi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15623" y="5175334"/>
            <a:ext cx="3456384" cy="227313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everydaylife.globalpost.com/DM-Resize/photos.demandstudios.com/getty/article/34/112/71019436.jpg?w=600&amp;h=600&amp;keep_ratio=1&amp;webp=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91944" y="400256"/>
            <a:ext cx="3816424" cy="1660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22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solidFill>
                  <a:srgbClr val="FF0000"/>
                </a:solidFill>
                <a:latin typeface="Comic Sans MS" pitchFamily="66" charset="0"/>
              </a:rPr>
              <a:t>Students with dyslexia  may have poor vocabulary due to </a:t>
            </a:r>
            <a:r>
              <a:rPr lang="en-GB" sz="3600" dirty="0">
                <a:latin typeface="Comic Sans MS" pitchFamily="66" charset="0"/>
              </a:rPr>
              <a:t>:</a:t>
            </a:r>
            <a:br>
              <a:rPr lang="en-GB" sz="3600" dirty="0">
                <a:latin typeface="Comic Sans MS" pitchFamily="66" charset="0"/>
              </a:rPr>
            </a:br>
            <a:endParaRPr lang="en-GB" dirty="0">
              <a:solidFill>
                <a:srgbClr val="FF0000"/>
              </a:solidFill>
              <a:latin typeface="Comic Sans MS" pitchFamily="66" charset="0"/>
            </a:endParaRPr>
          </a:p>
        </p:txBody>
      </p:sp>
      <p:sp>
        <p:nvSpPr>
          <p:cNvPr id="3" name="Content Placeholder 2"/>
          <p:cNvSpPr>
            <a:spLocks noGrp="1"/>
          </p:cNvSpPr>
          <p:nvPr>
            <p:ph idx="1"/>
          </p:nvPr>
        </p:nvSpPr>
        <p:spPr>
          <a:xfrm>
            <a:off x="2152650" y="1340768"/>
            <a:ext cx="7886700" cy="5328592"/>
          </a:xfrm>
        </p:spPr>
        <p:txBody>
          <a:bodyPr>
            <a:noAutofit/>
          </a:bodyPr>
          <a:lstStyle/>
          <a:p>
            <a:pPr>
              <a:buNone/>
            </a:pPr>
            <a:endParaRPr lang="en-GB" sz="2400" dirty="0">
              <a:latin typeface="Comic Sans MS" pitchFamily="66" charset="0"/>
            </a:endParaRPr>
          </a:p>
          <a:p>
            <a:r>
              <a:rPr lang="en-GB" sz="2400" dirty="0">
                <a:latin typeface="Comic Sans MS" pitchFamily="66" charset="0"/>
              </a:rPr>
              <a:t>Limited life experiences           </a:t>
            </a:r>
          </a:p>
          <a:p>
            <a:pPr>
              <a:buNone/>
            </a:pPr>
            <a:endParaRPr lang="en-GB" sz="2400" dirty="0">
              <a:latin typeface="Comic Sans MS" pitchFamily="66" charset="0"/>
            </a:endParaRPr>
          </a:p>
          <a:p>
            <a:r>
              <a:rPr lang="en-GB" sz="2400" dirty="0">
                <a:solidFill>
                  <a:srgbClr val="0070C0"/>
                </a:solidFill>
                <a:latin typeface="Comic Sans MS" pitchFamily="66" charset="0"/>
              </a:rPr>
              <a:t>Specific difficulties learning and remembering new words</a:t>
            </a:r>
          </a:p>
          <a:p>
            <a:pPr>
              <a:buNone/>
            </a:pPr>
            <a:endParaRPr lang="en-GB" sz="2400" dirty="0">
              <a:latin typeface="Comic Sans MS" pitchFamily="66" charset="0"/>
            </a:endParaRPr>
          </a:p>
          <a:p>
            <a:r>
              <a:rPr lang="en-GB" sz="2400" dirty="0">
                <a:latin typeface="Comic Sans MS" pitchFamily="66" charset="0"/>
              </a:rPr>
              <a:t>Problems accessing words stored in the memory</a:t>
            </a:r>
          </a:p>
          <a:p>
            <a:pPr>
              <a:buNone/>
            </a:pPr>
            <a:endParaRPr lang="en-GB" sz="2400" dirty="0">
              <a:latin typeface="Comic Sans MS" pitchFamily="66" charset="0"/>
            </a:endParaRPr>
          </a:p>
          <a:p>
            <a:r>
              <a:rPr lang="en-GB" sz="2400" dirty="0">
                <a:solidFill>
                  <a:schemeClr val="accent6">
                    <a:lumMod val="75000"/>
                  </a:schemeClr>
                </a:solidFill>
                <a:latin typeface="Comic Sans MS" pitchFamily="66" charset="0"/>
              </a:rPr>
              <a:t>Feeling de-motivated or disinterested in the topic or learning process </a:t>
            </a:r>
          </a:p>
        </p:txBody>
      </p:sp>
      <p:pic>
        <p:nvPicPr>
          <p:cNvPr id="6" name="Picture 2" descr="http://teaching.monster.com/nfs/teaching/attachment_images/0008/5768/shutterstock_32832217_crop380w.png?126339434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826442"/>
            <a:ext cx="4176464" cy="1728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281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
            <a:ext cx="7886700" cy="1124744"/>
          </a:xfrm>
        </p:spPr>
        <p:txBody>
          <a:bodyPr>
            <a:normAutofit/>
          </a:bodyPr>
          <a:lstStyle/>
          <a:p>
            <a:r>
              <a:rPr lang="en-GB" sz="2400" dirty="0">
                <a:solidFill>
                  <a:srgbClr val="FF0000"/>
                </a:solidFill>
                <a:latin typeface="Comic Sans MS" pitchFamily="66" charset="0"/>
              </a:rPr>
              <a:t>A limited vocabulary means that students may not be able to ; </a:t>
            </a:r>
          </a:p>
        </p:txBody>
      </p:sp>
      <p:sp>
        <p:nvSpPr>
          <p:cNvPr id="4" name="AutoShape 2" descr="data:image/jpeg;base64,/9j/4AAQSkZJRgABAQAAAQABAAD/2wCEAAkGBhQSDxUUDxAPDw8QDw8QEBAPEA8PDw8PFhAVFBUQFBIXHCYeFxkjGRQUHy8gJCcpLCwsFR4xNTAqNSYrLCkBCQoKDgwOGg8PGi0kHiQpKSkqLCwsKSkqLywsKSkpLCotKSwpLykpLTAsLCwqKSwsLCosLCksLCkqLCwpLC0sKf/AABEIAOEA4AMBIgACEQEDEQH/xAAcAAABBQEBAQAAAAAAAAAAAAAAAQIEBQYDBwj/xABBEAABAwIDBAcEBwYGAwAAAAABAAIDBBEFEiExQVFhBgcTcYGRoSIyscEUQlJicoLhFSOSotHwQ1WElNLxJDNj/8QAGwEAAQUBAQAAAAAAAAAAAAAAAgADBAUGAQf/xAA6EQABAwIDBQUGBAYDAQAAAAABAAIDBBESITEFQVFhkRNxgaHRBhQiMrHBUuHw8SMzQlOi0hZykhX/2gAMAwEAAhEDEQA/APcUIQkkhCEjnAC5NgFwkAXKSVI54G0gDmbKuqMTOxmg+0dvgFAe4k3JJPPVZes9pYISWwjGeOg/P9ZqSynJ1yVy6vYPrDwuUgxKP7XmCPkqUhNIVN/ymqv8jfP1T4pWcStFHO13uuB7iE9ZcqXT4q9vve23nt8CrSk9p43nDO3DzGY6a/VA6kP9JV6hcqepa8Xae8bx3hdVq2SNkaHMNwd4UMgg2KEIQjXEIQhJJCELnPUBgu49w3lBJIyJpe82A3ldAJyC6Jr5QNpA7yAqqfEXO2eyOW3zUQrJ1XtREw4YGYuZyHTX6KS2mJ+Yq6Ncz7Y9U5taw7Ht8Tb4qhKaVXj2pqL5sb5+qd91bxWlBSrNRzub7riO7Z5KxpMYB0k0+8NniNyu6L2ip5zhkGA88x19U0+mc3MZq0QkBSrSKKhCEJJIQhCSSRzrC52BU9XVl54NGwfMqRitR9Qd7vkFXLBe0e1HPeaWM5D5uZ4dw+vcpsEVhiKcodHi0MxcIZoZXRmzxHIx5YeDgDos/wBaOLOp8JndGS17wyEOGhAkeGuIPHLmXgPRHpA6irYp2EgNeBKBsfCTZ7CN+nqAdyrtnbFdW075g6xGQHEgX/JHJNgcAvqcppS34JCVQqSFwq6tkbS6V7I2Da+RzWNF9ntONkMkDgC0hzSAQ5pBBB2EEbQvCOubpE6bEDACexpQ1obfQzFoc95HHUN/LzK1nUbjLpKWaB5JFPJG6O5vlZIHXaOWZhP5loJdjPioRVl2eRI5HTPommTgyYF6fDOWOu02PoRwK0VJVCRuYeI4HgswVJwysySC/uu0d8indibSdSyiN5+B3kePqjqIcbbjULSIQhejqoQhCEklxqagMbc7dw4lU8khcbuNz/eidV1Gd5O4aN7lyuvMNt7UdWSljD8DdOfP05KxiiwDmgrjTVjJBeKSORoJaTG9rwHDaCWnbyXn3Xd0kdBRsgicWuq3vDyDY9gwDM2+65c0d1wvPup3HHwYoyME9lVB0UjdxdlLmOtxDhbucUqbYr5qJ1Vita5A4ga59bJOms/CvoYppSkrM9YuOOpMMmljOWUhsUbhta6RwbmHMAuI5gKogidNI2NupIHVSCcIuVftma4kNc1xabOAIJaeBA2FBXzJ0Q6Svo62OZrnZS8Cdt9JIifbB4m2o5gFfTWbhqNx4hWm1Nlu2e9oxXBGR001QwS9oFOw3EshyuPsH+U/0V8si5XeCVmZuU7WbObf0/or/wBntpuJ91lP/U/b06JmqhyxjxVmhCFs1XIQhc6h1mOPBrj6IXuwtLuC6BcqimlzPJ4k+W5MuuYKW68ZkcZHl7tSb9Vc4bZLMdZ+GOqMJnawXexrZmgak9m8OcB+UOXzbDEXODWglziGtA2lxNgB4lfXN1lqPq2oYqv6THCRKHZ2Mzkwxv8Attj3HhrYbgNFo9j7ZZQwvjeCd4txtoVGmgLyCFpqdmVjWnUta1pPEgAJxKQlNJWb1zUsBfNnWRTlmLVQdtMxeObXtDmnyIXoXUXhhbT1ExBAmkjjZfeIw4kjleS35Vq+lHQGlr5GyVDXiRgDc8TwwvYDcNdcG+067dVdUNCyCJsULBHFG0NYxuwD5nfffdams2wyahbTtBxWAdwy4d9lHjpy2QuOikEphKCU0lZsBTwFrMPnzxNO+1j3jQ/BSFWdH33iPJ5+AKs16xQSmWmjedS0KhlbheRzQo2Iy5YzxPsjx/S6kqtxp3stH3ifIfqmtqSmKjkeNbW65fdKIYngKtBS3XMFLdeS2VrZeRdf9K7/AMSSxyDt4ydwccjh5gO/hWP6p8PdLi8BaLthL5nng1rDb+YtHive+kGAw1kDoaluaNxBFjlcxw2Pa7cR8yFA6KdCqfD2uFOHF8ls8spDpHAbG3AAAHABamn2yyLZxprHHYgcLG+fhdRnQEyYty0BKx/WvQGXCJwwXMZjmt91jxm8mlx8FriVzkaCCCAQQQQRcEEWII4LP00pglbKP6SD0KlOZiBC+TIoy5wa0Xc4hoA2kk2AX1fTsLWNadrWNae8AArI4Z1VUcFWKhglJa7PHE9wdFE/aCNLm265NlryVe7b2lHXFgivYX14m3omqaEx3xIJXfDZ8szTuJynuOn9FGJTc1j3Kmp5DFI2QbiD0UtzcTSFtEJGnRKvXlnkLnOLscOLXD0T0iB4Dmlp3royKywcqqPpTC6rNLGJZJWf+1zInOhiNgcr5NgOo8TZW1VHkkc3gTbu2j0VHj+GvcxstJlbVQPdLGNGsmzC0kEnJ4A13Oa07l5K2JrZHRy65jgAefL91duuRdqvLpMyqcA6Qx1cWeO7XtOSaF+ksEo0Mb27je+u9WeZMPjcxxa4WIRCxFwnEppKTMmlyGyMBKSmkpC5R6usZGxz5XNZGxpc9zjZrWjeSja0k2CLRQcc6SxUmUztmEbzYzNic+GM3t+8ePdVjmvs1HxWdweV1ZJ9KkaWUwa5lHE8WL2OFn1UjTvcPZaDsaT9pXxPBS5Y2ssz+oa8O7w38+7MWknPduWn6PD9z3vd8AFaqvw1mWNrd4GvedT6lTwvS6CMxU7GHUAKjmOJ5KVVmOD2Wn7xHmP0VkoeKRZoncR7Q8NvpdNbUjMtJIwcPpn9koTaQFUQKLrmHJcy8qsrqyfdISs/0g6a01IQyRzpKh3uU0De1neTs9kbL87KBFiOJ1GsdNTUER2Grc+eoI49kywaeRUplHIW43Wa07ybX7t58AUGIXsMytaSkJWY/Ydefexax4R0FK1o/iufVNdh2JR6x19LUH7NTSCK/wCeE/JEKZm6Vv8Al92ruI/hPl6rTkppKyEnTeWmNsUo5KdlwPpNOfpFKeZt7TO43K0lJXslYHwvZLG4Xa9jg5p8QuSU0kQBcMjoRmOoyTjXtdkFIJTEhcu2HR5pmjcDmPcNV2CIyyNYN5AXXOwglbFuzuSrkx66hestWeQmuKcuUhQP0SCqcbgvZ43aO7txVQHq/qH8VnquPI7T3Ts5clh9tUBxmdg119Va0suWA+Cz+PdFnPl+k0Mv0SuAAL7XhqWj/DnZ9Yfe2jnYWgQ9YfYOEeLU8lFJsEzWulpJebXtuR3a23laoSpszWvaWva17Tta4BzT3g6KnZOC0MmbiA0Ojh3HhyIPKykmOxu02+ij0nSSmlF4qqnk/DNHfxbe4XSoxiFgvJPAwcXyxtHqVQ1nV/h8hu6kiaf/AJl8Xowgei4w9W2HtNxSh345JnDyzI+zo9cT+7C364vsuXk4DqfRPr+simDuzpe0r5zo2KlY59zzfawHMXUemwCorHtlxUtbE0h0WHxnNE1w2Ond/iO5bPULQ0VDFC3LBFHC3hGxrAe+w1XYyIu2ZGLQNsfxE3d4bh4Z80sBd858N35roXKRh0WeQE+63U8zuCgZ7mwVvQ2AAH/Z4qbsuhMsgkePhHmf1qmqiXCLDVX1O5TmqvpQrBuxb5miqCgrm9ye5R5XIJCk0LPVsOR5G7a3uWV6U4pVMeyGmbG01f7qGpcT/wCPMA5787bG942uLbb2m4W3xBge2x2jUHgVRudY2cNQd+48QsBW0nuk/aBt2HTgDw8D1GSuIn9qy181VdGeh8NGC5t5ql9zLVS+1NI47bE+6OQ8SVe5lx7RHaKple+Vxe83KkNaGiwXUuTS5ci9NMiANRJ8gDgQ4AtIIIIBBG8EHaFiq7Av2c91XQuyU49qroiT2cjdmaH7MnAbN2g0WvL0x7+KlQSuiNtWnUbiP1odRuTb2h3eudBNIYmmdrGSuGZzGElsdzcMudpAsCd5BV/gsNgXHa7Zyb+qpacZna+78eSv6Z60Ox6P4/eHi3Aff0UOplywDxVvCVJaolOpYWxYqwpy5SBdUxwScLpBVtSFR14WlmiVXVUl1XSsT7SshNW5DqDbluTocTY73XA8r6+Sn1+FX3LNV/R2+7XjsKoptmRPNxkfLopjZ3DXNXn0kJDUjishJhEzfdmlA4Z3Eeq5/s2oO2aY/mI+Cif/ACD+IJz3kcFrZq9rRdzgBzIChOxcONme1z3fqqil6POJu7M48XEk+q0WH4HbcpkOyY2m7jfyTbqgnRdKFpO1aTD4FyocLtuV5S0tlfww2sBooT3LvBHopQTGtT1YAWCZTXKLOpZXCViakFwiaqeqKoa871pqiBVNXRXVVNGHAhwuFIa62YWd/arQbPOU89nmpLasHYRbkuOIYNfcs9UYC9pvG57PwuLfgqSTZLHG7DZS21B3rUfSE01I4rHOpaobJ5PENPxCaKCod700pHfl+FkwNkO3uHn6IveRwWqqMTY33nAeOvkozcRzn2QQOJ2lVVJgRBuQSeJ1Pmr6iwy25T4NmRRm7sz5Jp87jpkp9Cr+iYoFFRK9paeyvImqG4qXA1SQmRtT1YtFkyUqRLZFkrLiY5q4SQKVZJlQOZdECqyWiuoU2Fg7lf8AZpDEmHU4KIPWWkwUcFz/AGIOC1nYjgjsRwQe6ou0WbgwccFYQYeBuVr2IS5E62ABCX3UaOnspDWJwCVPhtkBKSyckSo1xImuanIQkLqjviUaSlurAhNLEw6IFEHKmloL7lEkwgHctEY00wpkwBHjWYdgY4JowMcFqOwSdgh93XcazrMHHBSocNA3K47BObEiEK4XqJBSWUxkdk8MTrKUxlk2SgBKAhKnUKEIQkkhCEJJIQhRpcQY3fc/d19UxNURQDFK4NHM2RBpdopKSyr3YxwYfE2TRjPFn836KsO3qC9u08neic7CTgrKyLKFHi7Dtu3vGnopjHgi4II4jVWEFXBUZxPB7j9tUDmObqEtkWSoUpAhCEJJJLIslQkkksiyVCVkklkWSPkAFyQBzUSTFGjZd3oPVRKisp6f+a8Dxz6ao2sc7QKZZGVVpxj7n836JW40N7D4EFQBt3Z5Nu08neic7CTgrHKiyjw4ix31rHg7RSVZwzRTNxRuBHI3TTmluqSyLJUJ9ChCEJJIQhCSSFyqKgMFz4DeU6aYNaSd3qeCpJZi43P/AEOCoNs7XFCzAzN505Difsn4oseZ0XSoq3P2mw4DZ+qjpyxh62KH6b9FzyXz9n2+Vv0btL2y573tfTNa3O2q8+tU1z3PzeRmd+X63KddrMtFsCmlOKaVDCcCaQlincw3aSD6HvCy/STrHo6KdsM73mQgF4iZnETTsL9dNNbC5tu1C0EFQ2RjXxuD2PaHsc03a5pFwQeFlM7OeANlsW3+U5joV0FrrhaChxMP0Psv4bj3f0U5ZO9tm0K/wyv7Rtj77dvMcVuNi7ZNT/Am+fceP5/VQainwfE3RTUIQtQoaEIQkkhQ6uvy6N1d6BFfV5RYe8fQcVVrI7c22acmnpz8W88OQ5/Tv0lQw3+JyWSQuN3Ek80xRcWxWKmgfNUPEcUbbucdd9gAN5JIAHEqj6JdYdLiLnsp+0ZJGMxjma1rnMuBnblcQRcjfcXCxPYzysdPYkDU69SpmIA2WkKaU8rlPMGNLnkNY1pc5zjZrWgXJJ3ABMDNOBIQpFLiLmfeb9k/I7lkMA6yKOsqDBBI8Sa5O0ZkEwGpLDfXTWxsbblpSp7TU0MoObHdP3CQwyDiFpqepa9t2nvG8HgV1WYpaoxuuPEbiFpIZQ5oc3UEXC9C2TtQVzLOyeNR9x+slWzw9mctE9CEK6UdCEJCUklVYpPd2UbG7e9Q7prpLkk7ySi68gr6k1VQ+U7zl3bvJW7GYWgKp6Y4g6HDqmRhs9lNKWEbnFuVp8CQfBfK6+rukGG/SaSaC4BmgkjBOwOc0hp8DY+C+XmYNMan6OIn/STJ2XZW9oSXta3z4arW+yz2NilBOdwT3W/dQ6kG4X030TrnTYfTSPN3yUsLnE7S7ILnxIurVQcGoBT00MINxDDHFfiWsAJ8SCVLzLFzYTI4t0ubd11PaDZfK/SWvdNWzyuJJkqJXa7hnNh4Cw8F7T1MYi6TC8riT2E8kbb/AGCGyAeBe5eSdPMCdS4hMxzSGOkfLEdzonuLmkHfa9jzaV7H1T4K6mwxvaAtfO985adCGuAay4/C0H8y3e3HxO2czDvw4enooVMD2pWxJT6Sp7N4dwOvNu9ciUwlYmJ7o3h7dQbhWmEEWK2QN9mxKoeETZoW8Rdp8Dp6WUxetwSiaJsg3gHqqB7cLi3ghNe+wJOwC5TlDxWS0f4iB8/kgq5/d4Hy8ASkxuJwCq5JS5xJ3n+wm3TAUt14+9znuLnZk5lW9rLynr9xNwhpoAfZkfLK/nkDWtH87vILAdV9UY8Xpi0n2pDG4De17HNIPn6L0Xr1wN8tNDUMaXCmfI2WwvaOTLZ55BzAPzrIdTXR582ICctIhpQ5xdb2TKWlrGA8dS78vMLeUEkTNjOJ4PB7ze31CgPaTN0XvxKxvW3WujwibKSDIYoiR9l0gzDxAI8VsCVn+nOCGrw6eFmsjmB0Y4yMcHtb4ltvFY2hc1lTG5+gcL9VOe0lpsvmzDq50MzJYzZ8UjJGn7zTcfBfVcU2ZrXDY5rXDuIv818s4ZhEk9SyBjXdq+QR5SCC03s7MN1tSeFivqSKMNaGjY1oaO4Cw+C1PtRgLora59MrfdR6IHNOKtMCqtSw7D7Te/eP74KpJT6WbLI13Bw8t/os/s6oNNUskHHPuOqmyx42ELXIQherKiQudSfYd+F3wXRMlbdpHEEeiblBLCBwK6NVmQU665XS5l42Qryy6XXH6MzPnyM7S2XtMrc+Xhm22TrpC5IXGiWFOJTSUl0hK7ZEAuFXQRyFpliilLDmYZI2PLHcW5hoe5dSUEphKPMiyMBKSmEoLkwlEAiWj6Ou/dH8Z+AVqqvAG2h/E5x+XyVmF6jssEUkYP4QqGfOR3elVZjZ9lv4j8FZqtxtv7sHg74gpvbIJoZAOH3CUH8wKpBS3XMORdeV2VvZOdqLEXB0IOoI4Fc4YWsblja1jRsaxoa0eA0TrpLrueiVk4lNJSEppK6AjAXFtFGJDI2KMSuFnSBjBI4cC+1yupKQlMJTmZ1RAWSkphcguSMFyANpIHmbI2tJNgunJbWM6DuHwTkxqevXm6LOFIkSpjiuONl0LO4lFklI3E5h3H9bqK5+my+mwb+SucWgztuPebqOY3hUIkXme1aM09QbfKcx6eCuoHY2c1l8J6YVc1PHI3DHy9o0uLmVNPEy+YggNeS4WtbXeCpjekFZvwmUf62kV4wACzQANdAABqbnTvJS5lGdNESSIm273/7IxGd7j5eipRjlV/lcv+7o/wDkg45Vf5ZL/u6P/krkvTS9B2jP7bf8v9kWA8T5eion47WbsKkP+tpAmNx+suM2FSAXFy2spCfLRXpeml6cErP7ber/APZLAfxHy9FWdGMYdU0rZZGCNznzNsNhDJXMDhqdobx23Vne5sNpNh3rkLAWAAA2AAAAcgp2FRXdnOwe7zPFPQU/vU+FgsCegQvf2bLlaajblY1o+qAFLaoVM5TWr0yIBrQBoFRuzKVR62HPG5u8jTvGoXcrm9yCdoewsdoQQfFJuRuFlsyy2MVWLB7xSwYe6PM7s3vkkLyy+l2kgB1vBbHFoMr8w91x15O/VQg9eYyRuo5nMc0Otx079VeC0rQQVmei/TgzSGmroxR4gzbE7Rkw+1ESde654gndfYxjUVLCZaiQRxt0ubkudua1o1ceQULH+jFPWtAqYw4t9yRpLJY/wvGvhs5KpoOrqnjmZLJLVVbojeJtXN2rIzuIbYajy5IyKSQ4zdvFoF//ACb5A8wbc0NpBlrzUzCesCkqJBGHvhmd7sdTG6Fz+GW+h7r3WgLlV47gMFZHkqYxIPqu2SRnix+0H+zdZ2LoA4ew/E8RfTDTsDLlu37BkBvl3aALnZ00guHFnI/F0It0IHei+NuVr+SsMQ6xqGGUxSVIztNnZGSSMYeBc0EXUun6YUcjbsrKYjbrMxhA5tcQR5KVS4fFFGGRRRxxtFg1rGgW+fequt6GUUrs0lHAXbSWtMd+8MIBRAUhyIeOdwfKwt1K7/E5eabQdLxU1XZ0kZngjv29XmywtdbRken7x17cAtVhEeaUHcz2j37vX4Kqp4GRsDImNjY3RrGNDWjuAV/hkeRv3jq7+isNnUzJ6kOY2zG55534X5nllZMzPLGEE5lX8b12Ch05UsLftVOUFcpCuy4yBC/RdCg1EioK9tjcb9o+avKpqpK1ipKyBk7cDwpUTyw3CiCZO7VU9XI9hu3XkVFHSNo0kDmc7EjzCys2zJWH4RccvRWLZ2nXJaHtE0yKmZj8R2Sx/wAYCH45ENssY/O1RPdn3tYpzGFbmRc3Sqil6TxfVcXn7gJHnsXNmIvkOgyjzPmpcOzppDpYc026ZoV8yTMbbt6u6I7OAVDhsBWlooFqaGjZTizdd5VfLIXnNW1IFOCi07VLCvWaKGUhUacqSVHmagkGS61VdWQQQdQVQzHKeW4q/qmKhxCErP11GypHxajQqbDIWaJolR2io5618Z1GYeRTGdJIvrOyHg8FvrsWYl2dNGdL92antmad6vjImmRVIxuI7JY/42/1XKXpBENssfg4E+QTApnk2DSjxjirkyLk+eyoX9JGn/1hz+di1vqulNI95u7yGxWEGy5Xn4sh+tyZfO0aZq/ozrc7d3LmrulcqWhhKv6KFaulgbC0MYMlXSPLjcq0pgpjVHgYpAVuwZKMUqY4J6QhcIukFBniVbUUqvHsUd8ChSR3TzXLK1WHX3KlrMBB3LeSUajvw/kopiKcxLzOo6KA/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hQSDxUUDxAPDw8QDw8QEBAPEA8PDw8PFhAVFBUQFBIXHCYeFxkjGRQUHy8gJCcpLCwsFR4xNTAqNSYrLCkBCQoKDgwOGg8PGi0kHiQpKSkqLCwsKSkqLywsKSkpLCotKSwpLykpLTAsLCwqKSwsLCosLCksLCkqLCwpLC0sKf/AABEIAOEA4AMBIgACEQEDEQH/xAAcAAABBQEBAQAAAAAAAAAAAAAAAQIEBQYDBwj/xABBEAABAwIDBAcEBwYGAwAAAAABAAIDBBEFEiExQVFhBgcTcYGRoSIyscEUQlJicoLhFSOSotHwQ1WElNLxJDNj/8QAGwEAAQUBAQAAAAAAAAAAAAAAAgADBAUGAQf/xAA6EQABAwIDBQUGBAYDAQAAAAABAAIDBBESITEFQVFhkRNxgaHRBhQiMrHBUuHw8SMzQlOi0hZykhX/2gAMAwEAAhEDEQA/APcUIQkkhCEjnAC5NgFwkAXKSVI54G0gDmbKuqMTOxmg+0dvgFAe4k3JJPPVZes9pYISWwjGeOg/P9ZqSynJ1yVy6vYPrDwuUgxKP7XmCPkqUhNIVN/ymqv8jfP1T4pWcStFHO13uuB7iE9ZcqXT4q9vve23nt8CrSk9p43nDO3DzGY6a/VA6kP9JV6hcqepa8Xae8bx3hdVq2SNkaHMNwd4UMgg2KEIQjXEIQhJJCELnPUBgu49w3lBJIyJpe82A3ldAJyC6Jr5QNpA7yAqqfEXO2eyOW3zUQrJ1XtREw4YGYuZyHTX6KS2mJ+Yq6Ncz7Y9U5taw7Ht8Tb4qhKaVXj2pqL5sb5+qd91bxWlBSrNRzub7riO7Z5KxpMYB0k0+8NniNyu6L2ip5zhkGA88x19U0+mc3MZq0QkBSrSKKhCEJJIQhCSSRzrC52BU9XVl54NGwfMqRitR9Qd7vkFXLBe0e1HPeaWM5D5uZ4dw+vcpsEVhiKcodHi0MxcIZoZXRmzxHIx5YeDgDos/wBaOLOp8JndGS17wyEOGhAkeGuIPHLmXgPRHpA6irYp2EgNeBKBsfCTZ7CN+nqAdyrtnbFdW075g6xGQHEgX/JHJNgcAvqcppS34JCVQqSFwq6tkbS6V7I2Da+RzWNF9ntONkMkDgC0hzSAQ5pBBB2EEbQvCOubpE6bEDACexpQ1obfQzFoc95HHUN/LzK1nUbjLpKWaB5JFPJG6O5vlZIHXaOWZhP5loJdjPioRVl2eRI5HTPommTgyYF6fDOWOu02PoRwK0VJVCRuYeI4HgswVJwysySC/uu0d8indibSdSyiN5+B3kePqjqIcbbjULSIQhejqoQhCEklxqagMbc7dw4lU8khcbuNz/eidV1Gd5O4aN7lyuvMNt7UdWSljD8DdOfP05KxiiwDmgrjTVjJBeKSORoJaTG9rwHDaCWnbyXn3Xd0kdBRsgicWuq3vDyDY9gwDM2+65c0d1wvPup3HHwYoyME9lVB0UjdxdlLmOtxDhbucUqbYr5qJ1Vita5A4ga59bJOms/CvoYppSkrM9YuOOpMMmljOWUhsUbhta6RwbmHMAuI5gKogidNI2NupIHVSCcIuVftma4kNc1xabOAIJaeBA2FBXzJ0Q6Svo62OZrnZS8Cdt9JIifbB4m2o5gFfTWbhqNx4hWm1Nlu2e9oxXBGR001QwS9oFOw3EshyuPsH+U/0V8si5XeCVmZuU7WbObf0/or/wBntpuJ91lP/U/b06JmqhyxjxVmhCFs1XIQhc6h1mOPBrj6IXuwtLuC6BcqimlzPJ4k+W5MuuYKW68ZkcZHl7tSb9Vc4bZLMdZ+GOqMJnawXexrZmgak9m8OcB+UOXzbDEXODWglziGtA2lxNgB4lfXN1lqPq2oYqv6THCRKHZ2Mzkwxv8Attj3HhrYbgNFo9j7ZZQwvjeCd4txtoVGmgLyCFpqdmVjWnUta1pPEgAJxKQlNJWb1zUsBfNnWRTlmLVQdtMxeObXtDmnyIXoXUXhhbT1ExBAmkjjZfeIw4kjleS35Vq+lHQGlr5GyVDXiRgDc8TwwvYDcNdcG+067dVdUNCyCJsULBHFG0NYxuwD5nfffdams2wyahbTtBxWAdwy4d9lHjpy2QuOikEphKCU0lZsBTwFrMPnzxNO+1j3jQ/BSFWdH33iPJ5+AKs16xQSmWmjedS0KhlbheRzQo2Iy5YzxPsjx/S6kqtxp3stH3ifIfqmtqSmKjkeNbW65fdKIYngKtBS3XMFLdeS2VrZeRdf9K7/AMSSxyDt4ydwccjh5gO/hWP6p8PdLi8BaLthL5nng1rDb+YtHive+kGAw1kDoaluaNxBFjlcxw2Pa7cR8yFA6KdCqfD2uFOHF8ls8spDpHAbG3AAAHABamn2yyLZxprHHYgcLG+fhdRnQEyYty0BKx/WvQGXCJwwXMZjmt91jxm8mlx8FriVzkaCCCAQQQQRcEEWII4LP00pglbKP6SD0KlOZiBC+TIoy5wa0Xc4hoA2kk2AX1fTsLWNadrWNae8AArI4Z1VUcFWKhglJa7PHE9wdFE/aCNLm265NlryVe7b2lHXFgivYX14m3omqaEx3xIJXfDZ8szTuJynuOn9FGJTc1j3Kmp5DFI2QbiD0UtzcTSFtEJGnRKvXlnkLnOLscOLXD0T0iB4Dmlp3royKywcqqPpTC6rNLGJZJWf+1zInOhiNgcr5NgOo8TZW1VHkkc3gTbu2j0VHj+GvcxstJlbVQPdLGNGsmzC0kEnJ4A13Oa07l5K2JrZHRy65jgAefL91duuRdqvLpMyqcA6Qx1cWeO7XtOSaF+ksEo0Mb27je+u9WeZMPjcxxa4WIRCxFwnEppKTMmlyGyMBKSmkpC5R6usZGxz5XNZGxpc9zjZrWjeSja0k2CLRQcc6SxUmUztmEbzYzNic+GM3t+8ePdVjmvs1HxWdweV1ZJ9KkaWUwa5lHE8WL2OFn1UjTvcPZaDsaT9pXxPBS5Y2ssz+oa8O7w38+7MWknPduWn6PD9z3vd8AFaqvw1mWNrd4GvedT6lTwvS6CMxU7GHUAKjmOJ5KVVmOD2Wn7xHmP0VkoeKRZoncR7Q8NvpdNbUjMtJIwcPpn9koTaQFUQKLrmHJcy8qsrqyfdISs/0g6a01IQyRzpKh3uU0De1neTs9kbL87KBFiOJ1GsdNTUER2Grc+eoI49kywaeRUplHIW43Wa07ybX7t58AUGIXsMytaSkJWY/Ydefexax4R0FK1o/iufVNdh2JR6x19LUH7NTSCK/wCeE/JEKZm6Vv8Al92ruI/hPl6rTkppKyEnTeWmNsUo5KdlwPpNOfpFKeZt7TO43K0lJXslYHwvZLG4Xa9jg5p8QuSU0kQBcMjoRmOoyTjXtdkFIJTEhcu2HR5pmjcDmPcNV2CIyyNYN5AXXOwglbFuzuSrkx66hestWeQmuKcuUhQP0SCqcbgvZ43aO7txVQHq/qH8VnquPI7T3Ts5clh9tUBxmdg119Va0suWA+Cz+PdFnPl+k0Mv0SuAAL7XhqWj/DnZ9Yfe2jnYWgQ9YfYOEeLU8lFJsEzWulpJebXtuR3a23laoSpszWvaWva17Tta4BzT3g6KnZOC0MmbiA0Ojh3HhyIPKykmOxu02+ij0nSSmlF4qqnk/DNHfxbe4XSoxiFgvJPAwcXyxtHqVQ1nV/h8hu6kiaf/AJl8Xowgei4w9W2HtNxSh345JnDyzI+zo9cT+7C364vsuXk4DqfRPr+simDuzpe0r5zo2KlY59zzfawHMXUemwCorHtlxUtbE0h0WHxnNE1w2Ond/iO5bPULQ0VDFC3LBFHC3hGxrAe+w1XYyIu2ZGLQNsfxE3d4bh4Z80sBd858N35roXKRh0WeQE+63U8zuCgZ7mwVvQ2AAH/Z4qbsuhMsgkePhHmf1qmqiXCLDVX1O5TmqvpQrBuxb5miqCgrm9ye5R5XIJCk0LPVsOR5G7a3uWV6U4pVMeyGmbG01f7qGpcT/wCPMA5787bG942uLbb2m4W3xBge2x2jUHgVRudY2cNQd+48QsBW0nuk/aBt2HTgDw8D1GSuIn9qy181VdGeh8NGC5t5ql9zLVS+1NI47bE+6OQ8SVe5lx7RHaKple+Vxe83KkNaGiwXUuTS5ci9NMiANRJ8gDgQ4AtIIIIBBG8EHaFiq7Av2c91XQuyU49qroiT2cjdmaH7MnAbN2g0WvL0x7+KlQSuiNtWnUbiP1odRuTb2h3eudBNIYmmdrGSuGZzGElsdzcMudpAsCd5BV/gsNgXHa7Zyb+qpacZna+78eSv6Z60Ox6P4/eHi3Aff0UOplywDxVvCVJaolOpYWxYqwpy5SBdUxwScLpBVtSFR14WlmiVXVUl1XSsT7SshNW5DqDbluTocTY73XA8r6+Sn1+FX3LNV/R2+7XjsKoptmRPNxkfLopjZ3DXNXn0kJDUjishJhEzfdmlA4Z3Eeq5/s2oO2aY/mI+Cif/ACD+IJz3kcFrZq9rRdzgBzIChOxcONme1z3fqqil6POJu7M48XEk+q0WH4HbcpkOyY2m7jfyTbqgnRdKFpO1aTD4FyocLtuV5S0tlfww2sBooT3LvBHopQTGtT1YAWCZTXKLOpZXCViakFwiaqeqKoa871pqiBVNXRXVVNGHAhwuFIa62YWd/arQbPOU89nmpLasHYRbkuOIYNfcs9UYC9pvG57PwuLfgqSTZLHG7DZS21B3rUfSE01I4rHOpaobJ5PENPxCaKCod700pHfl+FkwNkO3uHn6IveRwWqqMTY33nAeOvkozcRzn2QQOJ2lVVJgRBuQSeJ1Pmr6iwy25T4NmRRm7sz5Jp87jpkp9Cr+iYoFFRK9paeyvImqG4qXA1SQmRtT1YtFkyUqRLZFkrLiY5q4SQKVZJlQOZdECqyWiuoU2Fg7lf8AZpDEmHU4KIPWWkwUcFz/AGIOC1nYjgjsRwQe6ou0WbgwccFYQYeBuVr2IS5E62ABCX3UaOnspDWJwCVPhtkBKSyckSo1xImuanIQkLqjviUaSlurAhNLEw6IFEHKmloL7lEkwgHctEY00wpkwBHjWYdgY4JowMcFqOwSdgh93XcazrMHHBSocNA3K47BObEiEK4XqJBSWUxkdk8MTrKUxlk2SgBKAhKnUKEIQkkhCEJJIQhRpcQY3fc/d19UxNURQDFK4NHM2RBpdopKSyr3YxwYfE2TRjPFn836KsO3qC9u08neic7CTgrKyLKFHi7Dtu3vGnopjHgi4II4jVWEFXBUZxPB7j9tUDmObqEtkWSoUpAhCEJJJLIslQkkksiyVCVkklkWSPkAFyQBzUSTFGjZd3oPVRKisp6f+a8Dxz6ao2sc7QKZZGVVpxj7n836JW40N7D4EFQBt3Z5Nu08neic7CTgrHKiyjw4ix31rHg7RSVZwzRTNxRuBHI3TTmluqSyLJUJ9ChCEJJIQhCSSFyqKgMFz4DeU6aYNaSd3qeCpJZi43P/AEOCoNs7XFCzAzN505Difsn4oseZ0XSoq3P2mw4DZ+qjpyxh62KH6b9FzyXz9n2+Vv0btL2y573tfTNa3O2q8+tU1z3PzeRmd+X63KddrMtFsCmlOKaVDCcCaQlincw3aSD6HvCy/STrHo6KdsM73mQgF4iZnETTsL9dNNbC5tu1C0EFQ2RjXxuD2PaHsc03a5pFwQeFlM7OeANlsW3+U5joV0FrrhaChxMP0Psv4bj3f0U5ZO9tm0K/wyv7Rtj77dvMcVuNi7ZNT/Am+fceP5/VQainwfE3RTUIQtQoaEIQkkhQ6uvy6N1d6BFfV5RYe8fQcVVrI7c22acmnpz8W88OQ5/Tv0lQw3+JyWSQuN3Ek80xRcWxWKmgfNUPEcUbbucdd9gAN5JIAHEqj6JdYdLiLnsp+0ZJGMxjma1rnMuBnblcQRcjfcXCxPYzysdPYkDU69SpmIA2WkKaU8rlPMGNLnkNY1pc5zjZrWgXJJ3ABMDNOBIQpFLiLmfeb9k/I7lkMA6yKOsqDBBI8Sa5O0ZkEwGpLDfXTWxsbblpSp7TU0MoObHdP3CQwyDiFpqepa9t2nvG8HgV1WYpaoxuuPEbiFpIZQ5oc3UEXC9C2TtQVzLOyeNR9x+slWzw9mctE9CEK6UdCEJCUklVYpPd2UbG7e9Q7prpLkk7ySi68gr6k1VQ+U7zl3bvJW7GYWgKp6Y4g6HDqmRhs9lNKWEbnFuVp8CQfBfK6+rukGG/SaSaC4BmgkjBOwOc0hp8DY+C+XmYNMan6OIn/STJ2XZW9oSXta3z4arW+yz2NilBOdwT3W/dQ6kG4X030TrnTYfTSPN3yUsLnE7S7ILnxIurVQcGoBT00MINxDDHFfiWsAJ8SCVLzLFzYTI4t0ubd11PaDZfK/SWvdNWzyuJJkqJXa7hnNh4Cw8F7T1MYi6TC8riT2E8kbb/AGCGyAeBe5eSdPMCdS4hMxzSGOkfLEdzonuLmkHfa9jzaV7H1T4K6mwxvaAtfO985adCGuAay4/C0H8y3e3HxO2czDvw4enooVMD2pWxJT6Sp7N4dwOvNu9ciUwlYmJ7o3h7dQbhWmEEWK2QN9mxKoeETZoW8Rdp8Dp6WUxetwSiaJsg3gHqqB7cLi3ghNe+wJOwC5TlDxWS0f4iB8/kgq5/d4Hy8ASkxuJwCq5JS5xJ3n+wm3TAUt14+9znuLnZk5lW9rLynr9xNwhpoAfZkfLK/nkDWtH87vILAdV9UY8Xpi0n2pDG4De17HNIPn6L0Xr1wN8tNDUMaXCmfI2WwvaOTLZ55BzAPzrIdTXR582ICctIhpQ5xdb2TKWlrGA8dS78vMLeUEkTNjOJ4PB7ze31CgPaTN0XvxKxvW3WujwibKSDIYoiR9l0gzDxAI8VsCVn+nOCGrw6eFmsjmB0Y4yMcHtb4ltvFY2hc1lTG5+gcL9VOe0lpsvmzDq50MzJYzZ8UjJGn7zTcfBfVcU2ZrXDY5rXDuIv818s4ZhEk9SyBjXdq+QR5SCC03s7MN1tSeFivqSKMNaGjY1oaO4Cw+C1PtRgLora59MrfdR6IHNOKtMCqtSw7D7Te/eP74KpJT6WbLI13Bw8t/os/s6oNNUskHHPuOqmyx42ELXIQherKiQudSfYd+F3wXRMlbdpHEEeiblBLCBwK6NVmQU665XS5l42Qryy6XXH6MzPnyM7S2XtMrc+Xhm22TrpC5IXGiWFOJTSUl0hK7ZEAuFXQRyFpliilLDmYZI2PLHcW5hoe5dSUEphKPMiyMBKSmEoLkwlEAiWj6Ou/dH8Z+AVqqvAG2h/E5x+XyVmF6jssEUkYP4QqGfOR3elVZjZ9lv4j8FZqtxtv7sHg74gpvbIJoZAOH3CUH8wKpBS3XMORdeV2VvZOdqLEXB0IOoI4Fc4YWsblja1jRsaxoa0eA0TrpLrueiVk4lNJSEppK6AjAXFtFGJDI2KMSuFnSBjBI4cC+1yupKQlMJTmZ1RAWSkphcguSMFyANpIHmbI2tJNgunJbWM6DuHwTkxqevXm6LOFIkSpjiuONl0LO4lFklI3E5h3H9bqK5+my+mwb+SucWgztuPebqOY3hUIkXme1aM09QbfKcx6eCuoHY2c1l8J6YVc1PHI3DHy9o0uLmVNPEy+YggNeS4WtbXeCpjekFZvwmUf62kV4wACzQANdAABqbnTvJS5lGdNESSIm273/7IxGd7j5eipRjlV/lcv+7o/wDkg45Vf5ZL/u6P/krkvTS9B2jP7bf8v9kWA8T5eion47WbsKkP+tpAmNx+suM2FSAXFy2spCfLRXpeml6cErP7ber/APZLAfxHy9FWdGMYdU0rZZGCNznzNsNhDJXMDhqdobx23Vne5sNpNh3rkLAWAAA2AAAAcgp2FRXdnOwe7zPFPQU/vU+FgsCegQvf2bLlaajblY1o+qAFLaoVM5TWr0yIBrQBoFRuzKVR62HPG5u8jTvGoXcrm9yCdoewsdoQQfFJuRuFlsyy2MVWLB7xSwYe6PM7s3vkkLyy+l2kgB1vBbHFoMr8w91x15O/VQg9eYyRuo5nMc0Otx079VeC0rQQVmei/TgzSGmroxR4gzbE7Rkw+1ESde654gndfYxjUVLCZaiQRxt0ubkudua1o1ceQULH+jFPWtAqYw4t9yRpLJY/wvGvhs5KpoOrqnjmZLJLVVbojeJtXN2rIzuIbYajy5IyKSQ4zdvFoF//ACb5A8wbc0NpBlrzUzCesCkqJBGHvhmd7sdTG6Fz+GW+h7r3WgLlV47gMFZHkqYxIPqu2SRnix+0H+zdZ2LoA4ew/E8RfTDTsDLlu37BkBvl3aALnZ00guHFnI/F0It0IHei+NuVr+SsMQ6xqGGUxSVIztNnZGSSMYeBc0EXUun6YUcjbsrKYjbrMxhA5tcQR5KVS4fFFGGRRRxxtFg1rGgW+fequt6GUUrs0lHAXbSWtMd+8MIBRAUhyIeOdwfKwt1K7/E5eabQdLxU1XZ0kZngjv29XmywtdbRken7x17cAtVhEeaUHcz2j37vX4Kqp4GRsDImNjY3RrGNDWjuAV/hkeRv3jq7+isNnUzJ6kOY2zG55534X5nllZMzPLGEE5lX8b12Ch05UsLftVOUFcpCuy4yBC/RdCg1EioK9tjcb9o+avKpqpK1ipKyBk7cDwpUTyw3CiCZO7VU9XI9hu3XkVFHSNo0kDmc7EjzCys2zJWH4RccvRWLZ2nXJaHtE0yKmZj8R2Sx/wAYCH45ENssY/O1RPdn3tYpzGFbmRc3Sqil6TxfVcXn7gJHnsXNmIvkOgyjzPmpcOzppDpYc026ZoV8yTMbbt6u6I7OAVDhsBWlooFqaGjZTizdd5VfLIXnNW1IFOCi07VLCvWaKGUhUacqSVHmagkGS61VdWQQQdQVQzHKeW4q/qmKhxCErP11GypHxajQqbDIWaJolR2io5618Z1GYeRTGdJIvrOyHg8FvrsWYl2dNGdL92antmad6vjImmRVIxuI7JY/42/1XKXpBENssfg4E+QTApnk2DSjxjirkyLk+eyoX9JGn/1hz+di1vqulNI95u7yGxWEGy5Xn4sh+tyZfO0aZq/ozrc7d3LmrulcqWhhKv6KFaulgbC0MYMlXSPLjcq0pgpjVHgYpAVuwZKMUqY4J6QhcIukFBniVbUUqvHsUd8ChSR3TzXLK1WHX3KlrMBB3LeSUajvw/kopiKcxLzOo6KA/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ata:image/jpeg;base64,/9j/4AAQSkZJRgABAQAAAQABAAD/2wCEAAkGBhQSDxUUDxAPDw8QDw8QEBAPEA8PDw8PFhAVFBUQFBIXHCYeFxkjGRQUHy8gJCcpLCwsFR4xNTAqNSYrLCkBCQoKDgwOGg8PGi0kHiQpKSkqLCwsKSkqLywsKSkpLCotKSwpLykpLTAsLCwqKSwsLCosLCksLCkqLCwpLC0sKf/AABEIAOEA4AMBIgACEQEDEQH/xAAcAAABBQEBAQAAAAAAAAAAAAAAAQIEBQYDBwj/xABBEAABAwIDBAcEBwYGAwAAAAABAAIDBBEFEiExQVFhBgcTcYGRoSIyscEUQlJicoLhFSOSotHwQ1WElNLxJDNj/8QAGwEAAQUBAQAAAAAAAAAAAAAAAgADBAUGAQf/xAA6EQABAwIDBQUGBAYDAQAAAAABAAIDBBESITEFQVFhkRNxgaHRBhQiMrHBUuHw8SMzQlOi0hZykhX/2gAMAwEAAhEDEQA/APcUIQkkhCEjnAC5NgFwkAXKSVI54G0gDmbKuqMTOxmg+0dvgFAe4k3JJPPVZes9pYISWwjGeOg/P9ZqSynJ1yVy6vYPrDwuUgxKP7XmCPkqUhNIVN/ymqv8jfP1T4pWcStFHO13uuB7iE9ZcqXT4q9vve23nt8CrSk9p43nDO3DzGY6a/VA6kP9JV6hcqepa8Xae8bx3hdVq2SNkaHMNwd4UMgg2KEIQjXEIQhJJCELnPUBgu49w3lBJIyJpe82A3ldAJyC6Jr5QNpA7yAqqfEXO2eyOW3zUQrJ1XtREw4YGYuZyHTX6KS2mJ+Yq6Ncz7Y9U5taw7Ht8Tb4qhKaVXj2pqL5sb5+qd91bxWlBSrNRzub7riO7Z5KxpMYB0k0+8NniNyu6L2ip5zhkGA88x19U0+mc3MZq0QkBSrSKKhCEJJIQhCSSRzrC52BU9XVl54NGwfMqRitR9Qd7vkFXLBe0e1HPeaWM5D5uZ4dw+vcpsEVhiKcodHi0MxcIZoZXRmzxHIx5YeDgDos/wBaOLOp8JndGS17wyEOGhAkeGuIPHLmXgPRHpA6irYp2EgNeBKBsfCTZ7CN+nqAdyrtnbFdW075g6xGQHEgX/JHJNgcAvqcppS34JCVQqSFwq6tkbS6V7I2Da+RzWNF9ntONkMkDgC0hzSAQ5pBBB2EEbQvCOubpE6bEDACexpQ1obfQzFoc95HHUN/LzK1nUbjLpKWaB5JFPJG6O5vlZIHXaOWZhP5loJdjPioRVl2eRI5HTPommTgyYF6fDOWOu02PoRwK0VJVCRuYeI4HgswVJwysySC/uu0d8indibSdSyiN5+B3kePqjqIcbbjULSIQhejqoQhCEklxqagMbc7dw4lU8khcbuNz/eidV1Gd5O4aN7lyuvMNt7UdWSljD8DdOfP05KxiiwDmgrjTVjJBeKSORoJaTG9rwHDaCWnbyXn3Xd0kdBRsgicWuq3vDyDY9gwDM2+65c0d1wvPup3HHwYoyME9lVB0UjdxdlLmOtxDhbucUqbYr5qJ1Vita5A4ga59bJOms/CvoYppSkrM9YuOOpMMmljOWUhsUbhta6RwbmHMAuI5gKogidNI2NupIHVSCcIuVftma4kNc1xabOAIJaeBA2FBXzJ0Q6Svo62OZrnZS8Cdt9JIifbB4m2o5gFfTWbhqNx4hWm1Nlu2e9oxXBGR001QwS9oFOw3EshyuPsH+U/0V8si5XeCVmZuU7WbObf0/or/wBntpuJ91lP/U/b06JmqhyxjxVmhCFs1XIQhc6h1mOPBrj6IXuwtLuC6BcqimlzPJ4k+W5MuuYKW68ZkcZHl7tSb9Vc4bZLMdZ+GOqMJnawXexrZmgak9m8OcB+UOXzbDEXODWglziGtA2lxNgB4lfXN1lqPq2oYqv6THCRKHZ2Mzkwxv8Attj3HhrYbgNFo9j7ZZQwvjeCd4txtoVGmgLyCFpqdmVjWnUta1pPEgAJxKQlNJWb1zUsBfNnWRTlmLVQdtMxeObXtDmnyIXoXUXhhbT1ExBAmkjjZfeIw4kjleS35Vq+lHQGlr5GyVDXiRgDc8TwwvYDcNdcG+067dVdUNCyCJsULBHFG0NYxuwD5nfffdams2wyahbTtBxWAdwy4d9lHjpy2QuOikEphKCU0lZsBTwFrMPnzxNO+1j3jQ/BSFWdH33iPJ5+AKs16xQSmWmjedS0KhlbheRzQo2Iy5YzxPsjx/S6kqtxp3stH3ifIfqmtqSmKjkeNbW65fdKIYngKtBS3XMFLdeS2VrZeRdf9K7/AMSSxyDt4ydwccjh5gO/hWP6p8PdLi8BaLthL5nng1rDb+YtHive+kGAw1kDoaluaNxBFjlcxw2Pa7cR8yFA6KdCqfD2uFOHF8ls8spDpHAbG3AAAHABamn2yyLZxprHHYgcLG+fhdRnQEyYty0BKx/WvQGXCJwwXMZjmt91jxm8mlx8FriVzkaCCCAQQQQRcEEWII4LP00pglbKP6SD0KlOZiBC+TIoy5wa0Xc4hoA2kk2AX1fTsLWNadrWNae8AArI4Z1VUcFWKhglJa7PHE9wdFE/aCNLm265NlryVe7b2lHXFgivYX14m3omqaEx3xIJXfDZ8szTuJynuOn9FGJTc1j3Kmp5DFI2QbiD0UtzcTSFtEJGnRKvXlnkLnOLscOLXD0T0iB4Dmlp3royKywcqqPpTC6rNLGJZJWf+1zInOhiNgcr5NgOo8TZW1VHkkc3gTbu2j0VHj+GvcxstJlbVQPdLGNGsmzC0kEnJ4A13Oa07l5K2JrZHRy65jgAefL91duuRdqvLpMyqcA6Qx1cWeO7XtOSaF+ksEo0Mb27je+u9WeZMPjcxxa4WIRCxFwnEppKTMmlyGyMBKSmkpC5R6usZGxz5XNZGxpc9zjZrWjeSja0k2CLRQcc6SxUmUztmEbzYzNic+GM3t+8ePdVjmvs1HxWdweV1ZJ9KkaWUwa5lHE8WL2OFn1UjTvcPZaDsaT9pXxPBS5Y2ssz+oa8O7w38+7MWknPduWn6PD9z3vd8AFaqvw1mWNrd4GvedT6lTwvS6CMxU7GHUAKjmOJ5KVVmOD2Wn7xHmP0VkoeKRZoncR7Q8NvpdNbUjMtJIwcPpn9koTaQFUQKLrmHJcy8qsrqyfdISs/0g6a01IQyRzpKh3uU0De1neTs9kbL87KBFiOJ1GsdNTUER2Grc+eoI49kywaeRUplHIW43Wa07ybX7t58AUGIXsMytaSkJWY/Ydefexax4R0FK1o/iufVNdh2JR6x19LUH7NTSCK/wCeE/JEKZm6Vv8Al92ruI/hPl6rTkppKyEnTeWmNsUo5KdlwPpNOfpFKeZt7TO43K0lJXslYHwvZLG4Xa9jg5p8QuSU0kQBcMjoRmOoyTjXtdkFIJTEhcu2HR5pmjcDmPcNV2CIyyNYN5AXXOwglbFuzuSrkx66hestWeQmuKcuUhQP0SCqcbgvZ43aO7txVQHq/qH8VnquPI7T3Ts5clh9tUBxmdg119Va0suWA+Cz+PdFnPl+k0Mv0SuAAL7XhqWj/DnZ9Yfe2jnYWgQ9YfYOEeLU8lFJsEzWulpJebXtuR3a23laoSpszWvaWva17Tta4BzT3g6KnZOC0MmbiA0Ojh3HhyIPKykmOxu02+ij0nSSmlF4qqnk/DNHfxbe4XSoxiFgvJPAwcXyxtHqVQ1nV/h8hu6kiaf/AJl8Xowgei4w9W2HtNxSh345JnDyzI+zo9cT+7C364vsuXk4DqfRPr+simDuzpe0r5zo2KlY59zzfawHMXUemwCorHtlxUtbE0h0WHxnNE1w2Ond/iO5bPULQ0VDFC3LBFHC3hGxrAe+w1XYyIu2ZGLQNsfxE3d4bh4Z80sBd858N35roXKRh0WeQE+63U8zuCgZ7mwVvQ2AAH/Z4qbsuhMsgkePhHmf1qmqiXCLDVX1O5TmqvpQrBuxb5miqCgrm9ye5R5XIJCk0LPVsOR5G7a3uWV6U4pVMeyGmbG01f7qGpcT/wCPMA5787bG942uLbb2m4W3xBge2x2jUHgVRudY2cNQd+48QsBW0nuk/aBt2HTgDw8D1GSuIn9qy181VdGeh8NGC5t5ql9zLVS+1NI47bE+6OQ8SVe5lx7RHaKple+Vxe83KkNaGiwXUuTS5ci9NMiANRJ8gDgQ4AtIIIIBBG8EHaFiq7Av2c91XQuyU49qroiT2cjdmaH7MnAbN2g0WvL0x7+KlQSuiNtWnUbiP1odRuTb2h3eudBNIYmmdrGSuGZzGElsdzcMudpAsCd5BV/gsNgXHa7Zyb+qpacZna+78eSv6Z60Ox6P4/eHi3Aff0UOplywDxVvCVJaolOpYWxYqwpy5SBdUxwScLpBVtSFR14WlmiVXVUl1XSsT7SshNW5DqDbluTocTY73XA8r6+Sn1+FX3LNV/R2+7XjsKoptmRPNxkfLopjZ3DXNXn0kJDUjishJhEzfdmlA4Z3Eeq5/s2oO2aY/mI+Cif/ACD+IJz3kcFrZq9rRdzgBzIChOxcONme1z3fqqil6POJu7M48XEk+q0WH4HbcpkOyY2m7jfyTbqgnRdKFpO1aTD4FyocLtuV5S0tlfww2sBooT3LvBHopQTGtT1YAWCZTXKLOpZXCViakFwiaqeqKoa871pqiBVNXRXVVNGHAhwuFIa62YWd/arQbPOU89nmpLasHYRbkuOIYNfcs9UYC9pvG57PwuLfgqSTZLHG7DZS21B3rUfSE01I4rHOpaobJ5PENPxCaKCod700pHfl+FkwNkO3uHn6IveRwWqqMTY33nAeOvkozcRzn2QQOJ2lVVJgRBuQSeJ1Pmr6iwy25T4NmRRm7sz5Jp87jpkp9Cr+iYoFFRK9paeyvImqG4qXA1SQmRtT1YtFkyUqRLZFkrLiY5q4SQKVZJlQOZdECqyWiuoU2Fg7lf8AZpDEmHU4KIPWWkwUcFz/AGIOC1nYjgjsRwQe6ou0WbgwccFYQYeBuVr2IS5E62ABCX3UaOnspDWJwCVPhtkBKSyckSo1xImuanIQkLqjviUaSlurAhNLEw6IFEHKmloL7lEkwgHctEY00wpkwBHjWYdgY4JowMcFqOwSdgh93XcazrMHHBSocNA3K47BObEiEK4XqJBSWUxkdk8MTrKUxlk2SgBKAhKnUKEIQkkhCEJJIQhRpcQY3fc/d19UxNURQDFK4NHM2RBpdopKSyr3YxwYfE2TRjPFn836KsO3qC9u08neic7CTgrKyLKFHi7Dtu3vGnopjHgi4II4jVWEFXBUZxPB7j9tUDmObqEtkWSoUpAhCEJJJLIslQkkksiyVCVkklkWSPkAFyQBzUSTFGjZd3oPVRKisp6f+a8Dxz6ao2sc7QKZZGVVpxj7n836JW40N7D4EFQBt3Z5Nu08neic7CTgrHKiyjw4ix31rHg7RSVZwzRTNxRuBHI3TTmluqSyLJUJ9ChCEJJIQhCSSFyqKgMFz4DeU6aYNaSd3qeCpJZi43P/AEOCoNs7XFCzAzN505Difsn4oseZ0XSoq3P2mw4DZ+qjpyxh62KH6b9FzyXz9n2+Vv0btL2y573tfTNa3O2q8+tU1z3PzeRmd+X63KddrMtFsCmlOKaVDCcCaQlincw3aSD6HvCy/STrHo6KdsM73mQgF4iZnETTsL9dNNbC5tu1C0EFQ2RjXxuD2PaHsc03a5pFwQeFlM7OeANlsW3+U5joV0FrrhaChxMP0Psv4bj3f0U5ZO9tm0K/wyv7Rtj77dvMcVuNi7ZNT/Am+fceP5/VQainwfE3RTUIQtQoaEIQkkhQ6uvy6N1d6BFfV5RYe8fQcVVrI7c22acmnpz8W88OQ5/Tv0lQw3+JyWSQuN3Ek80xRcWxWKmgfNUPEcUbbucdd9gAN5JIAHEqj6JdYdLiLnsp+0ZJGMxjma1rnMuBnblcQRcjfcXCxPYzysdPYkDU69SpmIA2WkKaU8rlPMGNLnkNY1pc5zjZrWgXJJ3ABMDNOBIQpFLiLmfeb9k/I7lkMA6yKOsqDBBI8Sa5O0ZkEwGpLDfXTWxsbblpSp7TU0MoObHdP3CQwyDiFpqepa9t2nvG8HgV1WYpaoxuuPEbiFpIZQ5oc3UEXC9C2TtQVzLOyeNR9x+slWzw9mctE9CEK6UdCEJCUklVYpPd2UbG7e9Q7prpLkk7ySi68gr6k1VQ+U7zl3bvJW7GYWgKp6Y4g6HDqmRhs9lNKWEbnFuVp8CQfBfK6+rukGG/SaSaC4BmgkjBOwOc0hp8DY+C+XmYNMan6OIn/STJ2XZW9oSXta3z4arW+yz2NilBOdwT3W/dQ6kG4X030TrnTYfTSPN3yUsLnE7S7ILnxIurVQcGoBT00MINxDDHFfiWsAJ8SCVLzLFzYTI4t0ubd11PaDZfK/SWvdNWzyuJJkqJXa7hnNh4Cw8F7T1MYi6TC8riT2E8kbb/AGCGyAeBe5eSdPMCdS4hMxzSGOkfLEdzonuLmkHfa9jzaV7H1T4K6mwxvaAtfO985adCGuAay4/C0H8y3e3HxO2czDvw4enooVMD2pWxJT6Sp7N4dwOvNu9ciUwlYmJ7o3h7dQbhWmEEWK2QN9mxKoeETZoW8Rdp8Dp6WUxetwSiaJsg3gHqqB7cLi3ghNe+wJOwC5TlDxWS0f4iB8/kgq5/d4Hy8ASkxuJwCq5JS5xJ3n+wm3TAUt14+9znuLnZk5lW9rLynr9xNwhpoAfZkfLK/nkDWtH87vILAdV9UY8Xpi0n2pDG4De17HNIPn6L0Xr1wN8tNDUMaXCmfI2WwvaOTLZ55BzAPzrIdTXR582ICctIhpQ5xdb2TKWlrGA8dS78vMLeUEkTNjOJ4PB7ze31CgPaTN0XvxKxvW3WujwibKSDIYoiR9l0gzDxAI8VsCVn+nOCGrw6eFmsjmB0Y4yMcHtb4ltvFY2hc1lTG5+gcL9VOe0lpsvmzDq50MzJYzZ8UjJGn7zTcfBfVcU2ZrXDY5rXDuIv818s4ZhEk9SyBjXdq+QR5SCC03s7MN1tSeFivqSKMNaGjY1oaO4Cw+C1PtRgLora59MrfdR6IHNOKtMCqtSw7D7Te/eP74KpJT6WbLI13Bw8t/os/s6oNNUskHHPuOqmyx42ELXIQherKiQudSfYd+F3wXRMlbdpHEEeiblBLCBwK6NVmQU665XS5l42Qryy6XXH6MzPnyM7S2XtMrc+Xhm22TrpC5IXGiWFOJTSUl0hK7ZEAuFXQRyFpliilLDmYZI2PLHcW5hoe5dSUEphKPMiyMBKSmEoLkwlEAiWj6Ou/dH8Z+AVqqvAG2h/E5x+XyVmF6jssEUkYP4QqGfOR3elVZjZ9lv4j8FZqtxtv7sHg74gpvbIJoZAOH3CUH8wKpBS3XMORdeV2VvZOdqLEXB0IOoI4Fc4YWsblja1jRsaxoa0eA0TrpLrueiVk4lNJSEppK6AjAXFtFGJDI2KMSuFnSBjBI4cC+1yupKQlMJTmZ1RAWSkphcguSMFyANpIHmbI2tJNgunJbWM6DuHwTkxqevXm6LOFIkSpjiuONl0LO4lFklI3E5h3H9bqK5+my+mwb+SucWgztuPebqOY3hUIkXme1aM09QbfKcx6eCuoHY2c1l8J6YVc1PHI3DHy9o0uLmVNPEy+YggNeS4WtbXeCpjekFZvwmUf62kV4wACzQANdAABqbnTvJS5lGdNESSIm273/7IxGd7j5eipRjlV/lcv+7o/wDkg45Vf5ZL/u6P/krkvTS9B2jP7bf8v9kWA8T5eion47WbsKkP+tpAmNx+suM2FSAXFy2spCfLRXpeml6cErP7ber/APZLAfxHy9FWdGMYdU0rZZGCNznzNsNhDJXMDhqdobx23Vne5sNpNh3rkLAWAAA2AAAAcgp2FRXdnOwe7zPFPQU/vU+FgsCegQvf2bLlaajblY1o+qAFLaoVM5TWr0yIBrQBoFRuzKVR62HPG5u8jTvGoXcrm9yCdoewsdoQQfFJuRuFlsyy2MVWLB7xSwYe6PM7s3vkkLyy+l2kgB1vBbHFoMr8w91x15O/VQg9eYyRuo5nMc0Otx079VeC0rQQVmei/TgzSGmroxR4gzbE7Rkw+1ESde654gndfYxjUVLCZaiQRxt0ubkudua1o1ceQULH+jFPWtAqYw4t9yRpLJY/wvGvhs5KpoOrqnjmZLJLVVbojeJtXN2rIzuIbYajy5IyKSQ4zdvFoF//ACb5A8wbc0NpBlrzUzCesCkqJBGHvhmd7sdTG6Fz+GW+h7r3WgLlV47gMFZHkqYxIPqu2SRnix+0H+zdZ2LoA4ew/E8RfTDTsDLlu37BkBvl3aALnZ00guHFnI/F0It0IHei+NuVr+SsMQ6xqGGUxSVIztNnZGSSMYeBc0EXUun6YUcjbsrKYjbrMxhA5tcQR5KVS4fFFGGRRRxxtFg1rGgW+fequt6GUUrs0lHAXbSWtMd+8MIBRAUhyIeOdwfKwt1K7/E5eabQdLxU1XZ0kZngjv29XmywtdbRken7x17cAtVhEeaUHcz2j37vX4Kqp4GRsDImNjY3RrGNDWjuAV/hkeRv3jq7+isNnUzJ6kOY2zG55534X5nllZMzPLGEE5lX8b12Ch05UsLftVOUFcpCuy4yBC/RdCg1EioK9tjcb9o+avKpqpK1ipKyBk7cDwpUTyw3CiCZO7VU9XI9hu3XkVFHSNo0kDmc7EjzCys2zJWH4RccvRWLZ2nXJaHtE0yKmZj8R2Sx/wAYCH45ENssY/O1RPdn3tYpzGFbmRc3Sqil6TxfVcXn7gJHnsXNmIvkOgyjzPmpcOzppDpYc026ZoV8yTMbbt6u6I7OAVDhsBWlooFqaGjZTizdd5VfLIXnNW1IFOCi07VLCvWaKGUhUacqSVHmagkGS61VdWQQQdQVQzHKeW4q/qmKhxCErP11GypHxajQqbDIWaJolR2io5618Z1GYeRTGdJIvrOyHg8FvrsWYl2dNGdL92antmad6vjImmRVIxuI7JY/42/1XKXpBENssfg4E+QTApnk2DSjxjirkyLk+eyoX9JGn/1hz+di1vqulNI95u7yGxWEGy5Xn4sh+tyZfO0aZq/ozrc7d3LmrulcqWhhKv6KFaulgbC0MYMlXSPLjcq0pgpjVHgYpAVuwZKMUqY4J6QhcIukFBniVbUUqvHsUd8ChSR3TzXLK1WHX3KlrMBB3LeSUajvw/kopiKcxLzOo6KA/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2Q=="/>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Content Placeholder 2"/>
          <p:cNvSpPr>
            <a:spLocks noGrp="1"/>
          </p:cNvSpPr>
          <p:nvPr>
            <p:ph idx="1"/>
          </p:nvPr>
        </p:nvSpPr>
        <p:spPr>
          <a:xfrm>
            <a:off x="1673327" y="1086957"/>
            <a:ext cx="8664898" cy="5275759"/>
          </a:xfrm>
        </p:spPr>
        <p:txBody>
          <a:bodyPr>
            <a:noAutofit/>
          </a:bodyPr>
          <a:lstStyle/>
          <a:p>
            <a:r>
              <a:rPr lang="en-GB" dirty="0">
                <a:latin typeface="Comic Sans MS" pitchFamily="66" charset="0"/>
              </a:rPr>
              <a:t>Understand the full meaning of what is said</a:t>
            </a:r>
          </a:p>
          <a:p>
            <a:pPr>
              <a:buNone/>
            </a:pPr>
            <a:endParaRPr lang="en-GB" sz="2400" dirty="0">
              <a:latin typeface="Comic Sans MS" pitchFamily="66" charset="0"/>
            </a:endParaRPr>
          </a:p>
          <a:p>
            <a:r>
              <a:rPr lang="en-GB" dirty="0">
                <a:solidFill>
                  <a:schemeClr val="accent2">
                    <a:lumMod val="75000"/>
                  </a:schemeClr>
                </a:solidFill>
                <a:latin typeface="Comic Sans MS" pitchFamily="66" charset="0"/>
              </a:rPr>
              <a:t>Extend knowledge through lessons because earlier work has not been understood</a:t>
            </a:r>
          </a:p>
          <a:p>
            <a:pPr>
              <a:buNone/>
            </a:pPr>
            <a:endParaRPr lang="en-GB" sz="2400" dirty="0">
              <a:latin typeface="Comic Sans MS" pitchFamily="66" charset="0"/>
            </a:endParaRPr>
          </a:p>
          <a:p>
            <a:r>
              <a:rPr lang="en-GB" dirty="0">
                <a:latin typeface="Comic Sans MS" pitchFamily="66" charset="0"/>
              </a:rPr>
              <a:t>Learn through reading           </a:t>
            </a:r>
          </a:p>
          <a:p>
            <a:pPr>
              <a:buNone/>
            </a:pPr>
            <a:endParaRPr lang="en-GB" sz="2400" dirty="0">
              <a:latin typeface="Comic Sans MS" pitchFamily="66" charset="0"/>
            </a:endParaRPr>
          </a:p>
          <a:p>
            <a:r>
              <a:rPr lang="en-GB" dirty="0">
                <a:solidFill>
                  <a:srgbClr val="7030A0"/>
                </a:solidFill>
                <a:latin typeface="Comic Sans MS" pitchFamily="66" charset="0"/>
              </a:rPr>
              <a:t>Express their ideas and emotions clearly</a:t>
            </a:r>
          </a:p>
          <a:p>
            <a:pPr>
              <a:buNone/>
            </a:pPr>
            <a:endParaRPr lang="en-GB" sz="2400" dirty="0">
              <a:latin typeface="Comic Sans MS" pitchFamily="66" charset="0"/>
            </a:endParaRPr>
          </a:p>
          <a:p>
            <a:r>
              <a:rPr lang="en-GB" dirty="0">
                <a:solidFill>
                  <a:srgbClr val="0070C0"/>
                </a:solidFill>
                <a:latin typeface="Comic Sans MS" pitchFamily="66" charset="0"/>
              </a:rPr>
              <a:t>Demonstrate evidence of improved knowledge through writing</a:t>
            </a:r>
          </a:p>
          <a:p>
            <a:pPr marL="0" indent="0">
              <a:buNone/>
            </a:pPr>
            <a:endParaRPr lang="en-GB" sz="2400" dirty="0">
              <a:latin typeface="Comic Sans MS" pitchFamily="66" charset="0"/>
            </a:endParaRPr>
          </a:p>
        </p:txBody>
      </p:sp>
      <p:pic>
        <p:nvPicPr>
          <p:cNvPr id="2060" name="Picture 12" descr="http://blog.friendshipcircle.org/wp-content/uploads/2011/03/Fac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1965" y="2564905"/>
            <a:ext cx="1766261" cy="1659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1732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5DCD02-CCA2-1D4E-A2DE-12544589A1D1}" type="slidenum">
              <a:rPr lang="en-US" smtClean="0"/>
              <a:pPr/>
              <a:t>10</a:t>
            </a:fld>
            <a:endParaRPr lang="en-US"/>
          </a:p>
        </p:txBody>
      </p:sp>
      <p:pic>
        <p:nvPicPr>
          <p:cNvPr id="6" name="Picture 5"/>
          <p:cNvPicPr>
            <a:picLocks noChangeAspect="1"/>
          </p:cNvPicPr>
          <p:nvPr/>
        </p:nvPicPr>
        <p:blipFill rotWithShape="1">
          <a:blip r:embed="rId2"/>
          <a:srcRect l="2103" t="2290" r="5691"/>
          <a:stretch/>
        </p:blipFill>
        <p:spPr>
          <a:xfrm>
            <a:off x="2228850" y="1085850"/>
            <a:ext cx="7715250" cy="4876800"/>
          </a:xfrm>
          <a:prstGeom prst="rect">
            <a:avLst/>
          </a:prstGeom>
        </p:spPr>
      </p:pic>
    </p:spTree>
    <p:extLst>
      <p:ext uri="{BB962C8B-B14F-4D97-AF65-F5344CB8AC3E}">
        <p14:creationId xmlns:p14="http://schemas.microsoft.com/office/powerpoint/2010/main" val="3494030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cluster of related difficulties</a:t>
            </a:r>
          </a:p>
        </p:txBody>
      </p:sp>
      <p:sp>
        <p:nvSpPr>
          <p:cNvPr id="3" name="Content Placeholder 2"/>
          <p:cNvSpPr>
            <a:spLocks noGrp="1"/>
          </p:cNvSpPr>
          <p:nvPr>
            <p:ph idx="1"/>
          </p:nvPr>
        </p:nvSpPr>
        <p:spPr/>
        <p:txBody>
          <a:bodyPr>
            <a:normAutofit/>
          </a:bodyPr>
          <a:lstStyle/>
          <a:p>
            <a:r>
              <a:rPr lang="en-GB" dirty="0"/>
              <a:t>ADHD – Attention Deficit Hyperactivity Disorder</a:t>
            </a:r>
          </a:p>
          <a:p>
            <a:r>
              <a:rPr lang="en-GB" dirty="0"/>
              <a:t>Dyspraxia</a:t>
            </a:r>
          </a:p>
          <a:p>
            <a:r>
              <a:rPr lang="en-GB" dirty="0"/>
              <a:t>Dyslexia</a:t>
            </a:r>
          </a:p>
          <a:p>
            <a:r>
              <a:rPr lang="en-GB" dirty="0"/>
              <a:t>SLI – specific language impairment (now DLD)</a:t>
            </a:r>
          </a:p>
          <a:p>
            <a:r>
              <a:rPr lang="en-GB" dirty="0"/>
              <a:t>ASD – Autistic Spectrum Disorder</a:t>
            </a:r>
          </a:p>
        </p:txBody>
      </p:sp>
      <p:sp>
        <p:nvSpPr>
          <p:cNvPr id="5" name="Slide Number Placeholder 4"/>
          <p:cNvSpPr>
            <a:spLocks noGrp="1"/>
          </p:cNvSpPr>
          <p:nvPr>
            <p:ph type="sldNum" sz="quarter" idx="12"/>
          </p:nvPr>
        </p:nvSpPr>
        <p:spPr/>
        <p:txBody>
          <a:bodyPr/>
          <a:lstStyle/>
          <a:p>
            <a:fld id="{105DCD02-CCA2-1D4E-A2DE-12544589A1D1}" type="slidenum">
              <a:rPr lang="en-US" smtClean="0"/>
              <a:pPr/>
              <a:t>11</a:t>
            </a:fld>
            <a:endParaRPr lang="en-US"/>
          </a:p>
        </p:txBody>
      </p:sp>
    </p:spTree>
    <p:extLst>
      <p:ext uri="{BB962C8B-B14F-4D97-AF65-F5344CB8AC3E}">
        <p14:creationId xmlns:p14="http://schemas.microsoft.com/office/powerpoint/2010/main" val="1851539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5DCD02-CCA2-1D4E-A2DE-12544589A1D1}" type="slidenum">
              <a:rPr lang="en-US" smtClean="0"/>
              <a:pPr/>
              <a:t>12</a:t>
            </a:fld>
            <a:endParaRPr lang="en-US"/>
          </a:p>
        </p:txBody>
      </p:sp>
      <p:pic>
        <p:nvPicPr>
          <p:cNvPr id="6" name="Picture 5"/>
          <p:cNvPicPr>
            <a:picLocks noChangeAspect="1"/>
          </p:cNvPicPr>
          <p:nvPr/>
        </p:nvPicPr>
        <p:blipFill rotWithShape="1">
          <a:blip r:embed="rId2"/>
          <a:srcRect r="2099"/>
          <a:stretch/>
        </p:blipFill>
        <p:spPr>
          <a:xfrm>
            <a:off x="2238376" y="600075"/>
            <a:ext cx="7553325" cy="5657850"/>
          </a:xfrm>
          <a:prstGeom prst="rect">
            <a:avLst/>
          </a:prstGeom>
        </p:spPr>
      </p:pic>
    </p:spTree>
    <p:extLst>
      <p:ext uri="{BB962C8B-B14F-4D97-AF65-F5344CB8AC3E}">
        <p14:creationId xmlns:p14="http://schemas.microsoft.com/office/powerpoint/2010/main" val="703039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ADHD – neurological explanations</a:t>
            </a:r>
          </a:p>
        </p:txBody>
      </p:sp>
      <p:sp>
        <p:nvSpPr>
          <p:cNvPr id="3" name="Content Placeholder 2"/>
          <p:cNvSpPr>
            <a:spLocks noGrp="1"/>
          </p:cNvSpPr>
          <p:nvPr>
            <p:ph idx="1"/>
          </p:nvPr>
        </p:nvSpPr>
        <p:spPr/>
        <p:txBody>
          <a:bodyPr/>
          <a:lstStyle/>
          <a:p>
            <a:r>
              <a:rPr lang="en-GB" dirty="0"/>
              <a:t>Attentional regulation and impulse control</a:t>
            </a:r>
          </a:p>
          <a:p>
            <a:pPr lvl="1"/>
            <a:r>
              <a:rPr lang="en-GB" dirty="0"/>
              <a:t>Central executive dysfunction</a:t>
            </a:r>
          </a:p>
          <a:p>
            <a:pPr lvl="1"/>
            <a:r>
              <a:rPr lang="en-GB" dirty="0"/>
              <a:t>Pre-frontal lobes implicated</a:t>
            </a:r>
          </a:p>
          <a:p>
            <a:pPr lvl="1"/>
            <a:r>
              <a:rPr lang="en-GB" dirty="0"/>
              <a:t>Poor planning and self-monitoring</a:t>
            </a:r>
          </a:p>
          <a:p>
            <a:r>
              <a:rPr lang="en-GB" dirty="0"/>
              <a:t>Hyperactivity</a:t>
            </a:r>
          </a:p>
          <a:p>
            <a:pPr lvl="1"/>
            <a:r>
              <a:rPr lang="en-GB" dirty="0"/>
              <a:t>Reticular activating system implicated, need for stimulation</a:t>
            </a:r>
          </a:p>
        </p:txBody>
      </p:sp>
    </p:spTree>
    <p:extLst>
      <p:ext uri="{BB962C8B-B14F-4D97-AF65-F5344CB8AC3E}">
        <p14:creationId xmlns:p14="http://schemas.microsoft.com/office/powerpoint/2010/main" val="1708590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on literacy</a:t>
            </a:r>
          </a:p>
        </p:txBody>
      </p:sp>
      <p:sp>
        <p:nvSpPr>
          <p:cNvPr id="3" name="Content Placeholder 2"/>
          <p:cNvSpPr>
            <a:spLocks noGrp="1"/>
          </p:cNvSpPr>
          <p:nvPr>
            <p:ph idx="1"/>
          </p:nvPr>
        </p:nvSpPr>
        <p:spPr/>
        <p:txBody>
          <a:bodyPr>
            <a:normAutofit fontScale="92500" lnSpcReduction="10000"/>
          </a:bodyPr>
          <a:lstStyle/>
          <a:p>
            <a:r>
              <a:rPr lang="en-GB" dirty="0"/>
              <a:t>Failure to start task </a:t>
            </a:r>
          </a:p>
          <a:p>
            <a:r>
              <a:rPr lang="en-GB" dirty="0"/>
              <a:t>Runs out of time to finish task</a:t>
            </a:r>
          </a:p>
          <a:p>
            <a:r>
              <a:rPr lang="en-GB" dirty="0"/>
              <a:t>Easily distracted by others and by self</a:t>
            </a:r>
          </a:p>
          <a:p>
            <a:r>
              <a:rPr lang="en-GB" dirty="0"/>
              <a:t>Poor organisation of ideas</a:t>
            </a:r>
          </a:p>
          <a:p>
            <a:r>
              <a:rPr lang="en-GB" dirty="0"/>
              <a:t>Incomplete sentences, spellings, words</a:t>
            </a:r>
          </a:p>
          <a:p>
            <a:r>
              <a:rPr lang="en-GB" dirty="0"/>
              <a:t>Poor handwriting due to inattentiveness</a:t>
            </a:r>
          </a:p>
          <a:p>
            <a:r>
              <a:rPr lang="en-GB" dirty="0"/>
              <a:t>Emotional reactions to work</a:t>
            </a:r>
          </a:p>
          <a:p>
            <a:r>
              <a:rPr lang="en-GB" dirty="0"/>
              <a:t>Good verbally (when focused) but poor in writing</a:t>
            </a:r>
          </a:p>
          <a:p>
            <a:r>
              <a:rPr lang="en-GB" dirty="0"/>
              <a:t>Lots of interesting and diverse ideas, difficulty selecting which ones to follow</a:t>
            </a:r>
          </a:p>
        </p:txBody>
      </p:sp>
    </p:spTree>
    <p:extLst>
      <p:ext uri="{BB962C8B-B14F-4D97-AF65-F5344CB8AC3E}">
        <p14:creationId xmlns:p14="http://schemas.microsoft.com/office/powerpoint/2010/main" val="2894101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Handwriting regulation</a:t>
            </a:r>
          </a:p>
        </p:txBody>
      </p:sp>
      <p:sp>
        <p:nvSpPr>
          <p:cNvPr id="3" name="Content Placeholder 2"/>
          <p:cNvSpPr>
            <a:spLocks noGrp="1"/>
          </p:cNvSpPr>
          <p:nvPr>
            <p:ph idx="1"/>
          </p:nvPr>
        </p:nvSpPr>
        <p:spPr/>
        <p:txBody>
          <a:bodyPr/>
          <a:lstStyle/>
          <a:p>
            <a:r>
              <a:rPr lang="en-GB" dirty="0"/>
              <a:t>Poor attention to letter formation &amp;</a:t>
            </a:r>
          </a:p>
          <a:p>
            <a:r>
              <a:rPr lang="en-GB" dirty="0"/>
              <a:t>Lapses of attention to task &amp;</a:t>
            </a:r>
          </a:p>
          <a:p>
            <a:r>
              <a:rPr lang="en-GB" dirty="0"/>
              <a:t>Ease of distraction &amp;</a:t>
            </a:r>
          </a:p>
          <a:p>
            <a:r>
              <a:rPr lang="en-GB" dirty="0"/>
              <a:t>Impulsivity and tendency to rush</a:t>
            </a:r>
          </a:p>
          <a:p>
            <a:endParaRPr lang="en-GB" dirty="0"/>
          </a:p>
          <a:p>
            <a:r>
              <a:rPr lang="en-GB" dirty="0"/>
              <a:t>= poor handwriting</a:t>
            </a:r>
          </a:p>
        </p:txBody>
      </p:sp>
    </p:spTree>
    <p:extLst>
      <p:ext uri="{BB962C8B-B14F-4D97-AF65-F5344CB8AC3E}">
        <p14:creationId xmlns:p14="http://schemas.microsoft.com/office/powerpoint/2010/main" val="3371312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D656-91C7-0B87-6D0D-957150D1F7AB}"/>
              </a:ext>
            </a:extLst>
          </p:cNvPr>
          <p:cNvSpPr>
            <a:spLocks noGrp="1"/>
          </p:cNvSpPr>
          <p:nvPr>
            <p:ph type="title"/>
          </p:nvPr>
        </p:nvSpPr>
        <p:spPr/>
        <p:txBody>
          <a:bodyPr>
            <a:normAutofit fontScale="90000"/>
          </a:bodyPr>
          <a:lstStyle/>
          <a:p>
            <a:r>
              <a:rPr lang="en-GB" b="1" i="0" dirty="0">
                <a:solidFill>
                  <a:srgbClr val="1A1A1A"/>
                </a:solidFill>
                <a:effectLst/>
                <a:latin typeface="inherit"/>
              </a:rPr>
              <a:t>Attention Deficit Hyperactivity Disorder (ADHD)</a:t>
            </a:r>
            <a:br>
              <a:rPr lang="en-GB" b="1" i="0" dirty="0">
                <a:solidFill>
                  <a:srgbClr val="1A1A1A"/>
                </a:solidFill>
                <a:effectLst/>
                <a:latin typeface="inherit"/>
              </a:rPr>
            </a:br>
            <a:endParaRPr lang="en-GB" dirty="0"/>
          </a:p>
        </p:txBody>
      </p:sp>
      <p:sp>
        <p:nvSpPr>
          <p:cNvPr id="3" name="Content Placeholder 2">
            <a:extLst>
              <a:ext uri="{FF2B5EF4-FFF2-40B4-BE49-F238E27FC236}">
                <a16:creationId xmlns:a16="http://schemas.microsoft.com/office/drawing/2014/main" id="{2CDC9B6A-623A-A01B-BF0A-DFF83185BB41}"/>
              </a:ext>
            </a:extLst>
          </p:cNvPr>
          <p:cNvSpPr>
            <a:spLocks noGrp="1"/>
          </p:cNvSpPr>
          <p:nvPr>
            <p:ph idx="1"/>
          </p:nvPr>
        </p:nvSpPr>
        <p:spPr/>
        <p:txBody>
          <a:bodyPr/>
          <a:lstStyle/>
          <a:p>
            <a:r>
              <a:rPr lang="en-GB" b="0" i="0" dirty="0">
                <a:solidFill>
                  <a:srgbClr val="1A1A1A"/>
                </a:solidFill>
                <a:effectLst/>
                <a:latin typeface="LDN Kono BDA"/>
              </a:rPr>
              <a:t>ADHD is a neurodevelopmental disorder which has features relating to both specific learning difficulties and mental health. There are three main presentations of ADHD: predominantly inattentive, predominantly hyperactive and impulsive or combined presentation which includes symptoms of both. These symptoms are present in multiple settings, such as at school, at home or at work, and affect or reduce the quality of social, academic or occupational functioning</a:t>
            </a:r>
          </a:p>
          <a:p>
            <a:endParaRPr lang="en-GB" dirty="0"/>
          </a:p>
        </p:txBody>
      </p:sp>
    </p:spTree>
    <p:extLst>
      <p:ext uri="{BB962C8B-B14F-4D97-AF65-F5344CB8AC3E}">
        <p14:creationId xmlns:p14="http://schemas.microsoft.com/office/powerpoint/2010/main" val="3282344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6880-A98B-14E5-0C60-24CFFC2E9974}"/>
              </a:ext>
            </a:extLst>
          </p:cNvPr>
          <p:cNvSpPr>
            <a:spLocks noGrp="1"/>
          </p:cNvSpPr>
          <p:nvPr>
            <p:ph type="title"/>
          </p:nvPr>
        </p:nvSpPr>
        <p:spPr/>
        <p:txBody>
          <a:bodyPr/>
          <a:lstStyle/>
          <a:p>
            <a:r>
              <a:rPr lang="en-GB" dirty="0"/>
              <a:t>ADHD</a:t>
            </a:r>
          </a:p>
        </p:txBody>
      </p:sp>
      <p:sp>
        <p:nvSpPr>
          <p:cNvPr id="3" name="Content Placeholder 2">
            <a:extLst>
              <a:ext uri="{FF2B5EF4-FFF2-40B4-BE49-F238E27FC236}">
                <a16:creationId xmlns:a16="http://schemas.microsoft.com/office/drawing/2014/main" id="{36C4AEF2-AA87-8D26-2BC0-DB27FCF7DB03}"/>
              </a:ext>
            </a:extLst>
          </p:cNvPr>
          <p:cNvSpPr>
            <a:spLocks noGrp="1"/>
          </p:cNvSpPr>
          <p:nvPr>
            <p:ph idx="1"/>
          </p:nvPr>
        </p:nvSpPr>
        <p:spPr/>
        <p:txBody>
          <a:bodyPr>
            <a:normAutofit fontScale="77500" lnSpcReduction="20000"/>
          </a:bodyPr>
          <a:lstStyle/>
          <a:p>
            <a:pPr fontAlgn="base"/>
            <a:r>
              <a:rPr lang="en-GB" dirty="0">
                <a:effectLst/>
              </a:rPr>
              <a:t>Common ADHD symptoms include:</a:t>
            </a:r>
          </a:p>
          <a:p>
            <a:pPr fontAlgn="base">
              <a:buFont typeface="Arial" panose="020B0604020202020204" pitchFamily="34" charset="0"/>
              <a:buChar char="•"/>
            </a:pPr>
            <a:r>
              <a:rPr lang="en-GB" dirty="0">
                <a:effectLst/>
                <a:latin typeface="inherit"/>
              </a:rPr>
              <a:t>Inattention</a:t>
            </a:r>
          </a:p>
          <a:p>
            <a:pPr fontAlgn="base">
              <a:buFont typeface="Arial" panose="020B0604020202020204" pitchFamily="34" charset="0"/>
              <a:buChar char="•"/>
            </a:pPr>
            <a:r>
              <a:rPr lang="en-GB" dirty="0">
                <a:effectLst/>
                <a:latin typeface="inherit"/>
              </a:rPr>
              <a:t>lack of focus</a:t>
            </a:r>
          </a:p>
          <a:p>
            <a:pPr fontAlgn="base">
              <a:buFont typeface="Arial" panose="020B0604020202020204" pitchFamily="34" charset="0"/>
              <a:buChar char="•"/>
            </a:pPr>
            <a:r>
              <a:rPr lang="en-GB" dirty="0">
                <a:effectLst/>
                <a:latin typeface="inherit"/>
              </a:rPr>
              <a:t>Poor time management</a:t>
            </a:r>
          </a:p>
          <a:p>
            <a:pPr fontAlgn="base">
              <a:buFont typeface="Arial" panose="020B0604020202020204" pitchFamily="34" charset="0"/>
              <a:buChar char="•"/>
            </a:pPr>
            <a:r>
              <a:rPr lang="en-GB" dirty="0">
                <a:effectLst/>
                <a:latin typeface="inherit"/>
              </a:rPr>
              <a:t>Weak impulse control</a:t>
            </a:r>
          </a:p>
          <a:p>
            <a:pPr fontAlgn="base">
              <a:buFont typeface="Arial" panose="020B0604020202020204" pitchFamily="34" charset="0"/>
              <a:buChar char="•"/>
            </a:pPr>
            <a:r>
              <a:rPr lang="en-GB" dirty="0">
                <a:effectLst/>
                <a:latin typeface="inherit"/>
              </a:rPr>
              <a:t>Emotional dysregulation</a:t>
            </a:r>
          </a:p>
          <a:p>
            <a:pPr fontAlgn="base">
              <a:buFont typeface="Arial" panose="020B0604020202020204" pitchFamily="34" charset="0"/>
              <a:buChar char="•"/>
            </a:pPr>
            <a:r>
              <a:rPr lang="en-GB" dirty="0">
                <a:effectLst/>
                <a:latin typeface="inherit"/>
              </a:rPr>
              <a:t>Hyperfocus</a:t>
            </a:r>
          </a:p>
          <a:p>
            <a:pPr fontAlgn="base">
              <a:buFont typeface="Arial" panose="020B0604020202020204" pitchFamily="34" charset="0"/>
              <a:buChar char="•"/>
            </a:pPr>
            <a:r>
              <a:rPr lang="en-GB" dirty="0">
                <a:effectLst/>
                <a:latin typeface="inherit"/>
              </a:rPr>
              <a:t>Hyperactivity</a:t>
            </a:r>
          </a:p>
          <a:p>
            <a:pPr fontAlgn="base">
              <a:buFont typeface="Arial" panose="020B0604020202020204" pitchFamily="34" charset="0"/>
              <a:buChar char="•"/>
            </a:pPr>
            <a:r>
              <a:rPr lang="en-GB" dirty="0">
                <a:effectLst/>
                <a:latin typeface="inherit"/>
              </a:rPr>
              <a:t>Executive dysfunction</a:t>
            </a:r>
          </a:p>
          <a:p>
            <a:pPr fontAlgn="base">
              <a:buFont typeface="Arial" panose="020B0604020202020204" pitchFamily="34" charset="0"/>
              <a:buChar char="•"/>
            </a:pPr>
            <a:r>
              <a:rPr lang="en-GB" dirty="0">
                <a:effectLst/>
                <a:latin typeface="inherit"/>
              </a:rPr>
              <a:t>Poor working memory</a:t>
            </a:r>
          </a:p>
          <a:p>
            <a:pPr marL="0" indent="0">
              <a:buNone/>
            </a:pPr>
            <a:br>
              <a:rPr lang="en-GB" dirty="0">
                <a:effectLst/>
              </a:rPr>
            </a:br>
            <a:endParaRPr lang="en-GB" dirty="0"/>
          </a:p>
        </p:txBody>
      </p:sp>
    </p:spTree>
    <p:extLst>
      <p:ext uri="{BB962C8B-B14F-4D97-AF65-F5344CB8AC3E}">
        <p14:creationId xmlns:p14="http://schemas.microsoft.com/office/powerpoint/2010/main" val="543164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92250-08F9-5B14-45F6-C11291A8892F}"/>
              </a:ext>
            </a:extLst>
          </p:cNvPr>
          <p:cNvSpPr>
            <a:spLocks noGrp="1"/>
          </p:cNvSpPr>
          <p:nvPr>
            <p:ph type="title"/>
          </p:nvPr>
        </p:nvSpPr>
        <p:spPr/>
        <p:txBody>
          <a:bodyPr/>
          <a:lstStyle/>
          <a:p>
            <a:r>
              <a:rPr lang="en-GB" dirty="0"/>
              <a:t>ADHD</a:t>
            </a:r>
          </a:p>
        </p:txBody>
      </p:sp>
      <p:sp>
        <p:nvSpPr>
          <p:cNvPr id="3" name="Content Placeholder 2">
            <a:extLst>
              <a:ext uri="{FF2B5EF4-FFF2-40B4-BE49-F238E27FC236}">
                <a16:creationId xmlns:a16="http://schemas.microsoft.com/office/drawing/2014/main" id="{1A110955-F8AE-6A0B-FAA8-F53B7E5AB2D1}"/>
              </a:ext>
            </a:extLst>
          </p:cNvPr>
          <p:cNvSpPr>
            <a:spLocks noGrp="1"/>
          </p:cNvSpPr>
          <p:nvPr>
            <p:ph idx="1"/>
          </p:nvPr>
        </p:nvSpPr>
        <p:spPr/>
        <p:txBody>
          <a:bodyPr>
            <a:normAutofit fontScale="92500" lnSpcReduction="10000"/>
          </a:bodyPr>
          <a:lstStyle/>
          <a:p>
            <a:r>
              <a:rPr lang="en-GB" b="0" i="0" dirty="0">
                <a:solidFill>
                  <a:srgbClr val="1A1A1A"/>
                </a:solidFill>
                <a:effectLst/>
                <a:latin typeface="LDN Kono BDA"/>
              </a:rPr>
              <a:t>Similarly to dyslexia, individuals with ADHD can show considerable strengths alongside their weaknesses and difficulties. These strengths may be associated with characteristics of ADHD such as the ability to hyperfocus, as well as increased creativity, imagination and problem solving. When supporting people with ADHD it's important to understand and build upon their individual strengths, as well as support them in managing difficulties that stem from inattention, hyperactivity or impulsive behaviour. It's also important to recognise the mental health impacts of ADHD when creating a system of support, as ADHD is known to co-occur with mental health conditions such as anxiety and depression.</a:t>
            </a:r>
            <a:br>
              <a:rPr lang="en-GB" dirty="0"/>
            </a:br>
            <a:br>
              <a:rPr lang="en-GB" dirty="0"/>
            </a:br>
            <a:r>
              <a:rPr lang="en-GB" b="0" i="0" dirty="0">
                <a:solidFill>
                  <a:srgbClr val="1A1A1A"/>
                </a:solidFill>
                <a:effectLst/>
                <a:latin typeface="LDN Kono BDA"/>
              </a:rPr>
              <a:t>Some examples of celebrities with ADHD are Emma Watson, Michael Phelps, Simone Biles, Justin Timberlake, Jamie Oliver and Solange Knowles.</a:t>
            </a:r>
            <a:endParaRPr lang="en-GB" dirty="0"/>
          </a:p>
        </p:txBody>
      </p:sp>
    </p:spTree>
    <p:extLst>
      <p:ext uri="{BB962C8B-B14F-4D97-AF65-F5344CB8AC3E}">
        <p14:creationId xmlns:p14="http://schemas.microsoft.com/office/powerpoint/2010/main" val="4124563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Large skydiving group mid-air">
            <a:extLst>
              <a:ext uri="{FF2B5EF4-FFF2-40B4-BE49-F238E27FC236}">
                <a16:creationId xmlns:a16="http://schemas.microsoft.com/office/drawing/2014/main" id="{C1EF4D38-2956-1656-AC65-13A620EDD6AF}"/>
              </a:ext>
            </a:extLst>
          </p:cNvPr>
          <p:cNvPicPr>
            <a:picLocks noChangeAspect="1"/>
          </p:cNvPicPr>
          <p:nvPr/>
        </p:nvPicPr>
        <p:blipFill rotWithShape="1">
          <a:blip r:embed="rId2">
            <a:duotone>
              <a:prstClr val="black"/>
              <a:schemeClr val="tx2">
                <a:tint val="45000"/>
                <a:satMod val="400000"/>
              </a:schemeClr>
            </a:duotone>
            <a:alphaModFix amt="25000"/>
          </a:blip>
          <a:srcRect t="11570" b="3844"/>
          <a:stretch/>
        </p:blipFill>
        <p:spPr>
          <a:xfrm>
            <a:off x="20" y="10"/>
            <a:ext cx="12191980" cy="6857990"/>
          </a:xfrm>
          <a:prstGeom prst="rect">
            <a:avLst/>
          </a:prstGeom>
        </p:spPr>
      </p:pic>
      <p:sp>
        <p:nvSpPr>
          <p:cNvPr id="2" name="Title 1">
            <a:extLst>
              <a:ext uri="{FF2B5EF4-FFF2-40B4-BE49-F238E27FC236}">
                <a16:creationId xmlns:a16="http://schemas.microsoft.com/office/drawing/2014/main" id="{8A67395F-9EF4-28DF-1205-E2B22C16E647}"/>
              </a:ext>
            </a:extLst>
          </p:cNvPr>
          <p:cNvSpPr>
            <a:spLocks noGrp="1"/>
          </p:cNvSpPr>
          <p:nvPr>
            <p:ph type="title"/>
          </p:nvPr>
        </p:nvSpPr>
        <p:spPr>
          <a:xfrm>
            <a:off x="1024128" y="585216"/>
            <a:ext cx="9720072" cy="1499616"/>
          </a:xfrm>
        </p:spPr>
        <p:txBody>
          <a:bodyPr>
            <a:normAutofit/>
          </a:bodyPr>
          <a:lstStyle/>
          <a:p>
            <a:r>
              <a:rPr lang="en-GB">
                <a:solidFill>
                  <a:schemeClr val="tx1"/>
                </a:solidFill>
              </a:rPr>
              <a:t>ADHD Key Challenges</a:t>
            </a:r>
          </a:p>
        </p:txBody>
      </p:sp>
      <p:sp>
        <p:nvSpPr>
          <p:cNvPr id="3" name="Content Placeholder 2">
            <a:extLst>
              <a:ext uri="{FF2B5EF4-FFF2-40B4-BE49-F238E27FC236}">
                <a16:creationId xmlns:a16="http://schemas.microsoft.com/office/drawing/2014/main" id="{5551C752-BCFA-F25B-A413-FA476C04D972}"/>
              </a:ext>
            </a:extLst>
          </p:cNvPr>
          <p:cNvSpPr>
            <a:spLocks noGrp="1"/>
          </p:cNvSpPr>
          <p:nvPr>
            <p:ph idx="1"/>
          </p:nvPr>
        </p:nvSpPr>
        <p:spPr>
          <a:xfrm>
            <a:off x="1024128" y="2286000"/>
            <a:ext cx="9720073" cy="4023360"/>
          </a:xfrm>
        </p:spPr>
        <p:txBody>
          <a:bodyPr>
            <a:normAutofit lnSpcReduction="10000"/>
          </a:bodyPr>
          <a:lstStyle/>
          <a:p>
            <a:r>
              <a:rPr lang="en-GB"/>
              <a:t>Organisational skills, getting around new places and making appropriate decisions.</a:t>
            </a:r>
          </a:p>
          <a:p>
            <a:r>
              <a:rPr lang="en-GB"/>
              <a:t>Impulsivity may show as difficulties in knowing which place to be in at the correct time</a:t>
            </a:r>
          </a:p>
          <a:p>
            <a:r>
              <a:rPr lang="en-GB"/>
              <a:t>Answering out of turn in tutorials</a:t>
            </a:r>
          </a:p>
          <a:p>
            <a:r>
              <a:rPr lang="en-GB"/>
              <a:t>Taking unnecessary risks and only thinking of the consequences afterwards.</a:t>
            </a:r>
          </a:p>
          <a:p>
            <a:r>
              <a:rPr lang="en-GB"/>
              <a:t>Poor  concentration which shows as difficulty in completing tasks or assignments</a:t>
            </a:r>
          </a:p>
        </p:txBody>
      </p:sp>
    </p:spTree>
    <p:extLst>
      <p:ext uri="{BB962C8B-B14F-4D97-AF65-F5344CB8AC3E}">
        <p14:creationId xmlns:p14="http://schemas.microsoft.com/office/powerpoint/2010/main" val="853481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alendar">
            <a:extLst>
              <a:ext uri="{FF2B5EF4-FFF2-40B4-BE49-F238E27FC236}">
                <a16:creationId xmlns:a16="http://schemas.microsoft.com/office/drawing/2014/main" id="{21BF552B-1C06-901C-A25F-E7161D85FB71}"/>
              </a:ext>
            </a:extLst>
          </p:cNvPr>
          <p:cNvPicPr>
            <a:picLocks noChangeAspect="1"/>
          </p:cNvPicPr>
          <p:nvPr/>
        </p:nvPicPr>
        <p:blipFill rotWithShape="1">
          <a:blip r:embed="rId2">
            <a:duotone>
              <a:prstClr val="black"/>
              <a:schemeClr val="tx2">
                <a:tint val="45000"/>
                <a:satMod val="400000"/>
              </a:schemeClr>
            </a:duotone>
            <a:alphaModFix amt="2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185A318-51B3-B2C2-100A-522128A17C3B}"/>
              </a:ext>
            </a:extLst>
          </p:cNvPr>
          <p:cNvSpPr>
            <a:spLocks noGrp="1"/>
          </p:cNvSpPr>
          <p:nvPr>
            <p:ph type="title"/>
          </p:nvPr>
        </p:nvSpPr>
        <p:spPr>
          <a:xfrm>
            <a:off x="1024128" y="585216"/>
            <a:ext cx="9720072" cy="1499616"/>
          </a:xfrm>
        </p:spPr>
        <p:txBody>
          <a:bodyPr>
            <a:normAutofit/>
          </a:bodyPr>
          <a:lstStyle/>
          <a:p>
            <a:r>
              <a:rPr lang="en-GB">
                <a:solidFill>
                  <a:schemeClr val="tx1"/>
                </a:solidFill>
              </a:rPr>
              <a:t>ADHD Key challenges</a:t>
            </a:r>
          </a:p>
        </p:txBody>
      </p:sp>
      <p:sp>
        <p:nvSpPr>
          <p:cNvPr id="3" name="Content Placeholder 2">
            <a:extLst>
              <a:ext uri="{FF2B5EF4-FFF2-40B4-BE49-F238E27FC236}">
                <a16:creationId xmlns:a16="http://schemas.microsoft.com/office/drawing/2014/main" id="{0F99D86C-CF89-478B-CA68-9156A5EE8073}"/>
              </a:ext>
            </a:extLst>
          </p:cNvPr>
          <p:cNvSpPr>
            <a:spLocks noGrp="1"/>
          </p:cNvSpPr>
          <p:nvPr>
            <p:ph idx="1"/>
          </p:nvPr>
        </p:nvSpPr>
        <p:spPr>
          <a:xfrm>
            <a:off x="1024128" y="2286000"/>
            <a:ext cx="9720073" cy="4023360"/>
          </a:xfrm>
        </p:spPr>
        <p:txBody>
          <a:bodyPr>
            <a:normAutofit fontScale="92500" lnSpcReduction="20000"/>
          </a:bodyPr>
          <a:lstStyle/>
          <a:p>
            <a:r>
              <a:rPr lang="en-GB"/>
              <a:t>Drifting off in meetings or lectures or when undertaking a task</a:t>
            </a:r>
          </a:p>
          <a:p>
            <a:r>
              <a:rPr lang="en-GB"/>
              <a:t>Poor time management seen as difficulties completing tasks in time</a:t>
            </a:r>
          </a:p>
          <a:p>
            <a:r>
              <a:rPr lang="en-GB"/>
              <a:t>Getting to places on time, or answering questions in a given time frame, and understanding how much time a task will take  to be finished.</a:t>
            </a:r>
          </a:p>
          <a:p>
            <a:r>
              <a:rPr lang="en-GB"/>
              <a:t>Fidgety when having to sit for any length of time or feeling restless inside</a:t>
            </a:r>
          </a:p>
          <a:p>
            <a:r>
              <a:rPr lang="en-GB"/>
              <a:t>Lose interest in a task before the end is completed</a:t>
            </a:r>
          </a:p>
          <a:p>
            <a:r>
              <a:rPr lang="en-GB"/>
              <a:t>Initiation difficulties i.e. difficultes getting off the starting block  to get work completed – instead spending time doing anything else to avoid it.</a:t>
            </a:r>
            <a:endParaRPr lang="en-GB" dirty="0"/>
          </a:p>
        </p:txBody>
      </p:sp>
    </p:spTree>
    <p:extLst>
      <p:ext uri="{BB962C8B-B14F-4D97-AF65-F5344CB8AC3E}">
        <p14:creationId xmlns:p14="http://schemas.microsoft.com/office/powerpoint/2010/main" val="1536373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ADHD</a:t>
            </a:r>
          </a:p>
        </p:txBody>
      </p:sp>
      <p:sp>
        <p:nvSpPr>
          <p:cNvPr id="3" name="Content Placeholder 2"/>
          <p:cNvSpPr>
            <a:spLocks noGrp="1"/>
          </p:cNvSpPr>
          <p:nvPr>
            <p:ph idx="1"/>
          </p:nvPr>
        </p:nvSpPr>
        <p:spPr/>
        <p:txBody>
          <a:bodyPr>
            <a:normAutofit/>
          </a:bodyPr>
          <a:lstStyle/>
          <a:p>
            <a:r>
              <a:rPr lang="en-GB" dirty="0"/>
              <a:t>Triad of </a:t>
            </a:r>
          </a:p>
          <a:p>
            <a:pPr lvl="1"/>
            <a:r>
              <a:rPr lang="en-GB" dirty="0"/>
              <a:t>Inattention – poor attentional control</a:t>
            </a:r>
          </a:p>
          <a:p>
            <a:pPr lvl="1"/>
            <a:r>
              <a:rPr lang="en-GB" dirty="0"/>
              <a:t>Impulsivity – poor inhibition</a:t>
            </a:r>
          </a:p>
          <a:p>
            <a:pPr lvl="1"/>
            <a:r>
              <a:rPr lang="en-GB" dirty="0"/>
              <a:t>Hyperactivity </a:t>
            </a:r>
          </a:p>
          <a:p>
            <a:pPr marL="457200" lvl="1" indent="0">
              <a:buNone/>
            </a:pPr>
            <a:endParaRPr lang="en-GB" dirty="0"/>
          </a:p>
        </p:txBody>
      </p:sp>
      <p:sp>
        <p:nvSpPr>
          <p:cNvPr id="5" name="Slide Number Placeholder 4"/>
          <p:cNvSpPr>
            <a:spLocks noGrp="1"/>
          </p:cNvSpPr>
          <p:nvPr>
            <p:ph type="sldNum" sz="quarter" idx="12"/>
          </p:nvPr>
        </p:nvSpPr>
        <p:spPr/>
        <p:txBody>
          <a:bodyPr/>
          <a:lstStyle/>
          <a:p>
            <a:fld id="{105DCD02-CCA2-1D4E-A2DE-12544589A1D1}" type="slidenum">
              <a:rPr lang="en-US" smtClean="0"/>
              <a:pPr/>
              <a:t>21</a:t>
            </a:fld>
            <a:endParaRPr lang="en-US"/>
          </a:p>
        </p:txBody>
      </p:sp>
    </p:spTree>
    <p:extLst>
      <p:ext uri="{BB962C8B-B14F-4D97-AF65-F5344CB8AC3E}">
        <p14:creationId xmlns:p14="http://schemas.microsoft.com/office/powerpoint/2010/main" val="895280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266E-4E19-9283-EF88-D47348127757}"/>
              </a:ext>
            </a:extLst>
          </p:cNvPr>
          <p:cNvSpPr>
            <a:spLocks noGrp="1"/>
          </p:cNvSpPr>
          <p:nvPr>
            <p:ph type="title"/>
          </p:nvPr>
        </p:nvSpPr>
        <p:spPr/>
        <p:txBody>
          <a:bodyPr/>
          <a:lstStyle/>
          <a:p>
            <a:r>
              <a:rPr lang="en-GB" dirty="0"/>
              <a:t>Developmental Coordination Disorder (DCD)</a:t>
            </a:r>
            <a:br>
              <a:rPr lang="en-GB" dirty="0"/>
            </a:br>
            <a:r>
              <a:rPr lang="en-GB" dirty="0"/>
              <a:t>Dyspraxia</a:t>
            </a:r>
          </a:p>
        </p:txBody>
      </p:sp>
      <p:sp>
        <p:nvSpPr>
          <p:cNvPr id="3" name="Content Placeholder 2">
            <a:extLst>
              <a:ext uri="{FF2B5EF4-FFF2-40B4-BE49-F238E27FC236}">
                <a16:creationId xmlns:a16="http://schemas.microsoft.com/office/drawing/2014/main" id="{FCE1A1CC-52BC-3340-964E-D6F61F1E26DA}"/>
              </a:ext>
            </a:extLst>
          </p:cNvPr>
          <p:cNvSpPr>
            <a:spLocks noGrp="1"/>
          </p:cNvSpPr>
          <p:nvPr>
            <p:ph idx="1"/>
          </p:nvPr>
        </p:nvSpPr>
        <p:spPr/>
        <p:txBody>
          <a:bodyPr/>
          <a:lstStyle/>
          <a:p>
            <a:pPr algn="l" fontAlgn="base"/>
            <a:r>
              <a:rPr lang="en-GB" b="0" i="0" dirty="0">
                <a:solidFill>
                  <a:srgbClr val="1A1A1A"/>
                </a:solidFill>
                <a:effectLst/>
                <a:latin typeface="LDN Kono BDA"/>
              </a:rPr>
              <a:t>Developmental Coordination Disorder (DCD), also known as dyspraxia, is a common disorder affecting fine and/or gross motor coordination in children and adults. This condition is formally recognised by international organisations including the World Health Organisation.</a:t>
            </a:r>
          </a:p>
          <a:p>
            <a:pPr algn="l" fontAlgn="base"/>
            <a:r>
              <a:rPr lang="en-GB" b="0" i="0" dirty="0">
                <a:solidFill>
                  <a:srgbClr val="1A1A1A"/>
                </a:solidFill>
                <a:effectLst/>
                <a:latin typeface="LDN Kono BDA"/>
              </a:rPr>
              <a:t>DCD is distinct from other motor disorders such as cerebral palsy and stroke. The range of intellectual ability is in line with the general population. Individuals may vary in how their difficulties present; these may change over time depending on environmental demands and life experience, and will persist into adulthood.</a:t>
            </a:r>
          </a:p>
          <a:p>
            <a:endParaRPr lang="en-GB" dirty="0"/>
          </a:p>
        </p:txBody>
      </p:sp>
    </p:spTree>
    <p:extLst>
      <p:ext uri="{BB962C8B-B14F-4D97-AF65-F5344CB8AC3E}">
        <p14:creationId xmlns:p14="http://schemas.microsoft.com/office/powerpoint/2010/main" val="2877967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A5B9B-7F67-1229-9BBC-B66BF30EA941}"/>
              </a:ext>
            </a:extLst>
          </p:cNvPr>
          <p:cNvSpPr>
            <a:spLocks noGrp="1"/>
          </p:cNvSpPr>
          <p:nvPr>
            <p:ph type="title"/>
          </p:nvPr>
        </p:nvSpPr>
        <p:spPr/>
        <p:txBody>
          <a:bodyPr/>
          <a:lstStyle/>
          <a:p>
            <a:r>
              <a:rPr lang="en-GB" dirty="0"/>
              <a:t>DCD/Dyspraxia</a:t>
            </a:r>
          </a:p>
        </p:txBody>
      </p:sp>
      <p:sp>
        <p:nvSpPr>
          <p:cNvPr id="3" name="Content Placeholder 2">
            <a:extLst>
              <a:ext uri="{FF2B5EF4-FFF2-40B4-BE49-F238E27FC236}">
                <a16:creationId xmlns:a16="http://schemas.microsoft.com/office/drawing/2014/main" id="{A795C991-E1AF-CFC0-289E-D64F2DEDDBB7}"/>
              </a:ext>
            </a:extLst>
          </p:cNvPr>
          <p:cNvSpPr>
            <a:spLocks noGrp="1"/>
          </p:cNvSpPr>
          <p:nvPr>
            <p:ph idx="1"/>
          </p:nvPr>
        </p:nvSpPr>
        <p:spPr/>
        <p:txBody>
          <a:bodyPr/>
          <a:lstStyle/>
          <a:p>
            <a:r>
              <a:rPr lang="en-GB" b="0" i="0" dirty="0">
                <a:solidFill>
                  <a:srgbClr val="1A1A1A"/>
                </a:solidFill>
                <a:effectLst/>
                <a:latin typeface="LDN Kono BDA"/>
              </a:rPr>
              <a:t>An individual’s coordination difficulties may affect participation and functioning of everyday life skills in education, work and employment. Children may present with difficulties with self-care, writing, typing, riding a bike, play as well as other educational and recreational activities. In adulthood many of these difficulties will continue, as well as learning new skills at home, in education and work, such as driving a car and DIY.</a:t>
            </a:r>
            <a:endParaRPr lang="en-GB" dirty="0"/>
          </a:p>
        </p:txBody>
      </p:sp>
    </p:spTree>
    <p:extLst>
      <p:ext uri="{BB962C8B-B14F-4D97-AF65-F5344CB8AC3E}">
        <p14:creationId xmlns:p14="http://schemas.microsoft.com/office/powerpoint/2010/main" val="1647610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Dyspraxia</a:t>
            </a:r>
          </a:p>
        </p:txBody>
      </p:sp>
      <p:sp>
        <p:nvSpPr>
          <p:cNvPr id="3" name="Content Placeholder 2"/>
          <p:cNvSpPr>
            <a:spLocks noGrp="1"/>
          </p:cNvSpPr>
          <p:nvPr>
            <p:ph idx="1"/>
          </p:nvPr>
        </p:nvSpPr>
        <p:spPr/>
        <p:txBody>
          <a:bodyPr/>
          <a:lstStyle/>
          <a:p>
            <a:r>
              <a:rPr lang="en-GB" dirty="0"/>
              <a:t>Cerebellum implicated</a:t>
            </a:r>
          </a:p>
          <a:p>
            <a:r>
              <a:rPr lang="en-GB" dirty="0"/>
              <a:t>Poor co-ordination Poor organisation of ideas, get jumbled up easily</a:t>
            </a:r>
          </a:p>
          <a:p>
            <a:r>
              <a:rPr lang="en-GB" dirty="0"/>
              <a:t>Verbal dyspraxia</a:t>
            </a:r>
          </a:p>
          <a:p>
            <a:r>
              <a:rPr lang="en-GB" dirty="0"/>
              <a:t>Dysgraphia (poor handwriting)</a:t>
            </a:r>
          </a:p>
        </p:txBody>
      </p:sp>
    </p:spTree>
    <p:extLst>
      <p:ext uri="{BB962C8B-B14F-4D97-AF65-F5344CB8AC3E}">
        <p14:creationId xmlns:p14="http://schemas.microsoft.com/office/powerpoint/2010/main" val="1179309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riting an appointment on a paper agenda">
            <a:extLst>
              <a:ext uri="{FF2B5EF4-FFF2-40B4-BE49-F238E27FC236}">
                <a16:creationId xmlns:a16="http://schemas.microsoft.com/office/drawing/2014/main" id="{A96CDBBC-6D4E-2DC8-79E3-51735FE4E595}"/>
              </a:ext>
            </a:extLst>
          </p:cNvPr>
          <p:cNvPicPr>
            <a:picLocks noChangeAspect="1"/>
          </p:cNvPicPr>
          <p:nvPr/>
        </p:nvPicPr>
        <p:blipFill rotWithShape="1">
          <a:blip r:embed="rId2">
            <a:duotone>
              <a:prstClr val="black"/>
              <a:schemeClr val="tx2">
                <a:tint val="45000"/>
                <a:satMod val="400000"/>
              </a:schemeClr>
            </a:duotone>
            <a:alphaModFix amt="2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71655CA-5E59-B0D3-EDFC-F25223B28E51}"/>
              </a:ext>
            </a:extLst>
          </p:cNvPr>
          <p:cNvSpPr>
            <a:spLocks noGrp="1"/>
          </p:cNvSpPr>
          <p:nvPr>
            <p:ph type="title"/>
          </p:nvPr>
        </p:nvSpPr>
        <p:spPr>
          <a:xfrm>
            <a:off x="1024128" y="585216"/>
            <a:ext cx="9720072" cy="1499616"/>
          </a:xfrm>
        </p:spPr>
        <p:txBody>
          <a:bodyPr>
            <a:normAutofit/>
          </a:bodyPr>
          <a:lstStyle/>
          <a:p>
            <a:r>
              <a:rPr lang="en-GB">
                <a:solidFill>
                  <a:schemeClr val="tx1"/>
                </a:solidFill>
              </a:rPr>
              <a:t>Dyspraxia/DCD key challenges</a:t>
            </a:r>
          </a:p>
        </p:txBody>
      </p:sp>
      <p:sp>
        <p:nvSpPr>
          <p:cNvPr id="3" name="Content Placeholder 2">
            <a:extLst>
              <a:ext uri="{FF2B5EF4-FFF2-40B4-BE49-F238E27FC236}">
                <a16:creationId xmlns:a16="http://schemas.microsoft.com/office/drawing/2014/main" id="{6CEAC3FC-A4E9-9142-F9C1-FEBA6B5D0D7E}"/>
              </a:ext>
            </a:extLst>
          </p:cNvPr>
          <p:cNvSpPr>
            <a:spLocks noGrp="1"/>
          </p:cNvSpPr>
          <p:nvPr>
            <p:ph idx="1"/>
          </p:nvPr>
        </p:nvSpPr>
        <p:spPr>
          <a:xfrm>
            <a:off x="1024128" y="2286000"/>
            <a:ext cx="9720073" cy="4023360"/>
          </a:xfrm>
        </p:spPr>
        <p:txBody>
          <a:bodyPr>
            <a:normAutofit/>
          </a:bodyPr>
          <a:lstStyle/>
          <a:p>
            <a:r>
              <a:rPr lang="en-GB" sz="1900" dirty="0"/>
              <a:t>Slower writing notes legibly in a lecture</a:t>
            </a:r>
          </a:p>
          <a:p>
            <a:r>
              <a:rPr lang="en-GB" sz="1900" dirty="0"/>
              <a:t>Difficulty for others in reading their writing</a:t>
            </a:r>
          </a:p>
          <a:p>
            <a:r>
              <a:rPr lang="en-GB" sz="1900" dirty="0"/>
              <a:t>Organising self and activities – late assignments, lose possessions</a:t>
            </a:r>
          </a:p>
          <a:p>
            <a:r>
              <a:rPr lang="en-GB" sz="1900" dirty="0"/>
              <a:t>Prioritising tasks</a:t>
            </a:r>
          </a:p>
          <a:p>
            <a:r>
              <a:rPr lang="en-GB" sz="1900" dirty="0"/>
              <a:t>Time concepts – late for meetings, or very early, difficulty in knowing how long a task will take.</a:t>
            </a:r>
          </a:p>
          <a:p>
            <a:r>
              <a:rPr lang="en-GB" sz="1900" dirty="0"/>
              <a:t>Using scissors and other equipment needing good motor control</a:t>
            </a:r>
          </a:p>
          <a:p>
            <a:r>
              <a:rPr lang="en-GB" sz="1900" dirty="0"/>
              <a:t>Driving and orienteering around new places</a:t>
            </a:r>
          </a:p>
          <a:p>
            <a:r>
              <a:rPr lang="en-GB" sz="1900" dirty="0"/>
              <a:t>Slower learning a new or less familiar skill</a:t>
            </a:r>
          </a:p>
          <a:p>
            <a:r>
              <a:rPr lang="en-GB" sz="1900" dirty="0"/>
              <a:t>Packing bags or filing notes may be harder </a:t>
            </a:r>
          </a:p>
        </p:txBody>
      </p:sp>
    </p:spTree>
    <p:extLst>
      <p:ext uri="{BB962C8B-B14F-4D97-AF65-F5344CB8AC3E}">
        <p14:creationId xmlns:p14="http://schemas.microsoft.com/office/powerpoint/2010/main" val="4451226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p view of two blouses on wooden planks">
            <a:extLst>
              <a:ext uri="{FF2B5EF4-FFF2-40B4-BE49-F238E27FC236}">
                <a16:creationId xmlns:a16="http://schemas.microsoft.com/office/drawing/2014/main" id="{AF135FDB-DC20-DA9C-777A-5E766B94B48D}"/>
              </a:ext>
            </a:extLst>
          </p:cNvPr>
          <p:cNvPicPr>
            <a:picLocks noChangeAspect="1"/>
          </p:cNvPicPr>
          <p:nvPr/>
        </p:nvPicPr>
        <p:blipFill rotWithShape="1">
          <a:blip r:embed="rId2">
            <a:duotone>
              <a:prstClr val="black"/>
              <a:schemeClr val="tx2">
                <a:tint val="45000"/>
                <a:satMod val="400000"/>
              </a:schemeClr>
            </a:duotone>
            <a:alphaModFix amt="25000"/>
          </a:blip>
          <a:srcRect t="13131" b="2600"/>
          <a:stretch/>
        </p:blipFill>
        <p:spPr>
          <a:xfrm>
            <a:off x="20" y="10"/>
            <a:ext cx="12191980" cy="6857990"/>
          </a:xfrm>
          <a:prstGeom prst="rect">
            <a:avLst/>
          </a:prstGeom>
        </p:spPr>
      </p:pic>
      <p:sp>
        <p:nvSpPr>
          <p:cNvPr id="2" name="Title 1">
            <a:extLst>
              <a:ext uri="{FF2B5EF4-FFF2-40B4-BE49-F238E27FC236}">
                <a16:creationId xmlns:a16="http://schemas.microsoft.com/office/drawing/2014/main" id="{CB41F944-E503-F89F-1349-300582417606}"/>
              </a:ext>
            </a:extLst>
          </p:cNvPr>
          <p:cNvSpPr>
            <a:spLocks noGrp="1"/>
          </p:cNvSpPr>
          <p:nvPr>
            <p:ph type="title"/>
          </p:nvPr>
        </p:nvSpPr>
        <p:spPr>
          <a:xfrm>
            <a:off x="1024128" y="585216"/>
            <a:ext cx="9720072" cy="1499616"/>
          </a:xfrm>
        </p:spPr>
        <p:txBody>
          <a:bodyPr>
            <a:normAutofit/>
          </a:bodyPr>
          <a:lstStyle/>
          <a:p>
            <a:r>
              <a:rPr lang="en-GB">
                <a:solidFill>
                  <a:schemeClr val="tx1"/>
                </a:solidFill>
              </a:rPr>
              <a:t>Dyspraxia/DCD key challenges</a:t>
            </a:r>
          </a:p>
        </p:txBody>
      </p:sp>
      <p:sp>
        <p:nvSpPr>
          <p:cNvPr id="3" name="Content Placeholder 2">
            <a:extLst>
              <a:ext uri="{FF2B5EF4-FFF2-40B4-BE49-F238E27FC236}">
                <a16:creationId xmlns:a16="http://schemas.microsoft.com/office/drawing/2014/main" id="{A29B0FEA-7E8C-5788-77CA-D4386673C314}"/>
              </a:ext>
            </a:extLst>
          </p:cNvPr>
          <p:cNvSpPr>
            <a:spLocks noGrp="1"/>
          </p:cNvSpPr>
          <p:nvPr>
            <p:ph idx="1"/>
          </p:nvPr>
        </p:nvSpPr>
        <p:spPr>
          <a:xfrm>
            <a:off x="1024128" y="2286000"/>
            <a:ext cx="9720073" cy="4023360"/>
          </a:xfrm>
        </p:spPr>
        <p:txBody>
          <a:bodyPr>
            <a:normAutofit/>
          </a:bodyPr>
          <a:lstStyle/>
          <a:p>
            <a:r>
              <a:rPr lang="en-GB" dirty="0"/>
              <a:t>Ironing and folding clothes</a:t>
            </a:r>
          </a:p>
          <a:p>
            <a:r>
              <a:rPr lang="en-GB" dirty="0"/>
              <a:t>Preparing hot meals from scratch and to time can be stressful</a:t>
            </a:r>
          </a:p>
          <a:p>
            <a:r>
              <a:rPr lang="en-GB" dirty="0"/>
              <a:t>Learning to drive, park and estimate distances.</a:t>
            </a:r>
          </a:p>
        </p:txBody>
      </p:sp>
    </p:spTree>
    <p:extLst>
      <p:ext uri="{BB962C8B-B14F-4D97-AF65-F5344CB8AC3E}">
        <p14:creationId xmlns:p14="http://schemas.microsoft.com/office/powerpoint/2010/main" val="3135355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BBF2-0A50-E4FD-02A7-48895B06FDCF}"/>
              </a:ext>
            </a:extLst>
          </p:cNvPr>
          <p:cNvSpPr>
            <a:spLocks noGrp="1"/>
          </p:cNvSpPr>
          <p:nvPr>
            <p:ph type="title"/>
          </p:nvPr>
        </p:nvSpPr>
        <p:spPr/>
        <p:txBody>
          <a:bodyPr/>
          <a:lstStyle/>
          <a:p>
            <a:r>
              <a:rPr lang="en-GB" dirty="0"/>
              <a:t>Autistic Spectrum Disorder (ASD)</a:t>
            </a:r>
          </a:p>
        </p:txBody>
      </p:sp>
      <p:sp>
        <p:nvSpPr>
          <p:cNvPr id="3" name="Content Placeholder 2">
            <a:extLst>
              <a:ext uri="{FF2B5EF4-FFF2-40B4-BE49-F238E27FC236}">
                <a16:creationId xmlns:a16="http://schemas.microsoft.com/office/drawing/2014/main" id="{60CBB408-B0A6-0249-3955-4BA40245DF68}"/>
              </a:ext>
            </a:extLst>
          </p:cNvPr>
          <p:cNvSpPr>
            <a:spLocks noGrp="1"/>
          </p:cNvSpPr>
          <p:nvPr>
            <p:ph idx="1"/>
          </p:nvPr>
        </p:nvSpPr>
        <p:spPr/>
        <p:txBody>
          <a:bodyPr/>
          <a:lstStyle/>
          <a:p>
            <a:pPr algn="l" fontAlgn="base"/>
            <a:r>
              <a:rPr lang="en-GB" b="0" i="0" dirty="0">
                <a:solidFill>
                  <a:srgbClr val="1A1A1A"/>
                </a:solidFill>
                <a:effectLst/>
                <a:latin typeface="LDN Kono BDA"/>
              </a:rPr>
              <a:t>Autism is a lifelong, developmental disability that affects how a person communicates with and relates to other people, and how they experience the world around them. (National Autistic Society)</a:t>
            </a:r>
            <a:br>
              <a:rPr lang="en-GB" b="0" i="0" dirty="0">
                <a:solidFill>
                  <a:srgbClr val="1A1A1A"/>
                </a:solidFill>
                <a:effectLst/>
                <a:latin typeface="LDN Kono BDA"/>
              </a:rPr>
            </a:br>
            <a:endParaRPr lang="en-GB" b="0" i="0" dirty="0">
              <a:solidFill>
                <a:srgbClr val="1A1A1A"/>
              </a:solidFill>
              <a:effectLst/>
              <a:latin typeface="LDN Kono BDA"/>
            </a:endParaRPr>
          </a:p>
          <a:p>
            <a:pPr algn="l" fontAlgn="base"/>
            <a:r>
              <a:rPr lang="en-GB" b="0" i="0" dirty="0">
                <a:solidFill>
                  <a:srgbClr val="1A1A1A"/>
                </a:solidFill>
                <a:effectLst/>
                <a:latin typeface="LDN Kono BDA"/>
              </a:rPr>
              <a:t>ASD refers to a broad range of conditions characterised by differences in social skills, repetitive behaviours, speech and nonverbal communication. People with ASD may communicate, interact, behave, and learn in ways that are different from most other people. ASD is a spectrum disorder, which means that some people with ASD need a lot of support in their daily lives, whereas others need less.</a:t>
            </a:r>
          </a:p>
          <a:p>
            <a:endParaRPr lang="en-GB" dirty="0"/>
          </a:p>
        </p:txBody>
      </p:sp>
    </p:spTree>
    <p:extLst>
      <p:ext uri="{BB962C8B-B14F-4D97-AF65-F5344CB8AC3E}">
        <p14:creationId xmlns:p14="http://schemas.microsoft.com/office/powerpoint/2010/main" val="1026933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C9E7-64BB-2BF8-A9D1-F9427D4124C1}"/>
              </a:ext>
            </a:extLst>
          </p:cNvPr>
          <p:cNvSpPr>
            <a:spLocks noGrp="1"/>
          </p:cNvSpPr>
          <p:nvPr>
            <p:ph type="title"/>
          </p:nvPr>
        </p:nvSpPr>
        <p:spPr/>
        <p:txBody>
          <a:bodyPr/>
          <a:lstStyle/>
          <a:p>
            <a:r>
              <a:rPr lang="en-GB" dirty="0"/>
              <a:t>ASD</a:t>
            </a:r>
          </a:p>
        </p:txBody>
      </p:sp>
      <p:sp>
        <p:nvSpPr>
          <p:cNvPr id="3" name="Content Placeholder 2">
            <a:extLst>
              <a:ext uri="{FF2B5EF4-FFF2-40B4-BE49-F238E27FC236}">
                <a16:creationId xmlns:a16="http://schemas.microsoft.com/office/drawing/2014/main" id="{30DE41AE-FD0B-ED9F-8F7A-CE9208A23BF5}"/>
              </a:ext>
            </a:extLst>
          </p:cNvPr>
          <p:cNvSpPr>
            <a:spLocks noGrp="1"/>
          </p:cNvSpPr>
          <p:nvPr>
            <p:ph idx="1"/>
          </p:nvPr>
        </p:nvSpPr>
        <p:spPr/>
        <p:txBody>
          <a:bodyPr/>
          <a:lstStyle/>
          <a:p>
            <a:r>
              <a:rPr lang="en-GB" b="0" i="0" dirty="0">
                <a:solidFill>
                  <a:srgbClr val="1A1A1A"/>
                </a:solidFill>
                <a:effectLst/>
                <a:latin typeface="LDN Kono BDA"/>
              </a:rPr>
              <a:t>People with ASD often have difficulties with social, emotional, and communication skills. They may repeat certain behaviours and dislike changes in their daily activities, they may experience sensory differences and a differences in social situations. Many people with ASD also have different ways of learning, paying attention, or reacting to things. Signs of ASD usually begin during childhood and typically last throughout a person’s life.</a:t>
            </a:r>
            <a:endParaRPr lang="en-GB" dirty="0"/>
          </a:p>
        </p:txBody>
      </p:sp>
    </p:spTree>
    <p:extLst>
      <p:ext uri="{BB962C8B-B14F-4D97-AF65-F5344CB8AC3E}">
        <p14:creationId xmlns:p14="http://schemas.microsoft.com/office/powerpoint/2010/main" val="179495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B45C8960-4FE6-2451-2296-380FF38F87C7}"/>
              </a:ext>
            </a:extLst>
          </p:cNvPr>
          <p:cNvPicPr>
            <a:picLocks noChangeAspect="1"/>
          </p:cNvPicPr>
          <p:nvPr/>
        </p:nvPicPr>
        <p:blipFill rotWithShape="1">
          <a:blip r:embed="rId2">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E6EBFEB-C17A-C5A8-F946-57A57401BF14}"/>
              </a:ext>
            </a:extLst>
          </p:cNvPr>
          <p:cNvSpPr>
            <a:spLocks noGrp="1"/>
          </p:cNvSpPr>
          <p:nvPr>
            <p:ph type="title"/>
          </p:nvPr>
        </p:nvSpPr>
        <p:spPr>
          <a:xfrm>
            <a:off x="1024128" y="585216"/>
            <a:ext cx="9720072" cy="1499616"/>
          </a:xfrm>
        </p:spPr>
        <p:txBody>
          <a:bodyPr>
            <a:normAutofit/>
          </a:bodyPr>
          <a:lstStyle/>
          <a:p>
            <a:r>
              <a:rPr lang="en-GB" dirty="0">
                <a:solidFill>
                  <a:schemeClr val="tx1"/>
                </a:solidFill>
              </a:rPr>
              <a:t>ASD key challenges</a:t>
            </a:r>
          </a:p>
        </p:txBody>
      </p:sp>
      <p:sp>
        <p:nvSpPr>
          <p:cNvPr id="3" name="Content Placeholder 2">
            <a:extLst>
              <a:ext uri="{FF2B5EF4-FFF2-40B4-BE49-F238E27FC236}">
                <a16:creationId xmlns:a16="http://schemas.microsoft.com/office/drawing/2014/main" id="{DB5992DC-267E-6FCA-46B6-8F36A0A24B86}"/>
              </a:ext>
            </a:extLst>
          </p:cNvPr>
          <p:cNvSpPr>
            <a:spLocks noGrp="1"/>
          </p:cNvSpPr>
          <p:nvPr>
            <p:ph idx="1"/>
          </p:nvPr>
        </p:nvSpPr>
        <p:spPr>
          <a:xfrm>
            <a:off x="1024128" y="2286000"/>
            <a:ext cx="9720073" cy="4023360"/>
          </a:xfrm>
        </p:spPr>
        <p:txBody>
          <a:bodyPr>
            <a:normAutofit fontScale="77500" lnSpcReduction="20000"/>
          </a:bodyPr>
          <a:lstStyle/>
          <a:p>
            <a:r>
              <a:rPr lang="en-GB" dirty="0"/>
              <a:t>May be more socially isolated due to a difficulty making and keeping friends</a:t>
            </a:r>
          </a:p>
          <a:p>
            <a:r>
              <a:rPr lang="en-GB" dirty="0"/>
              <a:t>Understanding social rules such as how to speak and act towards others, may appear to others as awkward when meeting people e.g. avoiding direct eye contact.</a:t>
            </a:r>
          </a:p>
          <a:p>
            <a:r>
              <a:rPr lang="en-GB" dirty="0"/>
              <a:t>Coping with change and being adaptable and flexible in different social environments</a:t>
            </a:r>
          </a:p>
          <a:p>
            <a:r>
              <a:rPr lang="en-GB" dirty="0"/>
              <a:t>Feeling fidgety or anxious in a situation which is overstimulating e.g. too many people, too much sound.</a:t>
            </a:r>
          </a:p>
          <a:p>
            <a:r>
              <a:rPr lang="en-GB" dirty="0"/>
              <a:t>Harder coping with different lecturers’ teaching styles especially in a small group setting</a:t>
            </a:r>
          </a:p>
          <a:p>
            <a:r>
              <a:rPr lang="en-GB" dirty="0"/>
              <a:t>Difficulties in expressing themselves to others in a way they can understand</a:t>
            </a:r>
          </a:p>
        </p:txBody>
      </p:sp>
    </p:spTree>
    <p:extLst>
      <p:ext uri="{BB962C8B-B14F-4D97-AF65-F5344CB8AC3E}">
        <p14:creationId xmlns:p14="http://schemas.microsoft.com/office/powerpoint/2010/main" val="9536046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0690A6F2-9094-D239-EAF5-C134C20293B2}"/>
              </a:ext>
            </a:extLst>
          </p:cNvPr>
          <p:cNvPicPr>
            <a:picLocks noChangeAspect="1"/>
          </p:cNvPicPr>
          <p:nvPr/>
        </p:nvPicPr>
        <p:blipFill rotWithShape="1">
          <a:blip r:embed="rId2">
            <a:duotone>
              <a:prstClr val="black"/>
              <a:schemeClr val="tx2">
                <a:tint val="45000"/>
                <a:satMod val="400000"/>
              </a:schemeClr>
            </a:duotone>
            <a:alphaModFix amt="25000"/>
          </a:blip>
          <a:srcRect t="11570" b="3844"/>
          <a:stretch/>
        </p:blipFill>
        <p:spPr>
          <a:xfrm>
            <a:off x="20" y="10"/>
            <a:ext cx="12191980" cy="6857990"/>
          </a:xfrm>
          <a:prstGeom prst="rect">
            <a:avLst/>
          </a:prstGeom>
        </p:spPr>
      </p:pic>
      <p:sp>
        <p:nvSpPr>
          <p:cNvPr id="2" name="Title 1">
            <a:extLst>
              <a:ext uri="{FF2B5EF4-FFF2-40B4-BE49-F238E27FC236}">
                <a16:creationId xmlns:a16="http://schemas.microsoft.com/office/drawing/2014/main" id="{BB64F9D5-F3A9-817E-C6C6-2AA72016B7F2}"/>
              </a:ext>
            </a:extLst>
          </p:cNvPr>
          <p:cNvSpPr>
            <a:spLocks noGrp="1"/>
          </p:cNvSpPr>
          <p:nvPr>
            <p:ph type="title"/>
          </p:nvPr>
        </p:nvSpPr>
        <p:spPr>
          <a:xfrm>
            <a:off x="1024128" y="585216"/>
            <a:ext cx="9720072" cy="1499616"/>
          </a:xfrm>
        </p:spPr>
        <p:txBody>
          <a:bodyPr>
            <a:normAutofit/>
          </a:bodyPr>
          <a:lstStyle/>
          <a:p>
            <a:r>
              <a:rPr lang="en-GB" dirty="0">
                <a:solidFill>
                  <a:schemeClr val="tx1"/>
                </a:solidFill>
              </a:rPr>
              <a:t>ASD key challenges</a:t>
            </a:r>
          </a:p>
        </p:txBody>
      </p:sp>
      <p:sp>
        <p:nvSpPr>
          <p:cNvPr id="3" name="Content Placeholder 2">
            <a:extLst>
              <a:ext uri="{FF2B5EF4-FFF2-40B4-BE49-F238E27FC236}">
                <a16:creationId xmlns:a16="http://schemas.microsoft.com/office/drawing/2014/main" id="{7B472BF2-CFEE-F313-BD7A-7CCCDAF6B797}"/>
              </a:ext>
            </a:extLst>
          </p:cNvPr>
          <p:cNvSpPr>
            <a:spLocks noGrp="1"/>
          </p:cNvSpPr>
          <p:nvPr>
            <p:ph idx="1"/>
          </p:nvPr>
        </p:nvSpPr>
        <p:spPr>
          <a:xfrm>
            <a:off x="1024128" y="2286000"/>
            <a:ext cx="9720073" cy="4023360"/>
          </a:xfrm>
        </p:spPr>
        <p:txBody>
          <a:bodyPr>
            <a:normAutofit/>
          </a:bodyPr>
          <a:lstStyle/>
          <a:p>
            <a:r>
              <a:rPr lang="en-GB" dirty="0"/>
              <a:t>Taking things literally, appearing overly honest, saying it how you see it</a:t>
            </a:r>
          </a:p>
          <a:p>
            <a:r>
              <a:rPr lang="en-GB" dirty="0"/>
              <a:t>Coping in the workplace and knowing what to do without clear rules</a:t>
            </a:r>
          </a:p>
          <a:p>
            <a:r>
              <a:rPr lang="en-GB" dirty="0"/>
              <a:t>May find noisy situations harder to manage such as canteens</a:t>
            </a:r>
          </a:p>
          <a:p>
            <a:endParaRPr lang="en-GB" dirty="0"/>
          </a:p>
        </p:txBody>
      </p:sp>
    </p:spTree>
    <p:extLst>
      <p:ext uri="{BB962C8B-B14F-4D97-AF65-F5344CB8AC3E}">
        <p14:creationId xmlns:p14="http://schemas.microsoft.com/office/powerpoint/2010/main" val="41421415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592BB-27A0-888D-8FD6-B7BD56F06E49}"/>
              </a:ext>
            </a:extLst>
          </p:cNvPr>
          <p:cNvSpPr>
            <a:spLocks noGrp="1"/>
          </p:cNvSpPr>
          <p:nvPr>
            <p:ph type="title"/>
          </p:nvPr>
        </p:nvSpPr>
        <p:spPr/>
        <p:txBody>
          <a:bodyPr/>
          <a:lstStyle/>
          <a:p>
            <a:r>
              <a:rPr lang="en-GB" b="1" i="0" dirty="0">
                <a:solidFill>
                  <a:srgbClr val="1A1A1A"/>
                </a:solidFill>
                <a:effectLst/>
                <a:latin typeface="inherit"/>
              </a:rPr>
              <a:t>Developmental Language Disorder (DLD)</a:t>
            </a:r>
            <a:br>
              <a:rPr lang="en-GB" b="1" i="0" dirty="0">
                <a:solidFill>
                  <a:srgbClr val="1A1A1A"/>
                </a:solidFill>
                <a:effectLst/>
                <a:latin typeface="inherit"/>
              </a:rPr>
            </a:br>
            <a:endParaRPr lang="en-GB" dirty="0"/>
          </a:p>
        </p:txBody>
      </p:sp>
      <p:sp>
        <p:nvSpPr>
          <p:cNvPr id="3" name="Content Placeholder 2">
            <a:extLst>
              <a:ext uri="{FF2B5EF4-FFF2-40B4-BE49-F238E27FC236}">
                <a16:creationId xmlns:a16="http://schemas.microsoft.com/office/drawing/2014/main" id="{B8AE038B-6273-453F-9AA0-5F81ED9937CE}"/>
              </a:ext>
            </a:extLst>
          </p:cNvPr>
          <p:cNvSpPr>
            <a:spLocks noGrp="1"/>
          </p:cNvSpPr>
          <p:nvPr>
            <p:ph idx="1"/>
          </p:nvPr>
        </p:nvSpPr>
        <p:spPr/>
        <p:txBody>
          <a:bodyPr>
            <a:normAutofit fontScale="70000" lnSpcReduction="20000"/>
          </a:bodyPr>
          <a:lstStyle/>
          <a:p>
            <a:pPr algn="l" fontAlgn="base"/>
            <a:r>
              <a:rPr lang="en-GB" b="0" i="0" dirty="0">
                <a:solidFill>
                  <a:srgbClr val="1A1A1A"/>
                </a:solidFill>
                <a:effectLst/>
                <a:latin typeface="inherit"/>
              </a:rPr>
              <a:t>Developmental Language Disorder (DLD) was previously known as Specific Language Impairment (SLI) it is a type of speech, language and communication need (SLCN).</a:t>
            </a:r>
          </a:p>
          <a:p>
            <a:pPr algn="l" fontAlgn="base"/>
            <a:r>
              <a:rPr lang="en-GB" b="0" i="0" dirty="0">
                <a:solidFill>
                  <a:srgbClr val="1A1A1A"/>
                </a:solidFill>
                <a:effectLst/>
                <a:latin typeface="inherit"/>
              </a:rPr>
              <a:t>Children with DLD are usually as able and healthy as other children in all ways, with one exception; they have enormous difficulty talking and understanding language.</a:t>
            </a:r>
            <a:br>
              <a:rPr lang="en-GB" b="0" i="0" dirty="0">
                <a:solidFill>
                  <a:srgbClr val="1A1A1A"/>
                </a:solidFill>
                <a:effectLst/>
                <a:latin typeface="inherit"/>
              </a:rPr>
            </a:br>
            <a:endParaRPr lang="en-GB" b="0" i="0" dirty="0">
              <a:solidFill>
                <a:srgbClr val="1A1A1A"/>
              </a:solidFill>
              <a:effectLst/>
              <a:latin typeface="inherit"/>
            </a:endParaRPr>
          </a:p>
          <a:p>
            <a:pPr algn="l" fontAlgn="base"/>
            <a:r>
              <a:rPr lang="en-GB" b="0" i="0" dirty="0">
                <a:solidFill>
                  <a:srgbClr val="1A1A1A"/>
                </a:solidFill>
                <a:effectLst/>
                <a:latin typeface="inherit"/>
              </a:rPr>
              <a:t>There is no obvious reason for these difficulties and they are not associated with other conditions, such as cerebral palsy, hearing impairment or autistic spectrum disorders. Children with DLD are often as clever as any other child of their age but they still have difficulties with speech and language.</a:t>
            </a:r>
            <a:br>
              <a:rPr lang="en-GB" b="0" i="0" dirty="0">
                <a:solidFill>
                  <a:srgbClr val="1A1A1A"/>
                </a:solidFill>
                <a:effectLst/>
                <a:latin typeface="inherit"/>
              </a:rPr>
            </a:br>
            <a:br>
              <a:rPr lang="en-GB" b="0" i="0" dirty="0">
                <a:solidFill>
                  <a:srgbClr val="1A1A1A"/>
                </a:solidFill>
                <a:effectLst/>
                <a:latin typeface="inherit"/>
              </a:rPr>
            </a:br>
            <a:r>
              <a:rPr lang="en-GB" b="0" i="0" dirty="0">
                <a:solidFill>
                  <a:srgbClr val="1A1A1A"/>
                </a:solidFill>
                <a:effectLst/>
                <a:latin typeface="inherit"/>
              </a:rPr>
              <a:t>A child can be diagnosed with DLD if their language difficulties:</a:t>
            </a:r>
          </a:p>
          <a:p>
            <a:pPr algn="l" fontAlgn="base"/>
            <a:r>
              <a:rPr lang="en-GB" b="0" i="0" dirty="0">
                <a:solidFill>
                  <a:srgbClr val="1A1A1A"/>
                </a:solidFill>
                <a:effectLst/>
                <a:latin typeface="inherit"/>
              </a:rPr>
              <a:t>· are likely to carry on into adulthood</a:t>
            </a:r>
          </a:p>
          <a:p>
            <a:pPr algn="l" fontAlgn="base"/>
            <a:r>
              <a:rPr lang="en-GB" b="0" i="0" dirty="0">
                <a:solidFill>
                  <a:srgbClr val="1A1A1A"/>
                </a:solidFill>
                <a:effectLst/>
                <a:latin typeface="inherit"/>
              </a:rPr>
              <a:t>· have a significant impact on progress at school, or on everyday life</a:t>
            </a:r>
          </a:p>
          <a:p>
            <a:pPr algn="l" fontAlgn="base"/>
            <a:r>
              <a:rPr lang="en-GB" b="0" i="0" dirty="0">
                <a:solidFill>
                  <a:srgbClr val="1A1A1A"/>
                </a:solidFill>
                <a:effectLst/>
                <a:latin typeface="inherit"/>
              </a:rPr>
              <a:t>· are unlikely to catch up without help</a:t>
            </a:r>
          </a:p>
          <a:p>
            <a:pPr algn="l" fontAlgn="base"/>
            <a:r>
              <a:rPr lang="en-GB" b="0" i="0" dirty="0">
                <a:solidFill>
                  <a:srgbClr val="1A1A1A"/>
                </a:solidFill>
                <a:effectLst/>
                <a:latin typeface="inherit"/>
              </a:rPr>
              <a:t>Children are not usually diagnosed until after the age of 5 and until some therapy has been carried out to see if the difficulties resolve.</a:t>
            </a:r>
          </a:p>
          <a:p>
            <a:endParaRPr lang="en-GB" dirty="0"/>
          </a:p>
        </p:txBody>
      </p:sp>
    </p:spTree>
    <p:extLst>
      <p:ext uri="{BB962C8B-B14F-4D97-AF65-F5344CB8AC3E}">
        <p14:creationId xmlns:p14="http://schemas.microsoft.com/office/powerpoint/2010/main" val="3444823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t>(Developmental Language Disorder)</a:t>
            </a:r>
          </a:p>
        </p:txBody>
      </p:sp>
      <p:sp>
        <p:nvSpPr>
          <p:cNvPr id="3" name="Content Placeholder 2"/>
          <p:cNvSpPr>
            <a:spLocks noGrp="1"/>
          </p:cNvSpPr>
          <p:nvPr>
            <p:ph idx="1"/>
          </p:nvPr>
        </p:nvSpPr>
        <p:spPr>
          <a:xfrm>
            <a:off x="1981200" y="1703388"/>
            <a:ext cx="8229600" cy="4938712"/>
          </a:xfrm>
        </p:spPr>
        <p:txBody>
          <a:bodyPr>
            <a:normAutofit/>
          </a:bodyPr>
          <a:lstStyle/>
          <a:p>
            <a:pPr marL="0" indent="0">
              <a:buNone/>
            </a:pPr>
            <a:r>
              <a:rPr lang="en-GB" dirty="0"/>
              <a:t>Specific Language Impairments – development is appropriate in all areas except language skills. </a:t>
            </a:r>
          </a:p>
          <a:p>
            <a:pPr marL="0" indent="0">
              <a:buNone/>
            </a:pPr>
            <a:r>
              <a:rPr lang="en-GB" dirty="0"/>
              <a:t>This can affect:</a:t>
            </a:r>
          </a:p>
          <a:p>
            <a:pPr>
              <a:buFont typeface="Arial" panose="020B0604020202020204" pitchFamily="34" charset="0"/>
              <a:buChar char="•"/>
            </a:pPr>
            <a:r>
              <a:rPr lang="en-GB" dirty="0"/>
              <a:t>Receptive language</a:t>
            </a:r>
          </a:p>
          <a:p>
            <a:pPr>
              <a:buFont typeface="Arial" panose="020B0604020202020204" pitchFamily="34" charset="0"/>
              <a:buChar char="•"/>
            </a:pPr>
            <a:r>
              <a:rPr lang="en-GB" dirty="0"/>
              <a:t>Expressive Language</a:t>
            </a:r>
          </a:p>
          <a:p>
            <a:pPr>
              <a:buFont typeface="Arial" panose="020B0604020202020204" pitchFamily="34" charset="0"/>
              <a:buChar char="•"/>
            </a:pPr>
            <a:r>
              <a:rPr lang="en-GB" dirty="0"/>
              <a:t>Semantics</a:t>
            </a:r>
          </a:p>
          <a:p>
            <a:pPr>
              <a:buFont typeface="Arial" panose="020B0604020202020204" pitchFamily="34" charset="0"/>
              <a:buChar char="•"/>
            </a:pPr>
            <a:r>
              <a:rPr lang="en-GB" dirty="0"/>
              <a:t>Pragmatics</a:t>
            </a:r>
          </a:p>
          <a:p>
            <a:pPr>
              <a:buFont typeface="Arial" panose="020B0604020202020204" pitchFamily="34" charset="0"/>
              <a:buChar char="•"/>
            </a:pPr>
            <a:r>
              <a:rPr lang="en-GB" dirty="0"/>
              <a:t>Articulation and Prosody</a:t>
            </a:r>
          </a:p>
          <a:p>
            <a:pPr>
              <a:buFont typeface="Arial" panose="020B0604020202020204" pitchFamily="34" charset="0"/>
              <a:buChar char="•"/>
            </a:pPr>
            <a:r>
              <a:rPr lang="en-GB" dirty="0"/>
              <a:t>Syntax</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30858443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Spelling</a:t>
            </a:r>
            <a:br>
              <a:rPr lang="en-GB" dirty="0"/>
            </a:br>
            <a:r>
              <a:rPr lang="en-GB" dirty="0"/>
              <a:t>and Practical Approaches</a:t>
            </a:r>
          </a:p>
        </p:txBody>
      </p:sp>
      <p:sp>
        <p:nvSpPr>
          <p:cNvPr id="3" name="Subtitle 2"/>
          <p:cNvSpPr>
            <a:spLocks noGrp="1"/>
          </p:cNvSpPr>
          <p:nvPr>
            <p:ph type="subTitle" idx="1"/>
          </p:nvPr>
        </p:nvSpPr>
        <p:spPr/>
        <p:txBody>
          <a:bodyPr>
            <a:normAutofit/>
          </a:bodyPr>
          <a:lstStyle/>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latin typeface="Comic Sans MS" panose="030F0702030302020204" pitchFamily="66" charset="0"/>
              </a:rPr>
              <a:t>Has developed by borrowing, adapting and absorbing words from many different languages</a:t>
            </a:r>
          </a:p>
          <a:p>
            <a:pPr marL="0" indent="0">
              <a:buNone/>
            </a:pPr>
            <a:endParaRPr lang="en-GB" dirty="0">
              <a:latin typeface="Comic Sans MS" panose="030F0702030302020204" pitchFamily="66" charset="0"/>
            </a:endParaRPr>
          </a:p>
          <a:p>
            <a:r>
              <a:rPr lang="en-GB" dirty="0">
                <a:latin typeface="Comic Sans MS" panose="030F0702030302020204" pitchFamily="66" charset="0"/>
              </a:rPr>
              <a:t>Consequence: an irregular orthography</a:t>
            </a:r>
          </a:p>
          <a:p>
            <a:pPr>
              <a:buNone/>
            </a:pPr>
            <a:endParaRPr lang="en-GB" dirty="0">
              <a:latin typeface="Comic Sans MS" panose="030F0702030302020204" pitchFamily="66" charset="0"/>
            </a:endParaRPr>
          </a:p>
          <a:p>
            <a:r>
              <a:rPr lang="en-GB" dirty="0">
                <a:latin typeface="Comic Sans MS" panose="030F0702030302020204" pitchFamily="66" charset="0"/>
              </a:rPr>
              <a:t>Pronunciation has changed but spelling has not. </a:t>
            </a:r>
          </a:p>
          <a:p>
            <a:endParaRPr lang="en-GB" dirty="0">
              <a:latin typeface="Comic Sans MS" panose="030F0702030302020204" pitchFamily="66" charset="0"/>
            </a:endParaRPr>
          </a:p>
          <a:p>
            <a:r>
              <a:rPr lang="en-GB" dirty="0">
                <a:latin typeface="Comic Sans MS" panose="030F0702030302020204" pitchFamily="66" charset="0"/>
              </a:rPr>
              <a:t>Early dictionaries (starting in the 18</a:t>
            </a:r>
            <a:r>
              <a:rPr lang="en-GB" baseline="30000" dirty="0">
                <a:latin typeface="Comic Sans MS" panose="030F0702030302020204" pitchFamily="66" charset="0"/>
              </a:rPr>
              <a:t>th</a:t>
            </a:r>
            <a:r>
              <a:rPr lang="en-GB" dirty="0">
                <a:latin typeface="Comic Sans MS" panose="030F0702030302020204" pitchFamily="66" charset="0"/>
              </a:rPr>
              <a:t> C.) attempted to  regularise spelling and present-day campaigns urge the removal of at least some the most irregular spellings. </a:t>
            </a:r>
          </a:p>
        </p:txBody>
      </p:sp>
      <p:sp>
        <p:nvSpPr>
          <p:cNvPr id="3" name="Title 2"/>
          <p:cNvSpPr>
            <a:spLocks noGrp="1"/>
          </p:cNvSpPr>
          <p:nvPr>
            <p:ph type="title"/>
          </p:nvPr>
        </p:nvSpPr>
        <p:spPr/>
        <p:txBody>
          <a:bodyPr/>
          <a:lstStyle/>
          <a:p>
            <a:r>
              <a:rPr lang="en-GB" dirty="0"/>
              <a:t>English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84032" y="0"/>
            <a:ext cx="4032448" cy="1512168"/>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A more transparent orthography</a:t>
            </a:r>
          </a:p>
          <a:p>
            <a:endParaRPr lang="en-GB" dirty="0"/>
          </a:p>
          <a:p>
            <a:r>
              <a:rPr lang="en-GB" dirty="0"/>
              <a:t>It is easier to learn to read in Welsh than in English</a:t>
            </a:r>
          </a:p>
          <a:p>
            <a:endParaRPr lang="en-GB" dirty="0"/>
          </a:p>
          <a:p>
            <a:r>
              <a:rPr lang="en-GB" dirty="0"/>
              <a:t>If spelling follows reading, as in the models we have seen, then we can assume that it is easier to learn to spell in Welsh.</a:t>
            </a:r>
          </a:p>
          <a:p>
            <a:endParaRPr lang="en-GB" dirty="0"/>
          </a:p>
          <a:p>
            <a:r>
              <a:rPr lang="en-GB" dirty="0"/>
              <a:t>However, rules still need to be learnt – mutations, etc.</a:t>
            </a:r>
          </a:p>
        </p:txBody>
      </p:sp>
      <p:sp>
        <p:nvSpPr>
          <p:cNvPr id="3" name="Title 2"/>
          <p:cNvSpPr>
            <a:spLocks noGrp="1"/>
          </p:cNvSpPr>
          <p:nvPr>
            <p:ph type="title"/>
          </p:nvPr>
        </p:nvSpPr>
        <p:spPr/>
        <p:txBody>
          <a:bodyPr/>
          <a:lstStyle/>
          <a:p>
            <a:r>
              <a:rPr lang="en-GB" dirty="0"/>
              <a:t>Welsh</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endParaRPr lang="en-GB" dirty="0"/>
          </a:p>
          <a:p>
            <a:r>
              <a:rPr lang="en-GB" dirty="0"/>
              <a:t>Orthography is the conventional spelling system of a language </a:t>
            </a:r>
          </a:p>
          <a:p>
            <a:endParaRPr lang="en-GB" dirty="0"/>
          </a:p>
          <a:p>
            <a:r>
              <a:rPr lang="en-GB" dirty="0"/>
              <a:t>It is the study of how letters combine to represent sounds and to form words</a:t>
            </a:r>
          </a:p>
          <a:p>
            <a:pPr>
              <a:buNone/>
            </a:pPr>
            <a:endParaRPr lang="en-GB" dirty="0"/>
          </a:p>
          <a:p>
            <a:r>
              <a:rPr lang="en-GB" dirty="0"/>
              <a:t>A dyslexic pupil will often not have adequately stored orthographic knowledge</a:t>
            </a:r>
          </a:p>
        </p:txBody>
      </p:sp>
      <p:sp>
        <p:nvSpPr>
          <p:cNvPr id="3" name="Title 2"/>
          <p:cNvSpPr>
            <a:spLocks noGrp="1"/>
          </p:cNvSpPr>
          <p:nvPr>
            <p:ph type="title"/>
          </p:nvPr>
        </p:nvSpPr>
        <p:spPr/>
        <p:txBody>
          <a:bodyPr/>
          <a:lstStyle/>
          <a:p>
            <a:r>
              <a:rPr lang="en-GB" dirty="0"/>
              <a:t>Recap</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Which is it?</a:t>
            </a:r>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a:p>
          <a:p>
            <a:pPr marL="0" marR="0" lvl="0" indent="0" defTabSz="914400" eaLnBrk="1" fontAlgn="auto" latinLnBrk="0" hangingPunct="1">
              <a:lnSpc>
                <a:spcPct val="100000"/>
              </a:lnSpc>
              <a:spcBef>
                <a:spcPts val="0"/>
              </a:spcBef>
              <a:spcAft>
                <a:spcPts val="0"/>
              </a:spcAft>
              <a:buClrTx/>
              <a:buSzTx/>
              <a:buFontTx/>
              <a:buNone/>
              <a:tabLst/>
              <a:defRPr/>
            </a:pPr>
            <a:r>
              <a:rPr lang="en-US"/>
              <a:t>Transparent?		</a:t>
            </a:r>
          </a:p>
          <a:p>
            <a:pPr marL="0" marR="0" lvl="0" indent="0" defTabSz="914400" eaLnBrk="1" fontAlgn="auto" latinLnBrk="0" hangingPunct="1">
              <a:lnSpc>
                <a:spcPct val="100000"/>
              </a:lnSpc>
              <a:spcBef>
                <a:spcPts val="0"/>
              </a:spcBef>
              <a:spcAft>
                <a:spcPts val="0"/>
              </a:spcAft>
              <a:buClrTx/>
              <a:buSzTx/>
              <a:buFontTx/>
              <a:buNone/>
              <a:tabLst/>
              <a:defRPr/>
            </a:pPr>
            <a:endParaRPr lang="en-US"/>
          </a:p>
          <a:p>
            <a:pPr marL="0" marR="0" lvl="0" indent="0" defTabSz="914400" eaLnBrk="1" fontAlgn="auto" latinLnBrk="0" hangingPunct="1">
              <a:lnSpc>
                <a:spcPct val="100000"/>
              </a:lnSpc>
              <a:spcBef>
                <a:spcPts val="0"/>
              </a:spcBef>
              <a:spcAft>
                <a:spcPts val="0"/>
              </a:spcAft>
              <a:buClrTx/>
              <a:buSzTx/>
              <a:buFontTx/>
              <a:buNone/>
              <a:tabLst/>
              <a:defRPr/>
            </a:pPr>
            <a:r>
              <a:rPr lang="en-US"/>
              <a:t>Opaque?</a:t>
            </a:r>
          </a:p>
          <a:p>
            <a:pPr marL="0" marR="0" lvl="0" indent="0" defTabSz="914400" eaLnBrk="1" fontAlgn="auto" latinLnBrk="0" hangingPunct="1">
              <a:lnSpc>
                <a:spcPct val="100000"/>
              </a:lnSpc>
              <a:spcBef>
                <a:spcPts val="0"/>
              </a:spcBef>
              <a:spcAft>
                <a:spcPts val="0"/>
              </a:spcAft>
              <a:buClrTx/>
              <a:buSzTx/>
              <a:buFontTx/>
              <a:buNone/>
              <a:tabLst/>
              <a:defRPr/>
            </a:pPr>
            <a:endParaRPr lang="en-US"/>
          </a:p>
          <a:p>
            <a:pPr marL="0" marR="0" lvl="0" indent="0" defTabSz="914400" eaLnBrk="1" fontAlgn="auto" latinLnBrk="0" hangingPunct="1">
              <a:lnSpc>
                <a:spcPct val="100000"/>
              </a:lnSpc>
              <a:spcBef>
                <a:spcPts val="0"/>
              </a:spcBef>
              <a:spcAft>
                <a:spcPts val="0"/>
              </a:spcAft>
              <a:buClrTx/>
              <a:buSzTx/>
              <a:buFontTx/>
              <a:buNone/>
              <a:tabLst/>
              <a:defRPr/>
            </a:pPr>
            <a:r>
              <a:rPr lang="en-US"/>
              <a:t>Logographic?</a:t>
            </a:r>
          </a:p>
        </p:txBody>
      </p:sp>
      <p:pic>
        <p:nvPicPr>
          <p:cNvPr id="4" name="Picture 3"/>
          <p:cNvPicPr>
            <a:picLocks noChangeAspect="1"/>
          </p:cNvPicPr>
          <p:nvPr/>
        </p:nvPicPr>
        <p:blipFill>
          <a:blip r:embed="rId2"/>
          <a:stretch>
            <a:fillRect/>
          </a:stretch>
        </p:blipFill>
        <p:spPr>
          <a:xfrm>
            <a:off x="3042557" y="2090056"/>
            <a:ext cx="7151916" cy="3575958"/>
          </a:xfrm>
          <a:prstGeom prst="rect">
            <a:avLst/>
          </a:prstGeom>
        </p:spPr>
      </p:pic>
    </p:spTree>
    <p:extLst>
      <p:ext uri="{BB962C8B-B14F-4D97-AF65-F5344CB8AC3E}">
        <p14:creationId xmlns:p14="http://schemas.microsoft.com/office/powerpoint/2010/main" val="17289141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Languages</a:t>
            </a:r>
            <a:br>
              <a:rPr lang="en-US" dirty="0"/>
            </a:br>
            <a:r>
              <a:rPr lang="en-US" dirty="0" err="1"/>
              <a:t>www.omniglot.com</a:t>
            </a:r>
            <a:endParaRPr lang="en-US" dirty="0"/>
          </a:p>
        </p:txBody>
      </p:sp>
      <p:sp>
        <p:nvSpPr>
          <p:cNvPr id="3" name="Content Placeholder 2"/>
          <p:cNvSpPr>
            <a:spLocks noGrp="1"/>
          </p:cNvSpPr>
          <p:nvPr>
            <p:ph idx="1"/>
          </p:nvPr>
        </p:nvSpPr>
        <p:spPr/>
        <p:txBody>
          <a:bodyPr>
            <a:normAutofit/>
          </a:bodyPr>
          <a:lstStyle/>
          <a:p>
            <a:pPr marL="0" indent="0">
              <a:buNone/>
            </a:pPr>
            <a:r>
              <a:rPr lang="en-US" dirty="0">
                <a:solidFill>
                  <a:srgbClr val="FF0000"/>
                </a:solidFill>
              </a:rPr>
              <a:t>Red       </a:t>
            </a:r>
            <a:r>
              <a:rPr lang="en-US" dirty="0" err="1"/>
              <a:t>coch</a:t>
            </a:r>
            <a:r>
              <a:rPr lang="en-US" altLang="zh-TW" dirty="0"/>
              <a:t>                         			Welsh				</a:t>
            </a:r>
          </a:p>
          <a:p>
            <a:pPr marL="0" indent="0">
              <a:buNone/>
            </a:pPr>
            <a:r>
              <a:rPr lang="en-US" dirty="0">
                <a:solidFill>
                  <a:schemeClr val="tx2"/>
                </a:solidFill>
              </a:rPr>
              <a:t>Blue     </a:t>
            </a:r>
            <a:r>
              <a:rPr lang="pl-PL" dirty="0"/>
              <a:t>niebieski</a:t>
            </a:r>
            <a:r>
              <a:rPr lang="en-US" dirty="0"/>
              <a:t>					Polish</a:t>
            </a:r>
          </a:p>
          <a:p>
            <a:pPr marL="0" indent="0">
              <a:buNone/>
            </a:pPr>
            <a:r>
              <a:rPr lang="en-US" b="1" dirty="0">
                <a:solidFill>
                  <a:srgbClr val="FFFF00"/>
                </a:solidFill>
              </a:rPr>
              <a:t>Yellow </a:t>
            </a:r>
            <a:r>
              <a:rPr lang="hi-in" dirty="0"/>
              <a:t>पीला</a:t>
            </a:r>
            <a:r>
              <a:rPr lang="en-US" dirty="0"/>
              <a:t>						Hindi</a:t>
            </a:r>
          </a:p>
          <a:p>
            <a:pPr marL="0" indent="0">
              <a:buNone/>
            </a:pPr>
            <a:r>
              <a:rPr lang="en-US" b="1" dirty="0">
                <a:solidFill>
                  <a:srgbClr val="008000"/>
                </a:solidFill>
              </a:rPr>
              <a:t>Green    </a:t>
            </a:r>
            <a:r>
              <a:rPr lang="zh-TW" altLang="en-US" dirty="0"/>
              <a:t>綠</a:t>
            </a:r>
            <a:r>
              <a:rPr lang="en-GB" dirty="0"/>
              <a:t>						Chinese</a:t>
            </a:r>
          </a:p>
          <a:p>
            <a:pPr marL="0" indent="0">
              <a:buNone/>
            </a:pPr>
            <a:r>
              <a:rPr lang="en-GB" b="1" dirty="0">
                <a:solidFill>
                  <a:schemeClr val="accent6"/>
                </a:solidFill>
              </a:rPr>
              <a:t>Orange </a:t>
            </a:r>
            <a:r>
              <a:rPr lang="ru-RU" dirty="0"/>
              <a:t>оранжевый</a:t>
            </a:r>
            <a:r>
              <a:rPr lang="en-US" dirty="0"/>
              <a:t>				Russian</a:t>
            </a:r>
          </a:p>
          <a:p>
            <a:pPr marL="0" indent="0">
              <a:buNone/>
            </a:pPr>
            <a:r>
              <a:rPr lang="en-US" b="1" dirty="0">
                <a:solidFill>
                  <a:schemeClr val="tx1">
                    <a:lumMod val="50000"/>
                    <a:lumOff val="50000"/>
                  </a:schemeClr>
                </a:solidFill>
              </a:rPr>
              <a:t>Grey  </a:t>
            </a:r>
            <a:r>
              <a:rPr lang="en-US" dirty="0">
                <a:solidFill>
                  <a:srgbClr val="000000"/>
                </a:solidFill>
              </a:rPr>
              <a:t>  	 </a:t>
            </a:r>
            <a:r>
              <a:rPr lang="ar-SA" dirty="0"/>
              <a:t>رمادي</a:t>
            </a:r>
            <a:r>
              <a:rPr lang="en-US" dirty="0">
                <a:solidFill>
                  <a:srgbClr val="000000"/>
                </a:solidFill>
              </a:rPr>
              <a:t>					Arabic</a:t>
            </a:r>
          </a:p>
          <a:p>
            <a:pPr marL="0" indent="0">
              <a:buNone/>
            </a:pPr>
            <a:r>
              <a:rPr lang="en-US" dirty="0">
                <a:solidFill>
                  <a:schemeClr val="accent2">
                    <a:lumMod val="50000"/>
                  </a:schemeClr>
                </a:solidFill>
              </a:rPr>
              <a:t>Purple	 </a:t>
            </a:r>
            <a:r>
              <a:rPr lang="en-US" dirty="0" err="1"/>
              <a:t>lila</a:t>
            </a:r>
            <a:r>
              <a:rPr lang="en-US" dirty="0"/>
              <a:t>              	 			German</a:t>
            </a:r>
            <a:endParaRPr lang="en-US" dirty="0">
              <a:solidFill>
                <a:schemeClr val="accent2">
                  <a:lumMod val="50000"/>
                </a:schemeClr>
              </a:solidFill>
            </a:endParaRPr>
          </a:p>
          <a:p>
            <a:pPr marL="0" indent="0">
              <a:buNone/>
            </a:pPr>
            <a:r>
              <a:rPr lang="en-US" b="1" dirty="0">
                <a:solidFill>
                  <a:schemeClr val="accent2">
                    <a:lumMod val="60000"/>
                    <a:lumOff val="40000"/>
                  </a:schemeClr>
                </a:solidFill>
              </a:rPr>
              <a:t>Pink 		</a:t>
            </a:r>
            <a:r>
              <a:rPr lang="en-US" dirty="0" err="1"/>
              <a:t>rosa</a:t>
            </a:r>
            <a:r>
              <a:rPr lang="en-US" dirty="0"/>
              <a:t>					Italian</a:t>
            </a:r>
          </a:p>
          <a:p>
            <a:pPr marL="0" indent="0">
              <a:buNone/>
            </a:pPr>
            <a:endParaRPr lang="en-US" b="1" dirty="0">
              <a:solidFill>
                <a:schemeClr val="accent2">
                  <a:lumMod val="60000"/>
                  <a:lumOff val="40000"/>
                </a:schemeClr>
              </a:solidFill>
            </a:endParaRPr>
          </a:p>
        </p:txBody>
      </p:sp>
    </p:spTree>
    <p:extLst>
      <p:ext uri="{BB962C8B-B14F-4D97-AF65-F5344CB8AC3E}">
        <p14:creationId xmlns:p14="http://schemas.microsoft.com/office/powerpoint/2010/main" val="9962634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Transparent Language</a:t>
            </a:r>
          </a:p>
        </p:txBody>
      </p:sp>
      <p:sp>
        <p:nvSpPr>
          <p:cNvPr id="3" name="Content Placeholder 2"/>
          <p:cNvSpPr>
            <a:spLocks noGrp="1"/>
          </p:cNvSpPr>
          <p:nvPr>
            <p:ph idx="1"/>
          </p:nvPr>
        </p:nvSpPr>
        <p:spPr/>
        <p:txBody>
          <a:bodyPr>
            <a:normAutofit lnSpcReduction="10000"/>
          </a:bodyPr>
          <a:lstStyle/>
          <a:p>
            <a:pPr marL="0" lvl="0" indent="0">
              <a:lnSpc>
                <a:spcPct val="100000"/>
              </a:lnSpc>
              <a:spcBef>
                <a:spcPts val="0"/>
              </a:spcBef>
              <a:buNone/>
            </a:pPr>
            <a:r>
              <a:rPr lang="en-US"/>
              <a:t>… is described as transparent when it strongly </a:t>
            </a:r>
            <a:r>
              <a:rPr lang="en-US">
                <a:solidFill>
                  <a:srgbClr val="C00000"/>
                </a:solidFill>
              </a:rPr>
              <a:t>adheres to spelling-sound rules and contains few exception words</a:t>
            </a:r>
            <a:r>
              <a:rPr lang="en-US"/>
              <a:t>. Because of this, the English language (low transparency) is considered less transparent that French (medium transparency) and Spanish (high transparency) which contain more consistent grapheme-phoneme mappings. This difference explains why it takes more time for children to learn to read English, due to its frequent irregular orthography, compared to French and Spanish.</a:t>
            </a:r>
            <a:r>
              <a:rPr lang="en-US" baseline="30000">
                <a:hlinkClick r:id="rId2"/>
              </a:rPr>
              <a:t>[7]</a:t>
            </a:r>
            <a:endParaRPr lang="en-US" baseline="30000"/>
          </a:p>
          <a:p>
            <a:pPr marL="0" lvl="0" indent="0">
              <a:lnSpc>
                <a:spcPct val="100000"/>
              </a:lnSpc>
              <a:spcBef>
                <a:spcPts val="0"/>
              </a:spcBef>
              <a:buNone/>
            </a:pPr>
            <a:r>
              <a:rPr lang="en-US"/>
              <a:t>		</a:t>
            </a:r>
            <a:r>
              <a:rPr lang="en-US" err="1"/>
              <a:t>Gunaydin</a:t>
            </a:r>
            <a:r>
              <a:rPr lang="en-US"/>
              <a:t> – Turkish for Good Morning.</a:t>
            </a:r>
          </a:p>
          <a:p>
            <a:pPr marL="0" lvl="0" indent="0">
              <a:lnSpc>
                <a:spcPct val="100000"/>
              </a:lnSpc>
              <a:spcBef>
                <a:spcPts val="0"/>
              </a:spcBef>
              <a:buNone/>
            </a:pPr>
            <a:r>
              <a:rPr lang="de-DE"/>
              <a:t>		Guten Morgen – German</a:t>
            </a:r>
          </a:p>
          <a:p>
            <a:pPr marL="0" lvl="0" indent="0">
              <a:lnSpc>
                <a:spcPct val="100000"/>
              </a:lnSpc>
              <a:spcBef>
                <a:spcPts val="0"/>
              </a:spcBef>
              <a:buNone/>
            </a:pPr>
            <a:r>
              <a:rPr lang="zh-TW" altLang="en-US">
                <a:hlinkClick r:id="rId3"/>
              </a:rPr>
              <a:t>歡迎</a:t>
            </a:r>
            <a:endParaRPr lang="en-US"/>
          </a:p>
        </p:txBody>
      </p:sp>
    </p:spTree>
    <p:extLst>
      <p:ext uri="{BB962C8B-B14F-4D97-AF65-F5344CB8AC3E}">
        <p14:creationId xmlns:p14="http://schemas.microsoft.com/office/powerpoint/2010/main" val="15985393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a:t> </a:t>
            </a:r>
            <a:r>
              <a:rPr lang="en-US" b="1"/>
              <a:t>Italian children</a:t>
            </a:r>
            <a:r>
              <a:rPr lang="en-US"/>
              <a:t> learn to read quicker thanks to the correspondence between writing and pronunciation. In addition, Italian children are able to read new words based on the consistency of the reading rules.</a:t>
            </a:r>
          </a:p>
          <a:p>
            <a:pPr marL="0" indent="0">
              <a:buNone/>
            </a:pPr>
            <a:br>
              <a:rPr lang="en-US"/>
            </a:br>
            <a:r>
              <a:rPr lang="en-US" b="1"/>
              <a:t>English speaking children</a:t>
            </a:r>
            <a:r>
              <a:rPr lang="en-US"/>
              <a:t>, instead, take much longer to learn to read and have a tendency to memorize the most possible phonemes in different contexts, so that they dispose of enough information enabling them to face reading.</a:t>
            </a:r>
          </a:p>
          <a:p>
            <a:pPr marL="0" lvl="0" indent="0">
              <a:lnSpc>
                <a:spcPct val="100000"/>
              </a:lnSpc>
              <a:spcBef>
                <a:spcPts val="0"/>
              </a:spcBef>
              <a:buNone/>
            </a:pPr>
            <a:endParaRPr lang="en-US"/>
          </a:p>
        </p:txBody>
      </p:sp>
    </p:spTree>
    <p:extLst>
      <p:ext uri="{BB962C8B-B14F-4D97-AF65-F5344CB8AC3E}">
        <p14:creationId xmlns:p14="http://schemas.microsoft.com/office/powerpoint/2010/main" val="12049842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sz="3200"/>
              <a:t>neurological studies</a:t>
            </a:r>
            <a:r>
              <a:rPr lang="en-US" sz="3200" u="sng">
                <a:solidFill>
                  <a:schemeClr val="tx1">
                    <a:lumMod val="75000"/>
                    <a:lumOff val="25000"/>
                  </a:schemeClr>
                </a:solidFill>
                <a:hlinkClick r:id="rId2"/>
              </a:rPr>
              <a:t> highlight areas of the brain</a:t>
            </a:r>
            <a:r>
              <a:rPr lang="en-US" sz="3200" u="sng">
                <a:hlinkClick r:id="rId2"/>
              </a:rPr>
              <a:t> </a:t>
            </a:r>
            <a:r>
              <a:rPr lang="en-US" sz="3200"/>
              <a:t>used in reading </a:t>
            </a:r>
          </a:p>
          <a:p>
            <a:pPr marL="0" indent="0">
              <a:buNone/>
            </a:pPr>
            <a:endParaRPr lang="en-US" sz="3200"/>
          </a:p>
          <a:p>
            <a:pPr marL="0" indent="0">
              <a:buNone/>
            </a:pPr>
            <a:r>
              <a:rPr lang="en-US" sz="3200"/>
              <a:t>It has been found that Italian children use the brain area affected for phonemes processing, while English children use the brain area responsible for the retrieval of information stored.</a:t>
            </a:r>
          </a:p>
        </p:txBody>
      </p:sp>
    </p:spTree>
    <p:extLst>
      <p:ext uri="{BB962C8B-B14F-4D97-AF65-F5344CB8AC3E}">
        <p14:creationId xmlns:p14="http://schemas.microsoft.com/office/powerpoint/2010/main" val="210634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4"/>
            <a:ext cx="10515600" cy="1669415"/>
          </a:xfrm>
        </p:spPr>
        <p:txBody>
          <a:bodyPr>
            <a:normAutofit/>
          </a:bodyPr>
          <a:lstStyle/>
          <a:p>
            <a:r>
              <a:rPr lang="en-US" sz="4800" b="1"/>
              <a:t>Do reading processes differ in transparent versus opaque orthographies?</a:t>
            </a:r>
          </a:p>
        </p:txBody>
      </p:sp>
      <p:sp>
        <p:nvSpPr>
          <p:cNvPr id="3" name="Content Placeholder 2"/>
          <p:cNvSpPr>
            <a:spLocks noGrp="1"/>
          </p:cNvSpPr>
          <p:nvPr>
            <p:ph idx="1"/>
          </p:nvPr>
        </p:nvSpPr>
        <p:spPr/>
        <p:txBody>
          <a:bodyPr/>
          <a:lstStyle/>
          <a:p>
            <a:pPr marL="0" indent="0">
              <a:buNone/>
            </a:pPr>
            <a:endParaRPr lang="en-US" dirty="0"/>
          </a:p>
          <a:p>
            <a:pPr marL="0" indent="0">
              <a:buNone/>
            </a:pPr>
            <a:r>
              <a:rPr lang="en-US" sz="4800" dirty="0"/>
              <a:t>What effect might this have on Welsh first language speakers?</a:t>
            </a:r>
          </a:p>
        </p:txBody>
      </p:sp>
    </p:spTree>
    <p:extLst>
      <p:ext uri="{BB962C8B-B14F-4D97-AF65-F5344CB8AC3E}">
        <p14:creationId xmlns:p14="http://schemas.microsoft.com/office/powerpoint/2010/main" val="13758003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t>What impact does this have on Assessment?</a:t>
            </a:r>
          </a:p>
        </p:txBody>
      </p:sp>
      <p:sp>
        <p:nvSpPr>
          <p:cNvPr id="3" name="Content Placeholder 2"/>
          <p:cNvSpPr>
            <a:spLocks noGrp="1"/>
          </p:cNvSpPr>
          <p:nvPr>
            <p:ph idx="1"/>
          </p:nvPr>
        </p:nvSpPr>
        <p:spPr/>
        <p:txBody>
          <a:bodyPr/>
          <a:lstStyle/>
          <a:p>
            <a:pPr marL="0" indent="0">
              <a:lnSpc>
                <a:spcPct val="100000"/>
              </a:lnSpc>
              <a:spcBef>
                <a:spcPts val="0"/>
              </a:spcBef>
              <a:buNone/>
            </a:pPr>
            <a:r>
              <a:rPr lang="en-US" dirty="0"/>
              <a:t>Monolingual children’s acquisition of literacy in English takes longer than those reading in the more transparent European orthographies </a:t>
            </a:r>
          </a:p>
          <a:p>
            <a:pPr marL="0" lvl="0" indent="0">
              <a:lnSpc>
                <a:spcPct val="100000"/>
              </a:lnSpc>
              <a:spcBef>
                <a:spcPts val="0"/>
              </a:spcBef>
              <a:buNone/>
              <a:defRPr/>
            </a:pPr>
            <a:endParaRPr lang="en-US" dirty="0"/>
          </a:p>
          <a:p>
            <a:pPr marL="0" indent="0">
              <a:lnSpc>
                <a:spcPct val="100000"/>
              </a:lnSpc>
              <a:spcBef>
                <a:spcPts val="0"/>
              </a:spcBef>
              <a:buNone/>
            </a:pPr>
            <a:r>
              <a:rPr lang="en-US" dirty="0"/>
              <a:t>This delays the development of reading in English by a scale of 2.5 years to 1 compared with shallower European orthographies (Seymour et al, 2003). </a:t>
            </a:r>
          </a:p>
          <a:p>
            <a:pPr marL="0" lvl="0" indent="0">
              <a:lnSpc>
                <a:spcPct val="100000"/>
              </a:lnSpc>
              <a:spcBef>
                <a:spcPts val="0"/>
              </a:spcBef>
              <a:buNone/>
              <a:defRPr/>
            </a:pPr>
            <a:endParaRPr lang="en-US" dirty="0"/>
          </a:p>
          <a:p>
            <a:pPr marL="0" lvl="0" indent="0">
              <a:lnSpc>
                <a:spcPct val="100000"/>
              </a:lnSpc>
              <a:spcBef>
                <a:spcPts val="0"/>
              </a:spcBef>
              <a:buNone/>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5842024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82296" indent="0">
              <a:buNone/>
            </a:pPr>
            <a:r>
              <a:rPr lang="en-GB" b="1" dirty="0"/>
              <a:t>Listening skills</a:t>
            </a:r>
            <a:r>
              <a:rPr lang="en-GB" dirty="0"/>
              <a:t> – auditory discrimination</a:t>
            </a:r>
          </a:p>
          <a:p>
            <a:endParaRPr lang="en-GB" dirty="0"/>
          </a:p>
          <a:p>
            <a:pPr marL="82296" indent="0">
              <a:buNone/>
            </a:pPr>
            <a:r>
              <a:rPr lang="en-GB" b="1" dirty="0"/>
              <a:t>Segmentation skills </a:t>
            </a:r>
            <a:r>
              <a:rPr lang="en-GB" dirty="0"/>
              <a:t>– syllables / sounds </a:t>
            </a:r>
          </a:p>
          <a:p>
            <a:endParaRPr lang="en-GB" dirty="0"/>
          </a:p>
          <a:p>
            <a:pPr marL="82296" indent="0">
              <a:buNone/>
            </a:pPr>
            <a:r>
              <a:rPr lang="en-GB" b="1" dirty="0"/>
              <a:t>Alphabetic skills </a:t>
            </a:r>
            <a:r>
              <a:rPr lang="en-GB" dirty="0"/>
              <a:t>– sound / symbol</a:t>
            </a:r>
          </a:p>
          <a:p>
            <a:pPr marL="82296" indent="0">
              <a:buNone/>
            </a:pPr>
            <a:endParaRPr lang="en-GB" dirty="0"/>
          </a:p>
          <a:p>
            <a:pPr marL="82296" indent="0">
              <a:buNone/>
            </a:pPr>
            <a:r>
              <a:rPr lang="en-GB" b="1" dirty="0"/>
              <a:t>Good visual recall </a:t>
            </a:r>
            <a:r>
              <a:rPr lang="en-GB" dirty="0"/>
              <a:t>– mental imagery</a:t>
            </a:r>
          </a:p>
          <a:p>
            <a:pPr marL="82296" indent="0">
              <a:buNone/>
            </a:pPr>
            <a:endParaRPr lang="en-GB" dirty="0"/>
          </a:p>
          <a:p>
            <a:pPr marL="82296" indent="0">
              <a:buNone/>
            </a:pPr>
            <a:r>
              <a:rPr lang="en-GB" b="1" dirty="0"/>
              <a:t>Knowledge of language, syntax and orthography</a:t>
            </a:r>
          </a:p>
        </p:txBody>
      </p:sp>
      <p:sp>
        <p:nvSpPr>
          <p:cNvPr id="3" name="Title 2"/>
          <p:cNvSpPr>
            <a:spLocks noGrp="1"/>
          </p:cNvSpPr>
          <p:nvPr>
            <p:ph type="title"/>
          </p:nvPr>
        </p:nvSpPr>
        <p:spPr/>
        <p:txBody>
          <a:bodyPr/>
          <a:lstStyle/>
          <a:p>
            <a:r>
              <a:rPr lang="en-GB" dirty="0"/>
              <a:t>So a competent speller needs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a:bodyPr>
          <a:lstStyle/>
          <a:p>
            <a:r>
              <a:rPr lang="en-GB" sz="3600" u="sng" dirty="0"/>
              <a:t>Spelling:</a:t>
            </a:r>
            <a:r>
              <a:rPr lang="en-GB" sz="3600" dirty="0"/>
              <a:t> </a:t>
            </a:r>
            <a:r>
              <a:rPr lang="en-GB" sz="2700" dirty="0"/>
              <a:t>areas where difficulties can occur</a:t>
            </a:r>
            <a:endParaRPr lang="en-US" sz="2700" u="sng" dirty="0"/>
          </a:p>
        </p:txBody>
      </p:sp>
      <p:sp>
        <p:nvSpPr>
          <p:cNvPr id="40963" name="Rectangle 3"/>
          <p:cNvSpPr>
            <a:spLocks noGrp="1" noChangeArrowheads="1"/>
          </p:cNvSpPr>
          <p:nvPr>
            <p:ph idx="1"/>
          </p:nvPr>
        </p:nvSpPr>
        <p:spPr/>
        <p:txBody>
          <a:bodyPr/>
          <a:lstStyle/>
          <a:p>
            <a:r>
              <a:rPr lang="en-GB"/>
              <a:t>Lack of phonological awareness</a:t>
            </a:r>
          </a:p>
          <a:p>
            <a:r>
              <a:rPr lang="en-GB"/>
              <a:t>Poor visual recall of words</a:t>
            </a:r>
          </a:p>
          <a:p>
            <a:r>
              <a:rPr lang="en-GB"/>
              <a:t>Poor auditory discrimination</a:t>
            </a:r>
          </a:p>
          <a:p>
            <a:r>
              <a:rPr lang="en-GB"/>
              <a:t>Poor sound-symbol correspondence</a:t>
            </a:r>
          </a:p>
          <a:p>
            <a:r>
              <a:rPr lang="en-GB"/>
              <a:t>Naming speed problems</a:t>
            </a:r>
          </a:p>
          <a:p>
            <a:r>
              <a:rPr lang="en-GB"/>
              <a:t>Difficulty with alternative ways of spelling same sound</a:t>
            </a:r>
            <a:endParaRPr lang="en-US"/>
          </a:p>
        </p:txBody>
      </p:sp>
      <p:sp>
        <p:nvSpPr>
          <p:cNvPr id="4" name="Slide Number Placeholder 5"/>
          <p:cNvSpPr>
            <a:spLocks noGrp="1"/>
          </p:cNvSpPr>
          <p:nvPr>
            <p:ph type="sldNum" sz="quarter" idx="12"/>
          </p:nvPr>
        </p:nvSpPr>
        <p:spPr/>
        <p:txBody>
          <a:bodyPr/>
          <a:lstStyle/>
          <a:p>
            <a:fld id="{7F046CD6-56D9-453C-9CF0-2D093AFDBB0C}" type="slidenum">
              <a:rPr lang="en-US"/>
              <a:pPr/>
              <a:t>45</a:t>
            </a:fld>
            <a:endParaRPr lang="en-US"/>
          </a:p>
        </p:txBody>
      </p:sp>
    </p:spTree>
    <p:extLst>
      <p:ext uri="{BB962C8B-B14F-4D97-AF65-F5344CB8AC3E}">
        <p14:creationId xmlns:p14="http://schemas.microsoft.com/office/powerpoint/2010/main" val="35331252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a:t>
            </a:r>
          </a:p>
        </p:txBody>
      </p:sp>
      <p:sp>
        <p:nvSpPr>
          <p:cNvPr id="3" name="Content Placeholder 2"/>
          <p:cNvSpPr>
            <a:spLocks noGrp="1"/>
          </p:cNvSpPr>
          <p:nvPr>
            <p:ph idx="1"/>
          </p:nvPr>
        </p:nvSpPr>
        <p:spPr/>
        <p:txBody>
          <a:bodyPr>
            <a:normAutofit/>
          </a:bodyPr>
          <a:lstStyle/>
          <a:p>
            <a:r>
              <a:rPr lang="en-GB" dirty="0"/>
              <a:t>Successful spelling depends so heavily on memory for the correct sequencing of symbolic information</a:t>
            </a:r>
          </a:p>
          <a:p>
            <a:endParaRPr lang="en-GB" dirty="0"/>
          </a:p>
          <a:p>
            <a:r>
              <a:rPr lang="en-GB" dirty="0"/>
              <a:t>A  dyslexic pupil often cannot recall, or reproduce exactly, what they have seen or heard</a:t>
            </a:r>
          </a:p>
          <a:p>
            <a:endParaRPr lang="en-GB" dirty="0"/>
          </a:p>
          <a:p>
            <a:r>
              <a:rPr lang="en-GB" dirty="0"/>
              <a:t>The ability some have with 3D thinking can become a source of confusion in spelling and reading</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u="sng" dirty="0"/>
              <a:t>Common spelling errors</a:t>
            </a:r>
          </a:p>
        </p:txBody>
      </p:sp>
      <p:sp>
        <p:nvSpPr>
          <p:cNvPr id="3" name="Content Placeholder 2"/>
          <p:cNvSpPr>
            <a:spLocks noGrp="1"/>
          </p:cNvSpPr>
          <p:nvPr>
            <p:ph idx="1"/>
          </p:nvPr>
        </p:nvSpPr>
        <p:spPr/>
        <p:txBody>
          <a:bodyPr>
            <a:normAutofit/>
          </a:bodyPr>
          <a:lstStyle/>
          <a:p>
            <a:r>
              <a:rPr lang="en-GB" dirty="0"/>
              <a:t>Missing / misplaced </a:t>
            </a:r>
            <a:r>
              <a:rPr lang="en-GB" i="1" dirty="0" err="1"/>
              <a:t>i</a:t>
            </a:r>
            <a:r>
              <a:rPr lang="en-GB" i="1" dirty="0"/>
              <a:t> dotting</a:t>
            </a:r>
            <a:r>
              <a:rPr lang="en-GB" dirty="0"/>
              <a:t> and </a:t>
            </a:r>
            <a:r>
              <a:rPr lang="en-GB" i="1" dirty="0"/>
              <a:t>t</a:t>
            </a:r>
            <a:r>
              <a:rPr lang="en-GB" dirty="0"/>
              <a:t> </a:t>
            </a:r>
            <a:r>
              <a:rPr lang="en-GB" i="1" dirty="0"/>
              <a:t>crossing</a:t>
            </a:r>
          </a:p>
          <a:p>
            <a:r>
              <a:rPr lang="en-GB" dirty="0"/>
              <a:t>Reversal / mirroring</a:t>
            </a:r>
          </a:p>
          <a:p>
            <a:r>
              <a:rPr lang="en-GB" dirty="0"/>
              <a:t>Incorrect letter order</a:t>
            </a:r>
          </a:p>
          <a:p>
            <a:r>
              <a:rPr lang="en-GB" dirty="0"/>
              <a:t>Wrong letter used for similar sounds</a:t>
            </a:r>
          </a:p>
          <a:p>
            <a:r>
              <a:rPr lang="en-GB" dirty="0"/>
              <a:t>Unaware of letters in blends</a:t>
            </a:r>
          </a:p>
          <a:p>
            <a:r>
              <a:rPr lang="en-GB" dirty="0"/>
              <a:t>Missing out vowels</a:t>
            </a:r>
          </a:p>
          <a:p>
            <a:r>
              <a:rPr lang="en-GB" dirty="0"/>
              <a:t>Shortening words</a:t>
            </a:r>
          </a:p>
          <a:p>
            <a:r>
              <a:rPr lang="en-GB" dirty="0"/>
              <a:t>One word or two?</a:t>
            </a:r>
          </a:p>
        </p:txBody>
      </p:sp>
      <p:sp>
        <p:nvSpPr>
          <p:cNvPr id="4" name="Slide Number Placeholder 3"/>
          <p:cNvSpPr>
            <a:spLocks noGrp="1"/>
          </p:cNvSpPr>
          <p:nvPr>
            <p:ph type="sldNum" sz="quarter" idx="12"/>
          </p:nvPr>
        </p:nvSpPr>
        <p:spPr/>
        <p:txBody>
          <a:bodyPr/>
          <a:lstStyle/>
          <a:p>
            <a:fld id="{9C4D51BF-6CFD-4318-8775-47D559B404F2}" type="slidenum">
              <a:rPr lang="en-GB" smtClean="0"/>
              <a:pPr/>
              <a:t>47</a:t>
            </a:fld>
            <a:endParaRPr lang="en-GB"/>
          </a:p>
        </p:txBody>
      </p:sp>
    </p:spTree>
    <p:extLst>
      <p:ext uri="{BB962C8B-B14F-4D97-AF65-F5344CB8AC3E}">
        <p14:creationId xmlns:p14="http://schemas.microsoft.com/office/powerpoint/2010/main" val="6111252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dirty="0"/>
              <a:t>  </a:t>
            </a:r>
            <a:r>
              <a:rPr lang="en-GB" u="sng" dirty="0"/>
              <a:t>Learning styles</a:t>
            </a:r>
            <a:endParaRPr lang="en-US" u="sng" dirty="0"/>
          </a:p>
        </p:txBody>
      </p:sp>
      <p:sp>
        <p:nvSpPr>
          <p:cNvPr id="46083" name="Rectangle 3"/>
          <p:cNvSpPr>
            <a:spLocks noGrp="1" noChangeArrowheads="1"/>
          </p:cNvSpPr>
          <p:nvPr>
            <p:ph idx="1"/>
          </p:nvPr>
        </p:nvSpPr>
        <p:spPr/>
        <p:txBody>
          <a:bodyPr>
            <a:normAutofit/>
          </a:bodyPr>
          <a:lstStyle/>
          <a:p>
            <a:r>
              <a:rPr lang="en-GB" dirty="0"/>
              <a:t>Visual</a:t>
            </a:r>
          </a:p>
          <a:p>
            <a:r>
              <a:rPr lang="en-GB" dirty="0"/>
              <a:t>Auditory</a:t>
            </a:r>
          </a:p>
          <a:p>
            <a:r>
              <a:rPr lang="en-GB" dirty="0"/>
              <a:t>Kinaesthetic</a:t>
            </a:r>
          </a:p>
          <a:p>
            <a:endParaRPr lang="en-GB" dirty="0"/>
          </a:p>
          <a:p>
            <a:pPr marL="82296" indent="0">
              <a:buNone/>
            </a:pPr>
            <a:r>
              <a:rPr lang="en-GB" dirty="0"/>
              <a:t>From the outset, the teacher needs to be aware of the pupil’s preferred way of learning and utilise it – the ideal learning situation involves all 4 senses – sometimes even 5!!!</a:t>
            </a:r>
          </a:p>
          <a:p>
            <a:pPr>
              <a:buFont typeface="Wingdings" pitchFamily="2" charset="2"/>
              <a:buNone/>
            </a:pPr>
            <a:r>
              <a:rPr lang="en-GB" dirty="0"/>
              <a:t>  </a:t>
            </a:r>
          </a:p>
          <a:p>
            <a:pPr>
              <a:buFont typeface="Wingdings" pitchFamily="2" charset="2"/>
              <a:buNone/>
            </a:pPr>
            <a:r>
              <a:rPr lang="en-GB" dirty="0"/>
              <a:t>      “ See it; hear it; say it; do it.”</a:t>
            </a:r>
          </a:p>
          <a:p>
            <a:pPr>
              <a:buFont typeface="Wingdings" pitchFamily="2" charset="2"/>
              <a:buNone/>
            </a:pPr>
            <a:endParaRPr lang="en-US" dirty="0"/>
          </a:p>
        </p:txBody>
      </p:sp>
      <p:sp>
        <p:nvSpPr>
          <p:cNvPr id="4" name="Slide Number Placeholder 5"/>
          <p:cNvSpPr>
            <a:spLocks noGrp="1"/>
          </p:cNvSpPr>
          <p:nvPr>
            <p:ph type="sldNum" sz="quarter" idx="12"/>
          </p:nvPr>
        </p:nvSpPr>
        <p:spPr/>
        <p:txBody>
          <a:bodyPr/>
          <a:lstStyle/>
          <a:p>
            <a:fld id="{136F3704-90AF-476A-8F4A-281F68D15226}" type="slidenum">
              <a:rPr lang="en-US"/>
              <a:pPr/>
              <a:t>48</a:t>
            </a:fld>
            <a:endParaRPr lang="en-US"/>
          </a:p>
        </p:txBody>
      </p:sp>
    </p:spTree>
    <p:extLst>
      <p:ext uri="{BB962C8B-B14F-4D97-AF65-F5344CB8AC3E}">
        <p14:creationId xmlns:p14="http://schemas.microsoft.com/office/powerpoint/2010/main" val="37428419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u="sng"/>
              <a:t>Phonics</a:t>
            </a:r>
            <a:endParaRPr lang="en-US" u="sng"/>
          </a:p>
        </p:txBody>
      </p:sp>
      <p:sp>
        <p:nvSpPr>
          <p:cNvPr id="41987" name="Rectangle 3"/>
          <p:cNvSpPr>
            <a:spLocks noGrp="1" noChangeArrowheads="1"/>
          </p:cNvSpPr>
          <p:nvPr>
            <p:ph idx="1"/>
          </p:nvPr>
        </p:nvSpPr>
        <p:spPr/>
        <p:txBody>
          <a:bodyPr>
            <a:normAutofit/>
          </a:bodyPr>
          <a:lstStyle/>
          <a:p>
            <a:r>
              <a:rPr lang="en-GB" dirty="0"/>
              <a:t>A teaching system – to teach the connection between letter patterns and the sounds they represent:</a:t>
            </a:r>
          </a:p>
          <a:p>
            <a:pPr>
              <a:buFont typeface="Wingdings" pitchFamily="2" charset="2"/>
              <a:buNone/>
            </a:pPr>
            <a:r>
              <a:rPr lang="en-GB" dirty="0"/>
              <a:t>         ‘sound-symbol correspondence’</a:t>
            </a:r>
          </a:p>
          <a:p>
            <a:pPr>
              <a:buFont typeface="Wingdings" pitchFamily="2" charset="2"/>
              <a:buNone/>
            </a:pPr>
            <a:r>
              <a:rPr lang="en-GB" dirty="0"/>
              <a:t>		(phoneme-grapheme correspondence)</a:t>
            </a:r>
          </a:p>
          <a:p>
            <a:endParaRPr lang="en-GB" dirty="0"/>
          </a:p>
          <a:p>
            <a:r>
              <a:rPr lang="en-GB" dirty="0"/>
              <a:t>A phoneme is the smallest unit of sound (44)</a:t>
            </a:r>
          </a:p>
          <a:p>
            <a:endParaRPr lang="en-GB" dirty="0"/>
          </a:p>
          <a:p>
            <a:r>
              <a:rPr lang="en-GB" dirty="0"/>
              <a:t>A grapheme is a written letter or group of letters representing one sound (140)</a:t>
            </a:r>
            <a:endParaRPr lang="en-US" dirty="0"/>
          </a:p>
        </p:txBody>
      </p:sp>
      <p:sp>
        <p:nvSpPr>
          <p:cNvPr id="4" name="Slide Number Placeholder 5"/>
          <p:cNvSpPr>
            <a:spLocks noGrp="1"/>
          </p:cNvSpPr>
          <p:nvPr>
            <p:ph type="sldNum" sz="quarter" idx="12"/>
          </p:nvPr>
        </p:nvSpPr>
        <p:spPr/>
        <p:txBody>
          <a:bodyPr/>
          <a:lstStyle/>
          <a:p>
            <a:fld id="{D74F5EDC-B023-4232-AC0E-854E09AF0429}" type="slidenum">
              <a:rPr lang="en-US"/>
              <a:pPr/>
              <a:t>49</a:t>
            </a:fld>
            <a:endParaRPr lang="en-US"/>
          </a:p>
        </p:txBody>
      </p:sp>
    </p:spTree>
    <p:extLst>
      <p:ext uri="{BB962C8B-B14F-4D97-AF65-F5344CB8AC3E}">
        <p14:creationId xmlns:p14="http://schemas.microsoft.com/office/powerpoint/2010/main" val="22800650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pitchFamily="2" charset="2"/>
              <a:buChar char="ü"/>
            </a:pPr>
            <a:r>
              <a:rPr lang="en-GB" dirty="0"/>
              <a:t>Group words that contain common patterns e.g. Mother, brother, other, another...</a:t>
            </a:r>
          </a:p>
          <a:p>
            <a:pPr>
              <a:buFont typeface="Wingdings" pitchFamily="2" charset="2"/>
              <a:buChar char="ü"/>
            </a:pPr>
            <a:r>
              <a:rPr lang="en-GB" dirty="0"/>
              <a:t>Make groups of words that have associations,, </a:t>
            </a:r>
            <a:r>
              <a:rPr lang="en-GB" dirty="0" err="1"/>
              <a:t>e.g</a:t>
            </a:r>
            <a:r>
              <a:rPr lang="en-GB" dirty="0"/>
              <a:t> mechanical words</a:t>
            </a:r>
          </a:p>
          <a:p>
            <a:pPr>
              <a:buFont typeface="Wingdings" pitchFamily="2" charset="2"/>
              <a:buChar char="ü"/>
            </a:pPr>
            <a:r>
              <a:rPr lang="en-GB" dirty="0"/>
              <a:t>Use pictures/ pictorial images whenever possible</a:t>
            </a:r>
          </a:p>
          <a:p>
            <a:pPr>
              <a:buFont typeface="Wingdings" pitchFamily="2" charset="2"/>
              <a:buChar char="ü"/>
            </a:pPr>
            <a:r>
              <a:rPr lang="en-GB" dirty="0"/>
              <a:t>Use rhythm, rap or make a rhyme</a:t>
            </a:r>
          </a:p>
          <a:p>
            <a:pPr>
              <a:buFont typeface="Wingdings" pitchFamily="2" charset="2"/>
              <a:buChar char="ü"/>
            </a:pPr>
            <a:r>
              <a:rPr lang="en-GB" dirty="0"/>
              <a:t>Keep a list of tricky words – phones, small address books</a:t>
            </a:r>
          </a:p>
          <a:p>
            <a:pPr>
              <a:buNone/>
            </a:pPr>
            <a:endParaRPr lang="en-GB" dirty="0"/>
          </a:p>
        </p:txBody>
      </p:sp>
      <p:sp>
        <p:nvSpPr>
          <p:cNvPr id="3" name="Title 2"/>
          <p:cNvSpPr>
            <a:spLocks noGrp="1"/>
          </p:cNvSpPr>
          <p:nvPr>
            <p:ph type="title"/>
          </p:nvPr>
        </p:nvSpPr>
        <p:spPr/>
        <p:txBody>
          <a:bodyPr/>
          <a:lstStyle/>
          <a:p>
            <a:r>
              <a:rPr lang="en-GB" dirty="0"/>
              <a:t>Practical approaches 1</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19536" y="1412776"/>
            <a:ext cx="8229600" cy="4608512"/>
          </a:xfrm>
        </p:spPr>
        <p:txBody>
          <a:bodyPr>
            <a:normAutofit lnSpcReduction="10000"/>
          </a:bodyPr>
          <a:lstStyle/>
          <a:p>
            <a:r>
              <a:rPr lang="en-GB" dirty="0">
                <a:solidFill>
                  <a:srgbClr val="00B050"/>
                </a:solidFill>
              </a:rPr>
              <a:t>Look, say, cover, write, check (Simultaneous oral spelling)</a:t>
            </a:r>
          </a:p>
          <a:p>
            <a:pPr marL="681228" indent="-571500">
              <a:buFont typeface="+mj-lt"/>
              <a:buAutoNum type="romanUcPeriod"/>
            </a:pPr>
            <a:r>
              <a:rPr lang="en-GB" dirty="0"/>
              <a:t>Look at the word</a:t>
            </a:r>
          </a:p>
          <a:p>
            <a:pPr marL="681228" indent="-571500">
              <a:buFont typeface="+mj-lt"/>
              <a:buAutoNum type="romanUcPeriod"/>
            </a:pPr>
            <a:r>
              <a:rPr lang="en-GB" dirty="0"/>
              <a:t>Write it out</a:t>
            </a:r>
          </a:p>
          <a:p>
            <a:pPr marL="681228" indent="-571500">
              <a:buFont typeface="+mj-lt"/>
              <a:buAutoNum type="romanUcPeriod"/>
            </a:pPr>
            <a:r>
              <a:rPr lang="en-GB" dirty="0"/>
              <a:t>Look at it again; trace the shape</a:t>
            </a:r>
          </a:p>
          <a:p>
            <a:pPr marL="681228" indent="-571500">
              <a:buFont typeface="+mj-lt"/>
              <a:buAutoNum type="romanUcPeriod"/>
            </a:pPr>
            <a:r>
              <a:rPr lang="en-GB" dirty="0"/>
              <a:t>Say it using letter names</a:t>
            </a:r>
          </a:p>
          <a:p>
            <a:pPr marL="681228" indent="-571500">
              <a:buFont typeface="+mj-lt"/>
              <a:buAutoNum type="romanUcPeriod"/>
            </a:pPr>
            <a:r>
              <a:rPr lang="en-GB" dirty="0"/>
              <a:t>Close your eyes and try to picture it in your head</a:t>
            </a:r>
          </a:p>
          <a:p>
            <a:pPr marL="681228" indent="-571500">
              <a:buFont typeface="+mj-lt"/>
              <a:buAutoNum type="romanUcPeriod"/>
            </a:pPr>
            <a:r>
              <a:rPr lang="en-GB" dirty="0"/>
              <a:t>Cover the word</a:t>
            </a:r>
          </a:p>
          <a:p>
            <a:pPr marL="681228" indent="-571500">
              <a:buFont typeface="+mj-lt"/>
              <a:buAutoNum type="romanUcPeriod"/>
            </a:pPr>
            <a:r>
              <a:rPr lang="en-GB" dirty="0"/>
              <a:t>Write the word in one go (saying letter names)</a:t>
            </a:r>
          </a:p>
          <a:p>
            <a:pPr marL="681228" indent="-571500">
              <a:buFont typeface="+mj-lt"/>
              <a:buAutoNum type="romanUcPeriod"/>
            </a:pPr>
            <a:r>
              <a:rPr lang="en-GB" dirty="0"/>
              <a:t>Check it</a:t>
            </a:r>
          </a:p>
          <a:p>
            <a:pPr marL="681228" indent="-571500">
              <a:buFont typeface="+mj-lt"/>
              <a:buAutoNum type="romanUcPeriod"/>
            </a:pPr>
            <a:endParaRPr lang="en-GB" dirty="0"/>
          </a:p>
          <a:p>
            <a:pPr marL="681228" indent="-571500">
              <a:buFont typeface="+mj-lt"/>
              <a:buAutoNum type="romanUcPeriod"/>
            </a:pPr>
            <a:endParaRPr lang="en-GB" dirty="0"/>
          </a:p>
        </p:txBody>
      </p:sp>
      <p:sp>
        <p:nvSpPr>
          <p:cNvPr id="3" name="Title 2"/>
          <p:cNvSpPr>
            <a:spLocks noGrp="1"/>
          </p:cNvSpPr>
          <p:nvPr>
            <p:ph type="title"/>
          </p:nvPr>
        </p:nvSpPr>
        <p:spPr/>
        <p:txBody>
          <a:bodyPr/>
          <a:lstStyle/>
          <a:p>
            <a:r>
              <a:rPr lang="en-GB" dirty="0"/>
              <a:t>Practical approaches 2</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Say the word in a silly way to help you remember  e.g.  Wed/</a:t>
            </a:r>
            <a:r>
              <a:rPr lang="en-GB" b="1" dirty="0" err="1"/>
              <a:t>nes</a:t>
            </a:r>
            <a:r>
              <a:rPr lang="en-GB" b="1" dirty="0"/>
              <a:t>/</a:t>
            </a:r>
            <a:r>
              <a:rPr lang="en-GB" dirty="0"/>
              <a:t>day, Feb/</a:t>
            </a:r>
            <a:r>
              <a:rPr lang="en-GB" b="1" dirty="0" err="1"/>
              <a:t>ru</a:t>
            </a:r>
            <a:r>
              <a:rPr lang="en-GB" b="1" dirty="0"/>
              <a:t>/</a:t>
            </a:r>
            <a:r>
              <a:rPr lang="en-GB" b="1" dirty="0" err="1"/>
              <a:t>ar</a:t>
            </a:r>
            <a:r>
              <a:rPr lang="en-GB" b="1" dirty="0"/>
              <a:t>/</a:t>
            </a:r>
            <a:r>
              <a:rPr lang="en-GB" dirty="0"/>
              <a:t>y</a:t>
            </a:r>
          </a:p>
          <a:p>
            <a:endParaRPr lang="en-GB" dirty="0"/>
          </a:p>
          <a:p>
            <a:r>
              <a:rPr lang="en-GB" dirty="0"/>
              <a:t>Match words and symbols in a word bank –</a:t>
            </a:r>
          </a:p>
          <a:p>
            <a:pPr>
              <a:buNone/>
            </a:pPr>
            <a:r>
              <a:rPr lang="en-GB" dirty="0"/>
              <a:t>   think</a:t>
            </a:r>
            <a:r>
              <a:rPr lang="en-GB" b="1" dirty="0"/>
              <a:t> logographic </a:t>
            </a:r>
            <a:r>
              <a:rPr lang="en-GB" dirty="0"/>
              <a:t>stage</a:t>
            </a:r>
          </a:p>
          <a:p>
            <a:pPr>
              <a:buNone/>
            </a:pPr>
            <a:endParaRPr lang="en-GB" dirty="0"/>
          </a:p>
          <a:p>
            <a:pPr>
              <a:buFont typeface="Wingdings" pitchFamily="2" charset="2"/>
              <a:buChar char="Ø"/>
            </a:pPr>
            <a:r>
              <a:rPr lang="en-GB" dirty="0"/>
              <a:t>Link tricky words e.g. </a:t>
            </a:r>
          </a:p>
          <a:p>
            <a:pPr>
              <a:buNone/>
            </a:pPr>
            <a:r>
              <a:rPr lang="en-GB" dirty="0"/>
              <a:t>		A </a:t>
            </a:r>
            <a:r>
              <a:rPr lang="en-GB" dirty="0" err="1"/>
              <a:t>PIEce</a:t>
            </a:r>
            <a:r>
              <a:rPr lang="en-GB" dirty="0"/>
              <a:t> of PIE,   You HEAR with your EAR</a:t>
            </a:r>
          </a:p>
          <a:p>
            <a:pPr>
              <a:buNone/>
            </a:pPr>
            <a:endParaRPr lang="en-GB" dirty="0"/>
          </a:p>
          <a:p>
            <a:pPr>
              <a:buNone/>
            </a:pPr>
            <a:r>
              <a:rPr lang="en-GB" dirty="0"/>
              <a:t>Look for little words in big words </a:t>
            </a:r>
            <a:r>
              <a:rPr lang="en-GB" dirty="0" err="1"/>
              <a:t>e.g</a:t>
            </a:r>
            <a:r>
              <a:rPr lang="en-GB" dirty="0"/>
              <a:t> to , get, her</a:t>
            </a:r>
          </a:p>
          <a:p>
            <a:pPr>
              <a:buNone/>
            </a:pPr>
            <a:r>
              <a:rPr lang="en-GB" i="1" dirty="0"/>
              <a:t>together</a:t>
            </a:r>
          </a:p>
          <a:p>
            <a:pPr>
              <a:buNone/>
            </a:pPr>
            <a:endParaRPr lang="en-GB" dirty="0"/>
          </a:p>
        </p:txBody>
      </p:sp>
      <p:sp>
        <p:nvSpPr>
          <p:cNvPr id="3" name="Title 2"/>
          <p:cNvSpPr>
            <a:spLocks noGrp="1"/>
          </p:cNvSpPr>
          <p:nvPr>
            <p:ph type="title"/>
          </p:nvPr>
        </p:nvSpPr>
        <p:spPr/>
        <p:txBody>
          <a:bodyPr/>
          <a:lstStyle/>
          <a:p>
            <a:r>
              <a:rPr lang="en-GB" dirty="0"/>
              <a:t>Practical approaches 3</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solidFill>
                  <a:srgbClr val="FF0000"/>
                </a:solidFill>
              </a:rPr>
              <a:t>Special – </a:t>
            </a:r>
            <a:r>
              <a:rPr lang="en-GB" dirty="0">
                <a:solidFill>
                  <a:srgbClr val="002060"/>
                </a:solidFill>
              </a:rPr>
              <a:t>the special agent is the CIA</a:t>
            </a:r>
          </a:p>
          <a:p>
            <a:endParaRPr lang="en-GB" dirty="0">
              <a:solidFill>
                <a:srgbClr val="002060"/>
              </a:solidFill>
            </a:endParaRPr>
          </a:p>
          <a:p>
            <a:r>
              <a:rPr lang="en-GB" dirty="0">
                <a:solidFill>
                  <a:srgbClr val="FF0000"/>
                </a:solidFill>
              </a:rPr>
              <a:t>Separate</a:t>
            </a:r>
            <a:r>
              <a:rPr lang="en-GB" dirty="0">
                <a:solidFill>
                  <a:srgbClr val="002060"/>
                </a:solidFill>
              </a:rPr>
              <a:t> – there is A RAT in separate</a:t>
            </a:r>
          </a:p>
          <a:p>
            <a:endParaRPr lang="en-GB" dirty="0">
              <a:solidFill>
                <a:srgbClr val="002060"/>
              </a:solidFill>
            </a:endParaRPr>
          </a:p>
          <a:p>
            <a:r>
              <a:rPr lang="en-GB" dirty="0">
                <a:solidFill>
                  <a:srgbClr val="FF0000"/>
                </a:solidFill>
              </a:rPr>
              <a:t>Necessary</a:t>
            </a:r>
            <a:r>
              <a:rPr lang="en-GB" dirty="0">
                <a:solidFill>
                  <a:srgbClr val="002060"/>
                </a:solidFill>
              </a:rPr>
              <a:t> – One collar, two sleeves</a:t>
            </a:r>
          </a:p>
          <a:p>
            <a:endParaRPr lang="en-GB" dirty="0">
              <a:solidFill>
                <a:srgbClr val="002060"/>
              </a:solidFill>
            </a:endParaRPr>
          </a:p>
          <a:p>
            <a:r>
              <a:rPr lang="en-GB" dirty="0">
                <a:solidFill>
                  <a:srgbClr val="FF0000"/>
                </a:solidFill>
              </a:rPr>
              <a:t>Through </a:t>
            </a:r>
            <a:r>
              <a:rPr lang="en-GB" dirty="0">
                <a:solidFill>
                  <a:srgbClr val="002060"/>
                </a:solidFill>
              </a:rPr>
              <a:t>- o u greedy hamster</a:t>
            </a:r>
          </a:p>
          <a:p>
            <a:endParaRPr lang="en-GB" dirty="0">
              <a:solidFill>
                <a:srgbClr val="002060"/>
              </a:solidFill>
            </a:endParaRPr>
          </a:p>
          <a:p>
            <a:r>
              <a:rPr lang="en-GB" dirty="0">
                <a:solidFill>
                  <a:srgbClr val="002060"/>
                </a:solidFill>
              </a:rPr>
              <a:t>These are more memorable if you make your own up</a:t>
            </a:r>
            <a:endParaRPr lang="en-GB" dirty="0">
              <a:solidFill>
                <a:srgbClr val="FF0000"/>
              </a:solidFill>
            </a:endParaRPr>
          </a:p>
        </p:txBody>
      </p:sp>
      <p:sp>
        <p:nvSpPr>
          <p:cNvPr id="3" name="Title 2"/>
          <p:cNvSpPr>
            <a:spLocks noGrp="1"/>
          </p:cNvSpPr>
          <p:nvPr>
            <p:ph type="title"/>
          </p:nvPr>
        </p:nvSpPr>
        <p:spPr/>
        <p:txBody>
          <a:bodyPr/>
          <a:lstStyle/>
          <a:p>
            <a:r>
              <a:rPr lang="en-GB" dirty="0"/>
              <a:t>Mnemonics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omic Sans MS" panose="030F0702030302020204" pitchFamily="66" charset="0"/>
              </a:rPr>
              <a:t>The Need for a Dyslexia-friendly Approach</a:t>
            </a:r>
            <a:endParaRPr lang="en-US" dirty="0">
              <a:latin typeface="Comic Sans MS" panose="030F0702030302020204" pitchFamily="66" charset="0"/>
            </a:endParaRPr>
          </a:p>
        </p:txBody>
      </p:sp>
      <p:sp>
        <p:nvSpPr>
          <p:cNvPr id="3" name="Content Placeholder 2"/>
          <p:cNvSpPr>
            <a:spLocks noGrp="1"/>
          </p:cNvSpPr>
          <p:nvPr>
            <p:ph idx="4294967295"/>
          </p:nvPr>
        </p:nvSpPr>
        <p:spPr>
          <a:xfrm>
            <a:off x="2133599" y="2276873"/>
            <a:ext cx="6347714" cy="3880773"/>
          </a:xfrm>
          <a:prstGeom prst="rect">
            <a:avLst/>
          </a:prstGeom>
        </p:spPr>
        <p:txBody>
          <a:bodyPr>
            <a:normAutofit fontScale="92500" lnSpcReduction="20000"/>
          </a:bodyPr>
          <a:lstStyle/>
          <a:p>
            <a:pPr>
              <a:buNone/>
            </a:pPr>
            <a:r>
              <a:rPr lang="en-GB" sz="3200" b="1" dirty="0">
                <a:latin typeface="Comic Sans MS" panose="030F0702030302020204" pitchFamily="66" charset="0"/>
              </a:rPr>
              <a:t>Typical effects of dyslexia include:</a:t>
            </a:r>
          </a:p>
          <a:p>
            <a:r>
              <a:rPr lang="en-GB" sz="3200" dirty="0">
                <a:latin typeface="Comic Sans MS" panose="030F0702030302020204" pitchFamily="66" charset="0"/>
              </a:rPr>
              <a:t>Slower speed of processing information</a:t>
            </a:r>
          </a:p>
          <a:p>
            <a:r>
              <a:rPr lang="en-GB" sz="3200" dirty="0">
                <a:latin typeface="Comic Sans MS" panose="030F0702030302020204" pitchFamily="66" charset="0"/>
              </a:rPr>
              <a:t>Weaker working memory</a:t>
            </a:r>
          </a:p>
          <a:p>
            <a:r>
              <a:rPr lang="en-GB" sz="3200" dirty="0">
                <a:latin typeface="Comic Sans MS" panose="030F0702030302020204" pitchFamily="66" charset="0"/>
              </a:rPr>
              <a:t>Problems with sequencing</a:t>
            </a:r>
          </a:p>
          <a:p>
            <a:r>
              <a:rPr lang="en-GB" sz="3200" dirty="0">
                <a:latin typeface="Comic Sans MS" panose="030F0702030302020204" pitchFamily="66" charset="0"/>
              </a:rPr>
              <a:t>Time management issues</a:t>
            </a:r>
          </a:p>
          <a:p>
            <a:r>
              <a:rPr lang="en-GB" sz="3200" dirty="0">
                <a:latin typeface="Comic Sans MS" panose="030F0702030302020204" pitchFamily="66" charset="0"/>
              </a:rPr>
              <a:t>Difficulty multi-tasking</a:t>
            </a:r>
          </a:p>
          <a:p>
            <a:r>
              <a:rPr lang="en-GB" sz="3200" dirty="0">
                <a:latin typeface="Comic Sans MS" panose="030F0702030302020204" pitchFamily="66" charset="0"/>
              </a:rPr>
              <a:t>Longer to achieve automaticity</a:t>
            </a:r>
          </a:p>
        </p:txBody>
      </p:sp>
      <p:sp>
        <p:nvSpPr>
          <p:cNvPr id="6" name="Slide Number Placeholder 5"/>
          <p:cNvSpPr>
            <a:spLocks noGrp="1"/>
          </p:cNvSpPr>
          <p:nvPr>
            <p:ph type="sldNum" sz="quarter" idx="12"/>
          </p:nvPr>
        </p:nvSpPr>
        <p:spPr/>
        <p:txBody>
          <a:bodyPr/>
          <a:lstStyle/>
          <a:p>
            <a:fld id="{21F2C0E6-1AB4-43F1-B44C-9FFEAC015FFF}" type="slidenum">
              <a:rPr lang="en-GB" smtClean="0"/>
              <a:pPr/>
              <a:t>54</a:t>
            </a:fld>
            <a:endParaRPr lang="en-GB"/>
          </a:p>
        </p:txBody>
      </p:sp>
    </p:spTree>
    <p:extLst>
      <p:ext uri="{BB962C8B-B14F-4D97-AF65-F5344CB8AC3E}">
        <p14:creationId xmlns:p14="http://schemas.microsoft.com/office/powerpoint/2010/main" val="37337146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812B0-17EB-2D41-7390-D2970BF657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9EF10A-8EED-DA6A-4260-D53C6952DFE3}"/>
              </a:ext>
            </a:extLst>
          </p:cNvPr>
          <p:cNvSpPr>
            <a:spLocks noGrp="1"/>
          </p:cNvSpPr>
          <p:nvPr>
            <p:ph idx="1"/>
          </p:nvPr>
        </p:nvSpPr>
        <p:spPr/>
        <p:txBody>
          <a:bodyPr/>
          <a:lstStyle/>
          <a:p>
            <a:r>
              <a:rPr lang="en-GB" dirty="0">
                <a:hlinkClick r:id="rId2"/>
              </a:rPr>
              <a:t>Multisensory learning in the classroom: A teacher's guide (structural-learning.com)</a:t>
            </a:r>
            <a:endParaRPr lang="en-GB" dirty="0"/>
          </a:p>
        </p:txBody>
      </p:sp>
    </p:spTree>
    <p:extLst>
      <p:ext uri="{BB962C8B-B14F-4D97-AF65-F5344CB8AC3E}">
        <p14:creationId xmlns:p14="http://schemas.microsoft.com/office/powerpoint/2010/main" val="10121493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980728"/>
            <a:ext cx="7772400" cy="3816424"/>
          </a:xfrm>
        </p:spPr>
        <p:txBody>
          <a:bodyPr>
            <a:normAutofit/>
          </a:bodyPr>
          <a:lstStyle/>
          <a:p>
            <a:r>
              <a:rPr lang="en-GB" sz="3600" dirty="0"/>
              <a:t>Reading: </a:t>
            </a:r>
            <a:br>
              <a:rPr lang="en-GB" sz="3600" dirty="0"/>
            </a:br>
            <a:r>
              <a:rPr lang="en-GB" sz="3600" dirty="0"/>
              <a:t>Processes and Practice</a:t>
            </a:r>
            <a:br>
              <a:rPr lang="en-GB" sz="3600" dirty="0"/>
            </a:br>
            <a:br>
              <a:rPr lang="en-GB" sz="2000" dirty="0"/>
            </a:br>
            <a:endParaRPr lang="en-GB" sz="2000" dirty="0"/>
          </a:p>
        </p:txBody>
      </p:sp>
      <p:sp>
        <p:nvSpPr>
          <p:cNvPr id="3" name="Subtitle 2"/>
          <p:cNvSpPr>
            <a:spLocks noGrp="1"/>
          </p:cNvSpPr>
          <p:nvPr>
            <p:ph type="subTitle" idx="1"/>
          </p:nvPr>
        </p:nvSpPr>
        <p:spPr>
          <a:xfrm>
            <a:off x="2711624" y="6093296"/>
            <a:ext cx="6440760" cy="262880"/>
          </a:xfrm>
        </p:spPr>
        <p:txBody>
          <a:bodyPr>
            <a:normAutofit fontScale="62500" lnSpcReduction="20000"/>
          </a:bodyPr>
          <a:lstStyle/>
          <a:p>
            <a:endParaRPr lang="en-GB" dirty="0"/>
          </a:p>
          <a:p>
            <a:endParaRPr lang="en-GB" dirty="0"/>
          </a:p>
        </p:txBody>
      </p:sp>
      <p:pic>
        <p:nvPicPr>
          <p:cNvPr id="2052" name="Picture 4" descr="Image result for READING"/>
          <p:cNvPicPr>
            <a:picLocks noChangeAspect="1" noChangeArrowheads="1"/>
          </p:cNvPicPr>
          <p:nvPr/>
        </p:nvPicPr>
        <p:blipFill>
          <a:blip r:embed="rId2" cstate="print"/>
          <a:srcRect/>
          <a:stretch>
            <a:fillRect/>
          </a:stretch>
        </p:blipFill>
        <p:spPr bwMode="auto">
          <a:xfrm>
            <a:off x="2207568" y="404664"/>
            <a:ext cx="4680520" cy="2232248"/>
          </a:xfrm>
          <a:prstGeom prst="rect">
            <a:avLst/>
          </a:prstGeom>
          <a:noFill/>
        </p:spPr>
      </p:pic>
    </p:spTree>
    <p:extLst>
      <p:ext uri="{BB962C8B-B14F-4D97-AF65-F5344CB8AC3E}">
        <p14:creationId xmlns:p14="http://schemas.microsoft.com/office/powerpoint/2010/main" val="9862027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C:\Users\Amelia Dunton\Downloads\images.jpg"/>
          <p:cNvPicPr>
            <a:picLocks noChangeAspect="1" noChangeArrowheads="1"/>
          </p:cNvPicPr>
          <p:nvPr/>
        </p:nvPicPr>
        <p:blipFill>
          <a:blip r:embed="rId2" cstate="print"/>
          <a:srcRect/>
          <a:stretch>
            <a:fillRect/>
          </a:stretch>
        </p:blipFill>
        <p:spPr bwMode="auto">
          <a:xfrm>
            <a:off x="1524000" y="260648"/>
            <a:ext cx="9144000" cy="5616624"/>
          </a:xfrm>
          <a:prstGeom prst="rect">
            <a:avLst/>
          </a:prstGeom>
          <a:noFill/>
        </p:spPr>
      </p:pic>
      <p:sp>
        <p:nvSpPr>
          <p:cNvPr id="5" name="TextBox 4"/>
          <p:cNvSpPr txBox="1"/>
          <p:nvPr/>
        </p:nvSpPr>
        <p:spPr>
          <a:xfrm>
            <a:off x="4223792" y="620689"/>
            <a:ext cx="4968552" cy="1323439"/>
          </a:xfrm>
          <a:prstGeom prst="rect">
            <a:avLst/>
          </a:prstGeom>
          <a:noFill/>
        </p:spPr>
        <p:txBody>
          <a:bodyPr wrap="square" rtlCol="0">
            <a:spAutoFit/>
          </a:bodyPr>
          <a:lstStyle/>
          <a:p>
            <a:r>
              <a:rPr lang="en-GB" sz="2000" dirty="0"/>
              <a:t>Language (speech) is innate. The human brain is programmed for language acquisition in early development. It is learned naturally from language contact with others</a:t>
            </a:r>
          </a:p>
        </p:txBody>
      </p:sp>
      <p:sp>
        <p:nvSpPr>
          <p:cNvPr id="6" name="TextBox 5"/>
          <p:cNvSpPr txBox="1"/>
          <p:nvPr/>
        </p:nvSpPr>
        <p:spPr>
          <a:xfrm>
            <a:off x="4511824" y="5949281"/>
            <a:ext cx="6372200" cy="830997"/>
          </a:xfrm>
          <a:prstGeom prst="rect">
            <a:avLst/>
          </a:prstGeom>
          <a:noFill/>
        </p:spPr>
        <p:txBody>
          <a:bodyPr wrap="square" rtlCol="0">
            <a:spAutoFit/>
          </a:bodyPr>
          <a:lstStyle/>
          <a:p>
            <a:r>
              <a:rPr lang="en-GB" sz="2400" b="1" dirty="0"/>
              <a:t>Reading is not, it must be taught</a:t>
            </a:r>
          </a:p>
          <a:p>
            <a:r>
              <a:rPr lang="en-GB" sz="2400" b="1" dirty="0"/>
              <a:t>‘Reading is parasitic on speech’(</a:t>
            </a:r>
            <a:r>
              <a:rPr lang="en-GB" sz="2400" b="1" dirty="0" err="1"/>
              <a:t>Snowling</a:t>
            </a:r>
            <a:r>
              <a:rPr lang="en-GB" sz="2400" b="1" dirty="0"/>
              <a: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What </a:t>
            </a:r>
            <a:r>
              <a:rPr lang="en-GB" b="1" i="1" dirty="0"/>
              <a:t>is</a:t>
            </a:r>
            <a:r>
              <a:rPr lang="en-GB" b="1" dirty="0"/>
              <a:t> reading? </a:t>
            </a:r>
          </a:p>
          <a:p>
            <a:r>
              <a:rPr lang="en-GB" b="1" dirty="0"/>
              <a:t>How do children learn to read?</a:t>
            </a:r>
          </a:p>
          <a:p>
            <a:r>
              <a:rPr lang="en-GB" b="1" dirty="0"/>
              <a:t>Do they all learn in the same way?</a:t>
            </a:r>
          </a:p>
          <a:p>
            <a:r>
              <a:rPr lang="en-GB" b="1" dirty="0"/>
              <a:t>Do theories about reading help?</a:t>
            </a:r>
          </a:p>
          <a:p>
            <a:r>
              <a:rPr lang="en-GB" b="1" dirty="0"/>
              <a:t>Do reading processes differ between: </a:t>
            </a:r>
          </a:p>
          <a:p>
            <a:pPr marL="624078" indent="-514350">
              <a:buAutoNum type="alphaLcParenR"/>
            </a:pPr>
            <a:r>
              <a:rPr lang="en-GB" b="1" dirty="0"/>
              <a:t>children with &amp; without learning disabilities </a:t>
            </a:r>
          </a:p>
          <a:p>
            <a:pPr marL="624078" indent="-514350">
              <a:buAutoNum type="alphaLcParenR"/>
            </a:pPr>
            <a:r>
              <a:rPr lang="en-GB" b="1" dirty="0"/>
              <a:t> young and adult readers</a:t>
            </a:r>
          </a:p>
          <a:p>
            <a:endParaRPr lang="en-GB" dirty="0"/>
          </a:p>
        </p:txBody>
      </p:sp>
      <p:sp>
        <p:nvSpPr>
          <p:cNvPr id="2" name="Title 1"/>
          <p:cNvSpPr>
            <a:spLocks noGrp="1"/>
          </p:cNvSpPr>
          <p:nvPr>
            <p:ph type="title"/>
          </p:nvPr>
        </p:nvSpPr>
        <p:spPr/>
        <p:txBody>
          <a:bodyPr/>
          <a:lstStyle/>
          <a:p>
            <a:pPr algn="l"/>
            <a:r>
              <a:rPr lang="en-GB" dirty="0"/>
              <a:t>Objectives                  </a:t>
            </a:r>
          </a:p>
        </p:txBody>
      </p:sp>
      <p:pic>
        <p:nvPicPr>
          <p:cNvPr id="1026" name="Picture 2" descr="C:\Program Files (x86)\Microsoft Office\MEDIA\CAGCAT10\j0299125.wmf"/>
          <p:cNvPicPr>
            <a:picLocks noChangeAspect="1" noChangeArrowheads="1"/>
          </p:cNvPicPr>
          <p:nvPr/>
        </p:nvPicPr>
        <p:blipFill>
          <a:blip r:embed="rId2" cstate="print"/>
          <a:srcRect/>
          <a:stretch>
            <a:fillRect/>
          </a:stretch>
        </p:blipFill>
        <p:spPr bwMode="auto">
          <a:xfrm>
            <a:off x="8472264" y="404664"/>
            <a:ext cx="1728192" cy="2088232"/>
          </a:xfrm>
          <a:prstGeom prst="rect">
            <a:avLst/>
          </a:prstGeom>
          <a:noFill/>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Users\Amelia Dunton\Downloads\goals-751.jpg"/>
          <p:cNvPicPr>
            <a:picLocks noChangeAspect="1" noChangeArrowheads="1"/>
          </p:cNvPicPr>
          <p:nvPr/>
        </p:nvPicPr>
        <p:blipFill>
          <a:blip r:embed="rId2" cstate="print"/>
          <a:srcRect/>
          <a:stretch>
            <a:fillRect/>
          </a:stretch>
        </p:blipFill>
        <p:spPr bwMode="auto">
          <a:xfrm>
            <a:off x="2495601" y="188641"/>
            <a:ext cx="7153275" cy="1944216"/>
          </a:xfrm>
          <a:prstGeom prst="rect">
            <a:avLst/>
          </a:prstGeom>
          <a:noFill/>
        </p:spPr>
      </p:pic>
      <p:sp>
        <p:nvSpPr>
          <p:cNvPr id="6" name="TextBox 5"/>
          <p:cNvSpPr txBox="1"/>
          <p:nvPr/>
        </p:nvSpPr>
        <p:spPr>
          <a:xfrm>
            <a:off x="2135560" y="2636912"/>
            <a:ext cx="7920880" cy="4093428"/>
          </a:xfrm>
          <a:prstGeom prst="rect">
            <a:avLst/>
          </a:prstGeom>
          <a:noFill/>
        </p:spPr>
        <p:txBody>
          <a:bodyPr wrap="square" rtlCol="0">
            <a:spAutoFit/>
          </a:bodyPr>
          <a:lstStyle/>
          <a:p>
            <a:pPr>
              <a:buFont typeface="Wingdings" pitchFamily="2" charset="2"/>
              <a:buChar char="Ø"/>
            </a:pPr>
            <a:r>
              <a:rPr lang="en-GB" sz="2800" dirty="0"/>
              <a:t>The goal of reading is understanding</a:t>
            </a:r>
          </a:p>
          <a:p>
            <a:pPr>
              <a:buFont typeface="Wingdings" pitchFamily="2" charset="2"/>
              <a:buChar char="Ø"/>
            </a:pPr>
            <a:endParaRPr lang="en-GB" sz="2800" dirty="0"/>
          </a:p>
          <a:p>
            <a:pPr>
              <a:buFont typeface="Wingdings" pitchFamily="2" charset="2"/>
              <a:buChar char="Ø"/>
            </a:pPr>
            <a:r>
              <a:rPr lang="en-GB" sz="2800" dirty="0"/>
              <a:t>Reading for meaning</a:t>
            </a:r>
          </a:p>
          <a:p>
            <a:pPr>
              <a:buFont typeface="Wingdings" pitchFamily="2" charset="2"/>
              <a:buChar char="Ø"/>
            </a:pPr>
            <a:endParaRPr lang="en-GB" sz="2800" dirty="0"/>
          </a:p>
          <a:p>
            <a:pPr>
              <a:buFont typeface="Wingdings" pitchFamily="2" charset="2"/>
              <a:buChar char="Ø"/>
            </a:pPr>
            <a:r>
              <a:rPr lang="en-GB" sz="2800" dirty="0"/>
              <a:t>We learn to read and then read to learn</a:t>
            </a:r>
          </a:p>
          <a:p>
            <a:pPr>
              <a:buFont typeface="Wingdings" pitchFamily="2" charset="2"/>
              <a:buChar char="Ø"/>
            </a:pPr>
            <a:endParaRPr lang="en-GB" sz="2800" dirty="0"/>
          </a:p>
          <a:p>
            <a:pPr>
              <a:buFont typeface="Wingdings" pitchFamily="2" charset="2"/>
              <a:buChar char="Ø"/>
            </a:pPr>
            <a:r>
              <a:rPr lang="en-GB" sz="2800" dirty="0"/>
              <a:t>Demands made by the reading task change according to need</a:t>
            </a:r>
          </a:p>
          <a:p>
            <a:pPr>
              <a:buFont typeface="Wingdings" pitchFamily="2" charset="2"/>
              <a:buChar char="Ø"/>
            </a:pPr>
            <a:endParaRPr lang="en-GB" dirty="0"/>
          </a:p>
          <a:p>
            <a:pPr>
              <a:buFont typeface="Wingdings" pitchFamily="2" charset="2"/>
              <a:buChar char="Ø"/>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images.clipartpanda.com/reading-clipart-aieGjyKi4.jpeg"/>
          <p:cNvPicPr>
            <a:picLocks noChangeAspect="1" noChangeArrowheads="1"/>
          </p:cNvPicPr>
          <p:nvPr/>
        </p:nvPicPr>
        <p:blipFill>
          <a:blip r:embed="rId2" cstate="print"/>
          <a:srcRect/>
          <a:stretch>
            <a:fillRect/>
          </a:stretch>
        </p:blipFill>
        <p:spPr bwMode="auto">
          <a:xfrm>
            <a:off x="2567608" y="260648"/>
            <a:ext cx="7215758" cy="1944216"/>
          </a:xfrm>
          <a:prstGeom prst="rect">
            <a:avLst/>
          </a:prstGeom>
          <a:noFill/>
        </p:spPr>
      </p:pic>
      <p:sp>
        <p:nvSpPr>
          <p:cNvPr id="4" name="TextBox 3"/>
          <p:cNvSpPr txBox="1"/>
          <p:nvPr/>
        </p:nvSpPr>
        <p:spPr>
          <a:xfrm>
            <a:off x="2063552" y="2204864"/>
            <a:ext cx="8208912" cy="4154984"/>
          </a:xfrm>
          <a:prstGeom prst="rect">
            <a:avLst/>
          </a:prstGeom>
          <a:noFill/>
        </p:spPr>
        <p:txBody>
          <a:bodyPr wrap="square" rtlCol="0">
            <a:spAutoFit/>
          </a:bodyPr>
          <a:lstStyle/>
          <a:p>
            <a:pPr algn="ctr">
              <a:buFont typeface="Arial" pitchFamily="34" charset="0"/>
              <a:buChar char="•"/>
            </a:pPr>
            <a:r>
              <a:rPr lang="en-GB" sz="2400" dirty="0"/>
              <a:t>Is a complex task </a:t>
            </a:r>
          </a:p>
          <a:p>
            <a:pPr algn="ctr">
              <a:buFont typeface="Arial" pitchFamily="34" charset="0"/>
              <a:buChar char="•"/>
            </a:pPr>
            <a:endParaRPr lang="en-GB" sz="2400" dirty="0"/>
          </a:p>
          <a:p>
            <a:pPr algn="ctr">
              <a:buFont typeface="Arial" pitchFamily="34" charset="0"/>
              <a:buChar char="•"/>
            </a:pPr>
            <a:r>
              <a:rPr lang="en-GB" sz="2400" dirty="0"/>
              <a:t>Involves multiple sub skills</a:t>
            </a:r>
          </a:p>
          <a:p>
            <a:pPr algn="ctr">
              <a:buFont typeface="Arial" pitchFamily="34" charset="0"/>
              <a:buChar char="•"/>
            </a:pPr>
            <a:endParaRPr lang="en-GB" sz="2400" dirty="0"/>
          </a:p>
          <a:p>
            <a:pPr algn="ctr">
              <a:buFont typeface="Arial" pitchFamily="34" charset="0"/>
              <a:buChar char="•"/>
            </a:pPr>
            <a:r>
              <a:rPr lang="en-GB" sz="2400" dirty="0"/>
              <a:t>Requires accuracy</a:t>
            </a:r>
          </a:p>
          <a:p>
            <a:pPr algn="ctr">
              <a:buFont typeface="Arial" pitchFamily="34" charset="0"/>
              <a:buChar char="•"/>
            </a:pPr>
            <a:endParaRPr lang="en-GB" sz="2400" dirty="0"/>
          </a:p>
          <a:p>
            <a:pPr algn="ctr">
              <a:buFont typeface="Arial" pitchFamily="34" charset="0"/>
              <a:buChar char="•"/>
            </a:pPr>
            <a:r>
              <a:rPr lang="en-GB" sz="2400" dirty="0"/>
              <a:t>Reasonable speed</a:t>
            </a:r>
          </a:p>
          <a:p>
            <a:pPr algn="ctr">
              <a:buFont typeface="Arial" pitchFamily="34" charset="0"/>
              <a:buChar char="•"/>
            </a:pPr>
            <a:endParaRPr lang="en-GB" sz="2400" dirty="0"/>
          </a:p>
          <a:p>
            <a:pPr algn="ctr">
              <a:buFont typeface="Arial" pitchFamily="34" charset="0"/>
              <a:buChar char="•"/>
            </a:pPr>
            <a:r>
              <a:rPr lang="en-GB" sz="2400" dirty="0"/>
              <a:t>Understanding </a:t>
            </a:r>
          </a:p>
          <a:p>
            <a:pPr algn="ctr">
              <a:buFont typeface="Arial" pitchFamily="34" charset="0"/>
              <a:buChar char="•"/>
            </a:pPr>
            <a:endParaRPr lang="en-GB" sz="2400" dirty="0"/>
          </a:p>
          <a:p>
            <a:pPr algn="ctr">
              <a:buFont typeface="Arial" pitchFamily="34" charset="0"/>
              <a:buChar char="•"/>
            </a:pPr>
            <a:r>
              <a:rPr lang="en-GB" sz="2400" dirty="0"/>
              <a:t>Recall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www.marketingrealestatemadeeasy.com/images/ComputerSkills.gif"/>
          <p:cNvPicPr>
            <a:picLocks noChangeAspect="1" noChangeArrowheads="1"/>
          </p:cNvPicPr>
          <p:nvPr/>
        </p:nvPicPr>
        <p:blipFill>
          <a:blip r:embed="rId2" cstate="print"/>
          <a:srcRect/>
          <a:stretch>
            <a:fillRect/>
          </a:stretch>
        </p:blipFill>
        <p:spPr bwMode="auto">
          <a:xfrm>
            <a:off x="7320136" y="0"/>
            <a:ext cx="3347864" cy="2305050"/>
          </a:xfrm>
          <a:prstGeom prst="rect">
            <a:avLst/>
          </a:prstGeom>
          <a:noFill/>
        </p:spPr>
      </p:pic>
      <p:sp>
        <p:nvSpPr>
          <p:cNvPr id="3" name="TextBox 2"/>
          <p:cNvSpPr txBox="1"/>
          <p:nvPr/>
        </p:nvSpPr>
        <p:spPr>
          <a:xfrm>
            <a:off x="2135560" y="548680"/>
            <a:ext cx="8280920" cy="369332"/>
          </a:xfrm>
          <a:prstGeom prst="rect">
            <a:avLst/>
          </a:prstGeom>
          <a:noFill/>
        </p:spPr>
        <p:txBody>
          <a:bodyPr wrap="square" rtlCol="0">
            <a:spAutoFit/>
          </a:bodyPr>
          <a:lstStyle/>
          <a:p>
            <a:endParaRPr lang="en-GB" dirty="0"/>
          </a:p>
        </p:txBody>
      </p:sp>
      <p:sp>
        <p:nvSpPr>
          <p:cNvPr id="6" name="Title 5"/>
          <p:cNvSpPr>
            <a:spLocks noGrp="1"/>
          </p:cNvSpPr>
          <p:nvPr>
            <p:ph type="title"/>
          </p:nvPr>
        </p:nvSpPr>
        <p:spPr>
          <a:xfrm>
            <a:off x="1991544" y="332656"/>
            <a:ext cx="8229600" cy="1143000"/>
          </a:xfrm>
        </p:spPr>
        <p:txBody>
          <a:bodyPr/>
          <a:lstStyle/>
          <a:p>
            <a:r>
              <a:rPr lang="en-GB" dirty="0"/>
              <a:t>Reading is a skill</a:t>
            </a:r>
          </a:p>
        </p:txBody>
      </p:sp>
      <p:sp>
        <p:nvSpPr>
          <p:cNvPr id="7" name="Content Placeholder 6"/>
          <p:cNvSpPr>
            <a:spLocks noGrp="1"/>
          </p:cNvSpPr>
          <p:nvPr>
            <p:ph idx="1"/>
          </p:nvPr>
        </p:nvSpPr>
        <p:spPr>
          <a:xfrm>
            <a:off x="1981200" y="1844824"/>
            <a:ext cx="8229600" cy="4464496"/>
          </a:xfrm>
        </p:spPr>
        <p:txBody>
          <a:bodyPr>
            <a:normAutofit fontScale="92500" lnSpcReduction="10000"/>
          </a:bodyPr>
          <a:lstStyle/>
          <a:p>
            <a:endParaRPr lang="en-GB" sz="3200" dirty="0">
              <a:solidFill>
                <a:srgbClr val="FF0000"/>
              </a:solidFill>
            </a:endParaRPr>
          </a:p>
          <a:p>
            <a:r>
              <a:rPr lang="en-GB" sz="3200" b="1" dirty="0">
                <a:solidFill>
                  <a:srgbClr val="FF0000"/>
                </a:solidFill>
              </a:rPr>
              <a:t>Reading is a learned skill that needs to be taught</a:t>
            </a:r>
          </a:p>
          <a:p>
            <a:endParaRPr lang="en-GB" sz="3200" dirty="0">
              <a:solidFill>
                <a:srgbClr val="FF0000"/>
              </a:solidFill>
            </a:endParaRPr>
          </a:p>
          <a:p>
            <a:r>
              <a:rPr lang="en-GB" sz="3200" dirty="0">
                <a:solidFill>
                  <a:srgbClr val="FF0000"/>
                </a:solidFill>
              </a:rPr>
              <a:t>We do not just pick reading up!!</a:t>
            </a:r>
          </a:p>
          <a:p>
            <a:endParaRPr lang="en-GB" sz="3200" dirty="0">
              <a:solidFill>
                <a:srgbClr val="FF0000"/>
              </a:solidFill>
            </a:endParaRPr>
          </a:p>
          <a:p>
            <a:r>
              <a:rPr lang="en-GB" sz="3200" dirty="0">
                <a:solidFill>
                  <a:srgbClr val="FF0000"/>
                </a:solidFill>
              </a:rPr>
              <a:t>‘Reading is not a natural activity, but a set of gradually acquired component skills learned independently and automated..... There is no single straight path to competence in reading’</a:t>
            </a:r>
          </a:p>
          <a:p>
            <a:r>
              <a:rPr lang="en-GB" sz="1600" dirty="0">
                <a:solidFill>
                  <a:srgbClr val="FF0000"/>
                </a:solidFill>
              </a:rPr>
              <a:t>Turner, 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ight Arrow 5"/>
          <p:cNvSpPr/>
          <p:nvPr/>
        </p:nvSpPr>
        <p:spPr>
          <a:xfrm>
            <a:off x="1991544" y="620688"/>
            <a:ext cx="8352928" cy="58326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Competent readers do not read by ‘phonics’ they read whole words, although it is probable that the phonological route remains active</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991544" y="188640"/>
          <a:ext cx="6096000"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2770" name="Picture 2" descr="C:\Users\Amelia Dunton\Downloads\adult reading.jpg"/>
          <p:cNvPicPr>
            <a:picLocks noChangeAspect="1" noChangeArrowheads="1"/>
          </p:cNvPicPr>
          <p:nvPr/>
        </p:nvPicPr>
        <p:blipFill>
          <a:blip r:embed="rId7" cstate="print"/>
          <a:srcRect/>
          <a:stretch>
            <a:fillRect/>
          </a:stretch>
        </p:blipFill>
        <p:spPr bwMode="auto">
          <a:xfrm>
            <a:off x="8472264" y="332656"/>
            <a:ext cx="1714500" cy="2628900"/>
          </a:xfrm>
          <a:prstGeom prst="rect">
            <a:avLst/>
          </a:prstGeom>
          <a:noFill/>
        </p:spPr>
      </p:pic>
      <p:sp>
        <p:nvSpPr>
          <p:cNvPr id="5" name="TextBox 4"/>
          <p:cNvSpPr txBox="1"/>
          <p:nvPr/>
        </p:nvSpPr>
        <p:spPr>
          <a:xfrm>
            <a:off x="8328248" y="3212976"/>
            <a:ext cx="2160240" cy="369332"/>
          </a:xfrm>
          <a:prstGeom prst="rect">
            <a:avLst/>
          </a:prstGeom>
          <a:noFill/>
        </p:spPr>
        <p:txBody>
          <a:bodyPr wrap="square" rtlCol="0">
            <a:spAutoFit/>
          </a:bodyPr>
          <a:lstStyle/>
          <a:p>
            <a:pPr algn="ctr"/>
            <a:r>
              <a:rPr lang="en-GB" dirty="0"/>
              <a:t>Mastery</a:t>
            </a:r>
          </a:p>
        </p:txBody>
      </p:sp>
      <p:sp>
        <p:nvSpPr>
          <p:cNvPr id="6" name="TextBox 5"/>
          <p:cNvSpPr txBox="1"/>
          <p:nvPr/>
        </p:nvSpPr>
        <p:spPr>
          <a:xfrm>
            <a:off x="2999656" y="4941169"/>
            <a:ext cx="7416824" cy="830997"/>
          </a:xfrm>
          <a:prstGeom prst="rect">
            <a:avLst/>
          </a:prstGeom>
          <a:noFill/>
        </p:spPr>
        <p:txBody>
          <a:bodyPr wrap="square" rtlCol="0">
            <a:spAutoFit/>
          </a:bodyPr>
          <a:lstStyle/>
          <a:p>
            <a:r>
              <a:rPr lang="en-GB" sz="2400" dirty="0">
                <a:solidFill>
                  <a:srgbClr val="FF0000"/>
                </a:solidFill>
              </a:rPr>
              <a:t>Attention/ working memory is freed for higher order skills/tasks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2"/>
          <p:cNvSpPr>
            <a:spLocks noGrp="1" noChangeArrowheads="1"/>
          </p:cNvSpPr>
          <p:nvPr>
            <p:ph type="title"/>
          </p:nvPr>
        </p:nvSpPr>
        <p:spPr/>
        <p:txBody>
          <a:bodyPr/>
          <a:lstStyle/>
          <a:p>
            <a:r>
              <a:rPr lang="en-GB" altLang="en-US"/>
              <a:t>Can you read this?</a:t>
            </a:r>
          </a:p>
        </p:txBody>
      </p:sp>
      <p:sp>
        <p:nvSpPr>
          <p:cNvPr id="234499" name="Rectangle 3"/>
          <p:cNvSpPr>
            <a:spLocks noGrp="1" noChangeArrowheads="1"/>
          </p:cNvSpPr>
          <p:nvPr>
            <p:ph type="body" idx="1"/>
          </p:nvPr>
        </p:nvSpPr>
        <p:spPr/>
        <p:txBody>
          <a:bodyPr>
            <a:normAutofit/>
          </a:bodyPr>
          <a:lstStyle/>
          <a:p>
            <a:pPr marL="6350" indent="22225">
              <a:buNone/>
            </a:pPr>
            <a:r>
              <a:rPr lang="en-GB" altLang="en-US" sz="2400" dirty="0"/>
              <a:t>Can you </a:t>
            </a:r>
            <a:r>
              <a:rPr lang="en-GB" altLang="en-US" sz="2400" dirty="0" err="1"/>
              <a:t>raed</a:t>
            </a:r>
            <a:r>
              <a:rPr lang="en-GB" altLang="en-US" sz="2400" dirty="0"/>
              <a:t> </a:t>
            </a:r>
            <a:r>
              <a:rPr lang="en-GB" altLang="en-US" sz="2400" dirty="0" err="1"/>
              <a:t>tihs</a:t>
            </a:r>
            <a:r>
              <a:rPr lang="en-GB" altLang="en-US" sz="2400" dirty="0"/>
              <a:t>?    </a:t>
            </a:r>
          </a:p>
          <a:p>
            <a:pPr marL="6350" indent="22225">
              <a:buNone/>
            </a:pPr>
            <a:r>
              <a:rPr lang="en-GB" altLang="en-US" sz="2400" dirty="0"/>
              <a:t>  I </a:t>
            </a:r>
            <a:r>
              <a:rPr lang="en-GB" altLang="en-US" sz="2400" dirty="0" err="1"/>
              <a:t>cdnuolt</a:t>
            </a:r>
            <a:r>
              <a:rPr lang="en-GB" altLang="en-US" sz="2400" dirty="0"/>
              <a:t> </a:t>
            </a:r>
            <a:r>
              <a:rPr lang="en-GB" altLang="en-US" sz="2400" dirty="0" err="1"/>
              <a:t>blveiee</a:t>
            </a:r>
            <a:r>
              <a:rPr lang="en-GB" altLang="en-US" sz="2400" dirty="0"/>
              <a:t> </a:t>
            </a:r>
            <a:r>
              <a:rPr lang="en-GB" altLang="en-US" sz="2400" dirty="0" err="1"/>
              <a:t>taht</a:t>
            </a:r>
            <a:r>
              <a:rPr lang="en-GB" altLang="en-US" sz="2400" dirty="0"/>
              <a:t> I </a:t>
            </a:r>
            <a:r>
              <a:rPr lang="en-GB" altLang="en-US" sz="2400" dirty="0" err="1"/>
              <a:t>cluod</a:t>
            </a:r>
            <a:r>
              <a:rPr lang="en-GB" altLang="en-US" sz="2400" dirty="0"/>
              <a:t> </a:t>
            </a:r>
            <a:r>
              <a:rPr lang="en-GB" altLang="en-US" sz="2400" dirty="0" err="1"/>
              <a:t>aulaclty</a:t>
            </a:r>
            <a:r>
              <a:rPr lang="en-GB" altLang="en-US" sz="2400" dirty="0"/>
              <a:t> </a:t>
            </a:r>
            <a:r>
              <a:rPr lang="en-GB" altLang="en-US" sz="2400" dirty="0" err="1"/>
              <a:t>uesdnatnrd</a:t>
            </a:r>
            <a:r>
              <a:rPr lang="en-GB" altLang="en-US" sz="2400" dirty="0"/>
              <a:t> </a:t>
            </a:r>
            <a:r>
              <a:rPr lang="en-GB" altLang="en-US" sz="2400" dirty="0" err="1"/>
              <a:t>waht</a:t>
            </a:r>
            <a:r>
              <a:rPr lang="en-GB" altLang="en-US" sz="2400" dirty="0"/>
              <a:t> I was </a:t>
            </a:r>
            <a:r>
              <a:rPr lang="en-GB" altLang="en-US" sz="2400" dirty="0" err="1"/>
              <a:t>rdanieg</a:t>
            </a:r>
            <a:r>
              <a:rPr lang="en-GB" altLang="en-US" sz="2400" dirty="0"/>
              <a:t>. The </a:t>
            </a:r>
            <a:r>
              <a:rPr lang="en-GB" altLang="en-US" sz="2400" dirty="0" err="1"/>
              <a:t>phaonmneal</a:t>
            </a:r>
            <a:r>
              <a:rPr lang="en-GB" altLang="en-US" sz="2400" dirty="0"/>
              <a:t> </a:t>
            </a:r>
            <a:r>
              <a:rPr lang="en-GB" altLang="en-US" sz="2400" dirty="0" err="1"/>
              <a:t>pweor</a:t>
            </a:r>
            <a:r>
              <a:rPr lang="en-GB" altLang="en-US" sz="2400" dirty="0"/>
              <a:t> of the </a:t>
            </a:r>
            <a:r>
              <a:rPr lang="en-GB" altLang="en-US" sz="2400" dirty="0" err="1"/>
              <a:t>hmuan</a:t>
            </a:r>
            <a:r>
              <a:rPr lang="en-GB" altLang="en-US" sz="2400" dirty="0"/>
              <a:t> </a:t>
            </a:r>
            <a:r>
              <a:rPr lang="en-GB" altLang="en-US" sz="2400" dirty="0" err="1"/>
              <a:t>mnid</a:t>
            </a:r>
            <a:r>
              <a:rPr lang="en-GB" altLang="en-US" sz="2400" dirty="0"/>
              <a:t>; </a:t>
            </a:r>
            <a:r>
              <a:rPr lang="en-GB" altLang="en-US" sz="2400" dirty="0" err="1"/>
              <a:t>aoccdrnig</a:t>
            </a:r>
            <a:r>
              <a:rPr lang="en-GB" altLang="en-US" sz="2400" dirty="0"/>
              <a:t> to a </a:t>
            </a:r>
            <a:r>
              <a:rPr lang="en-GB" altLang="en-US" sz="2400" dirty="0" err="1"/>
              <a:t>rscheearch</a:t>
            </a:r>
            <a:r>
              <a:rPr lang="en-GB" altLang="en-US" sz="2400" dirty="0"/>
              <a:t> at </a:t>
            </a:r>
            <a:r>
              <a:rPr lang="en-GB" altLang="en-US" sz="2400" dirty="0" err="1"/>
              <a:t>Cmabrigde</a:t>
            </a:r>
            <a:r>
              <a:rPr lang="en-GB" altLang="en-US" sz="2400" dirty="0"/>
              <a:t> </a:t>
            </a:r>
            <a:r>
              <a:rPr lang="en-GB" altLang="en-US" sz="2400" dirty="0" err="1"/>
              <a:t>Uinervtisy</a:t>
            </a:r>
            <a:r>
              <a:rPr lang="en-GB" altLang="en-US" sz="2400" dirty="0"/>
              <a:t>, it </a:t>
            </a:r>
            <a:r>
              <a:rPr lang="en-GB" altLang="en-US" sz="2400" dirty="0" err="1"/>
              <a:t>dseno't</a:t>
            </a:r>
            <a:r>
              <a:rPr lang="en-GB" altLang="en-US" sz="2400" dirty="0"/>
              <a:t> </a:t>
            </a:r>
            <a:r>
              <a:rPr lang="en-GB" altLang="en-US" sz="2400" dirty="0" err="1"/>
              <a:t>mtaetr</a:t>
            </a:r>
            <a:r>
              <a:rPr lang="en-GB" altLang="en-US" sz="2400" dirty="0"/>
              <a:t> in </a:t>
            </a:r>
            <a:r>
              <a:rPr lang="en-GB" altLang="en-US" sz="2400" dirty="0" err="1"/>
              <a:t>waht</a:t>
            </a:r>
            <a:r>
              <a:rPr lang="en-GB" altLang="en-US" sz="2400" dirty="0"/>
              <a:t> </a:t>
            </a:r>
            <a:r>
              <a:rPr lang="en-GB" altLang="en-US" sz="2400" dirty="0" err="1"/>
              <a:t>oerdr</a:t>
            </a:r>
            <a:r>
              <a:rPr lang="en-GB" altLang="en-US" sz="2400" dirty="0"/>
              <a:t> the </a:t>
            </a:r>
            <a:r>
              <a:rPr lang="en-GB" altLang="en-US" sz="2400" dirty="0" err="1"/>
              <a:t>ltteres</a:t>
            </a:r>
            <a:r>
              <a:rPr lang="en-GB" altLang="en-US" sz="2400" dirty="0"/>
              <a:t> in a </a:t>
            </a:r>
            <a:r>
              <a:rPr lang="en-GB" altLang="en-US" sz="2400" dirty="0" err="1"/>
              <a:t>wrod</a:t>
            </a:r>
            <a:r>
              <a:rPr lang="en-GB" altLang="en-US" sz="2400" dirty="0"/>
              <a:t> are, the </a:t>
            </a:r>
            <a:r>
              <a:rPr lang="en-GB" altLang="en-US" sz="2400" dirty="0" err="1"/>
              <a:t>olny</a:t>
            </a:r>
            <a:r>
              <a:rPr lang="en-GB" altLang="en-US" sz="2400" dirty="0"/>
              <a:t> </a:t>
            </a:r>
            <a:r>
              <a:rPr lang="en-GB" altLang="en-US" sz="2400" dirty="0" err="1"/>
              <a:t>iproamtnt</a:t>
            </a:r>
            <a:r>
              <a:rPr lang="en-GB" altLang="en-US" sz="2400" dirty="0"/>
              <a:t> </a:t>
            </a:r>
            <a:r>
              <a:rPr lang="en-GB" altLang="en-US" sz="2400" dirty="0" err="1"/>
              <a:t>tihng</a:t>
            </a:r>
            <a:r>
              <a:rPr lang="en-GB" altLang="en-US" sz="2400" dirty="0"/>
              <a:t> is </a:t>
            </a:r>
            <a:r>
              <a:rPr lang="en-GB" altLang="en-US" sz="2400" dirty="0" err="1"/>
              <a:t>taht</a:t>
            </a:r>
            <a:r>
              <a:rPr lang="en-GB" altLang="en-US" sz="2400" dirty="0"/>
              <a:t> the </a:t>
            </a:r>
            <a:r>
              <a:rPr lang="en-GB" altLang="en-US" sz="2400" dirty="0" err="1"/>
              <a:t>frsit</a:t>
            </a:r>
            <a:r>
              <a:rPr lang="en-GB" altLang="en-US" sz="2400" dirty="0"/>
              <a:t> and </a:t>
            </a:r>
            <a:r>
              <a:rPr lang="en-GB" altLang="en-US" sz="2400" dirty="0" err="1"/>
              <a:t>lsat</a:t>
            </a:r>
            <a:r>
              <a:rPr lang="en-GB" altLang="en-US" sz="2400" dirty="0"/>
              <a:t> </a:t>
            </a:r>
            <a:r>
              <a:rPr lang="en-GB" altLang="en-US" sz="2400" dirty="0" err="1"/>
              <a:t>ltteer</a:t>
            </a:r>
            <a:r>
              <a:rPr lang="en-GB" altLang="en-US" sz="2400" dirty="0"/>
              <a:t> be in the </a:t>
            </a:r>
            <a:r>
              <a:rPr lang="en-GB" altLang="en-US" sz="2400" dirty="0" err="1"/>
              <a:t>rghit</a:t>
            </a:r>
            <a:r>
              <a:rPr lang="en-GB" altLang="en-US" sz="2400" dirty="0"/>
              <a:t> </a:t>
            </a:r>
            <a:r>
              <a:rPr lang="en-GB" altLang="en-US" sz="2400" dirty="0" err="1"/>
              <a:t>pclae</a:t>
            </a:r>
            <a:r>
              <a:rPr lang="en-GB" altLang="en-US" sz="2400" dirty="0"/>
              <a:t>. </a:t>
            </a:r>
          </a:p>
          <a:p>
            <a:pPr marL="6350" indent="22225">
              <a:buNone/>
            </a:pPr>
            <a:r>
              <a:rPr lang="en-GB" altLang="en-US" sz="2400" dirty="0"/>
              <a:t>  The </a:t>
            </a:r>
            <a:r>
              <a:rPr lang="en-GB" altLang="en-US" sz="2400" dirty="0" err="1"/>
              <a:t>rset</a:t>
            </a:r>
            <a:r>
              <a:rPr lang="en-GB" altLang="en-US" sz="2400" dirty="0"/>
              <a:t> can be a </a:t>
            </a:r>
            <a:r>
              <a:rPr lang="en-GB" altLang="en-US" sz="2400" dirty="0" err="1"/>
              <a:t>taotl</a:t>
            </a:r>
            <a:r>
              <a:rPr lang="en-GB" altLang="en-US" sz="2400" dirty="0"/>
              <a:t> </a:t>
            </a:r>
            <a:r>
              <a:rPr lang="en-GB" altLang="en-US" sz="2400" dirty="0" err="1"/>
              <a:t>mses</a:t>
            </a:r>
            <a:r>
              <a:rPr lang="en-GB" altLang="en-US" sz="2400" dirty="0"/>
              <a:t> and you can </a:t>
            </a:r>
            <a:r>
              <a:rPr lang="en-GB" altLang="en-US" sz="2400" dirty="0" err="1"/>
              <a:t>sitll</a:t>
            </a:r>
            <a:r>
              <a:rPr lang="en-GB" altLang="en-US" sz="2400" dirty="0"/>
              <a:t> </a:t>
            </a:r>
            <a:r>
              <a:rPr lang="en-GB" altLang="en-US" sz="2400" dirty="0" err="1"/>
              <a:t>raed</a:t>
            </a:r>
            <a:r>
              <a:rPr lang="en-GB" altLang="en-US" sz="2400" dirty="0"/>
              <a:t> it </a:t>
            </a:r>
            <a:r>
              <a:rPr lang="en-GB" altLang="en-US" sz="2400" dirty="0" err="1"/>
              <a:t>whotuit</a:t>
            </a:r>
            <a:r>
              <a:rPr lang="en-GB" altLang="en-US" sz="2400" dirty="0"/>
              <a:t> a </a:t>
            </a:r>
            <a:r>
              <a:rPr lang="en-GB" altLang="en-US" sz="2400" dirty="0" err="1"/>
              <a:t>pboerlm</a:t>
            </a:r>
            <a:r>
              <a:rPr lang="en-GB" altLang="en-US" sz="2400" dirty="0"/>
              <a:t>. </a:t>
            </a:r>
            <a:r>
              <a:rPr lang="en-GB" altLang="en-US" sz="2400" dirty="0" err="1"/>
              <a:t>Tihs</a:t>
            </a:r>
            <a:r>
              <a:rPr lang="en-GB" altLang="en-US" sz="2400" dirty="0"/>
              <a:t> is </a:t>
            </a:r>
            <a:r>
              <a:rPr lang="en-GB" altLang="en-US" sz="2400" dirty="0" err="1"/>
              <a:t>bcuseae</a:t>
            </a:r>
            <a:r>
              <a:rPr lang="en-GB" altLang="en-US" sz="2400" dirty="0"/>
              <a:t> the </a:t>
            </a:r>
            <a:r>
              <a:rPr lang="en-GB" altLang="en-US" sz="2400" dirty="0" err="1"/>
              <a:t>huamn</a:t>
            </a:r>
            <a:r>
              <a:rPr lang="en-GB" altLang="en-US" sz="2400" dirty="0"/>
              <a:t> </a:t>
            </a:r>
            <a:r>
              <a:rPr lang="en-GB" altLang="en-US" sz="2400" dirty="0" err="1"/>
              <a:t>mnid</a:t>
            </a:r>
            <a:r>
              <a:rPr lang="en-GB" altLang="en-US" sz="2400" dirty="0"/>
              <a:t> </a:t>
            </a:r>
            <a:r>
              <a:rPr lang="en-GB" altLang="en-US" sz="2400" dirty="0" err="1"/>
              <a:t>deos</a:t>
            </a:r>
            <a:r>
              <a:rPr lang="en-GB" altLang="en-US" sz="2400" dirty="0"/>
              <a:t> not </a:t>
            </a:r>
            <a:r>
              <a:rPr lang="en-GB" altLang="en-US" sz="2400" dirty="0" err="1"/>
              <a:t>raed</a:t>
            </a:r>
            <a:r>
              <a:rPr lang="en-GB" altLang="en-US" sz="2400" dirty="0"/>
              <a:t> </a:t>
            </a:r>
            <a:r>
              <a:rPr lang="en-GB" altLang="en-US" sz="2400" dirty="0" err="1"/>
              <a:t>ervey</a:t>
            </a:r>
            <a:r>
              <a:rPr lang="en-GB" altLang="en-US" sz="2400" dirty="0"/>
              <a:t> </a:t>
            </a:r>
            <a:r>
              <a:rPr lang="en-GB" altLang="en-US" sz="2400" dirty="0" err="1"/>
              <a:t>lteter</a:t>
            </a:r>
            <a:r>
              <a:rPr lang="en-GB" altLang="en-US" sz="2400" dirty="0"/>
              <a:t> by </a:t>
            </a:r>
            <a:r>
              <a:rPr lang="en-GB" altLang="en-US" sz="2400" dirty="0" err="1"/>
              <a:t>istlef</a:t>
            </a:r>
            <a:r>
              <a:rPr lang="en-GB" altLang="en-US" sz="2400" dirty="0"/>
              <a:t>, but the </a:t>
            </a:r>
            <a:r>
              <a:rPr lang="en-GB" altLang="en-US" sz="2400" dirty="0" err="1"/>
              <a:t>wrod</a:t>
            </a:r>
            <a:r>
              <a:rPr lang="en-GB" altLang="en-US" sz="2400" dirty="0"/>
              <a:t> as a </a:t>
            </a:r>
            <a:r>
              <a:rPr lang="en-GB" altLang="en-US" sz="2400" dirty="0" err="1"/>
              <a:t>wlohe</a:t>
            </a:r>
            <a:r>
              <a:rPr lang="en-GB" altLang="en-US" sz="2400" dirty="0"/>
              <a:t>. </a:t>
            </a:r>
          </a:p>
          <a:p>
            <a:pPr marL="6350" indent="22225">
              <a:buNone/>
            </a:pPr>
            <a:r>
              <a:rPr lang="en-GB" altLang="en-US" sz="2400" dirty="0" err="1"/>
              <a:t>Azanmig</a:t>
            </a:r>
            <a:r>
              <a:rPr lang="en-GB" altLang="en-US" sz="2400" dirty="0"/>
              <a:t> huh?</a:t>
            </a:r>
          </a:p>
        </p:txBody>
      </p:sp>
    </p:spTree>
    <p:extLst>
      <p:ext uri="{BB962C8B-B14F-4D97-AF65-F5344CB8AC3E}">
        <p14:creationId xmlns:p14="http://schemas.microsoft.com/office/powerpoint/2010/main" val="5654550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0"/>
            <a:ext cx="8733386" cy="1393873"/>
          </a:xfrm>
        </p:spPr>
        <p:txBody>
          <a:bodyPr>
            <a:noAutofit/>
          </a:bodyPr>
          <a:lstStyle/>
          <a:p>
            <a:r>
              <a:rPr lang="en-GB" dirty="0">
                <a:latin typeface="Comic Sans MS" panose="030F0702030302020204" pitchFamily="66" charset="0"/>
              </a:rPr>
              <a:t>The Effect of Stress</a:t>
            </a:r>
          </a:p>
        </p:txBody>
      </p:sp>
      <p:sp>
        <p:nvSpPr>
          <p:cNvPr id="3" name="Content Placeholder 2"/>
          <p:cNvSpPr>
            <a:spLocks noGrp="1"/>
          </p:cNvSpPr>
          <p:nvPr>
            <p:ph idx="4294967295"/>
          </p:nvPr>
        </p:nvSpPr>
        <p:spPr>
          <a:xfrm>
            <a:off x="1703512" y="2030673"/>
            <a:ext cx="8229600" cy="5327602"/>
          </a:xfrm>
          <a:prstGeom prst="rect">
            <a:avLst/>
          </a:prstGeom>
        </p:spPr>
        <p:txBody>
          <a:bodyPr>
            <a:normAutofit/>
          </a:bodyPr>
          <a:lstStyle/>
          <a:p>
            <a:pPr marL="0" indent="0">
              <a:buNone/>
            </a:pPr>
            <a:endParaRPr lang="en-GB" sz="2200" dirty="0"/>
          </a:p>
          <a:p>
            <a:pPr marL="0" indent="0">
              <a:buNone/>
            </a:pPr>
            <a:endParaRPr lang="en-GB" sz="2400" dirty="0">
              <a:latin typeface="Comic Sans MS" panose="030F0702030302020204" pitchFamily="66" charset="0"/>
            </a:endParaRPr>
          </a:p>
          <a:p>
            <a:pPr>
              <a:buFont typeface="Courier New" pitchFamily="49" charset="0"/>
              <a:buChar char="o"/>
            </a:pPr>
            <a:r>
              <a:rPr lang="en-GB" sz="2400" dirty="0">
                <a:latin typeface="Comic Sans MS" panose="030F0702030302020204" pitchFamily="66" charset="0"/>
              </a:rPr>
              <a:t>Evidence shows that dyslexic children (</a:t>
            </a:r>
            <a:r>
              <a:rPr lang="en-GB" sz="2400" i="1" dirty="0">
                <a:latin typeface="Comic Sans MS" panose="030F0702030302020204" pitchFamily="66" charset="0"/>
              </a:rPr>
              <a:t>&amp; adults</a:t>
            </a:r>
            <a:r>
              <a:rPr lang="en-GB" sz="2400" dirty="0">
                <a:latin typeface="Comic Sans MS" panose="030F0702030302020204" pitchFamily="66" charset="0"/>
              </a:rPr>
              <a:t>) are more likely to perceive themselves as unintelligent </a:t>
            </a:r>
            <a:r>
              <a:rPr lang="en-GB" sz="2000" dirty="0">
                <a:latin typeface="Comic Sans MS" panose="030F0702030302020204" pitchFamily="66" charset="0"/>
              </a:rPr>
              <a:t>(Humphrey and Mullins 2002)</a:t>
            </a:r>
          </a:p>
          <a:p>
            <a:pPr>
              <a:buFont typeface="Courier New" pitchFamily="49" charset="0"/>
              <a:buChar char="o"/>
            </a:pPr>
            <a:r>
              <a:rPr lang="en-GB" sz="2400" dirty="0">
                <a:solidFill>
                  <a:srgbClr val="0070C0"/>
                </a:solidFill>
                <a:latin typeface="Comic Sans MS" panose="030F0702030302020204" pitchFamily="66" charset="0"/>
              </a:rPr>
              <a:t>Increased levels of stress and anxiety often manifests itself in inappropriate behaviours such as becoming withdrawn, aggressive or school phobic.</a:t>
            </a:r>
          </a:p>
          <a:p>
            <a:pPr>
              <a:buFont typeface="Courier New" pitchFamily="49" charset="0"/>
              <a:buChar char="o"/>
            </a:pPr>
            <a:r>
              <a:rPr lang="en-GB" sz="2400" dirty="0">
                <a:latin typeface="Comic Sans MS" panose="030F0702030302020204" pitchFamily="66" charset="0"/>
              </a:rPr>
              <a:t>They are more likely to be the victims of bullying in mainstream schools </a:t>
            </a:r>
            <a:r>
              <a:rPr lang="en-GB" sz="2000" dirty="0">
                <a:latin typeface="Comic Sans MS" panose="030F0702030302020204" pitchFamily="66" charset="0"/>
              </a:rPr>
              <a:t>(Thomson et al. 1994)</a:t>
            </a:r>
          </a:p>
        </p:txBody>
      </p:sp>
      <p:sp>
        <p:nvSpPr>
          <p:cNvPr id="7" name="Slide Number Placeholder 6"/>
          <p:cNvSpPr>
            <a:spLocks noGrp="1"/>
          </p:cNvSpPr>
          <p:nvPr>
            <p:ph type="sldNum" sz="quarter" idx="12"/>
          </p:nvPr>
        </p:nvSpPr>
        <p:spPr/>
        <p:txBody>
          <a:bodyPr/>
          <a:lstStyle/>
          <a:p>
            <a:fld id="{21F2C0E6-1AB4-43F1-B44C-9FFEAC015FFF}" type="slidenum">
              <a:rPr lang="en-GB" smtClean="0"/>
              <a:pPr/>
              <a:t>65</a:t>
            </a:fld>
            <a:endParaRPr lang="en-GB"/>
          </a:p>
        </p:txBody>
      </p:sp>
      <p:pic>
        <p:nvPicPr>
          <p:cNvPr id="5" name="Picture 2" descr="\\home-srv-008\homes-008\pss058\Windows_Data\Downloads\bullyin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49960" y="1027800"/>
            <a:ext cx="5760640" cy="1687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5481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73245" y="579422"/>
            <a:ext cx="7994208" cy="6029608"/>
          </a:xfrm>
        </p:spPr>
        <p:txBody>
          <a:bodyPr>
            <a:normAutofit/>
          </a:bodyPr>
          <a:lstStyle/>
          <a:p>
            <a:pPr algn="l"/>
            <a:r>
              <a:rPr lang="en-GB" sz="2400" dirty="0">
                <a:latin typeface="Comic Sans MS" panose="030F0702030302020204" pitchFamily="66" charset="0"/>
              </a:rPr>
              <a:t>“80% of learning difficulties can be attributed to stress. Therefore secure, happy learners learn and stressed, anxious learners do not.”</a:t>
            </a:r>
          </a:p>
          <a:p>
            <a:pPr algn="l"/>
            <a:r>
              <a:rPr lang="en-GB" sz="2400" dirty="0">
                <a:latin typeface="Comic Sans MS" panose="030F0702030302020204" pitchFamily="66" charset="0"/>
              </a:rPr>
              <a:t>Neil McKay – Removing Dyslexia as a Barrier to Achievement</a:t>
            </a:r>
          </a:p>
          <a:p>
            <a:pPr algn="l"/>
            <a:endParaRPr lang="en-GB" sz="1200" dirty="0">
              <a:latin typeface="Comic Sans MS" panose="030F0702030302020204" pitchFamily="66" charset="0"/>
            </a:endParaRPr>
          </a:p>
          <a:p>
            <a:pPr algn="l"/>
            <a:endParaRPr lang="en-GB" sz="1200" dirty="0">
              <a:latin typeface="Comic Sans MS" panose="030F0702030302020204" pitchFamily="66" charset="0"/>
            </a:endParaRPr>
          </a:p>
          <a:p>
            <a:pPr algn="l"/>
            <a:endParaRPr lang="en-GB" sz="1200" dirty="0">
              <a:latin typeface="Comic Sans MS" panose="030F0702030302020204" pitchFamily="66" charset="0"/>
            </a:endParaRPr>
          </a:p>
          <a:p>
            <a:pPr algn="l"/>
            <a:endParaRPr lang="en-GB" sz="1200" dirty="0">
              <a:latin typeface="Comic Sans MS" panose="030F0702030302020204" pitchFamily="66" charset="0"/>
            </a:endParaRPr>
          </a:p>
          <a:p>
            <a:pPr algn="l"/>
            <a:endParaRPr lang="en-GB" sz="1200" dirty="0">
              <a:latin typeface="Comic Sans MS" panose="030F0702030302020204" pitchFamily="66" charset="0"/>
            </a:endParaRPr>
          </a:p>
          <a:p>
            <a:pPr algn="l"/>
            <a:endParaRPr lang="en-GB" sz="1200" dirty="0">
              <a:latin typeface="Comic Sans MS" panose="030F0702030302020204" pitchFamily="66" charset="0"/>
            </a:endParaRPr>
          </a:p>
          <a:p>
            <a:pPr algn="l"/>
            <a:r>
              <a:rPr lang="en-GB" sz="2400" dirty="0">
                <a:latin typeface="Comic Sans MS" panose="030F0702030302020204" pitchFamily="66" charset="0"/>
              </a:rPr>
              <a:t>“The feel-good factor can support learners to feel so good about themselves that they are prepared to take risks, have a go and believe mistakes are cool.” </a:t>
            </a:r>
          </a:p>
          <a:p>
            <a:pPr algn="l"/>
            <a:endParaRPr lang="en-GB" dirty="0"/>
          </a:p>
        </p:txBody>
      </p:sp>
      <p:sp>
        <p:nvSpPr>
          <p:cNvPr id="5" name="Slide Number Placeholder 4"/>
          <p:cNvSpPr>
            <a:spLocks noGrp="1"/>
          </p:cNvSpPr>
          <p:nvPr>
            <p:ph type="sldNum" sz="quarter" idx="12"/>
          </p:nvPr>
        </p:nvSpPr>
        <p:spPr/>
        <p:txBody>
          <a:bodyPr/>
          <a:lstStyle/>
          <a:p>
            <a:fld id="{21F2C0E6-1AB4-43F1-B44C-9FFEAC015FFF}" type="slidenum">
              <a:rPr lang="en-GB" smtClean="0"/>
              <a:pPr/>
              <a:t>66</a:t>
            </a:fld>
            <a:endParaRPr lang="en-GB"/>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4175" y="2680499"/>
            <a:ext cx="5832648" cy="1656184"/>
          </a:xfrm>
          <a:prstGeom prst="rect">
            <a:avLst/>
          </a:prstGeom>
        </p:spPr>
      </p:pic>
    </p:spTree>
    <p:extLst>
      <p:ext uri="{BB962C8B-B14F-4D97-AF65-F5344CB8AC3E}">
        <p14:creationId xmlns:p14="http://schemas.microsoft.com/office/powerpoint/2010/main" val="26589987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mic Sans MS" panose="030F0702030302020204" pitchFamily="66" charset="0"/>
              </a:rPr>
              <a:t>Creating a Positive Working Environment</a:t>
            </a:r>
            <a:endParaRPr lang="en-GB" sz="2800" dirty="0">
              <a:latin typeface="Comic Sans MS" panose="030F0702030302020204" pitchFamily="66" charset="0"/>
            </a:endParaRPr>
          </a:p>
        </p:txBody>
      </p:sp>
      <p:sp>
        <p:nvSpPr>
          <p:cNvPr id="3" name="Content Placeholder 2"/>
          <p:cNvSpPr>
            <a:spLocks noGrp="1"/>
          </p:cNvSpPr>
          <p:nvPr>
            <p:ph idx="4294967295"/>
          </p:nvPr>
        </p:nvSpPr>
        <p:spPr>
          <a:xfrm>
            <a:off x="838200" y="1473200"/>
            <a:ext cx="10515600" cy="4703763"/>
          </a:xfrm>
          <a:prstGeom prst="rect">
            <a:avLst/>
          </a:prstGeom>
        </p:spPr>
        <p:txBody>
          <a:bodyPr>
            <a:noAutofit/>
          </a:bodyPr>
          <a:lstStyle/>
          <a:p>
            <a:pPr marL="0" indent="0">
              <a:buNone/>
            </a:pPr>
            <a:endParaRPr lang="en-GB" sz="2800" dirty="0">
              <a:latin typeface="Comic Sans MS" panose="030F0702030302020204" pitchFamily="66" charset="0"/>
            </a:endParaRPr>
          </a:p>
          <a:p>
            <a:r>
              <a:rPr lang="en-GB" sz="2800" dirty="0">
                <a:latin typeface="Comic Sans MS" panose="030F0702030302020204" pitchFamily="66" charset="0"/>
              </a:rPr>
              <a:t>Pupils have no difficulty in recognising the learning environment in which they can succeed</a:t>
            </a:r>
          </a:p>
          <a:p>
            <a:endParaRPr lang="en-GB" sz="2800" dirty="0">
              <a:latin typeface="Comic Sans MS" panose="030F0702030302020204" pitchFamily="66" charset="0"/>
            </a:endParaRPr>
          </a:p>
          <a:p>
            <a:r>
              <a:rPr lang="en-GB" sz="2800" dirty="0">
                <a:latin typeface="Comic Sans MS" panose="030F0702030302020204" pitchFamily="66" charset="0"/>
              </a:rPr>
              <a:t>The major influence is the </a:t>
            </a:r>
            <a:r>
              <a:rPr lang="en-GB" sz="2800" b="1" dirty="0">
                <a:solidFill>
                  <a:srgbClr val="0070C0"/>
                </a:solidFill>
                <a:latin typeface="Comic Sans MS" panose="030F0702030302020204" pitchFamily="66" charset="0"/>
              </a:rPr>
              <a:t>emotional climate</a:t>
            </a:r>
            <a:r>
              <a:rPr lang="en-GB" sz="2800" dirty="0">
                <a:solidFill>
                  <a:srgbClr val="0070C0"/>
                </a:solidFill>
                <a:latin typeface="Comic Sans MS" panose="030F0702030302020204" pitchFamily="66" charset="0"/>
              </a:rPr>
              <a:t> </a:t>
            </a:r>
            <a:r>
              <a:rPr lang="en-GB" sz="2800" dirty="0">
                <a:latin typeface="Comic Sans MS" panose="030F0702030302020204" pitchFamily="66" charset="0"/>
              </a:rPr>
              <a:t>in the classroom rather than any specific techniques or special methodology</a:t>
            </a:r>
          </a:p>
          <a:p>
            <a:pPr marL="0" indent="0">
              <a:buNone/>
            </a:pPr>
            <a:endParaRPr lang="en-GB" sz="2800" b="1" dirty="0">
              <a:latin typeface="Comic Sans MS" panose="030F0702030302020204" pitchFamily="66" charset="0"/>
            </a:endParaRPr>
          </a:p>
          <a:p>
            <a:r>
              <a:rPr lang="en-GB" sz="2800" b="1" dirty="0">
                <a:solidFill>
                  <a:srgbClr val="C00000"/>
                </a:solidFill>
                <a:latin typeface="Comic Sans MS" panose="030F0702030302020204" pitchFamily="66" charset="0"/>
              </a:rPr>
              <a:t>Patience, time, attitude</a:t>
            </a:r>
          </a:p>
          <a:p>
            <a:pPr marL="0" indent="0">
              <a:buNone/>
            </a:pPr>
            <a:endParaRPr lang="en-GB" sz="2400" dirty="0">
              <a:solidFill>
                <a:srgbClr val="00B0F0"/>
              </a:solidFill>
              <a:latin typeface="Comic Sans MS" panose="030F0702030302020204" pitchFamily="66" charset="0"/>
            </a:endParaRP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1F2C0E6-1AB4-43F1-B44C-9FFEAC015FFF}" type="slidenum">
              <a:rPr lang="en-GB" smtClean="0"/>
              <a:pPr/>
              <a:t>67</a:t>
            </a:fld>
            <a:endParaRPr lang="en-GB"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28655" y="4521200"/>
            <a:ext cx="2063345" cy="2336800"/>
          </a:xfrm>
          <a:prstGeom prst="rect">
            <a:avLst/>
          </a:prstGeom>
        </p:spPr>
      </p:pic>
    </p:spTree>
    <p:extLst>
      <p:ext uri="{BB962C8B-B14F-4D97-AF65-F5344CB8AC3E}">
        <p14:creationId xmlns:p14="http://schemas.microsoft.com/office/powerpoint/2010/main" val="296691120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Dyslexia friendly teaching has benefits,</a:t>
            </a:r>
            <a:br>
              <a:rPr lang="en-GB" dirty="0"/>
            </a:br>
            <a:r>
              <a:rPr lang="en-GB" dirty="0"/>
              <a:t>pupils..</a:t>
            </a:r>
          </a:p>
        </p:txBody>
      </p:sp>
      <p:sp>
        <p:nvSpPr>
          <p:cNvPr id="3" name="Content Placeholder 2"/>
          <p:cNvSpPr>
            <a:spLocks noGrp="1"/>
          </p:cNvSpPr>
          <p:nvPr>
            <p:ph idx="4294967295"/>
          </p:nvPr>
        </p:nvSpPr>
        <p:spPr>
          <a:xfrm>
            <a:off x="3276600" y="2133600"/>
            <a:ext cx="8915400" cy="3778250"/>
          </a:xfrm>
        </p:spPr>
        <p:txBody>
          <a:bodyPr>
            <a:normAutofit/>
          </a:bodyPr>
          <a:lstStyle/>
          <a:p>
            <a:r>
              <a:rPr lang="en-GB" sz="2400" dirty="0"/>
              <a:t>Benefits all pupils</a:t>
            </a:r>
          </a:p>
        </p:txBody>
      </p:sp>
      <p:graphicFrame>
        <p:nvGraphicFramePr>
          <p:cNvPr id="5" name="Diagram 4"/>
          <p:cNvGraphicFramePr/>
          <p:nvPr/>
        </p:nvGraphicFramePr>
        <p:xfrm>
          <a:off x="1968500" y="1888066"/>
          <a:ext cx="8128000" cy="3890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879600" y="5956300"/>
            <a:ext cx="9486900" cy="830997"/>
          </a:xfrm>
          <a:prstGeom prst="rect">
            <a:avLst/>
          </a:prstGeom>
          <a:noFill/>
        </p:spPr>
        <p:txBody>
          <a:bodyPr wrap="square" rtlCol="0">
            <a:spAutoFit/>
          </a:bodyPr>
          <a:lstStyle/>
          <a:p>
            <a:r>
              <a:rPr lang="en-GB" sz="2400" dirty="0"/>
              <a:t>These are seen as the keys to maximising strengths and minimising weaknesses</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dirty="0">
                <a:solidFill>
                  <a:srgbClr val="000000"/>
                </a:solidFill>
                <a:latin typeface="Comic Sans MS" panose="030F0702030302020204" pitchFamily="66" charset="0"/>
              </a:rPr>
              <a:t>Dyslexia-friendly support </a:t>
            </a:r>
          </a:p>
        </p:txBody>
      </p:sp>
      <p:graphicFrame>
        <p:nvGraphicFramePr>
          <p:cNvPr id="4" name="Content Placeholder 3"/>
          <p:cNvGraphicFramePr>
            <a:graphicFrameLocks noGrp="1"/>
          </p:cNvGraphicFramePr>
          <p:nvPr>
            <p:ph idx="4294967295"/>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57190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0070C0"/>
                </a:solidFill>
                <a:latin typeface="Comic Sans MS" pitchFamily="66" charset="0"/>
              </a:rPr>
              <a:t>Procedures for working with dyslexic learners</a:t>
            </a:r>
            <a:br>
              <a:rPr lang="en-GB" dirty="0">
                <a:latin typeface="Comic Sans MS" pitchFamily="66" charset="0"/>
              </a:rPr>
            </a:br>
            <a:endParaRPr lang="en-GB" dirty="0">
              <a:latin typeface="Comic Sans MS" pitchFamily="66" charset="0"/>
            </a:endParaRPr>
          </a:p>
        </p:txBody>
      </p:sp>
      <p:sp>
        <p:nvSpPr>
          <p:cNvPr id="3" name="Content Placeholder 2"/>
          <p:cNvSpPr>
            <a:spLocks noGrp="1"/>
          </p:cNvSpPr>
          <p:nvPr>
            <p:ph idx="4294967295"/>
          </p:nvPr>
        </p:nvSpPr>
        <p:spPr>
          <a:xfrm>
            <a:off x="2136618" y="1421394"/>
            <a:ext cx="6970451" cy="4599160"/>
          </a:xfrm>
          <a:prstGeom prst="rect">
            <a:avLst/>
          </a:prstGeom>
        </p:spPr>
        <p:txBody>
          <a:bodyPr>
            <a:normAutofit/>
          </a:bodyPr>
          <a:lstStyle/>
          <a:p>
            <a:endParaRPr lang="en-GB" sz="2700" b="1" dirty="0">
              <a:latin typeface="Comic Sans MS" pitchFamily="66" charset="0"/>
            </a:endParaRPr>
          </a:p>
          <a:p>
            <a:r>
              <a:rPr lang="en-GB" sz="2700" b="1" dirty="0">
                <a:latin typeface="Comic Sans MS" pitchFamily="66" charset="0"/>
              </a:rPr>
              <a:t>Make sure the learner understands the task</a:t>
            </a:r>
          </a:p>
          <a:p>
            <a:endParaRPr lang="en-GB" sz="2700" b="1" dirty="0">
              <a:latin typeface="Comic Sans MS" pitchFamily="66" charset="0"/>
            </a:endParaRPr>
          </a:p>
          <a:p>
            <a:r>
              <a:rPr lang="en-GB" sz="2700" b="1" dirty="0">
                <a:latin typeface="Comic Sans MS" pitchFamily="66" charset="0"/>
              </a:rPr>
              <a:t>Encourage a ‘Have a go attitude’</a:t>
            </a:r>
          </a:p>
          <a:p>
            <a:endParaRPr lang="en-GB" sz="2700" b="1" dirty="0">
              <a:latin typeface="Comic Sans MS" pitchFamily="66" charset="0"/>
            </a:endParaRPr>
          </a:p>
          <a:p>
            <a:endParaRPr lang="en-GB" sz="2700" b="1" dirty="0">
              <a:latin typeface="Comic Sans MS" pitchFamily="66" charset="0"/>
            </a:endParaRPr>
          </a:p>
          <a:p>
            <a:r>
              <a:rPr lang="en-GB" sz="2700" b="1" dirty="0">
                <a:latin typeface="Comic Sans MS" pitchFamily="66" charset="0"/>
              </a:rPr>
              <a:t>Look for the ‘positive’ </a:t>
            </a:r>
          </a:p>
          <a:p>
            <a:pPr>
              <a:buNone/>
            </a:pPr>
            <a:r>
              <a:rPr lang="en-GB" sz="2700" i="1" dirty="0"/>
              <a:t>                     </a:t>
            </a:r>
          </a:p>
        </p:txBody>
      </p:sp>
      <p:pic>
        <p:nvPicPr>
          <p:cNvPr id="13313" name="Picture 1" descr="C:\Users\amelia\Downloads\Small-Steps-Big-Rewards1.png"/>
          <p:cNvPicPr>
            <a:picLocks noChangeAspect="1" noChangeArrowheads="1"/>
          </p:cNvPicPr>
          <p:nvPr/>
        </p:nvPicPr>
        <p:blipFill>
          <a:blip r:embed="rId2" cstate="print"/>
          <a:srcRect/>
          <a:stretch>
            <a:fillRect/>
          </a:stretch>
        </p:blipFill>
        <p:spPr bwMode="auto">
          <a:xfrm>
            <a:off x="7935428" y="4606893"/>
            <a:ext cx="3483006" cy="1566174"/>
          </a:xfrm>
          <a:prstGeom prst="rect">
            <a:avLst/>
          </a:prstGeom>
          <a:noFill/>
        </p:spPr>
      </p:pic>
    </p:spTree>
    <p:extLst>
      <p:ext uri="{BB962C8B-B14F-4D97-AF65-F5344CB8AC3E}">
        <p14:creationId xmlns:p14="http://schemas.microsoft.com/office/powerpoint/2010/main" val="310303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The </a:t>
            </a:r>
            <a:br>
              <a:rPr lang="en-GB" dirty="0"/>
            </a:br>
            <a:r>
              <a:rPr lang="en-GB" dirty="0"/>
              <a:t>Task..</a:t>
            </a:r>
          </a:p>
        </p:txBody>
      </p:sp>
      <p:sp>
        <p:nvSpPr>
          <p:cNvPr id="3" name="Content Placeholder 2"/>
          <p:cNvSpPr>
            <a:spLocks noGrp="1"/>
          </p:cNvSpPr>
          <p:nvPr>
            <p:ph idx="1"/>
          </p:nvPr>
        </p:nvSpPr>
        <p:spPr>
          <a:xfrm>
            <a:off x="1960605" y="2133600"/>
            <a:ext cx="9544007" cy="3777622"/>
          </a:xfrm>
        </p:spPr>
        <p:txBody>
          <a:bodyPr>
            <a:noAutofit/>
          </a:bodyPr>
          <a:lstStyle/>
          <a:p>
            <a:r>
              <a:rPr lang="en-GB" sz="2400" dirty="0">
                <a:solidFill>
                  <a:srgbClr val="0070C0"/>
                </a:solidFill>
                <a:latin typeface="Comic Sans MS" panose="030F0702030302020204" pitchFamily="66" charset="0"/>
              </a:rPr>
              <a:t>To encourage a sense of pride in their strengths </a:t>
            </a:r>
          </a:p>
          <a:p>
            <a:endParaRPr lang="en-GB" sz="2400" dirty="0">
              <a:solidFill>
                <a:srgbClr val="0070C0"/>
              </a:solidFill>
              <a:latin typeface="Comic Sans MS" panose="030F0702030302020204" pitchFamily="66" charset="0"/>
            </a:endParaRPr>
          </a:p>
          <a:p>
            <a:r>
              <a:rPr lang="en-GB" sz="2400" dirty="0">
                <a:solidFill>
                  <a:srgbClr val="0070C0"/>
                </a:solidFill>
                <a:latin typeface="Comic Sans MS" panose="030F0702030302020204" pitchFamily="66" charset="0"/>
              </a:rPr>
              <a:t>Have an understanding of their weaknesses </a:t>
            </a:r>
          </a:p>
          <a:p>
            <a:endParaRPr lang="en-GB" sz="2400" dirty="0">
              <a:solidFill>
                <a:srgbClr val="0070C0"/>
              </a:solidFill>
              <a:latin typeface="Comic Sans MS" panose="030F0702030302020204" pitchFamily="66" charset="0"/>
            </a:endParaRPr>
          </a:p>
          <a:p>
            <a:r>
              <a:rPr lang="en-GB" sz="2400" dirty="0">
                <a:solidFill>
                  <a:srgbClr val="0070C0"/>
                </a:solidFill>
                <a:latin typeface="Comic Sans MS" panose="030F0702030302020204" pitchFamily="66" charset="0"/>
              </a:rPr>
              <a:t>Allow alternative forms of recording for pupils to show their knowledge</a:t>
            </a:r>
          </a:p>
          <a:p>
            <a:endParaRPr lang="en-GB" sz="2400" dirty="0">
              <a:solidFill>
                <a:srgbClr val="0070C0"/>
              </a:solidFill>
              <a:latin typeface="Comic Sans MS" panose="030F0702030302020204" pitchFamily="66" charset="0"/>
            </a:endParaRPr>
          </a:p>
          <a:p>
            <a:r>
              <a:rPr lang="en-GB" sz="2400" dirty="0">
                <a:solidFill>
                  <a:srgbClr val="0070C0"/>
                </a:solidFill>
                <a:latin typeface="Comic Sans MS" panose="030F0702030302020204" pitchFamily="66" charset="0"/>
              </a:rPr>
              <a:t>Use alternative methods of presenting information to enhance learning and make lessons fun</a:t>
            </a:r>
          </a:p>
        </p:txBody>
      </p:sp>
      <p:sp>
        <p:nvSpPr>
          <p:cNvPr id="5" name="Slide Number Placeholder 4"/>
          <p:cNvSpPr>
            <a:spLocks noGrp="1"/>
          </p:cNvSpPr>
          <p:nvPr>
            <p:ph type="sldNum" sz="quarter" idx="12"/>
          </p:nvPr>
        </p:nvSpPr>
        <p:spPr/>
        <p:txBody>
          <a:bodyPr/>
          <a:lstStyle/>
          <a:p>
            <a:fld id="{21F2C0E6-1AB4-43F1-B44C-9FFEAC015FFF}" type="slidenum">
              <a:rPr lang="en-GB" smtClean="0"/>
              <a:pPr/>
              <a:t>72</a:t>
            </a:fld>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0066" y="374948"/>
            <a:ext cx="6336704" cy="1728192"/>
          </a:xfrm>
          <a:prstGeom prst="rect">
            <a:avLst/>
          </a:prstGeom>
        </p:spPr>
      </p:pic>
    </p:spTree>
    <p:extLst>
      <p:ext uri="{BB962C8B-B14F-4D97-AF65-F5344CB8AC3E}">
        <p14:creationId xmlns:p14="http://schemas.microsoft.com/office/powerpoint/2010/main" val="248401854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5671" y="1106743"/>
            <a:ext cx="5915025" cy="994172"/>
          </a:xfrm>
        </p:spPr>
        <p:txBody>
          <a:bodyPr>
            <a:normAutofit fontScale="90000"/>
          </a:bodyPr>
          <a:lstStyle/>
          <a:p>
            <a:r>
              <a:rPr lang="en-GB" dirty="0">
                <a:solidFill>
                  <a:schemeClr val="accent6"/>
                </a:solidFill>
                <a:latin typeface="Comic Sans MS" pitchFamily="66" charset="0"/>
              </a:rPr>
              <a:t>Building self confidence</a:t>
            </a:r>
          </a:p>
        </p:txBody>
      </p:sp>
      <p:sp>
        <p:nvSpPr>
          <p:cNvPr id="3" name="Content Placeholder 2"/>
          <p:cNvSpPr>
            <a:spLocks noGrp="1"/>
          </p:cNvSpPr>
          <p:nvPr>
            <p:ph idx="4294967295"/>
          </p:nvPr>
        </p:nvSpPr>
        <p:spPr>
          <a:xfrm>
            <a:off x="2199992" y="2186862"/>
            <a:ext cx="8193385" cy="4241098"/>
          </a:xfrm>
          <a:prstGeom prst="rect">
            <a:avLst/>
          </a:prstGeom>
        </p:spPr>
        <p:txBody>
          <a:bodyPr>
            <a:normAutofit fontScale="55000" lnSpcReduction="20000"/>
          </a:bodyPr>
          <a:lstStyle/>
          <a:p>
            <a:r>
              <a:rPr lang="en-GB" sz="3800" dirty="0">
                <a:latin typeface="Comic Sans MS" pitchFamily="66" charset="0"/>
              </a:rPr>
              <a:t>The language of:</a:t>
            </a:r>
          </a:p>
          <a:p>
            <a:endParaRPr lang="en-GB" sz="3800" dirty="0">
              <a:latin typeface="Comic Sans MS" pitchFamily="66" charset="0"/>
            </a:endParaRPr>
          </a:p>
          <a:p>
            <a:r>
              <a:rPr lang="en-GB" sz="3800" dirty="0">
                <a:solidFill>
                  <a:srgbClr val="FF0000"/>
                </a:solidFill>
                <a:latin typeface="Comic Sans MS" pitchFamily="66" charset="0"/>
              </a:rPr>
              <a:t>Success  </a:t>
            </a:r>
          </a:p>
          <a:p>
            <a:endParaRPr lang="en-GB" sz="3800" dirty="0">
              <a:solidFill>
                <a:srgbClr val="FF0000"/>
              </a:solidFill>
              <a:latin typeface="Comic Sans MS" pitchFamily="66" charset="0"/>
            </a:endParaRPr>
          </a:p>
          <a:p>
            <a:r>
              <a:rPr lang="en-GB" sz="3800" dirty="0">
                <a:solidFill>
                  <a:srgbClr val="FF0000"/>
                </a:solidFill>
                <a:latin typeface="Comic Sans MS" pitchFamily="66" charset="0"/>
              </a:rPr>
              <a:t>Hope  </a:t>
            </a:r>
          </a:p>
          <a:p>
            <a:endParaRPr lang="en-GB" sz="3800" dirty="0">
              <a:solidFill>
                <a:srgbClr val="FF0000"/>
              </a:solidFill>
              <a:latin typeface="Comic Sans MS" pitchFamily="66" charset="0"/>
            </a:endParaRPr>
          </a:p>
          <a:p>
            <a:r>
              <a:rPr lang="en-GB" sz="3800" dirty="0">
                <a:solidFill>
                  <a:srgbClr val="FF0000"/>
                </a:solidFill>
                <a:latin typeface="Comic Sans MS" pitchFamily="66" charset="0"/>
              </a:rPr>
              <a:t>Possibility</a:t>
            </a:r>
          </a:p>
          <a:p>
            <a:endParaRPr lang="en-GB" dirty="0">
              <a:latin typeface="Comic Sans MS" pitchFamily="66" charset="0"/>
            </a:endParaRPr>
          </a:p>
          <a:p>
            <a:endParaRPr lang="en-GB" dirty="0">
              <a:latin typeface="Comic Sans MS" pitchFamily="66" charset="0"/>
            </a:endParaRPr>
          </a:p>
          <a:p>
            <a:pPr marL="0" indent="0">
              <a:buNone/>
            </a:pPr>
            <a:endParaRPr lang="en-GB" dirty="0">
              <a:latin typeface="Comic Sans MS" pitchFamily="66" charset="0"/>
            </a:endParaRPr>
          </a:p>
          <a:p>
            <a:endParaRPr lang="en-GB" dirty="0">
              <a:latin typeface="Comic Sans MS" pitchFamily="66" charset="0"/>
            </a:endParaRPr>
          </a:p>
          <a:p>
            <a:r>
              <a:rPr lang="en-GB" dirty="0">
                <a:latin typeface="Comic Sans MS" pitchFamily="66" charset="0"/>
              </a:rPr>
              <a:t>From Hughes, M and Vass, A (2001) Strategies for closing the learning gap </a:t>
            </a:r>
          </a:p>
        </p:txBody>
      </p:sp>
      <p:pic>
        <p:nvPicPr>
          <p:cNvPr id="8193" name="Picture 1" descr="C:\Users\amelia\Downloads\7790445-confidence-building-self-esteem-and-belief-psychology-Stock-Photo.jpg"/>
          <p:cNvPicPr>
            <a:picLocks noChangeAspect="1" noChangeArrowheads="1"/>
          </p:cNvPicPr>
          <p:nvPr/>
        </p:nvPicPr>
        <p:blipFill>
          <a:blip r:embed="rId2" cstate="print"/>
          <a:srcRect/>
          <a:stretch>
            <a:fillRect/>
          </a:stretch>
        </p:blipFill>
        <p:spPr bwMode="auto">
          <a:xfrm>
            <a:off x="5114461" y="3153693"/>
            <a:ext cx="5278915" cy="2107508"/>
          </a:xfrm>
          <a:prstGeom prst="rect">
            <a:avLst/>
          </a:prstGeom>
          <a:noFill/>
        </p:spPr>
      </p:pic>
    </p:spTree>
    <p:extLst>
      <p:ext uri="{BB962C8B-B14F-4D97-AF65-F5344CB8AC3E}">
        <p14:creationId xmlns:p14="http://schemas.microsoft.com/office/powerpoint/2010/main" val="144308301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‘Actively seek and find something that merits praise...... and use specific praise’</a:t>
            </a:r>
            <a:br>
              <a:rPr lang="en-GB" dirty="0"/>
            </a:br>
            <a:r>
              <a:rPr lang="en-GB" sz="2000" dirty="0"/>
              <a:t>Leicester City Council</a:t>
            </a:r>
          </a:p>
        </p:txBody>
      </p:sp>
      <p:sp>
        <p:nvSpPr>
          <p:cNvPr id="3" name="Content Placeholder 2"/>
          <p:cNvSpPr>
            <a:spLocks noGrp="1"/>
          </p:cNvSpPr>
          <p:nvPr>
            <p:ph idx="1"/>
          </p:nvPr>
        </p:nvSpPr>
        <p:spPr>
          <a:xfrm>
            <a:off x="1638300" y="2133600"/>
            <a:ext cx="9866312" cy="4559300"/>
          </a:xfrm>
        </p:spPr>
        <p:txBody>
          <a:bodyPr>
            <a:normAutofit/>
          </a:bodyPr>
          <a:lstStyle/>
          <a:p>
            <a:r>
              <a:rPr lang="en-GB" sz="2400" dirty="0">
                <a:solidFill>
                  <a:srgbClr val="C00000"/>
                </a:solidFill>
              </a:rPr>
              <a:t>Pupils with </a:t>
            </a:r>
            <a:r>
              <a:rPr lang="en-GB" sz="2400" dirty="0" err="1">
                <a:solidFill>
                  <a:srgbClr val="C00000"/>
                </a:solidFill>
              </a:rPr>
              <a:t>SpLD</a:t>
            </a:r>
            <a:r>
              <a:rPr lang="en-GB" sz="2400" dirty="0">
                <a:solidFill>
                  <a:srgbClr val="C00000"/>
                </a:solidFill>
              </a:rPr>
              <a:t> should not be in lower sets simply on the basis of their assessed level of literacy skills</a:t>
            </a:r>
          </a:p>
          <a:p>
            <a:pPr>
              <a:buNone/>
            </a:pPr>
            <a:endParaRPr lang="en-GB" sz="2400" dirty="0">
              <a:solidFill>
                <a:srgbClr val="C00000"/>
              </a:solidFill>
            </a:endParaRPr>
          </a:p>
          <a:p>
            <a:r>
              <a:rPr lang="en-GB" sz="2400" dirty="0">
                <a:solidFill>
                  <a:srgbClr val="C00000"/>
                </a:solidFill>
              </a:rPr>
              <a:t>They often have clear areas of strength</a:t>
            </a:r>
          </a:p>
          <a:p>
            <a:pPr>
              <a:buNone/>
            </a:pPr>
            <a:endParaRPr lang="en-GB" sz="2400" dirty="0">
              <a:solidFill>
                <a:srgbClr val="C00000"/>
              </a:solidFill>
            </a:endParaRPr>
          </a:p>
          <a:p>
            <a:r>
              <a:rPr lang="en-GB" sz="2400" dirty="0">
                <a:solidFill>
                  <a:srgbClr val="C00000"/>
                </a:solidFill>
              </a:rPr>
              <a:t>They can make a valuable contribution to their class and the school</a:t>
            </a:r>
          </a:p>
          <a:p>
            <a:pPr>
              <a:buNone/>
            </a:pPr>
            <a:endParaRPr lang="en-GB" sz="2400" dirty="0">
              <a:solidFill>
                <a:srgbClr val="C00000"/>
              </a:solidFill>
            </a:endParaRPr>
          </a:p>
          <a:p>
            <a:r>
              <a:rPr lang="en-GB" sz="2400" dirty="0">
                <a:solidFill>
                  <a:srgbClr val="C00000"/>
                </a:solidFill>
              </a:rPr>
              <a:t>Areas of difficulty should be noted and curriculums should be adjusted </a:t>
            </a:r>
          </a:p>
          <a:p>
            <a:pPr>
              <a:buNone/>
            </a:pPr>
            <a:endParaRPr lang="en-GB" sz="2400" dirty="0">
              <a:solidFill>
                <a:srgbClr val="C00000"/>
              </a:solidFill>
            </a:endParaRPr>
          </a:p>
          <a:p>
            <a:r>
              <a:rPr lang="en-GB" sz="2400" dirty="0">
                <a:solidFill>
                  <a:srgbClr val="C00000"/>
                </a:solidFill>
              </a:rPr>
              <a:t>This will enable teachers to differentiate effectively </a:t>
            </a:r>
          </a:p>
          <a:p>
            <a:endParaRPr lang="en-GB"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mic Sans MS" panose="030F0702030302020204" pitchFamily="66" charset="0"/>
              </a:rPr>
              <a:t>Some support strategies – teacher’s could…..</a:t>
            </a:r>
          </a:p>
        </p:txBody>
      </p:sp>
      <p:sp>
        <p:nvSpPr>
          <p:cNvPr id="3" name="Content Placeholder 2"/>
          <p:cNvSpPr>
            <a:spLocks noGrp="1"/>
          </p:cNvSpPr>
          <p:nvPr>
            <p:ph idx="4294967295"/>
          </p:nvPr>
        </p:nvSpPr>
        <p:spPr>
          <a:xfrm>
            <a:off x="923453" y="1905001"/>
            <a:ext cx="9216427" cy="4504852"/>
          </a:xfrm>
          <a:prstGeom prst="rect">
            <a:avLst/>
          </a:prstGeom>
        </p:spPr>
        <p:txBody>
          <a:bodyPr>
            <a:noAutofit/>
          </a:bodyPr>
          <a:lstStyle/>
          <a:p>
            <a:r>
              <a:rPr lang="en-GB" sz="2400" dirty="0">
                <a:latin typeface="Comic Sans MS" panose="030F0702030302020204" pitchFamily="66" charset="0"/>
              </a:rPr>
              <a:t>Use frequent repetition and re-teaching in order to transfer information to long term memory</a:t>
            </a:r>
          </a:p>
          <a:p>
            <a:r>
              <a:rPr lang="en-GB" sz="2400" dirty="0">
                <a:solidFill>
                  <a:srgbClr val="0070C0"/>
                </a:solidFill>
                <a:latin typeface="Comic Sans MS" panose="030F0702030302020204" pitchFamily="66" charset="0"/>
              </a:rPr>
              <a:t>Use over-learning through seeing, saying, hearing, writing and physical movement</a:t>
            </a:r>
          </a:p>
          <a:p>
            <a:r>
              <a:rPr lang="en-GB" sz="2400" dirty="0">
                <a:latin typeface="Comic Sans MS" panose="030F0702030302020204" pitchFamily="66" charset="0"/>
              </a:rPr>
              <a:t>Create opportunities for role play – acting out everyday situations</a:t>
            </a:r>
          </a:p>
          <a:p>
            <a:r>
              <a:rPr lang="en-GB" sz="2400" dirty="0">
                <a:solidFill>
                  <a:srgbClr val="0070C0"/>
                </a:solidFill>
                <a:latin typeface="Comic Sans MS" panose="030F0702030302020204" pitchFamily="66" charset="0"/>
              </a:rPr>
              <a:t>Slow down the speed of initial presentations</a:t>
            </a:r>
          </a:p>
          <a:p>
            <a:r>
              <a:rPr lang="en-GB" sz="2400" dirty="0">
                <a:latin typeface="Comic Sans MS" panose="030F0702030302020204" pitchFamily="66" charset="0"/>
              </a:rPr>
              <a:t>Use games that reinforce common language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7069" y="737595"/>
            <a:ext cx="3875607" cy="3875607"/>
          </a:xfrm>
          <a:prstGeom prst="rect">
            <a:avLst/>
          </a:prstGeom>
        </p:spPr>
      </p:pic>
    </p:spTree>
    <p:extLst>
      <p:ext uri="{BB962C8B-B14F-4D97-AF65-F5344CB8AC3E}">
        <p14:creationId xmlns:p14="http://schemas.microsoft.com/office/powerpoint/2010/main" val="217582258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Social and emotional consequences of dyslexia</a:t>
            </a:r>
          </a:p>
        </p:txBody>
      </p:sp>
      <p:sp>
        <p:nvSpPr>
          <p:cNvPr id="3" name="Subtitle 2"/>
          <p:cNvSpPr>
            <a:spLocks noGrp="1"/>
          </p:cNvSpPr>
          <p:nvPr>
            <p:ph type="subTitle" idx="1"/>
          </p:nvPr>
        </p:nvSpPr>
        <p:spPr/>
        <p:txBody>
          <a:bodyPr/>
          <a:lstStyle/>
          <a:p>
            <a:endParaRPr lang="en-US" dirty="0"/>
          </a:p>
          <a:p>
            <a:endParaRPr lang="en-US" dirty="0"/>
          </a:p>
        </p:txBody>
      </p:sp>
    </p:spTree>
    <p:extLst>
      <p:ext uri="{BB962C8B-B14F-4D97-AF65-F5344CB8AC3E}">
        <p14:creationId xmlns:p14="http://schemas.microsoft.com/office/powerpoint/2010/main" val="3752318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dirty="0"/>
              <a:t>To provide some framework for understanding the emotional and social consequences of dyslexia (and other SPLDs)</a:t>
            </a:r>
          </a:p>
          <a:p>
            <a:pPr lvl="1"/>
            <a:r>
              <a:rPr lang="en-GB" dirty="0"/>
              <a:t>What is self concept? </a:t>
            </a:r>
          </a:p>
          <a:p>
            <a:pPr lvl="1"/>
            <a:r>
              <a:rPr lang="en-GB" dirty="0"/>
              <a:t>Effects of dyslexia on self concept </a:t>
            </a:r>
          </a:p>
          <a:p>
            <a:pPr lvl="1"/>
            <a:r>
              <a:rPr lang="en-GB" dirty="0"/>
              <a:t>Behavioural and emotional repercussions of dyslexia</a:t>
            </a:r>
          </a:p>
        </p:txBody>
      </p:sp>
    </p:spTree>
    <p:extLst>
      <p:ext uri="{BB962C8B-B14F-4D97-AF65-F5344CB8AC3E}">
        <p14:creationId xmlns:p14="http://schemas.microsoft.com/office/powerpoint/2010/main" val="345194693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Theories of Self </a:t>
            </a:r>
          </a:p>
        </p:txBody>
      </p:sp>
      <p:sp>
        <p:nvSpPr>
          <p:cNvPr id="3" name="Content Placeholder 2"/>
          <p:cNvSpPr>
            <a:spLocks noGrp="1"/>
          </p:cNvSpPr>
          <p:nvPr>
            <p:ph idx="1"/>
          </p:nvPr>
        </p:nvSpPr>
        <p:spPr/>
        <p:txBody>
          <a:bodyPr>
            <a:normAutofit/>
          </a:bodyPr>
          <a:lstStyle/>
          <a:p>
            <a:r>
              <a:rPr lang="en-GB" b="1" dirty="0"/>
              <a:t>Self concept</a:t>
            </a:r>
            <a:r>
              <a:rPr lang="en-GB" dirty="0"/>
              <a:t>: an individuals belief about who they are that includes those personal attributes that they use to categorise themselves or perceive to distinguish them from others (</a:t>
            </a:r>
            <a:r>
              <a:rPr lang="en-GB" dirty="0" err="1"/>
              <a:t>Baumeister</a:t>
            </a:r>
            <a:r>
              <a:rPr lang="en-GB" dirty="0"/>
              <a:t>, 1999; Bee, 1992; Lewis, 1990)</a:t>
            </a:r>
          </a:p>
          <a:p>
            <a:r>
              <a:rPr lang="en-GB" dirty="0"/>
              <a:t>Carl Rogers (1959) - self concept is a construct of:</a:t>
            </a:r>
          </a:p>
          <a:p>
            <a:pPr lvl="1"/>
            <a:r>
              <a:rPr lang="en-GB" b="1" dirty="0"/>
              <a:t>Self image</a:t>
            </a:r>
            <a:r>
              <a:rPr lang="en-GB" dirty="0"/>
              <a:t> - The view you have of yourself </a:t>
            </a:r>
          </a:p>
          <a:p>
            <a:pPr lvl="1"/>
            <a:r>
              <a:rPr lang="en-GB" b="1" dirty="0"/>
              <a:t>Self esteem/Self worth - </a:t>
            </a:r>
            <a:r>
              <a:rPr lang="en-GB" dirty="0"/>
              <a:t>The value you place on yourself</a:t>
            </a:r>
          </a:p>
          <a:p>
            <a:pPr lvl="1"/>
            <a:r>
              <a:rPr lang="en-GB" b="1" dirty="0"/>
              <a:t>Ideal self </a:t>
            </a:r>
            <a:r>
              <a:rPr lang="en-GB" dirty="0"/>
              <a:t>- What you aspire to be</a:t>
            </a:r>
          </a:p>
        </p:txBody>
      </p:sp>
      <p:sp>
        <p:nvSpPr>
          <p:cNvPr id="4" name="TextBox 3"/>
          <p:cNvSpPr txBox="1"/>
          <p:nvPr/>
        </p:nvSpPr>
        <p:spPr>
          <a:xfrm>
            <a:off x="7858126" y="6324600"/>
            <a:ext cx="2733675" cy="369332"/>
          </a:xfrm>
          <a:prstGeom prst="rect">
            <a:avLst/>
          </a:prstGeom>
          <a:noFill/>
        </p:spPr>
        <p:txBody>
          <a:bodyPr wrap="square" rtlCol="0">
            <a:spAutoFit/>
          </a:bodyPr>
          <a:lstStyle/>
          <a:p>
            <a:r>
              <a:rPr lang="en-GB" dirty="0"/>
              <a:t>Taken from McLeod (2008)</a:t>
            </a:r>
          </a:p>
        </p:txBody>
      </p:sp>
    </p:spTree>
    <p:extLst>
      <p:ext uri="{BB962C8B-B14F-4D97-AF65-F5344CB8AC3E}">
        <p14:creationId xmlns:p14="http://schemas.microsoft.com/office/powerpoint/2010/main" val="411478272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image is created from</a:t>
            </a:r>
          </a:p>
        </p:txBody>
      </p:sp>
      <p:sp>
        <p:nvSpPr>
          <p:cNvPr id="3" name="Content Placeholder 2"/>
          <p:cNvSpPr>
            <a:spLocks noGrp="1"/>
          </p:cNvSpPr>
          <p:nvPr>
            <p:ph idx="1"/>
          </p:nvPr>
        </p:nvSpPr>
        <p:spPr/>
        <p:txBody>
          <a:bodyPr/>
          <a:lstStyle/>
          <a:p>
            <a:r>
              <a:rPr lang="en-GB" b="1" dirty="0"/>
              <a:t>Self beliefs </a:t>
            </a:r>
            <a:r>
              <a:rPr lang="en-GB" dirty="0"/>
              <a:t>not necessarily based in reality  e.g. clever/stupid, fat/thin</a:t>
            </a:r>
          </a:p>
          <a:p>
            <a:r>
              <a:rPr lang="en-GB" b="1" dirty="0"/>
              <a:t>Social roles </a:t>
            </a:r>
            <a:r>
              <a:rPr lang="en-GB" dirty="0"/>
              <a:t>– the expectations of others influencing  our behaviour e.g. pupil, student, friend, class clown</a:t>
            </a:r>
          </a:p>
          <a:p>
            <a:r>
              <a:rPr lang="en-GB" b="1" dirty="0"/>
              <a:t>Personal traits </a:t>
            </a:r>
            <a:r>
              <a:rPr lang="en-GB" dirty="0"/>
              <a:t>– personality characteristics that we use to describe ourselves</a:t>
            </a:r>
          </a:p>
          <a:p>
            <a:endParaRPr lang="en-GB" dirty="0"/>
          </a:p>
        </p:txBody>
      </p:sp>
    </p:spTree>
    <p:extLst>
      <p:ext uri="{BB962C8B-B14F-4D97-AF65-F5344CB8AC3E}">
        <p14:creationId xmlns:p14="http://schemas.microsoft.com/office/powerpoint/2010/main" val="376797817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1" y="598488"/>
            <a:ext cx="7313613" cy="868362"/>
          </a:xfrm>
        </p:spPr>
        <p:txBody>
          <a:bodyPr/>
          <a:lstStyle/>
          <a:p>
            <a:r>
              <a:rPr lang="en-GB" dirty="0"/>
              <a:t>Self esteem influenced by:</a:t>
            </a:r>
          </a:p>
        </p:txBody>
      </p:sp>
      <p:sp>
        <p:nvSpPr>
          <p:cNvPr id="3" name="Content Placeholder 2"/>
          <p:cNvSpPr>
            <a:spLocks noGrp="1"/>
          </p:cNvSpPr>
          <p:nvPr>
            <p:ph idx="1"/>
          </p:nvPr>
        </p:nvSpPr>
        <p:spPr>
          <a:xfrm>
            <a:off x="2438401" y="1735138"/>
            <a:ext cx="7313613" cy="4846637"/>
          </a:xfrm>
        </p:spPr>
        <p:txBody>
          <a:bodyPr>
            <a:normAutofit lnSpcReduction="10000"/>
          </a:bodyPr>
          <a:lstStyle/>
          <a:p>
            <a:r>
              <a:rPr lang="en-GB" b="1" dirty="0"/>
              <a:t>Reactions of others </a:t>
            </a:r>
            <a:r>
              <a:rPr lang="en-GB" dirty="0"/>
              <a:t>contribute to: </a:t>
            </a:r>
          </a:p>
          <a:p>
            <a:pPr lvl="1"/>
            <a:r>
              <a:rPr lang="en-GB" dirty="0"/>
              <a:t>Positive self esteem (agreement, praise, inclusion </a:t>
            </a:r>
            <a:r>
              <a:rPr lang="en-GB" dirty="0" err="1"/>
              <a:t>etc</a:t>
            </a:r>
            <a:r>
              <a:rPr lang="en-GB" dirty="0"/>
              <a:t>)</a:t>
            </a:r>
          </a:p>
          <a:p>
            <a:pPr lvl="1"/>
            <a:r>
              <a:rPr lang="en-GB" dirty="0"/>
              <a:t>Negative self esteem (criticism, avoidance, neglect </a:t>
            </a:r>
            <a:r>
              <a:rPr lang="en-GB" dirty="0" err="1"/>
              <a:t>etc</a:t>
            </a:r>
            <a:r>
              <a:rPr lang="en-GB" dirty="0"/>
              <a:t>)</a:t>
            </a:r>
          </a:p>
          <a:p>
            <a:r>
              <a:rPr lang="en-GB" b="1" dirty="0"/>
              <a:t>Comparison with others: </a:t>
            </a:r>
            <a:r>
              <a:rPr lang="en-GB" dirty="0"/>
              <a:t>are we better or worse at something than others? (particularly those we admire)</a:t>
            </a:r>
          </a:p>
          <a:p>
            <a:r>
              <a:rPr lang="en-GB" b="1" dirty="0"/>
              <a:t>The prestige/stigma of our social roles</a:t>
            </a:r>
          </a:p>
          <a:p>
            <a:pPr lvl="1"/>
            <a:r>
              <a:rPr lang="en-GB" dirty="0"/>
              <a:t>Top-set pupil vs special needs class</a:t>
            </a:r>
          </a:p>
          <a:p>
            <a:r>
              <a:rPr lang="en-GB" b="1" dirty="0"/>
              <a:t>Identification</a:t>
            </a:r>
          </a:p>
          <a:p>
            <a:pPr lvl="1"/>
            <a:r>
              <a:rPr lang="en-GB" dirty="0"/>
              <a:t>The extent to which roles we play, the groups we join, the jobs we do become internalised</a:t>
            </a:r>
          </a:p>
          <a:p>
            <a:pPr marL="457200" lvl="1" indent="0">
              <a:buNone/>
            </a:pPr>
            <a:endParaRPr lang="en-GB" b="1" dirty="0"/>
          </a:p>
          <a:p>
            <a:endParaRPr lang="en-GB" b="1" dirty="0"/>
          </a:p>
        </p:txBody>
      </p:sp>
      <p:sp>
        <p:nvSpPr>
          <p:cNvPr id="4" name="TextBox 3"/>
          <p:cNvSpPr txBox="1"/>
          <p:nvPr/>
        </p:nvSpPr>
        <p:spPr>
          <a:xfrm>
            <a:off x="8867775" y="6400800"/>
            <a:ext cx="1485900" cy="369332"/>
          </a:xfrm>
          <a:prstGeom prst="rect">
            <a:avLst/>
          </a:prstGeom>
          <a:noFill/>
        </p:spPr>
        <p:txBody>
          <a:bodyPr wrap="square" rtlCol="0">
            <a:spAutoFit/>
          </a:bodyPr>
          <a:lstStyle/>
          <a:p>
            <a:r>
              <a:rPr lang="en-GB" dirty="0"/>
              <a:t>Argyle, 2008</a:t>
            </a:r>
          </a:p>
        </p:txBody>
      </p:sp>
    </p:spTree>
    <p:extLst>
      <p:ext uri="{BB962C8B-B14F-4D97-AF65-F5344CB8AC3E}">
        <p14:creationId xmlns:p14="http://schemas.microsoft.com/office/powerpoint/2010/main" val="233791229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Ideal self</a:t>
            </a:r>
          </a:p>
        </p:txBody>
      </p:sp>
      <p:sp>
        <p:nvSpPr>
          <p:cNvPr id="3" name="Content Placeholder 2"/>
          <p:cNvSpPr>
            <a:spLocks noGrp="1"/>
          </p:cNvSpPr>
          <p:nvPr>
            <p:ph idx="1"/>
          </p:nvPr>
        </p:nvSpPr>
        <p:spPr/>
        <p:txBody>
          <a:bodyPr/>
          <a:lstStyle/>
          <a:p>
            <a:r>
              <a:rPr lang="en-GB" dirty="0"/>
              <a:t>The fit between which your self-image and what/who you would like to be influences:</a:t>
            </a:r>
          </a:p>
          <a:p>
            <a:r>
              <a:rPr lang="en-GB" dirty="0"/>
              <a:t>Your chances of achieving your ideal (self actualisation) depend on the level of congruence (Rogers, 1959)</a:t>
            </a:r>
          </a:p>
          <a:p>
            <a:pPr marL="0" indent="0">
              <a:buNone/>
            </a:pPr>
            <a:endParaRPr lang="en-GB" dirty="0"/>
          </a:p>
        </p:txBody>
      </p:sp>
      <p:sp>
        <p:nvSpPr>
          <p:cNvPr id="4" name="Rectangle 3"/>
          <p:cNvSpPr/>
          <p:nvPr/>
        </p:nvSpPr>
        <p:spPr>
          <a:xfrm>
            <a:off x="3253494" y="4019302"/>
            <a:ext cx="5572125" cy="1754326"/>
          </a:xfrm>
          <a:prstGeom prst="rect">
            <a:avLst/>
          </a:prstGeom>
          <a:ln w="38100">
            <a:solidFill>
              <a:srgbClr val="C00000"/>
            </a:solidFill>
          </a:ln>
        </p:spPr>
        <p:txBody>
          <a:bodyPr wrap="square">
            <a:spAutoFit/>
          </a:bodyPr>
          <a:lstStyle/>
          <a:p>
            <a:pPr>
              <a:buFont typeface="Arial" panose="020B0604020202020204" pitchFamily="34" charset="0"/>
              <a:buChar char="•"/>
            </a:pPr>
            <a:r>
              <a:rPr lang="en-GB" dirty="0">
                <a:solidFill>
                  <a:srgbClr val="252525"/>
                </a:solidFill>
              </a:rPr>
              <a:t>The ways in which others (particularly significant others) </a:t>
            </a:r>
            <a:r>
              <a:rPr lang="en-GB" b="1" dirty="0">
                <a:solidFill>
                  <a:srgbClr val="252525"/>
                </a:solidFill>
              </a:rPr>
              <a:t>react</a:t>
            </a:r>
            <a:r>
              <a:rPr lang="en-GB" dirty="0">
                <a:solidFill>
                  <a:srgbClr val="252525"/>
                </a:solidFill>
              </a:rPr>
              <a:t> to us.</a:t>
            </a:r>
          </a:p>
          <a:p>
            <a:pPr>
              <a:buFont typeface="Arial" panose="020B0604020202020204" pitchFamily="34" charset="0"/>
              <a:buChar char="•"/>
            </a:pPr>
            <a:r>
              <a:rPr lang="en-GB" dirty="0">
                <a:solidFill>
                  <a:srgbClr val="252525"/>
                </a:solidFill>
              </a:rPr>
              <a:t>How we </a:t>
            </a:r>
            <a:r>
              <a:rPr lang="en-GB" b="1" dirty="0">
                <a:solidFill>
                  <a:srgbClr val="252525"/>
                </a:solidFill>
              </a:rPr>
              <a:t>think</a:t>
            </a:r>
            <a:r>
              <a:rPr lang="en-GB" dirty="0">
                <a:solidFill>
                  <a:srgbClr val="252525"/>
                </a:solidFill>
              </a:rPr>
              <a:t> we compare to others</a:t>
            </a:r>
          </a:p>
          <a:p>
            <a:pPr>
              <a:buFont typeface="Arial" panose="020B0604020202020204" pitchFamily="34" charset="0"/>
              <a:buChar char="•"/>
            </a:pPr>
            <a:r>
              <a:rPr lang="en-GB" dirty="0">
                <a:solidFill>
                  <a:srgbClr val="252525"/>
                </a:solidFill>
              </a:rPr>
              <a:t>Our social roles</a:t>
            </a:r>
          </a:p>
          <a:p>
            <a:pPr>
              <a:buFont typeface="Arial" panose="020B0604020202020204" pitchFamily="34" charset="0"/>
              <a:buChar char="•"/>
            </a:pPr>
            <a:r>
              <a:rPr lang="en-GB" dirty="0">
                <a:solidFill>
                  <a:srgbClr val="252525"/>
                </a:solidFill>
              </a:rPr>
              <a:t>The extent to which we </a:t>
            </a:r>
            <a:r>
              <a:rPr lang="en-GB" b="1" dirty="0">
                <a:solidFill>
                  <a:srgbClr val="252525"/>
                </a:solidFill>
              </a:rPr>
              <a:t>identify*</a:t>
            </a:r>
            <a:r>
              <a:rPr lang="en-GB" dirty="0">
                <a:solidFill>
                  <a:srgbClr val="252525"/>
                </a:solidFill>
              </a:rPr>
              <a:t> with other people</a:t>
            </a:r>
          </a:p>
          <a:p>
            <a:pPr algn="r"/>
            <a:r>
              <a:rPr lang="en-GB" dirty="0">
                <a:solidFill>
                  <a:srgbClr val="252525"/>
                </a:solidFill>
              </a:rPr>
              <a:t>Argyle,2008</a:t>
            </a:r>
          </a:p>
        </p:txBody>
      </p:sp>
      <p:sp>
        <p:nvSpPr>
          <p:cNvPr id="6" name="Curved Right Arrow 5"/>
          <p:cNvSpPr/>
          <p:nvPr/>
        </p:nvSpPr>
        <p:spPr>
          <a:xfrm flipH="1" flipV="1">
            <a:off x="8825618" y="3443382"/>
            <a:ext cx="934064" cy="2104104"/>
          </a:xfrm>
          <a:prstGeom prst="curved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schemeClr val="tx1"/>
              </a:solidFill>
            </a:endParaRPr>
          </a:p>
        </p:txBody>
      </p:sp>
      <p:sp>
        <p:nvSpPr>
          <p:cNvPr id="7" name="TextBox 6"/>
          <p:cNvSpPr txBox="1"/>
          <p:nvPr/>
        </p:nvSpPr>
        <p:spPr>
          <a:xfrm>
            <a:off x="2133600" y="6272981"/>
            <a:ext cx="7666138" cy="369332"/>
          </a:xfrm>
          <a:prstGeom prst="rect">
            <a:avLst/>
          </a:prstGeom>
          <a:noFill/>
        </p:spPr>
        <p:txBody>
          <a:bodyPr wrap="none" rtlCol="0">
            <a:spAutoFit/>
          </a:bodyPr>
          <a:lstStyle/>
          <a:p>
            <a:r>
              <a:rPr lang="en-GB" dirty="0"/>
              <a:t>Many dyslexics report feelings of not fitting in at school (Alexander-</a:t>
            </a:r>
            <a:r>
              <a:rPr lang="en-GB" dirty="0" err="1"/>
              <a:t>Passe</a:t>
            </a:r>
            <a:r>
              <a:rPr lang="en-GB" dirty="0"/>
              <a:t>, 2015)</a:t>
            </a:r>
          </a:p>
        </p:txBody>
      </p:sp>
    </p:spTree>
    <p:extLst>
      <p:ext uri="{BB962C8B-B14F-4D97-AF65-F5344CB8AC3E}">
        <p14:creationId xmlns:p14="http://schemas.microsoft.com/office/powerpoint/2010/main" val="56560408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
            </a:r>
          </a:p>
        </p:txBody>
      </p:sp>
      <p:sp>
        <p:nvSpPr>
          <p:cNvPr id="3" name="Content Placeholder 2"/>
          <p:cNvSpPr>
            <a:spLocks noGrp="1"/>
          </p:cNvSpPr>
          <p:nvPr>
            <p:ph idx="1"/>
          </p:nvPr>
        </p:nvSpPr>
        <p:spPr/>
        <p:txBody>
          <a:bodyPr/>
          <a:lstStyle/>
          <a:p>
            <a:r>
              <a:rPr lang="en-GB" dirty="0"/>
              <a:t>What happens if the ideal-self and the self-image are separate?</a:t>
            </a:r>
          </a:p>
          <a:p>
            <a:r>
              <a:rPr lang="en-GB" dirty="0"/>
              <a:t>What effects do low self-esteem have on motivation?</a:t>
            </a:r>
          </a:p>
          <a:p>
            <a:r>
              <a:rPr lang="en-GB" dirty="0"/>
              <a:t>Why do dyslexic students/pupils often feel they are stupid?</a:t>
            </a:r>
          </a:p>
          <a:p>
            <a:endParaRPr lang="en-GB" dirty="0"/>
          </a:p>
        </p:txBody>
      </p:sp>
    </p:spTree>
    <p:extLst>
      <p:ext uri="{BB962C8B-B14F-4D97-AF65-F5344CB8AC3E}">
        <p14:creationId xmlns:p14="http://schemas.microsoft.com/office/powerpoint/2010/main" val="26250386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interactive theory</a:t>
            </a:r>
          </a:p>
        </p:txBody>
      </p:sp>
      <p:sp>
        <p:nvSpPr>
          <p:cNvPr id="3" name="Content Placeholder 2"/>
          <p:cNvSpPr>
            <a:spLocks noGrp="1"/>
          </p:cNvSpPr>
          <p:nvPr>
            <p:ph idx="1"/>
          </p:nvPr>
        </p:nvSpPr>
        <p:spPr/>
        <p:txBody>
          <a:bodyPr/>
          <a:lstStyle/>
          <a:p>
            <a:pPr marL="0" indent="0">
              <a:buNone/>
            </a:pPr>
            <a:r>
              <a:rPr lang="en-US" dirty="0"/>
              <a:t>Society’s reaction to dyslexia  -&gt; disability</a:t>
            </a:r>
          </a:p>
          <a:p>
            <a:pPr lvl="1"/>
            <a:r>
              <a:rPr lang="en-US" dirty="0"/>
              <a:t>Dyslexia viewed as a deficit in the learner</a:t>
            </a:r>
          </a:p>
          <a:p>
            <a:pPr lvl="1"/>
            <a:r>
              <a:rPr lang="en-US" dirty="0"/>
              <a:t>Literate individuals considered superior to, and valued more highly than those without this skill</a:t>
            </a:r>
          </a:p>
          <a:p>
            <a:pPr lvl="1"/>
            <a:r>
              <a:rPr lang="en-US" dirty="0"/>
              <a:t>Literacy skills commonly equated with intelligence</a:t>
            </a:r>
          </a:p>
          <a:p>
            <a:pPr lvl="1"/>
            <a:r>
              <a:rPr lang="en-US" dirty="0"/>
              <a:t>Speed of processing often wrongly, associated with intelligence</a:t>
            </a:r>
          </a:p>
        </p:txBody>
      </p:sp>
      <p:sp>
        <p:nvSpPr>
          <p:cNvPr id="4" name="TextBox 3"/>
          <p:cNvSpPr txBox="1"/>
          <p:nvPr/>
        </p:nvSpPr>
        <p:spPr>
          <a:xfrm>
            <a:off x="7403690" y="6145162"/>
            <a:ext cx="3165987" cy="646331"/>
          </a:xfrm>
          <a:prstGeom prst="rect">
            <a:avLst/>
          </a:prstGeom>
          <a:noFill/>
        </p:spPr>
        <p:txBody>
          <a:bodyPr wrap="square" rtlCol="0">
            <a:spAutoFit/>
          </a:bodyPr>
          <a:lstStyle/>
          <a:p>
            <a:r>
              <a:rPr lang="en-GB" dirty="0"/>
              <a:t>Department for Education and Skills, 2004</a:t>
            </a:r>
          </a:p>
        </p:txBody>
      </p:sp>
    </p:spTree>
    <p:extLst>
      <p:ext uri="{BB962C8B-B14F-4D97-AF65-F5344CB8AC3E}">
        <p14:creationId xmlns:p14="http://schemas.microsoft.com/office/powerpoint/2010/main" val="150928660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ChangeArrowheads="1"/>
          </p:cNvSpPr>
          <p:nvPr>
            <p:ph type="title"/>
          </p:nvPr>
        </p:nvSpPr>
        <p:spPr/>
        <p:txBody>
          <a:bodyPr/>
          <a:lstStyle/>
          <a:p>
            <a:pPr eaLnBrk="1" hangingPunct="1">
              <a:defRPr/>
            </a:pPr>
            <a:r>
              <a:rPr lang="en-US" dirty="0"/>
              <a:t>Dyslexia and IQ ( underlying ability)</a:t>
            </a:r>
          </a:p>
        </p:txBody>
      </p:sp>
      <p:sp>
        <p:nvSpPr>
          <p:cNvPr id="20482" name="Rectangle 2"/>
          <p:cNvSpPr>
            <a:spLocks noGrp="1" noChangeArrowheads="1"/>
          </p:cNvSpPr>
          <p:nvPr>
            <p:ph type="body" idx="1"/>
          </p:nvPr>
        </p:nvSpPr>
        <p:spPr/>
        <p:txBody>
          <a:bodyPr/>
          <a:lstStyle/>
          <a:p>
            <a:pPr marL="580409">
              <a:buBlip>
                <a:blip r:embed="rId3"/>
              </a:buBlip>
              <a:defRPr/>
            </a:pPr>
            <a:r>
              <a:rPr lang="en-US" dirty="0"/>
              <a:t>IQ is a composite measure of different cognitive abilities </a:t>
            </a:r>
          </a:p>
          <a:p>
            <a:pPr marL="580409">
              <a:buBlip>
                <a:blip r:embed="rId3"/>
              </a:buBlip>
              <a:defRPr/>
            </a:pPr>
            <a:r>
              <a:rPr lang="en-US" dirty="0"/>
              <a:t>Cognitive profile assesses individual cognitive abilities: verbal, and non verbal abilities working memory and processing speed</a:t>
            </a:r>
          </a:p>
        </p:txBody>
      </p:sp>
    </p:spTree>
    <p:extLst>
      <p:ext uri="{BB962C8B-B14F-4D97-AF65-F5344CB8AC3E}">
        <p14:creationId xmlns:p14="http://schemas.microsoft.com/office/powerpoint/2010/main" val="205824606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6629" y="540172"/>
            <a:ext cx="7498838" cy="627349"/>
          </a:xfrm>
        </p:spPr>
        <p:txBody>
          <a:bodyPr>
            <a:noAutofit/>
          </a:bodyPr>
          <a:lstStyle/>
          <a:p>
            <a:r>
              <a:rPr lang="en-US" sz="2800" dirty="0"/>
              <a:t>Socio-emotional consequences of dyslexia</a:t>
            </a:r>
          </a:p>
        </p:txBody>
      </p:sp>
      <p:sp>
        <p:nvSpPr>
          <p:cNvPr id="8" name="Content Placeholder 7"/>
          <p:cNvSpPr>
            <a:spLocks noGrp="1"/>
          </p:cNvSpPr>
          <p:nvPr>
            <p:ph idx="1"/>
          </p:nvPr>
        </p:nvSpPr>
        <p:spPr>
          <a:xfrm>
            <a:off x="1804804" y="853845"/>
            <a:ext cx="3566160" cy="5627498"/>
          </a:xfrm>
        </p:spPr>
        <p:txBody>
          <a:bodyPr/>
          <a:lstStyle/>
          <a:p>
            <a:pPr marL="0" indent="0">
              <a:buNone/>
            </a:pPr>
            <a:endParaRPr lang="en-US" sz="2000" dirty="0"/>
          </a:p>
          <a:p>
            <a:r>
              <a:rPr lang="en-US" sz="2000" dirty="0"/>
              <a:t>Frustration</a:t>
            </a:r>
          </a:p>
          <a:p>
            <a:r>
              <a:rPr lang="en-US" sz="2000" dirty="0"/>
              <a:t>Anger</a:t>
            </a:r>
          </a:p>
          <a:p>
            <a:r>
              <a:rPr lang="en-US" sz="2000" dirty="0"/>
              <a:t>Low self esteem</a:t>
            </a:r>
          </a:p>
          <a:p>
            <a:r>
              <a:rPr lang="en-US" sz="2000" dirty="0"/>
              <a:t>Inadequacy, anxiety, stress, depression</a:t>
            </a:r>
          </a:p>
          <a:p>
            <a:r>
              <a:rPr lang="en-US" sz="2000" dirty="0"/>
              <a:t>Procrastination</a:t>
            </a:r>
          </a:p>
          <a:p>
            <a:r>
              <a:rPr lang="en-US" sz="2000" dirty="0"/>
              <a:t>Perfectionism</a:t>
            </a:r>
          </a:p>
          <a:p>
            <a:r>
              <a:rPr lang="en-US" sz="2000" dirty="0"/>
              <a:t>Developing strategies to hide difficulties</a:t>
            </a:r>
          </a:p>
          <a:p>
            <a:endParaRPr lang="en-US" dirty="0"/>
          </a:p>
        </p:txBody>
      </p:sp>
      <p:pic>
        <p:nvPicPr>
          <p:cNvPr id="9" name="Picture 8"/>
          <p:cNvPicPr>
            <a:picLocks noChangeAspect="1"/>
          </p:cNvPicPr>
          <p:nvPr/>
        </p:nvPicPr>
        <p:blipFill>
          <a:blip r:embed="rId3"/>
          <a:stretch>
            <a:fillRect/>
          </a:stretch>
        </p:blipFill>
        <p:spPr>
          <a:xfrm>
            <a:off x="5462080" y="1296710"/>
            <a:ext cx="4822548" cy="4507580"/>
          </a:xfrm>
          <a:prstGeom prst="rect">
            <a:avLst/>
          </a:prstGeom>
        </p:spPr>
      </p:pic>
      <p:sp>
        <p:nvSpPr>
          <p:cNvPr id="3" name="TextBox 2"/>
          <p:cNvSpPr txBox="1"/>
          <p:nvPr/>
        </p:nvSpPr>
        <p:spPr>
          <a:xfrm>
            <a:off x="1696650" y="5937775"/>
            <a:ext cx="9083577" cy="646331"/>
          </a:xfrm>
          <a:prstGeom prst="rect">
            <a:avLst/>
          </a:prstGeom>
          <a:noFill/>
        </p:spPr>
        <p:txBody>
          <a:bodyPr wrap="none" rtlCol="0">
            <a:spAutoFit/>
          </a:bodyPr>
          <a:lstStyle/>
          <a:p>
            <a:r>
              <a:rPr lang="en-GB" dirty="0"/>
              <a:t>Many dyslexic adults have low self esteem and poor self concept due to the emotional scars of </a:t>
            </a:r>
          </a:p>
          <a:p>
            <a:r>
              <a:rPr lang="en-GB" dirty="0"/>
              <a:t>negative experiences, particularly in education (Gilroy &amp; Miles, 2002)</a:t>
            </a:r>
          </a:p>
        </p:txBody>
      </p:sp>
    </p:spTree>
    <p:extLst>
      <p:ext uri="{BB962C8B-B14F-4D97-AF65-F5344CB8AC3E}">
        <p14:creationId xmlns:p14="http://schemas.microsoft.com/office/powerpoint/2010/main" val="40113164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Frustration Anger</a:t>
            </a:r>
          </a:p>
        </p:txBody>
      </p:sp>
      <p:graphicFrame>
        <p:nvGraphicFramePr>
          <p:cNvPr id="9" name="Content Placeholder 8"/>
          <p:cNvGraphicFramePr>
            <a:graphicFrameLocks noGrp="1"/>
          </p:cNvGraphicFramePr>
          <p:nvPr>
            <p:ph idx="1"/>
          </p:nvPr>
        </p:nvGraphicFramePr>
        <p:xfrm>
          <a:off x="2438401" y="2348332"/>
          <a:ext cx="7313613" cy="3164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p:cNvSpPr txBox="1"/>
          <p:nvPr/>
        </p:nvSpPr>
        <p:spPr>
          <a:xfrm>
            <a:off x="7369201" y="4912714"/>
            <a:ext cx="2766034" cy="1200329"/>
          </a:xfrm>
          <a:prstGeom prst="rect">
            <a:avLst/>
          </a:prstGeom>
          <a:noFill/>
        </p:spPr>
        <p:txBody>
          <a:bodyPr wrap="square" rtlCol="0">
            <a:spAutoFit/>
          </a:bodyPr>
          <a:lstStyle/>
          <a:p>
            <a:r>
              <a:rPr lang="en-US" dirty="0"/>
              <a:t>60% of young people with no GCSE’s have an SEN </a:t>
            </a:r>
          </a:p>
          <a:p>
            <a:r>
              <a:rPr lang="en-US" dirty="0"/>
              <a:t>(Dept. for Children, Schools and Families, 2009)</a:t>
            </a:r>
          </a:p>
        </p:txBody>
      </p:sp>
      <p:pic>
        <p:nvPicPr>
          <p:cNvPr id="12" name="Picture 11"/>
          <p:cNvPicPr>
            <a:picLocks noChangeAspect="1"/>
          </p:cNvPicPr>
          <p:nvPr/>
        </p:nvPicPr>
        <p:blipFill>
          <a:blip r:embed="rId7"/>
          <a:stretch>
            <a:fillRect/>
          </a:stretch>
        </p:blipFill>
        <p:spPr>
          <a:xfrm>
            <a:off x="7922770" y="1707534"/>
            <a:ext cx="2334240" cy="1392143"/>
          </a:xfrm>
          <a:prstGeom prst="rect">
            <a:avLst/>
          </a:prstGeom>
        </p:spPr>
      </p:pic>
      <p:sp>
        <p:nvSpPr>
          <p:cNvPr id="3" name="TextBox 2"/>
          <p:cNvSpPr txBox="1"/>
          <p:nvPr/>
        </p:nvSpPr>
        <p:spPr>
          <a:xfrm>
            <a:off x="1917291" y="6459794"/>
            <a:ext cx="8475407" cy="369332"/>
          </a:xfrm>
          <a:prstGeom prst="rect">
            <a:avLst/>
          </a:prstGeom>
          <a:noFill/>
        </p:spPr>
        <p:txBody>
          <a:bodyPr wrap="square" rtlCol="0">
            <a:spAutoFit/>
          </a:bodyPr>
          <a:lstStyle/>
          <a:p>
            <a:r>
              <a:rPr lang="en-GB" dirty="0"/>
              <a:t>(Peer &amp; Reid, 2001; Molnar &amp;Lindquist, 1989)</a:t>
            </a:r>
          </a:p>
        </p:txBody>
      </p:sp>
    </p:spTree>
    <p:extLst>
      <p:ext uri="{BB962C8B-B14F-4D97-AF65-F5344CB8AC3E}">
        <p14:creationId xmlns:p14="http://schemas.microsoft.com/office/powerpoint/2010/main" val="326342157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1" y="694583"/>
            <a:ext cx="7313613" cy="868362"/>
          </a:xfrm>
        </p:spPr>
        <p:txBody>
          <a:bodyPr>
            <a:normAutofit fontScale="90000"/>
          </a:bodyPr>
          <a:lstStyle/>
          <a:p>
            <a:r>
              <a:rPr lang="en-US" sz="4800" dirty="0"/>
              <a:t>Inadequacy, Anxiety, Stress, Depression</a:t>
            </a:r>
            <a:br>
              <a:rPr lang="en-US" sz="4800" dirty="0"/>
            </a:br>
            <a:endParaRPr lang="en-US" dirty="0"/>
          </a:p>
        </p:txBody>
      </p:sp>
      <p:graphicFrame>
        <p:nvGraphicFramePr>
          <p:cNvPr id="4" name="Content Placeholder 3"/>
          <p:cNvGraphicFramePr>
            <a:graphicFrameLocks noGrp="1"/>
          </p:cNvGraphicFramePr>
          <p:nvPr>
            <p:ph idx="1"/>
          </p:nvPr>
        </p:nvGraphicFramePr>
        <p:xfrm>
          <a:off x="2438401" y="1943880"/>
          <a:ext cx="7557663" cy="4457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6961240" y="6211670"/>
            <a:ext cx="3431458" cy="646331"/>
          </a:xfrm>
          <a:prstGeom prst="rect">
            <a:avLst/>
          </a:prstGeom>
          <a:noFill/>
        </p:spPr>
        <p:txBody>
          <a:bodyPr wrap="square" rtlCol="0">
            <a:spAutoFit/>
          </a:bodyPr>
          <a:lstStyle/>
          <a:p>
            <a:r>
              <a:rPr lang="en-GB" dirty="0"/>
              <a:t>(Alexander-</a:t>
            </a:r>
            <a:r>
              <a:rPr lang="en-GB" dirty="0" err="1"/>
              <a:t>Passe</a:t>
            </a:r>
            <a:r>
              <a:rPr lang="en-GB" dirty="0"/>
              <a:t> &amp;Zimmer, 2009; Fontana, 1995))</a:t>
            </a:r>
          </a:p>
        </p:txBody>
      </p:sp>
    </p:spTree>
    <p:extLst>
      <p:ext uri="{BB962C8B-B14F-4D97-AF65-F5344CB8AC3E}">
        <p14:creationId xmlns:p14="http://schemas.microsoft.com/office/powerpoint/2010/main" val="385756241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Grp="1" noChangeArrowheads="1"/>
          </p:cNvSpPr>
          <p:nvPr>
            <p:ph type="title"/>
          </p:nvPr>
        </p:nvSpPr>
        <p:spPr>
          <a:xfrm>
            <a:off x="2059782" y="276820"/>
            <a:ext cx="5009555" cy="687586"/>
          </a:xfrm>
        </p:spPr>
        <p:txBody>
          <a:bodyPr>
            <a:normAutofit fontScale="90000"/>
          </a:bodyPr>
          <a:lstStyle/>
          <a:p>
            <a:pPr eaLnBrk="1" hangingPunct="1">
              <a:defRPr/>
            </a:pPr>
            <a:r>
              <a:rPr lang="en-US" sz="3100">
                <a:latin typeface="Trebuchet MS" charset="0"/>
                <a:cs typeface="Trebuchet MS" charset="0"/>
                <a:sym typeface="Trebuchet MS" charset="0"/>
              </a:rPr>
              <a:t>The vicious circle of stress </a:t>
            </a:r>
            <a:br>
              <a:rPr lang="en-US" sz="3100">
                <a:latin typeface="Trebuchet MS" charset="0"/>
                <a:sym typeface="Trebuchet MS" charset="0"/>
              </a:rPr>
            </a:br>
            <a:endParaRPr lang="en-US"/>
          </a:p>
        </p:txBody>
      </p:sp>
      <p:sp>
        <p:nvSpPr>
          <p:cNvPr id="23554" name="Rectangle 2"/>
          <p:cNvSpPr>
            <a:spLocks noGrp="1" noChangeArrowheads="1"/>
          </p:cNvSpPr>
          <p:nvPr>
            <p:ph type="body" idx="1"/>
          </p:nvPr>
        </p:nvSpPr>
        <p:spPr>
          <a:xfrm>
            <a:off x="2149078" y="1777008"/>
            <a:ext cx="2223492" cy="5214938"/>
          </a:xfrm>
        </p:spPr>
        <p:txBody>
          <a:bodyPr/>
          <a:lstStyle/>
          <a:p>
            <a:pPr marL="0" indent="0">
              <a:buNone/>
              <a:defRPr/>
            </a:pPr>
            <a:r>
              <a:rPr lang="en-US" i="0" dirty="0">
                <a:cs typeface="Trebuchet MS Italic" charset="0"/>
              </a:rPr>
              <a:t>Stress is a drain on </a:t>
            </a:r>
            <a:r>
              <a:rPr lang="en-US" i="0" dirty="0" err="1">
                <a:cs typeface="Trebuchet MS Italic" charset="0"/>
              </a:rPr>
              <a:t>attentional</a:t>
            </a:r>
            <a:r>
              <a:rPr lang="en-US" i="0" dirty="0">
                <a:cs typeface="Trebuchet MS Italic" charset="0"/>
              </a:rPr>
              <a:t> resources</a:t>
            </a:r>
            <a:endParaRPr lang="en-US" i="0" dirty="0"/>
          </a:p>
          <a:p>
            <a:pPr marL="0" indent="0">
              <a:buNone/>
              <a:defRPr/>
            </a:pPr>
            <a:r>
              <a:rPr lang="en-US" i="0" dirty="0">
                <a:cs typeface="Trebuchet MS Italic" charset="0"/>
              </a:rPr>
              <a:t>Lack of automaticity puts a higher demand on </a:t>
            </a:r>
            <a:r>
              <a:rPr lang="en-US" i="0" dirty="0" err="1">
                <a:cs typeface="Trebuchet MS Italic" charset="0"/>
              </a:rPr>
              <a:t>attentional</a:t>
            </a:r>
            <a:r>
              <a:rPr lang="en-US" i="0" dirty="0">
                <a:cs typeface="Trebuchet MS Italic" charset="0"/>
              </a:rPr>
              <a:t> resources</a:t>
            </a:r>
            <a:endParaRPr lang="en-US" i="0" dirty="0"/>
          </a:p>
        </p:txBody>
      </p:sp>
      <p:pic>
        <p:nvPicPr>
          <p:cNvPr id="23555"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61930" y="1486794"/>
            <a:ext cx="4795242" cy="439787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pic>
      <p:sp>
        <p:nvSpPr>
          <p:cNvPr id="23556" name="Rectangle 4"/>
          <p:cNvSpPr>
            <a:spLocks/>
          </p:cNvSpPr>
          <p:nvPr/>
        </p:nvSpPr>
        <p:spPr bwMode="auto">
          <a:xfrm>
            <a:off x="2249300" y="6066553"/>
            <a:ext cx="5567230"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txBody>
          <a:bodyPr wrap="none" lIns="0" tIns="0" rIns="0" bIns="0" anchor="ctr">
            <a:spAutoFit/>
          </a:bodyPr>
          <a:lstStyle/>
          <a:p>
            <a:r>
              <a:rPr lang="en-US" sz="1700" dirty="0">
                <a:latin typeface="Trebuchet MS" charset="0"/>
                <a:ea typeface="ＭＳ Ｐゴシック" charset="0"/>
                <a:sym typeface="Trebuchet MS" charset="0"/>
              </a:rPr>
              <a:t>Most people with dyslexia report good days and bad days</a:t>
            </a:r>
          </a:p>
          <a:p>
            <a:r>
              <a:rPr lang="en-US" sz="1700" dirty="0">
                <a:latin typeface="Trebuchet MS" charset="0"/>
                <a:ea typeface="ＭＳ Ｐゴシック" charset="0"/>
                <a:sym typeface="Trebuchet MS" charset="0"/>
              </a:rPr>
              <a:t> – stress increases dyslexic traits (Miles, 2004)</a:t>
            </a:r>
          </a:p>
        </p:txBody>
      </p:sp>
    </p:spTree>
    <p:extLst>
      <p:ext uri="{BB962C8B-B14F-4D97-AF65-F5344CB8AC3E}">
        <p14:creationId xmlns:p14="http://schemas.microsoft.com/office/powerpoint/2010/main" val="226306061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5121770" y="3097991"/>
            <a:ext cx="4953000" cy="3495675"/>
          </a:xfrm>
          <a:prstGeom prst="rect">
            <a:avLst/>
          </a:prstGeom>
        </p:spPr>
      </p:pic>
      <p:pic>
        <p:nvPicPr>
          <p:cNvPr id="8" name="Picture 2" descr="http://blog.masterteacher.com/wp-content/uploads/2015/05/TMT-Blog-Class-Clown.jpg"/>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l="7128" t="-591" r="51830" b="591"/>
          <a:stretch/>
        </p:blipFill>
        <p:spPr bwMode="auto">
          <a:xfrm>
            <a:off x="2231924" y="752167"/>
            <a:ext cx="2418735" cy="2494628"/>
          </a:xfrm>
          <a:prstGeom prst="rect">
            <a:avLst/>
          </a:prstGeom>
          <a:noFill/>
          <a:extLst>
            <a:ext uri="{909E8E84-426E-40dd-AFC4-6F175D3DCCD1}">
              <a14:hiddenFill xmlns:a14="http://schemas.microsoft.com/office/drawing/2010/main" xmlns="">
                <a:solidFill>
                  <a:srgbClr val="FFFFFF"/>
                </a:solidFill>
              </a14:hiddenFill>
            </a:ext>
          </a:extLst>
        </p:spPr>
      </p:pic>
      <p:sp>
        <p:nvSpPr>
          <p:cNvPr id="9" name="TextBox 8"/>
          <p:cNvSpPr txBox="1"/>
          <p:nvPr/>
        </p:nvSpPr>
        <p:spPr>
          <a:xfrm>
            <a:off x="5491316" y="884904"/>
            <a:ext cx="4026310" cy="1200329"/>
          </a:xfrm>
          <a:prstGeom prst="rect">
            <a:avLst/>
          </a:prstGeom>
          <a:noFill/>
        </p:spPr>
        <p:txBody>
          <a:bodyPr wrap="square" rtlCol="0">
            <a:spAutoFit/>
          </a:bodyPr>
          <a:lstStyle/>
          <a:p>
            <a:r>
              <a:rPr lang="en-GB" sz="2400" dirty="0"/>
              <a:t>Clowning – gains attention May earn social approval from peers</a:t>
            </a:r>
          </a:p>
        </p:txBody>
      </p:sp>
      <p:sp>
        <p:nvSpPr>
          <p:cNvPr id="10" name="TextBox 9"/>
          <p:cNvSpPr txBox="1"/>
          <p:nvPr/>
        </p:nvSpPr>
        <p:spPr>
          <a:xfrm>
            <a:off x="1804220" y="3952568"/>
            <a:ext cx="2846439" cy="2308324"/>
          </a:xfrm>
          <a:prstGeom prst="rect">
            <a:avLst/>
          </a:prstGeom>
          <a:noFill/>
        </p:spPr>
        <p:txBody>
          <a:bodyPr wrap="square" rtlCol="0">
            <a:spAutoFit/>
          </a:bodyPr>
          <a:lstStyle/>
          <a:p>
            <a:r>
              <a:rPr lang="en-GB" sz="2400" dirty="0"/>
              <a:t>Distractibility</a:t>
            </a:r>
          </a:p>
          <a:p>
            <a:r>
              <a:rPr lang="en-GB" sz="2400" dirty="0"/>
              <a:t>Concentration  = effort</a:t>
            </a:r>
          </a:p>
          <a:p>
            <a:r>
              <a:rPr lang="en-GB" sz="2400" dirty="0"/>
              <a:t>so any breaks/distractions are welcome</a:t>
            </a:r>
          </a:p>
        </p:txBody>
      </p:sp>
    </p:spTree>
    <p:extLst>
      <p:ext uri="{BB962C8B-B14F-4D97-AF65-F5344CB8AC3E}">
        <p14:creationId xmlns:p14="http://schemas.microsoft.com/office/powerpoint/2010/main" val="372501921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 Placeholder 19"/>
          <p:cNvSpPr>
            <a:spLocks noGrp="1"/>
          </p:cNvSpPr>
          <p:nvPr>
            <p:ph type="body" sz="half" idx="2"/>
          </p:nvPr>
        </p:nvSpPr>
        <p:spPr>
          <a:xfrm>
            <a:off x="1732075" y="442095"/>
            <a:ext cx="3488855" cy="6302834"/>
          </a:xfrm>
        </p:spPr>
        <p:txBody>
          <a:bodyPr>
            <a:normAutofit fontScale="92500" lnSpcReduction="10000"/>
          </a:bodyPr>
          <a:lstStyle/>
          <a:p>
            <a:r>
              <a:rPr lang="en-US" sz="2000" dirty="0"/>
              <a:t>Despite similarities in underlying difficulties dyslexic individuals’ have different:</a:t>
            </a:r>
          </a:p>
          <a:p>
            <a:endParaRPr lang="en-US" sz="2000" dirty="0"/>
          </a:p>
          <a:p>
            <a:pPr marL="800100" lvl="1" indent="-342900">
              <a:buFont typeface="Arial"/>
              <a:buChar char="•"/>
            </a:pPr>
            <a:r>
              <a:rPr lang="en-US" sz="2000" dirty="0"/>
              <a:t>Experiences</a:t>
            </a:r>
          </a:p>
          <a:p>
            <a:pPr marL="800100" lvl="1" indent="-342900">
              <a:buFont typeface="Arial"/>
              <a:buChar char="•"/>
            </a:pPr>
            <a:r>
              <a:rPr lang="en-US" sz="2000" dirty="0"/>
              <a:t>Strengths</a:t>
            </a:r>
          </a:p>
          <a:p>
            <a:pPr marL="800100" lvl="1" indent="-342900">
              <a:buFont typeface="Arial"/>
              <a:buChar char="•"/>
            </a:pPr>
            <a:r>
              <a:rPr lang="en-US" sz="2000" dirty="0"/>
              <a:t>Expectations</a:t>
            </a:r>
          </a:p>
          <a:p>
            <a:pPr marL="800100" lvl="1" indent="-342900">
              <a:buFont typeface="Arial"/>
              <a:buChar char="•"/>
            </a:pPr>
            <a:r>
              <a:rPr lang="en-US" sz="2000" dirty="0"/>
              <a:t>Personalities</a:t>
            </a:r>
          </a:p>
          <a:p>
            <a:pPr marL="800100" lvl="1" indent="-342900">
              <a:buFont typeface="Arial"/>
              <a:buChar char="•"/>
            </a:pPr>
            <a:r>
              <a:rPr lang="en-US" sz="2000" dirty="0"/>
              <a:t>Needs</a:t>
            </a:r>
          </a:p>
          <a:p>
            <a:pPr marL="800100" lvl="1" indent="-342900">
              <a:buFont typeface="Arial"/>
              <a:buChar char="•"/>
            </a:pPr>
            <a:r>
              <a:rPr lang="en-US" sz="2000" dirty="0"/>
              <a:t>likes/dislikes</a:t>
            </a:r>
          </a:p>
          <a:p>
            <a:pPr marL="800100" lvl="1" indent="-342900">
              <a:buFont typeface="Arial"/>
              <a:buChar char="•"/>
            </a:pPr>
            <a:r>
              <a:rPr lang="en-US" sz="2000" dirty="0"/>
              <a:t>Sensitivities</a:t>
            </a:r>
          </a:p>
          <a:p>
            <a:pPr marL="800100" lvl="1" indent="-342900">
              <a:buFont typeface="Arial"/>
              <a:buChar char="•"/>
            </a:pPr>
            <a:r>
              <a:rPr lang="en-US" sz="2000" dirty="0"/>
              <a:t>Emotional responses</a:t>
            </a:r>
          </a:p>
          <a:p>
            <a:pPr marL="800100" lvl="1" indent="-342900">
              <a:buFont typeface="Arial"/>
              <a:buChar char="•"/>
            </a:pPr>
            <a:endParaRPr lang="en-US" sz="2000" dirty="0"/>
          </a:p>
          <a:p>
            <a:pPr lvl="1"/>
            <a:endParaRPr lang="en-US" sz="2000" dirty="0"/>
          </a:p>
          <a:p>
            <a:r>
              <a:rPr lang="en-US" sz="2000" dirty="0"/>
              <a:t>Taking the personal, social, and emotional aspects of a student’s functioning and development into account can lead to real and sustained positive change (Long, </a:t>
            </a:r>
            <a:r>
              <a:rPr lang="en-US" sz="2000" dirty="0" err="1"/>
              <a:t>MacBlain</a:t>
            </a:r>
            <a:r>
              <a:rPr lang="en-US" sz="2000" dirty="0"/>
              <a:t> &amp; </a:t>
            </a:r>
            <a:r>
              <a:rPr lang="en-US" sz="2000" dirty="0" err="1"/>
              <a:t>Macblain</a:t>
            </a:r>
            <a:r>
              <a:rPr lang="en-US" sz="2000" dirty="0"/>
              <a:t>, 2007, p126)</a:t>
            </a:r>
          </a:p>
          <a:p>
            <a:pPr algn="ctr"/>
            <a:endParaRPr lang="en-US" dirty="0"/>
          </a:p>
          <a:p>
            <a:endParaRPr lang="en-US" sz="2000" dirty="0"/>
          </a:p>
          <a:p>
            <a:endParaRPr lang="en-US" sz="2000" dirty="0"/>
          </a:p>
        </p:txBody>
      </p:sp>
      <p:pic>
        <p:nvPicPr>
          <p:cNvPr id="21" name="Content Placeholder 20"/>
          <p:cNvPicPr>
            <a:picLocks noGrp="1" noChangeAspect="1"/>
          </p:cNvPicPr>
          <p:nvPr>
            <p:ph idx="1"/>
          </p:nvPr>
        </p:nvPicPr>
        <p:blipFill>
          <a:blip r:embed="rId3"/>
          <a:srcRect l="17250" r="17250"/>
          <a:stretch>
            <a:fillRect/>
          </a:stretch>
        </p:blipFill>
        <p:spPr>
          <a:xfrm>
            <a:off x="5970987" y="778540"/>
            <a:ext cx="4585322" cy="5250337"/>
          </a:xfrm>
          <a:prstGeom prst="rect">
            <a:avLst/>
          </a:prstGeom>
        </p:spPr>
      </p:pic>
    </p:spTree>
    <p:extLst>
      <p:ext uri="{BB962C8B-B14F-4D97-AF65-F5344CB8AC3E}">
        <p14:creationId xmlns:p14="http://schemas.microsoft.com/office/powerpoint/2010/main" val="682879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0">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0">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0">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Reducing Classroom stress</a:t>
            </a:r>
          </a:p>
        </p:txBody>
      </p:sp>
      <p:sp>
        <p:nvSpPr>
          <p:cNvPr id="6" name="Text Placeholder 5"/>
          <p:cNvSpPr>
            <a:spLocks noGrp="1"/>
          </p:cNvSpPr>
          <p:nvPr>
            <p:ph type="body" idx="1"/>
          </p:nvPr>
        </p:nvSpPr>
        <p:spPr/>
        <p:txBody>
          <a:bodyPr>
            <a:normAutofit/>
          </a:bodyPr>
          <a:lstStyle/>
          <a:p>
            <a:r>
              <a:rPr lang="en-US" dirty="0"/>
              <a:t>Increase the feel good factor</a:t>
            </a:r>
          </a:p>
        </p:txBody>
      </p:sp>
      <p:sp>
        <p:nvSpPr>
          <p:cNvPr id="7" name="Content Placeholder 6"/>
          <p:cNvSpPr>
            <a:spLocks noGrp="1"/>
          </p:cNvSpPr>
          <p:nvPr>
            <p:ph sz="half" idx="2"/>
          </p:nvPr>
        </p:nvSpPr>
        <p:spPr>
          <a:xfrm>
            <a:off x="2431415" y="2464059"/>
            <a:ext cx="3566160" cy="4052554"/>
          </a:xfrm>
        </p:spPr>
        <p:txBody>
          <a:bodyPr/>
          <a:lstStyle/>
          <a:p>
            <a:pPr>
              <a:buFont typeface="Courier New"/>
              <a:buChar char="o"/>
            </a:pPr>
            <a:r>
              <a:rPr lang="en-US" dirty="0"/>
              <a:t>Mark for success</a:t>
            </a:r>
          </a:p>
          <a:p>
            <a:pPr lvl="1">
              <a:buFont typeface="Courier New"/>
              <a:buChar char="o"/>
            </a:pPr>
            <a:r>
              <a:rPr lang="en-US" dirty="0"/>
              <a:t> </a:t>
            </a:r>
            <a:r>
              <a:rPr lang="en-US" dirty="0" err="1"/>
              <a:t>e.g</a:t>
            </a:r>
            <a:r>
              <a:rPr lang="en-US" dirty="0"/>
              <a:t>  % words spelled correctly</a:t>
            </a:r>
          </a:p>
          <a:p>
            <a:pPr>
              <a:buFont typeface="Courier New"/>
              <a:buChar char="o"/>
            </a:pPr>
            <a:r>
              <a:rPr lang="en-US" dirty="0"/>
              <a:t>Use language of success</a:t>
            </a:r>
          </a:p>
          <a:p>
            <a:pPr>
              <a:buFont typeface="Courier New"/>
              <a:buChar char="o"/>
            </a:pPr>
            <a:r>
              <a:rPr lang="en-US" dirty="0"/>
              <a:t>Focus on </a:t>
            </a:r>
            <a:r>
              <a:rPr lang="en-US" b="1" dirty="0"/>
              <a:t>t</a:t>
            </a:r>
            <a:r>
              <a:rPr lang="en-US" dirty="0"/>
              <a:t>he</a:t>
            </a:r>
            <a:r>
              <a:rPr lang="en-US" b="1" dirty="0"/>
              <a:t> ‘do’ </a:t>
            </a:r>
            <a:r>
              <a:rPr lang="en-US" dirty="0"/>
              <a:t>rather than the ‘</a:t>
            </a:r>
            <a:r>
              <a:rPr lang="en-US" b="1" dirty="0"/>
              <a:t>don’t’</a:t>
            </a:r>
          </a:p>
          <a:p>
            <a:pPr>
              <a:buFont typeface="Courier New"/>
              <a:buChar char="o"/>
            </a:pPr>
            <a:r>
              <a:rPr lang="en-US" dirty="0"/>
              <a:t>Confidence building</a:t>
            </a:r>
          </a:p>
          <a:p>
            <a:pPr>
              <a:buFont typeface="Courier New"/>
              <a:buChar char="o"/>
            </a:pPr>
            <a:endParaRPr lang="en-US" dirty="0"/>
          </a:p>
          <a:p>
            <a:pPr>
              <a:buFont typeface="Arial"/>
              <a:buChar char="•"/>
            </a:pPr>
            <a:endParaRPr lang="en-US" dirty="0"/>
          </a:p>
        </p:txBody>
      </p:sp>
      <p:sp>
        <p:nvSpPr>
          <p:cNvPr id="8" name="Text Placeholder 7"/>
          <p:cNvSpPr>
            <a:spLocks noGrp="1"/>
          </p:cNvSpPr>
          <p:nvPr>
            <p:ph type="body" sz="quarter" idx="3"/>
          </p:nvPr>
        </p:nvSpPr>
        <p:spPr/>
        <p:txBody>
          <a:bodyPr/>
          <a:lstStyle/>
          <a:p>
            <a:r>
              <a:rPr lang="en-US" dirty="0"/>
              <a:t>Decrease the fear</a:t>
            </a:r>
          </a:p>
        </p:txBody>
      </p:sp>
      <p:sp>
        <p:nvSpPr>
          <p:cNvPr id="9" name="Content Placeholder 8"/>
          <p:cNvSpPr>
            <a:spLocks noGrp="1"/>
          </p:cNvSpPr>
          <p:nvPr>
            <p:ph sz="quarter" idx="4"/>
          </p:nvPr>
        </p:nvSpPr>
        <p:spPr/>
        <p:txBody>
          <a:bodyPr>
            <a:normAutofit/>
          </a:bodyPr>
          <a:lstStyle/>
          <a:p>
            <a:r>
              <a:rPr lang="en-US" dirty="0"/>
              <a:t>Set achievable targets</a:t>
            </a:r>
          </a:p>
          <a:p>
            <a:r>
              <a:rPr lang="en-US" dirty="0"/>
              <a:t>Use scaffolds for writing tasks</a:t>
            </a:r>
          </a:p>
          <a:p>
            <a:r>
              <a:rPr lang="en-US" dirty="0"/>
              <a:t>Give the right to pass on reading aloud </a:t>
            </a:r>
          </a:p>
          <a:p>
            <a:r>
              <a:rPr lang="en-US" dirty="0" err="1"/>
              <a:t>Minimise</a:t>
            </a:r>
            <a:r>
              <a:rPr lang="en-US" dirty="0"/>
              <a:t> copying from the board</a:t>
            </a:r>
          </a:p>
          <a:p>
            <a:r>
              <a:rPr lang="en-US" dirty="0"/>
              <a:t>“I’m glad you asked”</a:t>
            </a:r>
          </a:p>
        </p:txBody>
      </p:sp>
    </p:spTree>
    <p:extLst>
      <p:ext uri="{BB962C8B-B14F-4D97-AF65-F5344CB8AC3E}">
        <p14:creationId xmlns:p14="http://schemas.microsoft.com/office/powerpoint/2010/main" val="388806535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sz="2800" dirty="0"/>
              <a:t>To conclude Dyslexic pupils/students need</a:t>
            </a:r>
          </a:p>
        </p:txBody>
      </p:sp>
      <p:sp>
        <p:nvSpPr>
          <p:cNvPr id="8" name="Content Placeholder 7"/>
          <p:cNvSpPr>
            <a:spLocks noGrp="1"/>
          </p:cNvSpPr>
          <p:nvPr>
            <p:ph sz="half" idx="1"/>
          </p:nvPr>
        </p:nvSpPr>
        <p:spPr/>
        <p:txBody>
          <a:bodyPr>
            <a:normAutofit/>
          </a:bodyPr>
          <a:lstStyle/>
          <a:p>
            <a:r>
              <a:rPr lang="en-GB" dirty="0"/>
              <a:t>A validating environment that positively addresses self esteem and self efficacy (Long, </a:t>
            </a:r>
            <a:r>
              <a:rPr lang="en-GB" dirty="0" err="1"/>
              <a:t>Macblain</a:t>
            </a:r>
            <a:r>
              <a:rPr lang="en-GB" dirty="0"/>
              <a:t> &amp; </a:t>
            </a:r>
            <a:r>
              <a:rPr lang="en-GB" dirty="0" err="1"/>
              <a:t>MacBlain</a:t>
            </a:r>
            <a:r>
              <a:rPr lang="en-GB" dirty="0"/>
              <a:t>, 2007)</a:t>
            </a:r>
          </a:p>
          <a:p>
            <a:r>
              <a:rPr lang="en-GB" dirty="0"/>
              <a:t>Positive attention and confidence boosting (Humphrey, 2002)</a:t>
            </a:r>
          </a:p>
          <a:p>
            <a:endParaRPr lang="en-GB" dirty="0"/>
          </a:p>
          <a:p>
            <a:endParaRPr lang="en-GB" dirty="0"/>
          </a:p>
        </p:txBody>
      </p:sp>
      <p:sp>
        <p:nvSpPr>
          <p:cNvPr id="9" name="Content Placeholder 8"/>
          <p:cNvSpPr>
            <a:spLocks noGrp="1"/>
          </p:cNvSpPr>
          <p:nvPr>
            <p:ph sz="half" idx="2"/>
          </p:nvPr>
        </p:nvSpPr>
        <p:spPr/>
        <p:txBody>
          <a:bodyPr>
            <a:normAutofit/>
          </a:bodyPr>
          <a:lstStyle/>
          <a:p>
            <a:r>
              <a:rPr lang="en-GB" dirty="0"/>
              <a:t>Safe learning environments where they are not afraid to ask for help to build self concept and self esteem (Green, 2014)</a:t>
            </a:r>
          </a:p>
          <a:p>
            <a:r>
              <a:rPr lang="en-GB" dirty="0"/>
              <a:t>Help developing metacognitive skills -positive effects on sense of self and motivation (</a:t>
            </a:r>
            <a:r>
              <a:rPr lang="en-GB" dirty="0" err="1"/>
              <a:t>McLoughlin</a:t>
            </a:r>
            <a:r>
              <a:rPr lang="en-GB" dirty="0"/>
              <a:t> &amp; Leather, 2013)</a:t>
            </a:r>
          </a:p>
        </p:txBody>
      </p:sp>
    </p:spTree>
    <p:extLst>
      <p:ext uri="{BB962C8B-B14F-4D97-AF65-F5344CB8AC3E}">
        <p14:creationId xmlns:p14="http://schemas.microsoft.com/office/powerpoint/2010/main" val="426632315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a:extLst>
              <a:ext uri="{FF2B5EF4-FFF2-40B4-BE49-F238E27FC236}">
                <a16:creationId xmlns:a16="http://schemas.microsoft.com/office/drawing/2014/main" id="{4B2CE95E-2E01-CBF0-B645-E6EA7000949C}"/>
              </a:ext>
            </a:extLst>
          </p:cNvPr>
          <p:cNvSpPr>
            <a:spLocks noGrp="1" noChangeArrowheads="1"/>
          </p:cNvSpPr>
          <p:nvPr>
            <p:ph type="ctrTitle"/>
          </p:nvPr>
        </p:nvSpPr>
        <p:spPr>
          <a:xfrm>
            <a:off x="3000376" y="1143000"/>
            <a:ext cx="7210425" cy="2209800"/>
          </a:xfrm>
        </p:spPr>
        <p:txBody>
          <a:bodyPr/>
          <a:lstStyle/>
          <a:p>
            <a:pPr algn="ctr" eaLnBrk="1" hangingPunct="1"/>
            <a:r>
              <a:rPr lang="en-GB" altLang="en-US" sz="3600">
                <a:latin typeface="Comic Sans MS" panose="030F0702030302020204" pitchFamily="66" charset="0"/>
              </a:rPr>
              <a:t>Using Games and Visual Aids with Dyslexic Pupils and Students</a:t>
            </a:r>
          </a:p>
        </p:txBody>
      </p:sp>
      <p:sp>
        <p:nvSpPr>
          <p:cNvPr id="7171" name="Rectangle 5">
            <a:extLst>
              <a:ext uri="{FF2B5EF4-FFF2-40B4-BE49-F238E27FC236}">
                <a16:creationId xmlns:a16="http://schemas.microsoft.com/office/drawing/2014/main" id="{4F1956F6-DE4D-40BE-C0D4-0CEE1808E5BA}"/>
              </a:ext>
            </a:extLst>
          </p:cNvPr>
          <p:cNvSpPr>
            <a:spLocks noGrp="1" noChangeArrowheads="1"/>
          </p:cNvSpPr>
          <p:nvPr>
            <p:ph type="subTitle" idx="1"/>
          </p:nvPr>
        </p:nvSpPr>
        <p:spPr>
          <a:xfrm>
            <a:off x="2895601" y="3962401"/>
            <a:ext cx="6945313" cy="1914525"/>
          </a:xfrm>
        </p:spPr>
        <p:txBody>
          <a:bodyPr/>
          <a:lstStyle/>
          <a:p>
            <a:pPr eaLnBrk="1" hangingPunct="1"/>
            <a:endParaRPr lang="en-GB" altLang="en-US" dirty="0">
              <a:latin typeface="Comic Sans MS" panose="030F0702030302020204" pitchFamily="66" charset="0"/>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50BD9B1-C340-6ED3-2E6D-45D3830EB639}"/>
              </a:ext>
            </a:extLst>
          </p:cNvPr>
          <p:cNvSpPr>
            <a:spLocks noGrp="1"/>
          </p:cNvSpPr>
          <p:nvPr>
            <p:ph type="title"/>
          </p:nvPr>
        </p:nvSpPr>
        <p:spPr/>
        <p:txBody>
          <a:bodyPr/>
          <a:lstStyle/>
          <a:p>
            <a:r>
              <a:rPr lang="en-GB" altLang="en-US">
                <a:latin typeface="Comic Sans MS" panose="030F0702030302020204" pitchFamily="66" charset="0"/>
              </a:rPr>
              <a:t>Structure of talk </a:t>
            </a:r>
          </a:p>
        </p:txBody>
      </p:sp>
      <p:sp>
        <p:nvSpPr>
          <p:cNvPr id="9219" name="Content Placeholder 2">
            <a:extLst>
              <a:ext uri="{FF2B5EF4-FFF2-40B4-BE49-F238E27FC236}">
                <a16:creationId xmlns:a16="http://schemas.microsoft.com/office/drawing/2014/main" id="{8647B68A-0FE3-038B-33CD-326A2226ED97}"/>
              </a:ext>
            </a:extLst>
          </p:cNvPr>
          <p:cNvSpPr>
            <a:spLocks noGrp="1"/>
          </p:cNvSpPr>
          <p:nvPr>
            <p:ph idx="1"/>
          </p:nvPr>
        </p:nvSpPr>
        <p:spPr/>
        <p:txBody>
          <a:bodyPr/>
          <a:lstStyle/>
          <a:p>
            <a:r>
              <a:rPr lang="en-GB" altLang="en-US">
                <a:latin typeface="Comic Sans MS" panose="030F0702030302020204" pitchFamily="66" charset="0"/>
              </a:rPr>
              <a:t>Introduction – The value of games as teaching resources</a:t>
            </a:r>
          </a:p>
          <a:p>
            <a:r>
              <a:rPr lang="en-GB" altLang="en-US">
                <a:latin typeface="Comic Sans MS" panose="030F0702030302020204" pitchFamily="66" charset="0"/>
              </a:rPr>
              <a:t>Using games as part of a structured phonic lesson</a:t>
            </a:r>
          </a:p>
          <a:p>
            <a:r>
              <a:rPr lang="en-GB" altLang="en-US">
                <a:latin typeface="Comic Sans MS" panose="030F0702030302020204" pitchFamily="66" charset="0"/>
              </a:rPr>
              <a:t>Commercially available games</a:t>
            </a:r>
          </a:p>
          <a:p>
            <a:r>
              <a:rPr lang="en-GB" altLang="en-US">
                <a:latin typeface="Comic Sans MS" panose="030F0702030302020204" pitchFamily="66" charset="0"/>
              </a:rPr>
              <a:t>The game / visual aid assignment</a:t>
            </a:r>
          </a:p>
          <a:p>
            <a:r>
              <a:rPr lang="en-GB" altLang="en-US">
                <a:latin typeface="Comic Sans MS" panose="030F0702030302020204" pitchFamily="66" charset="0"/>
              </a:rPr>
              <a:t>Discussion and opportunity to look at rationales /sample games</a:t>
            </a:r>
          </a:p>
        </p:txBody>
      </p:sp>
    </p:spTree>
    <p:custDataLst>
      <p:tags r:id="rId1"/>
    </p:custData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9F7136-0BBB-15EC-0516-C95587CD211D}"/>
              </a:ext>
            </a:extLst>
          </p:cNvPr>
          <p:cNvSpPr>
            <a:spLocks noGrp="1"/>
          </p:cNvSpPr>
          <p:nvPr>
            <p:ph type="title"/>
          </p:nvPr>
        </p:nvSpPr>
        <p:spPr/>
        <p:txBody>
          <a:bodyPr/>
          <a:lstStyle/>
          <a:p>
            <a:r>
              <a:rPr lang="en-GB" altLang="en-US" sz="3200">
                <a:latin typeface="Comic Sans MS" panose="030F0702030302020204" pitchFamily="66" charset="0"/>
              </a:rPr>
              <a:t>At the start of teaching the dyslexic pupil may have a number of difficulties:</a:t>
            </a:r>
          </a:p>
        </p:txBody>
      </p:sp>
      <p:sp>
        <p:nvSpPr>
          <p:cNvPr id="10243" name="Content Placeholder 2">
            <a:extLst>
              <a:ext uri="{FF2B5EF4-FFF2-40B4-BE49-F238E27FC236}">
                <a16:creationId xmlns:a16="http://schemas.microsoft.com/office/drawing/2014/main" id="{3D2FFDDE-E8D0-E166-DFB1-473AB4517E24}"/>
              </a:ext>
            </a:extLst>
          </p:cNvPr>
          <p:cNvSpPr>
            <a:spLocks noGrp="1"/>
          </p:cNvSpPr>
          <p:nvPr>
            <p:ph idx="1"/>
          </p:nvPr>
        </p:nvSpPr>
        <p:spPr>
          <a:xfrm>
            <a:off x="2424113" y="1557339"/>
            <a:ext cx="7772400" cy="4530725"/>
          </a:xfrm>
        </p:spPr>
        <p:txBody>
          <a:bodyPr/>
          <a:lstStyle/>
          <a:p>
            <a:r>
              <a:rPr lang="en-GB" altLang="en-US"/>
              <a:t>Poor literacy skills</a:t>
            </a:r>
          </a:p>
          <a:p>
            <a:r>
              <a:rPr lang="en-GB" altLang="en-US"/>
              <a:t>Low self esteem</a:t>
            </a:r>
          </a:p>
          <a:p>
            <a:r>
              <a:rPr lang="en-GB" altLang="en-US"/>
              <a:t>Lack motivation</a:t>
            </a:r>
          </a:p>
          <a:p>
            <a:r>
              <a:rPr lang="en-GB" altLang="en-US"/>
              <a:t>Limited concentration</a:t>
            </a:r>
          </a:p>
          <a:p>
            <a:endParaRPr lang="en-GB" altLang="en-US"/>
          </a:p>
          <a:p>
            <a:endParaRPr lang="en-GB" altLang="en-US"/>
          </a:p>
          <a:p>
            <a:pPr>
              <a:buFont typeface="Wingdings" panose="05000000000000000000" pitchFamily="2" charset="2"/>
              <a:buNone/>
            </a:pPr>
            <a:endParaRPr lang="en-GB" altLang="en-US"/>
          </a:p>
          <a:p>
            <a:endParaRPr lang="en-GB" altLang="en-US"/>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D2B23B9-9AAE-7724-DAC0-25A70DFAEEEF}"/>
              </a:ext>
            </a:extLst>
          </p:cNvPr>
          <p:cNvSpPr>
            <a:spLocks noGrp="1"/>
          </p:cNvSpPr>
          <p:nvPr>
            <p:ph type="title"/>
          </p:nvPr>
        </p:nvSpPr>
        <p:spPr/>
        <p:txBody>
          <a:bodyPr/>
          <a:lstStyle/>
          <a:p>
            <a:r>
              <a:rPr lang="en-GB" altLang="en-US">
                <a:latin typeface="Comic Sans MS" panose="030F0702030302020204" pitchFamily="66" charset="0"/>
              </a:rPr>
              <a:t>How can games help?</a:t>
            </a:r>
          </a:p>
        </p:txBody>
      </p:sp>
      <p:sp>
        <p:nvSpPr>
          <p:cNvPr id="11267" name="Content Placeholder 2">
            <a:extLst>
              <a:ext uri="{FF2B5EF4-FFF2-40B4-BE49-F238E27FC236}">
                <a16:creationId xmlns:a16="http://schemas.microsoft.com/office/drawing/2014/main" id="{22DAFBEA-3FA6-989F-C7F6-89E78DA4031D}"/>
              </a:ext>
            </a:extLst>
          </p:cNvPr>
          <p:cNvSpPr>
            <a:spLocks noGrp="1"/>
          </p:cNvSpPr>
          <p:nvPr>
            <p:ph idx="1"/>
          </p:nvPr>
        </p:nvSpPr>
        <p:spPr/>
        <p:txBody>
          <a:bodyPr/>
          <a:lstStyle/>
          <a:p>
            <a:r>
              <a:rPr lang="en-GB" altLang="en-US"/>
              <a:t>In order to make progress with a pupil all these areas will need to be considered</a:t>
            </a:r>
          </a:p>
          <a:p>
            <a:r>
              <a:rPr lang="en-GB" altLang="en-US"/>
              <a:t>Games can be powerful tools to address a wide range of different areas</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E16DF22F-ADFE-E0E2-5516-7940B3EC153C}"/>
              </a:ext>
            </a:extLst>
          </p:cNvPr>
          <p:cNvSpPr>
            <a:spLocks noGrp="1"/>
          </p:cNvSpPr>
          <p:nvPr>
            <p:ph type="title"/>
          </p:nvPr>
        </p:nvSpPr>
        <p:spPr/>
        <p:txBody>
          <a:bodyPr/>
          <a:lstStyle/>
          <a:p>
            <a:r>
              <a:rPr lang="en-GB" altLang="en-US" sz="3200">
                <a:latin typeface="Comic Sans MS" panose="030F0702030302020204" pitchFamily="66" charset="0"/>
              </a:rPr>
              <a:t>Improve literacy by using games to:</a:t>
            </a:r>
          </a:p>
        </p:txBody>
      </p:sp>
      <p:sp>
        <p:nvSpPr>
          <p:cNvPr id="12291" name="Content Placeholder 2">
            <a:extLst>
              <a:ext uri="{FF2B5EF4-FFF2-40B4-BE49-F238E27FC236}">
                <a16:creationId xmlns:a16="http://schemas.microsoft.com/office/drawing/2014/main" id="{8254215F-82D2-0DCE-41F6-0705313ED0B5}"/>
              </a:ext>
            </a:extLst>
          </p:cNvPr>
          <p:cNvSpPr>
            <a:spLocks noGrp="1"/>
          </p:cNvSpPr>
          <p:nvPr>
            <p:ph idx="1"/>
          </p:nvPr>
        </p:nvSpPr>
        <p:spPr/>
        <p:txBody>
          <a:bodyPr/>
          <a:lstStyle/>
          <a:p>
            <a:r>
              <a:rPr lang="en-GB" altLang="en-US">
                <a:latin typeface="Comic Sans MS" panose="030F0702030302020204" pitchFamily="66" charset="0"/>
              </a:rPr>
              <a:t>Reinforce individual patterns</a:t>
            </a:r>
          </a:p>
          <a:p>
            <a:r>
              <a:rPr lang="en-GB" altLang="en-US">
                <a:latin typeface="Comic Sans MS" panose="030F0702030302020204" pitchFamily="66" charset="0"/>
              </a:rPr>
              <a:t>Revise previously covered patterns</a:t>
            </a:r>
          </a:p>
          <a:p>
            <a:r>
              <a:rPr lang="en-GB" altLang="en-US">
                <a:latin typeface="Comic Sans MS" panose="030F0702030302020204" pitchFamily="66" charset="0"/>
              </a:rPr>
              <a:t>Help with informal assessments</a:t>
            </a:r>
          </a:p>
          <a:p>
            <a:r>
              <a:rPr lang="en-GB" altLang="en-US">
                <a:latin typeface="Comic Sans MS" panose="030F0702030302020204" pitchFamily="66" charset="0"/>
              </a:rPr>
              <a:t>Provide variety</a:t>
            </a:r>
          </a:p>
        </p:txBody>
      </p:sp>
      <p:pic>
        <p:nvPicPr>
          <p:cNvPr id="8196" name="Picture 7" descr="phonic game for dyslexics for spelling final consonant blends">
            <a:hlinkClick r:id="" action="ppaction://noaction"/>
            <a:extLst>
              <a:ext uri="{FF2B5EF4-FFF2-40B4-BE49-F238E27FC236}">
                <a16:creationId xmlns:a16="http://schemas.microsoft.com/office/drawing/2014/main" id="{FB15ABD9-CB53-280B-CA20-E3F5B676C0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2401" y="3933826"/>
            <a:ext cx="2519363" cy="190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81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32A46BF-A949-B267-1DCD-BC1F3FB7156C}"/>
              </a:ext>
            </a:extLst>
          </p:cNvPr>
          <p:cNvSpPr>
            <a:spLocks noGrp="1"/>
          </p:cNvSpPr>
          <p:nvPr>
            <p:ph type="title"/>
          </p:nvPr>
        </p:nvSpPr>
        <p:spPr/>
        <p:txBody>
          <a:bodyPr/>
          <a:lstStyle/>
          <a:p>
            <a:r>
              <a:rPr lang="en-GB" altLang="en-US">
                <a:latin typeface="Comic Sans MS" panose="030F0702030302020204" pitchFamily="66" charset="0"/>
              </a:rPr>
              <a:t>Improve self esteem by:</a:t>
            </a:r>
          </a:p>
        </p:txBody>
      </p:sp>
      <p:sp>
        <p:nvSpPr>
          <p:cNvPr id="13315" name="Content Placeholder 2">
            <a:extLst>
              <a:ext uri="{FF2B5EF4-FFF2-40B4-BE49-F238E27FC236}">
                <a16:creationId xmlns:a16="http://schemas.microsoft.com/office/drawing/2014/main" id="{BA2C4EDA-1B16-1AC4-0B56-1F6DF180768F}"/>
              </a:ext>
            </a:extLst>
          </p:cNvPr>
          <p:cNvSpPr>
            <a:spLocks noGrp="1"/>
          </p:cNvSpPr>
          <p:nvPr>
            <p:ph idx="1"/>
          </p:nvPr>
        </p:nvSpPr>
        <p:spPr/>
        <p:txBody>
          <a:bodyPr/>
          <a:lstStyle/>
          <a:p>
            <a:r>
              <a:rPr lang="en-GB" altLang="en-US">
                <a:latin typeface="Comic Sans MS" panose="030F0702030302020204" pitchFamily="66" charset="0"/>
              </a:rPr>
              <a:t>Giving pupils the opportunity to experience success</a:t>
            </a:r>
          </a:p>
          <a:p>
            <a:r>
              <a:rPr lang="en-GB" altLang="en-US">
                <a:latin typeface="Comic Sans MS" panose="030F0702030302020204" pitchFamily="66" charset="0"/>
              </a:rPr>
              <a:t>Helping to generate positive feelings about themselves  </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FB958CF-BE87-557C-C054-BFBE8F1D26AD}"/>
              </a:ext>
            </a:extLst>
          </p:cNvPr>
          <p:cNvSpPr>
            <a:spLocks noGrp="1"/>
          </p:cNvSpPr>
          <p:nvPr>
            <p:ph type="title"/>
          </p:nvPr>
        </p:nvSpPr>
        <p:spPr/>
        <p:txBody>
          <a:bodyPr/>
          <a:lstStyle/>
          <a:p>
            <a:r>
              <a:rPr lang="en-GB" altLang="en-US" sz="3000">
                <a:latin typeface="Comic Sans MS" panose="030F0702030302020204" pitchFamily="66" charset="0"/>
              </a:rPr>
              <a:t>Improve concentration by:</a:t>
            </a:r>
          </a:p>
        </p:txBody>
      </p:sp>
      <p:sp>
        <p:nvSpPr>
          <p:cNvPr id="14339" name="Content Placeholder 2">
            <a:extLst>
              <a:ext uri="{FF2B5EF4-FFF2-40B4-BE49-F238E27FC236}">
                <a16:creationId xmlns:a16="http://schemas.microsoft.com/office/drawing/2014/main" id="{33D350B9-DE0B-D023-9038-79A677C7896B}"/>
              </a:ext>
            </a:extLst>
          </p:cNvPr>
          <p:cNvSpPr>
            <a:spLocks noGrp="1"/>
          </p:cNvSpPr>
          <p:nvPr>
            <p:ph idx="1"/>
          </p:nvPr>
        </p:nvSpPr>
        <p:spPr/>
        <p:txBody>
          <a:bodyPr/>
          <a:lstStyle/>
          <a:p>
            <a:r>
              <a:rPr lang="en-GB" altLang="en-US">
                <a:latin typeface="Comic Sans MS" panose="030F0702030302020204" pitchFamily="66" charset="0"/>
              </a:rPr>
              <a:t>Focussing the pupil’s attention on the mechanics of the game </a:t>
            </a:r>
          </a:p>
        </p:txBody>
      </p:sp>
      <p:pic>
        <p:nvPicPr>
          <p:cNvPr id="10244" name="Picture 3">
            <a:extLst>
              <a:ext uri="{FF2B5EF4-FFF2-40B4-BE49-F238E27FC236}">
                <a16:creationId xmlns:a16="http://schemas.microsoft.com/office/drawing/2014/main" id="{34B3DDD7-49A8-E157-1C73-016C214DB6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2176" y="3644901"/>
            <a:ext cx="1781175"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5" name="Picture 5" descr="Dyslexics often find onset and rime easier than synthetic phonics.">
            <a:hlinkClick r:id="rId3"/>
            <a:extLst>
              <a:ext uri="{FF2B5EF4-FFF2-40B4-BE49-F238E27FC236}">
                <a16:creationId xmlns:a16="http://schemas.microsoft.com/office/drawing/2014/main" id="{3687DFF2-F537-F6B4-F731-D67420BE70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9600" y="3357563"/>
            <a:ext cx="1944688" cy="170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CBE2803-AFC0-EED0-412F-57C7D404ED11}"/>
              </a:ext>
            </a:extLst>
          </p:cNvPr>
          <p:cNvSpPr>
            <a:spLocks noGrp="1"/>
          </p:cNvSpPr>
          <p:nvPr>
            <p:ph type="title"/>
          </p:nvPr>
        </p:nvSpPr>
        <p:spPr/>
        <p:txBody>
          <a:bodyPr/>
          <a:lstStyle/>
          <a:p>
            <a:r>
              <a:rPr lang="en-GB" altLang="en-US" sz="4000">
                <a:latin typeface="Comic Sans MS" panose="030F0702030302020204" pitchFamily="66" charset="0"/>
              </a:rPr>
              <a:t>Improve motivation by:</a:t>
            </a:r>
          </a:p>
        </p:txBody>
      </p:sp>
      <p:sp>
        <p:nvSpPr>
          <p:cNvPr id="15363" name="Content Placeholder 2">
            <a:extLst>
              <a:ext uri="{FF2B5EF4-FFF2-40B4-BE49-F238E27FC236}">
                <a16:creationId xmlns:a16="http://schemas.microsoft.com/office/drawing/2014/main" id="{CE53C81A-7D3E-2B1B-E281-B859241B3AA2}"/>
              </a:ext>
            </a:extLst>
          </p:cNvPr>
          <p:cNvSpPr>
            <a:spLocks noGrp="1"/>
          </p:cNvSpPr>
          <p:nvPr>
            <p:ph idx="1"/>
          </p:nvPr>
        </p:nvSpPr>
        <p:spPr/>
        <p:txBody>
          <a:bodyPr/>
          <a:lstStyle/>
          <a:p>
            <a:r>
              <a:rPr lang="en-GB" altLang="en-US">
                <a:latin typeface="Comic Sans MS" panose="030F0702030302020204" pitchFamily="66" charset="0"/>
              </a:rPr>
              <a:t>Presenting the pupils with a challenge</a:t>
            </a:r>
          </a:p>
          <a:p>
            <a:r>
              <a:rPr lang="en-GB" altLang="en-US">
                <a:latin typeface="Comic Sans MS" panose="030F0702030302020204" pitchFamily="66" charset="0"/>
              </a:rPr>
              <a:t>Helping them to generate positive feelings about themselves </a:t>
            </a:r>
          </a:p>
          <a:p>
            <a:r>
              <a:rPr lang="en-GB" altLang="en-US">
                <a:latin typeface="Comic Sans MS" panose="030F0702030302020204" pitchFamily="66" charset="0"/>
              </a:rPr>
              <a:t>Reinforcing the work covered in a relaxed way</a:t>
            </a:r>
          </a:p>
          <a:p>
            <a:r>
              <a:rPr lang="en-GB" altLang="en-US">
                <a:latin typeface="Comic Sans MS" panose="030F0702030302020204" pitchFamily="66" charset="0"/>
              </a:rPr>
              <a:t>Sharing a pleasurable activity</a:t>
            </a:r>
          </a:p>
          <a:p>
            <a:r>
              <a:rPr lang="en-GB" altLang="en-US">
                <a:latin typeface="Comic Sans MS" panose="030F0702030302020204" pitchFamily="66" charset="0"/>
              </a:rPr>
              <a:t>Building relationships </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E324366C-A6C6-CEAD-57C5-D21FC999B359}"/>
              </a:ext>
            </a:extLst>
          </p:cNvPr>
          <p:cNvSpPr>
            <a:spLocks noGrp="1"/>
          </p:cNvSpPr>
          <p:nvPr>
            <p:ph type="title"/>
          </p:nvPr>
        </p:nvSpPr>
        <p:spPr/>
        <p:txBody>
          <a:bodyPr/>
          <a:lstStyle/>
          <a:p>
            <a:r>
              <a:rPr lang="en-GB" altLang="en-US" sz="3000">
                <a:latin typeface="Comic Sans MS" panose="030F0702030302020204" pitchFamily="66" charset="0"/>
              </a:rPr>
              <a:t>When to use a game in a lesson</a:t>
            </a:r>
          </a:p>
        </p:txBody>
      </p:sp>
      <p:sp>
        <p:nvSpPr>
          <p:cNvPr id="16387" name="Content Placeholder 2">
            <a:extLst>
              <a:ext uri="{FF2B5EF4-FFF2-40B4-BE49-F238E27FC236}">
                <a16:creationId xmlns:a16="http://schemas.microsoft.com/office/drawing/2014/main" id="{BF71F6A1-FF35-FA3E-15E6-F2ACAF96E965}"/>
              </a:ext>
            </a:extLst>
          </p:cNvPr>
          <p:cNvSpPr>
            <a:spLocks noGrp="1"/>
          </p:cNvSpPr>
          <p:nvPr>
            <p:ph idx="1"/>
          </p:nvPr>
        </p:nvSpPr>
        <p:spPr/>
        <p:txBody>
          <a:bodyPr/>
          <a:lstStyle/>
          <a:p>
            <a:r>
              <a:rPr lang="en-GB" altLang="en-US">
                <a:latin typeface="Comic Sans MS" panose="030F0702030302020204" pitchFamily="66" charset="0"/>
              </a:rPr>
              <a:t>Games are usually thought of as the ‘fun’ part of the lesson</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54DDD0A1-DD4E-8036-D239-F687ED7B9D71}"/>
              </a:ext>
            </a:extLst>
          </p:cNvPr>
          <p:cNvSpPr>
            <a:spLocks noGrp="1"/>
          </p:cNvSpPr>
          <p:nvPr>
            <p:ph type="title"/>
          </p:nvPr>
        </p:nvSpPr>
        <p:spPr/>
        <p:txBody>
          <a:bodyPr/>
          <a:lstStyle/>
          <a:p>
            <a:r>
              <a:rPr lang="en-GB" altLang="en-US" sz="2400">
                <a:latin typeface="Comic Sans MS" panose="030F0702030302020204" pitchFamily="66" charset="0"/>
              </a:rPr>
              <a:t>Be flexible! – Games are great resources to use at any point in the lesson</a:t>
            </a:r>
            <a:endParaRPr lang="en-GB" altLang="en-US" sz="2400"/>
          </a:p>
        </p:txBody>
      </p:sp>
      <p:sp>
        <p:nvSpPr>
          <p:cNvPr id="17411" name="Content Placeholder 2">
            <a:extLst>
              <a:ext uri="{FF2B5EF4-FFF2-40B4-BE49-F238E27FC236}">
                <a16:creationId xmlns:a16="http://schemas.microsoft.com/office/drawing/2014/main" id="{43B3C52D-CFB9-F93A-6049-91AF179DD247}"/>
              </a:ext>
            </a:extLst>
          </p:cNvPr>
          <p:cNvSpPr>
            <a:spLocks noGrp="1"/>
          </p:cNvSpPr>
          <p:nvPr>
            <p:ph idx="1"/>
          </p:nvPr>
        </p:nvSpPr>
        <p:spPr/>
        <p:txBody>
          <a:bodyPr/>
          <a:lstStyle/>
          <a:p>
            <a:r>
              <a:rPr lang="en-GB" altLang="en-US"/>
              <a:t>At the beginning – to get the lesson off to a good start</a:t>
            </a:r>
          </a:p>
          <a:p>
            <a:endParaRPr lang="en-GB" altLang="en-US"/>
          </a:p>
        </p:txBody>
      </p:sp>
      <p:sp>
        <p:nvSpPr>
          <p:cNvPr id="17412" name="AutoShape 6" descr="data:image/jpeg;base64,/9j/4AAQSkZJRgABAQAAAQABAAD/2wBDAAkGBwgHBgkIBwgKCgkLDRYPDQwMDRsUFRAWIB0iIiAdHx8kKDQsJCYxJx8fLT0tMTU3Ojo6Iys/RD84QzQ5Ojf/2wBDAQoKCg0MDRoPDxo3JR8lNzc3Nzc3Nzc3Nzc3Nzc3Nzc3Nzc3Nzc3Nzc3Nzc3Nzc3Nzc3Nzc3Nzc3Nzc3Nzc3Nzf/wAARCACbAH4DASIAAhEBAxEB/8QAHAAAAwACAwEAAAAAAAAAAAAABQYHAwQAAQII/8QAQBAAAQMCAwMIBwcDAwUAAAAAAQIDBAARBRIhBjFBExQiUWFxgZEjMjRTobHRBzNCUpLB8BVD4SWComJjcnOy/8QAFAEBAAAAAAAAAAAAAAAAAAAAAP/EABQRAQAAAAAAAAAAAAAAAAAAAAD/2gAMAwEAAhEDEQA/ALgSALndXkvNjesDxrxKuWVAUPKCr8XxoCJkND+4nzrrnTA3uo86EuMq/MfOsYioULKOtAZ55G4vtj/cK5zuN79v9VAFxA2oZictaeJSIWGsF+XIQ02OKjv7qBr53H983+quc8jD++3+oVF8W+0yBHWUwmlu2NgpRyg+FaUP7Tkvu5X4qkAa9E62oLrzyNa/Lt/qroTYp3SGv1CpHM25w8NIUwp0pIBVcbq3MD2xw7EHEtrXyTl7DOQL0FQ59FG+Q1+oV7RIZX6jiT3GlhplDpDqFgjhY1uh0osALGgOF1A3rHnXXLNfnT50GLqzbX411mX160BsOoJsFA+Ner0AkvrYiuvE/doKvIVuYNMMuMHDxoN6ToitF0qHqCt6V92a0TfUUHm9xqNaxnQ3rzlWkkld+y1aWM4m1hmGuy3dcgslHFSjoB4mg09o9oGcNRyCBykopvl35B1mortRNmYlJU7IccbReyQ4ekR+3cKcEOPuB+ZL9JLfUVHS/cB2CkfH8weUlZK1XOu/yoFd8pCsqRfXjf5123IU2LJt233V5kJKVkEdLq6qw7qAs1LDiLEWPG3A1jDq2V5kOEAG9aSFZTc3soWNZis6gk5knhxoKz9m+2SnnU4VibgDh9ndJ9c/lPb1de7vqiFpUmxtXy5GWoFDiCUrGt0n1T1ir5sVjoxvAmpClJVIb9G+Adyh9QQfGgZFIKTdOortKr1iDuUjWu1qzC6SM3Cg8Ysr/S5f/pV8jWbZX2BPdWjiDql4ZLC05TyKvlW/sr7AnuFAZl/dGh5JveiEv7o0NXuoMbq7AmkPb2eA9FiXOUXdV2cB430HfTw7x7aiW3uLKdx+UEHRtfJg3/Lp88x8qAtz0Iji5TyizuB+XYNB20GxmD6PlUKzLUPW/nAUuM4i5Imto5QhAOW99wHrGm1uQZTOdVkFfRQOCQLXPhu8KBHmwijMSDmJsBWhzchI61cCN1Pn9L50VuBOVpsWTp5n+dVBJkXIBpYlROg3WsPmT5UAFtAzC400/n8665kOcp4prcLOVsKtoBWF5aAbg9LroMrdkC17HeKcfs4xkwsRcik2ZkpzAX3LH+KR1vhTIUd4rNhktUWchxGhSsLBH86qC/t4ilXGtlqXmItu76V4rxcSlaDdKhmB6xW+y8pNrbjQEZ+Kx3GJEcr9JyagO3SmHZX2BPcKTZcRl0LlZcq0oUSBuOlOWyvsCe4UBmV92e+hy+2iMw2ZJoW8sJSSo2SASSaDE/0Unq1r5u2lKjic9ZN1cur4m9fRchwLZUQbgpJ0NfNuOyQJ8kOIzK5VWYDfor/FAOgKsVqG8Jy+dHYs15x9LDF1LSMibcTf6m/hRvFfs5mbP4AzNW+JEhx307baei2LaWO89ta+x+CuCW69K9CUHUq0tQMWMOM4Ls+2wmynCMpPEk7/AOdtJzkwHOpdiLAC/nWTbjFW5OJhiM5naYsnMk6E/wA+VL93XM+W+Ubv540Hl6YpXLBPq2SBWitRIHYLVnSyoodAGoSD8f8AFYUjOCBwvQcT0kqF+2vTbmVQPVXtEZ5C0JW2Ryg6PbesS0KbdU04nKpJyqBoK5sTL53hCW1G7jCig68N4+FMzbdSnYPFRCxdtl42blpyHqCxu+XxqstkWBtQenhliOj/ALZps2V9gT3ClSQbxntT92flTXsr7AnuFAYm/cKpextt5yKORuQD0k9Y/nDjTBONmD3ihDrhAv1DUUAuGhxqN6RRsRokiomMJ59thIbSnTn6gCoaCzv1q4Tn0toKifVuAPGo7isnm+OwEhNnH8QafcFvw8skgfG9BeHWkE5VgLBJFju3VPpjE2biOIYe2xEYZYUkLddRnU42RcEJHiNeo1Q3BZV+IVSVjrRhbVQpiVlLclJjOdp1Un5GgmEXZbEpGOralYbHbjcoRyrakpChewUBe+7XdTwNjocWGta2UKFiSSN9ObEeMy7mIGfdc1kxdAVBWE7rGgkqcFhPTrpaQ2knKpzLcJA3XFCcKj4uXFtvwYrTQVa2QWVvub33bvOm2KwgyXEk9MHdWfELsRllxScqRrQL8HDm8SxZcdKUDmrAWQkWAKjYW/SaUttYIhYsh1J0kN5lDqUND8LVVNhsKXGw6Zi0xoBU8hTX5g0B0b99yfGkj7R2W1xYL6UkLS4tGbsIJt/xoFCE0t4pSheRy+ZCgdQobqsey2Kf1TCY8g2Dlsrg6lDQj4VE47ymHEKB3KvVK2Gl5ZcqOPUcSl5A4XOh+NA9SVAx3bfkPypt2V9gT3CkmXISzGOcgFzopB4k6U7bK+wJ7hQFsRNoqvCgb7qQhRAueqi2OvBjDXnVGwTbXxFIr+NNhWVC8yibADWg87VYs1FjWv03AQkD4mpRj6nH8UErW4KFtkcAlQv+1U5ezE7FmXMQlr5mkaIbdbOYjibcBSNjmGLhR3FuyGcgJAKLlV+B7j1UF1C0rRqd4BoTj8JqdDU04nU2KVDelQ3EHroXsxj4xnCY0lKk8qEht5CTfK4BqO7iOwijxJcQSaBfwqW5IUYso5ZbNiSBoofmFb+ItzyyUpfbXnvvSRYeG+l7a2E8pCZUJ1bMtk5m1oVY9o7j29lD4E7FJsTOxOkklO9ZQSg8d6aDtqKtMguulOYE7hbzojg2EjFpCZcxB5k2q7aFDR0j8R7Ad3XQPDYsqXtBDgS5rrjbhKnUkJAKUi9tAN+nxqlvpTGaASAlKRYAC1hQCMfmIZiFsEAkcKle3iG3sGSvOAUPJyC+8m4+RNNG0uIFx9dj0UmkLaV0TIjMhmfDLCSSGc93SetI46GgTydaethnFJxCMrgIis36hakllouvpZQDcmwG80+4BCmQwpxMU5lAJSCr1UjhQN+JRxMUy+hZC2lhRF9CL/4qi7K+wJ7hUrbXiRUgLYQlu/SObUDjVV2V9gT3Cg3toGo7+FvNy8nIm2bPu0N6XdkcCwxt1WKRmbnVDS1CwtxIHwv2U3yEpWjKtIUkncoXFYwABYAAdQoPDxSG1ZxdNtaiv2iRkQJylwImJhpw3s2ypbTt/wAOn7Wq1ujMggC9Km1uz0HF4RDKGWJpNg4EkEdZsCL0Eg+zWZi42xDcSK+Ir6bymVIIS2mxyq13WOnbqNauYSlpu5vcjib0OwLBIOBRS1CaQgrVncWE2Lius/ThWSdKABF6APjsltpClKICUpKiTwqeYdj7EFTl+USCSQm27XsqhxYLWNTHGJTaXIoQeVQrcsEWA+PwoBi+wEeOpRgSFIb4NvArt/uvfzoBuxmJKxXbiGUoIQht1V1bz0T9arOIJC2TfqqbbD7Ov4btUiY4+2pCWHG8qQd5tr8D51SpQu2e6gk+PYfzrFW4hBU285lWkcR1UKi7AYfiGNOrZD4h3KW2G1evY2Ksx1CL/Gm7HiIOKMTL2CF9I9QNwT4XvR8R40BkJSMraUhNhvXbcO7970AXCtjMLgo5OHHbH5lJurX/AMjc3om/goiICkAFHxFb8Z1bttAlPBKRoKzP9NhYvcW07aADJbSlhyw3INN2yvsCe4UoYo+liNaxKnDlGnXTfsr7AnuFAZlqyNFQtcbr0Mcmrb/EDbsohiAJjKA7KDFnMbrJNBsf1JbjVkM5VnS5Ola5sm6laqO8muzlQk1pSZIG80HJUnIN9ApT7kh1LTIKlrNkgV3Pl3B1+Nb+AwCAZDw9KpJygj1U/U0G7ggai4cj8zhJWf8AqGh+VYsQeTrymiOJO4eNDpOIs4ehRkvJbQp05cx3nqFDcScViUTnL92kFIU22HPWAOt+00BnDmG0zm32id/gQRTE50kVM8BfmQcQQlAU/FW4ErSFlSW7qHSvvG/xsapYIKe+gUdqYodjrNvCtTCJDmIQWA4q6mRya7neR/jWj2MNhbahpu40jR5ycHmyOcLUlhxOboJuSobh49dA/QY4yjXTqA31nljk2l6cLabqW8J2yw10BDgkMAcXEgj/AIk2pk5ZmbFK2XEONrGikG4oAU9CHIbmdIVlTcdhFNOyvsCe4UqSlERnkn1spBpr2V9gT3CgMzPuTQlxVFJ5tHUb23Unqx/D3GFv85ShpKrZ3AUA3vYgkajQ6jqoNyW+Eg3NAZs3U66Vo4jtJAUejLZtrqVUFkYqw4pSA8nQBRJNgAbWPxFAdwoIlzwp05kI1CTxPbTWy5kV3i2lT7BcThty0KVIbSm1ySrsv+9NEjGcPbU2ky0larFKUgk2JsN3bpQJb8iW9ji330ulpqQ4EFbqEoQQRawJ10uD31tP45ATGdimLIeeWu/qk8nYXGo33tewPCs20KoPKLxHD5DCi+gIdQdVJWSLKCevcNf3pdH9CbTJ5XEnIReS4nom5Iva9h+LfoPhQHMHxXDYcZpCC443KSHUhRJ9IDYa37Nx3VS21AoFqjuGwo0vBID0EFKQtaQ9YnlCkEm6dLaneTwtVWwxzPBjr/M2k+YoPM5N79VIe00TOCQndvp/lm4IG+lvFGUqQrS+lBPIp5NzKbg0w4DMlwpBkxVKLZsFtlXQWe0dfbQfEmQy9mGmtOOymHJk4Mha03U44paO22n7UG8++JkBckspac1SoJNwdN9NuyvsCe4UnzwmM2qMi3qkq7yPpThsr7AnuFAXxBvlYy03Iv1VMsWg5OVit4dFLC1hSklv1iDcHfwOtVRYvoa0HY7KlEqbST3UEefwHluUzxGvSABXQHSsLC/dXSsCWtISuM2sAk9JANz/AAAeFV/mrHuk+Vc5qx7pPlQSheFKWWc0Fr0JukBJ3lIT/wDIt3Vuht0OcoMLiZ9Lqyqubbtc3j361Suase6T5VzmrHuk+VBMnY6nC1bC4yOSUFJDeZINjex11F9bddC5+zjc1SlKgtIUbm6U+qesdVWHmrHuk+Vc5qx7pPlQSXDsJegQkxG2QptLhcJIspR4AkdXCjrWJ4myhKG4bCUJFkiytB50+81Y90nyrnNWPdJ8qBEXiuKrHSis/pV9a05DuIPpsqM2O4H61R+bMe7TXObMe7TQSKVgr8r7xKh3CisV3E4kFqHHbShDacoUAcxGv1qkc1Y90nyrnNWPdJ8qCaBqc6uy2xZR1Nj9aoWzTS2oSQsWNq2hGYv90nyrcZSlKLJFqD//2Q==">
            <a:extLst>
              <a:ext uri="{FF2B5EF4-FFF2-40B4-BE49-F238E27FC236}">
                <a16:creationId xmlns:a16="http://schemas.microsoft.com/office/drawing/2014/main" id="{4A5798B9-C5ED-EA12-D1B0-7F6BD9B12B69}"/>
              </a:ext>
            </a:extLst>
          </p:cNvPr>
          <p:cNvSpPr>
            <a:spLocks noChangeAspect="1" noChangeArrowheads="1"/>
          </p:cNvSpPr>
          <p:nvPr/>
        </p:nvSpPr>
        <p:spPr bwMode="auto">
          <a:xfrm>
            <a:off x="1587500" y="-633413"/>
            <a:ext cx="10668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A842135-CFB3-520E-D178-67FF4089091A}"/>
              </a:ext>
            </a:extLst>
          </p:cNvPr>
          <p:cNvSpPr>
            <a:spLocks noGrp="1"/>
          </p:cNvSpPr>
          <p:nvPr>
            <p:ph type="title"/>
          </p:nvPr>
        </p:nvSpPr>
        <p:spPr/>
        <p:txBody>
          <a:bodyPr/>
          <a:lstStyle/>
          <a:p>
            <a:r>
              <a:rPr lang="en-GB" altLang="en-US" sz="3200">
                <a:latin typeface="Comic Sans MS" panose="030F0702030302020204" pitchFamily="66" charset="0"/>
              </a:rPr>
              <a:t>Speed games – excellent for focusing</a:t>
            </a:r>
          </a:p>
        </p:txBody>
      </p:sp>
      <p:pic>
        <p:nvPicPr>
          <p:cNvPr id="18435" name="Picture 2" descr="Product Details">
            <a:hlinkClick r:id="rId2"/>
            <a:extLst>
              <a:ext uri="{FF2B5EF4-FFF2-40B4-BE49-F238E27FC236}">
                <a16:creationId xmlns:a16="http://schemas.microsoft.com/office/drawing/2014/main" id="{2BFBC203-8762-1165-5BB1-81F3A048BE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407" b="11111"/>
          <a:stretch>
            <a:fillRect/>
          </a:stretch>
        </p:blipFill>
        <p:spPr bwMode="auto">
          <a:xfrm>
            <a:off x="2782889" y="2636839"/>
            <a:ext cx="284162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4" descr="Adlung Spiele - Speed football">
            <a:extLst>
              <a:ext uri="{FF2B5EF4-FFF2-40B4-BE49-F238E27FC236}">
                <a16:creationId xmlns:a16="http://schemas.microsoft.com/office/drawing/2014/main" id="{1FD9D708-9BAB-9A3B-36EF-23266E81DB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3986" t="22963" r="16084" b="22173"/>
          <a:stretch>
            <a:fillRect/>
          </a:stretch>
        </p:blipFill>
        <p:spPr bwMode="auto">
          <a:xfrm>
            <a:off x="6959600" y="2781300"/>
            <a:ext cx="2520950"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TextBox 5">
            <a:extLst>
              <a:ext uri="{FF2B5EF4-FFF2-40B4-BE49-F238E27FC236}">
                <a16:creationId xmlns:a16="http://schemas.microsoft.com/office/drawing/2014/main" id="{9D6F5BF9-6699-9EF8-720F-76A47891C2FF}"/>
              </a:ext>
            </a:extLst>
          </p:cNvPr>
          <p:cNvSpPr txBox="1">
            <a:spLocks noChangeArrowheads="1"/>
          </p:cNvSpPr>
          <p:nvPr/>
        </p:nvSpPr>
        <p:spPr bwMode="auto">
          <a:xfrm>
            <a:off x="4727576" y="5300664"/>
            <a:ext cx="54006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Amazon – search for  Adlung Spiele  - Speed</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A689DB4-4ADC-5A68-EAA5-AC47F6943746}"/>
              </a:ext>
            </a:extLst>
          </p:cNvPr>
          <p:cNvSpPr>
            <a:spLocks noGrp="1"/>
          </p:cNvSpPr>
          <p:nvPr>
            <p:ph type="title"/>
          </p:nvPr>
        </p:nvSpPr>
        <p:spPr/>
        <p:txBody>
          <a:bodyPr/>
          <a:lstStyle/>
          <a:p>
            <a:r>
              <a:rPr lang="en-GB" altLang="en-US" sz="3200">
                <a:latin typeface="Comic Sans MS" panose="030F0702030302020204" pitchFamily="66" charset="0"/>
              </a:rPr>
              <a:t>In the middle of a lesson</a:t>
            </a:r>
            <a:endParaRPr lang="en-GB" altLang="en-US" sz="3200"/>
          </a:p>
        </p:txBody>
      </p:sp>
      <p:sp>
        <p:nvSpPr>
          <p:cNvPr id="20483" name="Content Placeholder 2">
            <a:extLst>
              <a:ext uri="{FF2B5EF4-FFF2-40B4-BE49-F238E27FC236}">
                <a16:creationId xmlns:a16="http://schemas.microsoft.com/office/drawing/2014/main" id="{A3289605-4C7A-90FD-D7EC-B3C1B3A6C39E}"/>
              </a:ext>
            </a:extLst>
          </p:cNvPr>
          <p:cNvSpPr>
            <a:spLocks noGrp="1"/>
          </p:cNvSpPr>
          <p:nvPr>
            <p:ph idx="1"/>
          </p:nvPr>
        </p:nvSpPr>
        <p:spPr>
          <a:xfrm>
            <a:off x="2424113" y="1628776"/>
            <a:ext cx="7772400" cy="4530725"/>
          </a:xfrm>
        </p:spPr>
        <p:txBody>
          <a:bodyPr/>
          <a:lstStyle/>
          <a:p>
            <a:r>
              <a:rPr lang="en-GB" altLang="en-US" dirty="0"/>
              <a:t>To consolidate and reinforce a  teaching point before moving on to something new</a:t>
            </a:r>
          </a:p>
          <a:p>
            <a:r>
              <a:rPr lang="en-GB" altLang="en-US"/>
              <a:t>To provide a break when the child might be tired after a concentrated piece of work</a:t>
            </a:r>
          </a:p>
        </p:txBody>
      </p:sp>
      <p:sp>
        <p:nvSpPr>
          <p:cNvPr id="20484" name="AutoShape 2"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7214C43B-CAE2-D636-AF3B-04D4DC81920E}"/>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0485" name="AutoShape 4"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872499A4-4F2C-B943-76C4-CD2FA27882D3}"/>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0486" name="AutoShape 6"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0D2D6F21-79C9-AB2B-73CB-A9479FFDA1FA}"/>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0487" name="AutoShape 8"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77E75C18-048B-61F3-436B-F4863CD919B1}"/>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0488" name="AutoShape 10"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BA5F08A4-513B-45AB-9733-372D1113266E}"/>
              </a:ext>
            </a:extLst>
          </p:cNvPr>
          <p:cNvSpPr>
            <a:spLocks noChangeAspect="1" noChangeArrowheads="1"/>
          </p:cNvSpPr>
          <p:nvPr/>
        </p:nvSpPr>
        <p:spPr bwMode="auto">
          <a:xfrm>
            <a:off x="1587500" y="-785813"/>
            <a:ext cx="2800350" cy="1628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0489" name="AutoShape 14"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7DA1AFE5-6A84-95DA-AFF3-1F0705511F08}"/>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0490" name="AutoShape 16"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C2BF942A-D408-9F19-4F8C-6B0DC31CF55E}"/>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A136498-981C-9116-BC60-2BC89C6C8C7A}"/>
              </a:ext>
            </a:extLst>
          </p:cNvPr>
          <p:cNvSpPr>
            <a:spLocks noGrp="1"/>
          </p:cNvSpPr>
          <p:nvPr>
            <p:ph type="title"/>
          </p:nvPr>
        </p:nvSpPr>
        <p:spPr/>
        <p:txBody>
          <a:bodyPr/>
          <a:lstStyle/>
          <a:p>
            <a:r>
              <a:rPr lang="en-GB" altLang="en-US" sz="3200">
                <a:latin typeface="Comic Sans MS" panose="030F0702030302020204" pitchFamily="66" charset="0"/>
              </a:rPr>
              <a:t>At the end of a lesson</a:t>
            </a:r>
            <a:endParaRPr lang="en-GB" altLang="en-US" sz="3200"/>
          </a:p>
        </p:txBody>
      </p:sp>
      <p:sp>
        <p:nvSpPr>
          <p:cNvPr id="21507" name="Content Placeholder 2">
            <a:extLst>
              <a:ext uri="{FF2B5EF4-FFF2-40B4-BE49-F238E27FC236}">
                <a16:creationId xmlns:a16="http://schemas.microsoft.com/office/drawing/2014/main" id="{A33CB8E4-6927-E324-888B-FDAA01D93E5E}"/>
              </a:ext>
            </a:extLst>
          </p:cNvPr>
          <p:cNvSpPr>
            <a:spLocks noGrp="1"/>
          </p:cNvSpPr>
          <p:nvPr>
            <p:ph idx="1"/>
          </p:nvPr>
        </p:nvSpPr>
        <p:spPr>
          <a:xfrm>
            <a:off x="2424113" y="1628776"/>
            <a:ext cx="7772400" cy="4530725"/>
          </a:xfrm>
        </p:spPr>
        <p:txBody>
          <a:bodyPr/>
          <a:lstStyle/>
          <a:p>
            <a:r>
              <a:rPr lang="en-GB" altLang="en-US"/>
              <a:t>To reinforce and consolidate the teaching points from the lesson </a:t>
            </a:r>
          </a:p>
          <a:p>
            <a:r>
              <a:rPr lang="en-GB" altLang="en-US"/>
              <a:t>To make a simple game to take home for homework</a:t>
            </a:r>
          </a:p>
          <a:p>
            <a:r>
              <a:rPr lang="en-GB" altLang="en-US"/>
              <a:t>To send pupils back into the classroom in a positive frame of mind</a:t>
            </a:r>
          </a:p>
        </p:txBody>
      </p:sp>
      <p:sp>
        <p:nvSpPr>
          <p:cNvPr id="21508" name="AutoShape 2"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F7E11E42-7C3C-7363-6585-65A411664606}"/>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1509" name="AutoShape 4"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BFE26F7A-21B7-B549-A71D-17CE945E5F08}"/>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1510" name="AutoShape 6"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0ED0A5AE-8F56-67D6-E717-C34870932AC6}"/>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1511" name="AutoShape 8"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4CB8B69A-83B4-676B-A18D-2430E0C3D4A9}"/>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1512" name="AutoShape 10"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AD27378F-DE96-A790-492F-77A3BA3263AE}"/>
              </a:ext>
            </a:extLst>
          </p:cNvPr>
          <p:cNvSpPr>
            <a:spLocks noChangeAspect="1" noChangeArrowheads="1"/>
          </p:cNvSpPr>
          <p:nvPr/>
        </p:nvSpPr>
        <p:spPr bwMode="auto">
          <a:xfrm>
            <a:off x="1587500" y="-785813"/>
            <a:ext cx="2800350" cy="1628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1513" name="AutoShape 14"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985C6CD5-85E0-B55E-6FDF-59B6BDC3742F}"/>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1514" name="AutoShape 16"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B7182E52-9B8E-34D5-89AE-93D312A5DBDF}"/>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302105B-172A-6B30-B640-21A3268FC407}"/>
              </a:ext>
            </a:extLst>
          </p:cNvPr>
          <p:cNvSpPr>
            <a:spLocks noGrp="1"/>
          </p:cNvSpPr>
          <p:nvPr>
            <p:ph type="title"/>
          </p:nvPr>
        </p:nvSpPr>
        <p:spPr/>
        <p:txBody>
          <a:bodyPr/>
          <a:lstStyle/>
          <a:p>
            <a:r>
              <a:rPr lang="en-GB" altLang="en-US" sz="3200">
                <a:latin typeface="Comic Sans MS" panose="030F0702030302020204" pitchFamily="66" charset="0"/>
              </a:rPr>
              <a:t>Summary </a:t>
            </a:r>
            <a:endParaRPr lang="en-GB" altLang="en-US" sz="3200"/>
          </a:p>
        </p:txBody>
      </p:sp>
      <p:sp>
        <p:nvSpPr>
          <p:cNvPr id="22531" name="Content Placeholder 2">
            <a:extLst>
              <a:ext uri="{FF2B5EF4-FFF2-40B4-BE49-F238E27FC236}">
                <a16:creationId xmlns:a16="http://schemas.microsoft.com/office/drawing/2014/main" id="{F0B67D7A-A265-A7FD-40E2-8F8B659AA343}"/>
              </a:ext>
            </a:extLst>
          </p:cNvPr>
          <p:cNvSpPr>
            <a:spLocks noGrp="1"/>
          </p:cNvSpPr>
          <p:nvPr>
            <p:ph idx="1"/>
          </p:nvPr>
        </p:nvSpPr>
        <p:spPr>
          <a:xfrm>
            <a:off x="2424113" y="1628776"/>
            <a:ext cx="7772400" cy="4530725"/>
          </a:xfrm>
        </p:spPr>
        <p:txBody>
          <a:bodyPr/>
          <a:lstStyle/>
          <a:p>
            <a:r>
              <a:rPr lang="en-GB" altLang="en-US" dirty="0"/>
              <a:t>Games make excellent resources for using with dyslexic children  - not only to reinforce work covered but to build confidence and self-esteem and ensure that the lesson is enjoyable – for both teacher and pupil!</a:t>
            </a:r>
          </a:p>
        </p:txBody>
      </p:sp>
      <p:sp>
        <p:nvSpPr>
          <p:cNvPr id="22532" name="AutoShape 2"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335ADEC3-DEE2-6CCB-0EEA-824A907E3709}"/>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2533" name="AutoShape 4"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B0DB7907-65D4-3D6B-3E5C-C8C5E2ECEB6E}"/>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2534" name="AutoShape 6"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B90EA67A-F936-93DE-489C-A901EB9D8CED}"/>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2535" name="AutoShape 8"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FE0AB43B-74FF-49F9-8D50-475AF228BAFC}"/>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2536" name="AutoShape 10"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E8855464-DCE8-052F-0B4D-2B945FEE4041}"/>
              </a:ext>
            </a:extLst>
          </p:cNvPr>
          <p:cNvSpPr>
            <a:spLocks noChangeAspect="1" noChangeArrowheads="1"/>
          </p:cNvSpPr>
          <p:nvPr/>
        </p:nvSpPr>
        <p:spPr bwMode="auto">
          <a:xfrm>
            <a:off x="1587500" y="-785813"/>
            <a:ext cx="2800350" cy="1628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2537" name="AutoShape 14"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02109D19-FA83-428B-08CA-10DB783C5041}"/>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2538" name="AutoShape 16"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CAD1C333-F7F7-DF28-7DEF-25F507813B14}"/>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03A1730-34E8-F1A9-A04A-3824DEE4C751}"/>
              </a:ext>
            </a:extLst>
          </p:cNvPr>
          <p:cNvSpPr>
            <a:spLocks noGrp="1" noChangeArrowheads="1"/>
          </p:cNvSpPr>
          <p:nvPr>
            <p:ph type="title"/>
          </p:nvPr>
        </p:nvSpPr>
        <p:spPr/>
        <p:txBody>
          <a:bodyPr/>
          <a:lstStyle/>
          <a:p>
            <a:endParaRPr lang="en-GB" altLang="en-US">
              <a:latin typeface="Comic Sans MS" panose="030F0702030302020204" pitchFamily="66" charset="0"/>
            </a:endParaRPr>
          </a:p>
        </p:txBody>
      </p:sp>
      <p:sp>
        <p:nvSpPr>
          <p:cNvPr id="23555" name="Content Placeholder 2">
            <a:extLst>
              <a:ext uri="{FF2B5EF4-FFF2-40B4-BE49-F238E27FC236}">
                <a16:creationId xmlns:a16="http://schemas.microsoft.com/office/drawing/2014/main" id="{EFC661EA-FC23-E1CE-26C6-822C0EB07FA2}"/>
              </a:ext>
            </a:extLst>
          </p:cNvPr>
          <p:cNvSpPr>
            <a:spLocks noGrp="1" noChangeArrowheads="1"/>
          </p:cNvSpPr>
          <p:nvPr>
            <p:ph idx="1"/>
          </p:nvPr>
        </p:nvSpPr>
        <p:spPr/>
        <p:txBody>
          <a:bodyPr/>
          <a:lstStyle/>
          <a:p>
            <a:endParaRPr lang="en-GB" altLang="en-US"/>
          </a:p>
          <a:p>
            <a:endParaRPr lang="en-GB" altLang="en-US"/>
          </a:p>
          <a:p>
            <a:r>
              <a:rPr lang="en-GB" altLang="en-US" sz="4400"/>
              <a:t>Useful games and resources – what’s worth buying?</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6CD64FA-552D-DC8F-C4B6-C42C108287B0}"/>
              </a:ext>
            </a:extLst>
          </p:cNvPr>
          <p:cNvSpPr>
            <a:spLocks noGrp="1" noChangeArrowheads="1"/>
          </p:cNvSpPr>
          <p:nvPr>
            <p:ph type="title"/>
          </p:nvPr>
        </p:nvSpPr>
        <p:spPr/>
        <p:txBody>
          <a:bodyPr/>
          <a:lstStyle/>
          <a:p>
            <a:r>
              <a:rPr lang="en-GB" altLang="en-US" sz="3200">
                <a:latin typeface="Comic Sans MS" panose="030F0702030302020204" pitchFamily="66" charset="0"/>
              </a:rPr>
              <a:t>www.crossboweducation.com </a:t>
            </a:r>
            <a:endParaRPr lang="en-GB" altLang="en-US" sz="3200"/>
          </a:p>
        </p:txBody>
      </p:sp>
      <p:sp>
        <p:nvSpPr>
          <p:cNvPr id="24579" name="Content Placeholder 2">
            <a:extLst>
              <a:ext uri="{FF2B5EF4-FFF2-40B4-BE49-F238E27FC236}">
                <a16:creationId xmlns:a16="http://schemas.microsoft.com/office/drawing/2014/main" id="{EBF58D58-E84E-2175-CA61-875A88EF66E9}"/>
              </a:ext>
            </a:extLst>
          </p:cNvPr>
          <p:cNvSpPr>
            <a:spLocks noGrp="1" noChangeArrowheads="1"/>
          </p:cNvSpPr>
          <p:nvPr>
            <p:ph idx="1"/>
          </p:nvPr>
        </p:nvSpPr>
        <p:spPr>
          <a:xfrm>
            <a:off x="2424113" y="1628776"/>
            <a:ext cx="7772400" cy="4530725"/>
          </a:xfrm>
        </p:spPr>
        <p:txBody>
          <a:bodyPr/>
          <a:lstStyle/>
          <a:p>
            <a:r>
              <a:rPr lang="en-GB" altLang="en-US"/>
              <a:t>Range of dice and card games</a:t>
            </a:r>
          </a:p>
        </p:txBody>
      </p:sp>
      <p:sp>
        <p:nvSpPr>
          <p:cNvPr id="24580" name="AutoShape 2"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C6224D78-C64E-E353-F254-EAFAE8B9569E}"/>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4581" name="AutoShape 4"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11CB4E8F-1DE2-A40A-D668-9E2C11929545}"/>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4582" name="AutoShape 6"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D84630B0-6FB4-3CA8-396F-16E39D68B158}"/>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4583" name="AutoShape 8"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57038D59-027C-DFDD-80BF-43E0403AD26D}"/>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4584" name="AutoShape 10"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E9C97E08-16EF-0EBD-AD5F-724DEB0368DA}"/>
              </a:ext>
            </a:extLst>
          </p:cNvPr>
          <p:cNvSpPr>
            <a:spLocks noChangeAspect="1" noChangeArrowheads="1"/>
          </p:cNvSpPr>
          <p:nvPr/>
        </p:nvSpPr>
        <p:spPr bwMode="auto">
          <a:xfrm>
            <a:off x="1703388" y="-814388"/>
            <a:ext cx="2800350" cy="1628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4585" name="AutoShape 14"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13E972ED-F229-2FEA-5483-1AAEB6B64A0F}"/>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24586" name="AutoShape 16" descr="data:image/jpeg;base64,/9j/4AAQSkZJRgABAQAAAQABAAD/2wCEAAkGBhAPEBAOEBAQEA8PEA8QEBQQDw4QFQ8QFBAVGBcSFBIXHSYeGBkjGRQWIDEgJCcqLS0tFR4xNTAqNSYrLCkBCQoKDgwOGg8PGiwlHCQqLC0pLC0pKSwsKSkpLCksKSwpLCwpLCkpKSwpKSwsKSkpKSksKSwsKiwsKSwsLCwpKf/AABEIAKsBJgMBIgACEQEDEQH/xAAcAAEAAgMBAQEAAAAAAAAAAAAABgcDBAUCAQj/xABNEAABAwIDBAYECQcJCQEAAAABAAIDBBEFEiEGBxMxIkFRYXGBFJGSoSMkMkJSYoKx0WNyc5Ois8EzNENTg6OywtIVFyVEVGR08PEW/8QAGgEBAAMBAQEAAAAAAAAAAAAAAAECAwQFBv/EAC4RAAICAQQBAgQGAgMAAAAAAAABAgMRBBIhMUEyURNhcfAiIzOB0eGhsRSRwf/aAAwDAQACEQMRAD8AtRERfJHqBERAEREAREQBERAEREAREQBERAAiBCgBQIEQBaFdtBSU7sk1TTxO+jJNGx3sk3XF3g7Svo6dscGtXVvENOBqQTYF4HaLgDvcFqYJuuooowaqP0qpf0ppJHyEF51IaARpfrOp5rojXFR3zffWOyjk84RLqWsjmbnikZKz6Ub2vHrabLMFXmNbBvoCa/CHPiljGaSnLnSMnjGpABNzp80k36rHnK9ldo48QpmVMfRJ6MjL3Mcgtmb3jUEHrBCidSUd8Hlf6EZc4fZ2CiBFgXAQohQBAiBAEKFAgCIhQBERAEREAREQBERAEREAREQBERAEREAREQBEQoAiL7ZAfEXrhnsXidwjY6R1g1jXPdrya0XPuClJsjKIDAPTtoJHnWHCoQ1vZx3dfjmc/wDVBT9QjdHSOfTVFc/5dbVSyEn6LT/qc9SParaCPDqZ9TLY26MbAbGWQ8mjs5Ek9QBXVfFysVcfHH3+5nCSSyzPiuMQUkfGqJWRMHIuOrj2NaNXHuCqnAtp5IK2ulwyjmqaSpcHtYWuiayTmXXAIAuXi2mhHK1l1MJ2alrnjEMUJkkeLxQG4jhZzALP8vrueUwYwNAa0BrQLAAAADsAHJepRoowi1PnPfsc87svgjv+8LEYulUYQ/h9ZhlLiB4WP8FItm9uKPEOjC8tmA1ilAZILc7Dk4DuJ77L6o9tJsfHVfDRHgVjCHRzMu0lw5Z8vPx5j3FZoKpL8PDIjfJdk/UR2k3hRU7/AEWlYayuccrYoruax313N6x9Ea9tlr7JbSPro58Mrc0VdEx8chYQx0sZGXisI0DhmHLTUEaGw6uFYFh+Dwl4LIW6CSaZzc7+4vNvZGncvK+GqpNWLL8L3+/Y6tzksrozbJxV4ic7EJI3TSPztZG1oEDLD4Mluh18bdpXbUGrN6cT3mHD6aevm+oxzGDvJsXW8gO9SfZ6oqpIGvrImQTkuuyN2YNbfo3NzrbquqW1zX4pLHy/omMl0jpIiLAuEKIgCIiAIiIAiIgCIiAIiIAij23s1THQTy0khjmhDZbtDSeG1wzgX+rc+Xeujs/ioq6WCpH9NE1xHY+1nt8nAjyWmx7N/wA8EbucDHMdgoYTUVDi2MOay7WueczjYWA8/Ut9rri/UdR4KDb4z/w9jP6yrhb+xIf4KchttOzRWlBKtS8vP/hCf4mj6iLDWVkcLHSyvbHGwXc55DQ0d5WKWeixmRcXAdsqKvkdFTTh8jAXFpZIwlo5uaHAZhqOXapC2MBXcJReJLBXevBiDCV7EKyLxPfK7L8rK7L+dbT3qVEq5Mrd2I4ni1VVjDqltJS0TuExxaD6RML8zY6GxPYAW6G6kWwO1UlbFLFUtEdbRycKoaBYE3IDwOq+VwI5XbpoQuXuaewYW5xIDhUTmYuIFiGs1cTy6NufesOwk4qsWxWvgB9EeI4mvsQJZBk6Q8mE+Dx2rvsSxKOOI9P79zBN8MsNRreTiPAwusfexfGIW+Mrgw/slx8lJVX+9c8c4bho51dY0uH5Nlmk/wB5f7K56FmxffReT4JNsVh3o+H0cJFi2CNzvz3jO73uKhm+HBZiI8RFRG2GkDAyFzC4md8vym6Fpv0efUxWaAOQ5dXcFXm+95FBCBydVsv32hlI9/3LTTybuTXllZL8JG9jTjeKtlkhq4mMhc1pM0UdnvcCbNyxnUCxP5wXbo9n8cmDjDieGzNa4scY8j8rxzaS2I2Pcu1uWhaMKaRzfUVBf3kODRf7LWru7KbF0+GccU5lIqJA9wkeHBgaDla2wGgzHU3PfovQnqGm0jBRRA6nDschkihkrsKbLMSIY3uyumI+i3hC6xY9Fj9DTyVUzqF0UWUv4YLnAOeGghpAvq4KZbfYRRhseK1MU8r8PLZGincAXDitIDwfmtd0ibiwBWltltNTVmBVdTBIHsexkdjo5kjpWDI9vU4X5erTVTG+bx/kbUV/sqzEsUrIsQi9GD6OSJkrgTEXRuJuHN1zDLnH/oVu4vgcFUwRVETZYw8PAdewc29joQeRI8yoBuIjPDrnfNMlO0eIbIT94Vprg1k27fodFXETn0dFHCwRxRsiYOTY2NY31BZ1ndGCsTmELgee2bpo8oURVLBERAEREAREQBERAEREAXK2nFZ6M80LmCpblc0Pa12doN3MGbTMRyv7r3XVRWi8PIayRrZPauHFIXse3JOxpjqoHXu292kgHXIdR2jke/U3cYXU0cdVRzxubFBUu9Ge61pY3dbe7QHxeewro1WxsL66LEmPfDMy/FEdg2oGW1pP49th2ArsVldFAwyTSMijHN0j2sF+y561vKaw419PHHs/kZpPt+Dhbc7NS4hFBFE5jeHVRTPzlwBY0OBtYG56XJSQqPjeBhZNvToPacB67WWw/bLDgMxrqW3PSeM+4G6q42OKi4vj5EpxznJ2FX+PUpxXGGYZIXCjoom1M7QS3ivcGkAkdz2DuGfrXWqt6eFRampMh6hFFK6/mQG+9QLFtsp2Vs2MUVNNHDNAyme+phcY8+gD+ict/g22FzqDzuunTUTTbxh44z7mVk0+ESiso4WbQ4fDSRsj9HpZDOImNYAwskyhwHcR7YVkKF7usCijZLXuqo62rq+lNMx2ZrRe/DHIjW17gcgLAALs4xtrQUYPGqog4fMY7iv9hlyPOyranKSjHnCwRHhZZ21zcd2jpqCPi1MrYxrlHN8hHUxg1cfd22UNdtxiOJdDCaN0cR09KqgA0DtaNW39s9y3sD3ZRMk9Kr5XYhVmxLpbmNp+qw/Kt9bTsaFHwlDmx/su/wChuz0Vm+VzpXZjVUGC4nVl5JZcEC55j5uveLD52RXrguGwU0EcNM1rYGtuzKQ4OB1z5vnE883WvWJ4VDVROp542yRPFi1w7ORBGoI6iNQoMzZDFcLJ/wBl1LKiluSKaqI6F+prtB5gs8CtZ2K5Yzh/4f8AZVJxLEVe07vT9onyDWHCoDGDzHHdmB87vf8Aql9lxraOccFmHwUr3aGZ0rHBn1mgvOvk7wUh2K2TbhtOY83EnlcZKiTX4SQ9l9co7+0nrVEvhJttZfCwT6mSBRreJs86vw+WGMXmYWzRD6T2X6A7y0uA7yFJUXPCThJSXgu1lYKP3ZbxW4ZnpKpr/R3yF4c1pLoJLBrszOZacouBqCDobqfYvtjWySMkwg4fW0xjGZhna2VsmY3u1z2kC1tLdt1l2r3aUeIOMpDoKg85YgOmfyjDo7x0Peqs2x3YzYbF6S6eGaLiNjFmvY+7r26JBHUfnL1YWVWvPT9jBxaJri0GLYg3h4nU0WGUFwZWxzR55GjXLfM6/gXAdxsoft1jmHtjGHYUy1PxGy1EgMh48rGZWBubUgAkk6Anl2nT2U3bVWJRekRPgjiEjo7yF+bM0NJs1rTp0h1qzNlN0tLRPbPM41U7CCzM0NjjcOTmx3NyO0nyBV5211dvrwiFFs6O7TZ11Dh8bJBlmmJnlB0LS8ANae8Ma2/fdSpEXkTm5ycn5OhLCwEsiKhJifF1hY1srFIzrVWi8ZGNEQKhcIiIAiIgCIiAIiIAufjeP09FHxqiQRtvZo1Lnu+ixo1cV0FTW+uJwrKdxddjqezG69EiR2Y+d2+ruXTpqlbZtZSyW1ZOhiu+3UilpdOp9Q/n/Zs/1KC7TbYVOIuY6ocy0QdkbG0tYL8za5uToL3WPBcfZS86Slndf5UzXucO4dLKPUt7GtqYa10b5qPKYxlHBqOGHMvfKQWHrJ1Guq92vT118xRxSnKXZ0cZ3dCmpH1YquJkYx+Xg5Q7M5o0dnP0r8lFsPxHgkkwU8wuP5eMyAeFnCyl1dvKjmgdSuohwnMEZAqCLNFrZTk0tYW8FzcE21FDG+OClYeI7M500rpCSBYaBrRYD+K3ayU5OzgG9OGnIz4VRAdbqVjYnePSDr+sK18C2ipMVgc6IiSMjJNFKwXbcfJew3Fj5gr8/YvtA+sP83pmEakwQBr9Od36myme4xx9Lqhc2NM0kdRImbY+8+srz9Vp4bHNdo1hJ5wyY1m57DJHl7Wzwh3NkU1mnus9riB3Aro4Tu3wylIcylY941DpyZjfts7og+AUmReY7rGsbmbbUAOrs0HcOxERZFgiIgCIiAIuVi21VFSX9IqoYyPml4c/9W27vcobi2+6kjuKaCaoPU59oGe+7j7IWsKbJ+lFXJIsdV5vvltQQt63VbD4hsUv4qF1+9bFax3Cp7Q5tAyliL5D9o5neYso/tBgVfC1lTXNlaZ3OawzyZpHEAE3aSXAajnZd1GkcJqU2voZynlYRb+5uPLhbD9Oeod+0B/lU4X5vwx+KYdFHXwcaKnmBIe2z4n2cW2kbq0ag/KHgrC2X30xSZYq9ghfoONGCYz3vZq5niLjwVL9NNyc48kxmksMs5Fjp6hkjWyRua9jxdrmODmuHaCNCsi881CIiAIURAa7hY2XxZJhyWNZs1TygiIoJCIiAIiKQERFACqPfg34eiPbDMPVI38Vbiqffi3p0J+rUD9qNduh/WX7/wCjK70GfB6SOSlps8cb/gIflMY7+jHaFlds9SH/AJaD9UwfcF82dPxSm/Qx/wCFdFJykpPD8noRjFxWUc7/APOUn/TQ/q2r3HgdK3VtPAD+ij/BZ62sZDG+V5sxgJP4DvJsPNcSh24p32bMH0znAObxQcrmnk4PHUe0i3epirZrKyyG6ovDwmdmpha2GVrWtaOHILNAaPkHqC4G413x6cdtIf30akU7g6NxBBDo3EEG4ILTqCozuPd/xCQdtHJ7pYVvV+jZk5NV6ol4oiLzzIIiIAiIgChO9DBcRqooGUJcWhz+OxkoiLwQ3ISSQC0dLS/WND1TZFeubhLciGsrBSuFbkKuSzqieGAHUhgMz/dZvvKmeE7n8NgsZGyVLh1zPIb7DLD13U3RbT1VsvP/AEVUEjWocNhp25IIo4W9kUbYx55Rqqt37T9Khj7ql/rMQ/gVbapPflUXradn0KS/m6WT+DQr6Pm5NkWeksvYGmDcKoWEXDqZjiCLgh93aj7S4W1e6Klqg6SltST6mzR8C8/WYPkeLfUVMMBg4dLSx8slNTt8LRNC3ll8WUJuUX5LbU1yUHsltPUYHWPpakPEGfJURc8h6pox1m1jp8oHwtfFPUNkY2Rjg9j2hzHNNw5pFwQeyyh28rYQYjDxoQBWQtOTkOOwa8Jx7font05HSFbrtvDSSf7OqnFsD3kROfp6NKXasdfkwn2TryJt02RWoh8SPqXaKJ7Xhl1IiLzzUIiIDHMsSyTHksao+zWPQREVSQiIgCJdEAREQBVXvyH8xP8A5Q/cq1FV+/FvwdEfylQPW2P8F16L9aP34MrfQz5ssfiVN+iH3ldVcjZM/Eqf8w/43LrqbfW/qz0a/QvoRyoEdfidPhs0ogpmua+Uvdk47rXEbCes3yjxd1gLc2/nkrMTZhUrRS0lI0OgYGgOqG5BZzXW0FrgAcg13M8uXiMcWI1Bje9sVDQ9OsqSAS0E24UbraucbtDRzNzY5Vt4lXSY1Uw1AjNNQ0fRpibcaUNI1c/nzaOuw7ySV60Hso544PKmnO/jk7fBDY+G0BrWsytA5ABtgFFNyptiRH/aTD9qP8FL3KG7mzbFAO2nqB/hP8FxUc1WffudOr7iXwiIvPMQiIgCIiAIiIAiIgCoLfDPnxWVt/5OGCPwOTNb9tXli+JspYJqmT5EMbpHd9ho0d5Nh5r8+YNgVTjVTVyA/C5Jql5PIyE9CIdmZ2g7A09i9DRRw3Y+kZWexfezONR1tJBUx6NkYLtvfhvbo5h8CCPUumqY3M7TcGofh8hsyou+IO0yztGre7M0etg7Vc65tRV8ObReDygoHtjunhxCoFTHL6M9/wDOAI84l+uBcWfbn1HQ873niLOuyVbzFktJ9niCEMY1guQxrWi5uSGgDU9ui9oioSEJRYZH30UNkpZPLjc3XxEWZqEREAREQCyWS6XQBEsiAKtN+DfgKM/lpR64x+CstVvvvb8VpD2VLx64XfgurRv86P34M7fSzS2Odehg7g8eqV4WbaTjeiy8D+Uy9XPJ87L9bLf/AOrW2KPxGHxl/euWrtbU1MhFFTRvPEbmkeBYZCSMufkOWvjbrXRtze/qdW7FK+hpYpRUow3CqqEufRtmdHXROdlPpZALpHAc+hcDsblGmYqYxtaAA22UAZctrZbaW7rWUWwfYRjA11S7jObctjBPDYTz73e4dxUqAtp1D3K+rtjY1t8FdLVKtPd5PQUG3Suti8d/6upH92fwU5HMeIUE3Y9HGIwOXxtvlw36e5Rp/wBOz6fyU1fcfv2L/BRa7X2WVsoK85MycWj2iIrFQiIgCIiAIi8yytY1z3ENa0FzieTWgXJPgAgKv327RZY4cPYdZCJ5rHkxptG0+LgXfYC726fZ30SgbI4WmqyJ3dojt8G32el9sqsaON2O4zdwPDmlL3D6FJHyb3dABvi5foFrQAAAAALADqHYF36j8qtVLvtmUeXkorejgTsPxBtZB0GVDvSIyP6OoY4F4H2rP+0VcezWNtrqSCrbYcVgLgPmSDR7fJwK5W8fZ307D5WNF5ofh4e0vYDdo/OaXDxIUJ3I7RWfNh7zo+88F/pAASNHi2zvsuUy/Oo3eYhfhkW8iIvPNQhK8OlCxOcSqtllFs9PkvyXhLJZVZolgIiKAES6IAiIgCIikC6JZFAF1Xm+wfEqc9lUPfDIrDsoJvlpXPw9jmtLhFUxveR8xhY9uY913NHmunSvF0SlnpZwNhz8Si7nS/vCu8oHsntbBTwinmD22c8hwGZtnG9iBqPUVK6faKkk+TUReDnhh9TrFdF9U1NvHGTqosg4JZ8HRRY2VDHcnsPg5p+5enSAakgeJAXPhnRlHoKCbvjbG4h2y1g/upfwUmrtqKSC+aZrnD5sZEjj3WHLzsotu7JkxmCRjTYyVMh0vlY6OTV3Z8oDzXbRBquba8fycGqknKKT8l9IiLyQfQ4hZBN2rEinLIaRnEgXq61kCncV2myi1857V94h7VO4bWZ1Cd7uNmmw50bTZ9W8QDt4di6Q+yMv21L+KVS2+bGDNWxUrdRTRC4H9bLYkeOUR+tdWkjvtXy5MrMxiSPcjgOSCaucOlO7gx90UZ6RHi/T+zVmrjbN4b6JSU9KOcMTGu732u8+bi5dEvPaVnfbvsci0YYRsXVAbW0b8HxfjQizBI2qgA5FjnHNH4Xzs8LK9rqDb3MA9IovSGi8lGS/vMLrCQeVmu+yVrpLdtm19PgiyHGSbUWJsnijniN45WNkYfquFx5rIXEqudzWPcWnkonnp0zs8ffC86jyff2wrFXPdB1zcTSGGshLoixLi6IgQBERAEREAREQBLIl0AuiWRALry9gcC0gEEEEEAgg8wQeYXpLICFYvulw6clzGyUzj/UuGS/6NwIHlZRqr3HyD+RrGOHZLC5vva4/craRdUNXbHqRm6ovwUnJuYxAfJfSO8JJG/exeG7nMSOhNMB3zOP3MKu9Fr/z7fkV+DEqfDdyDrg1NW0DrbBGSfbfa3sqwtntlaXD2FlNHlLrZ3uOaSS30nnq7hYdy6yLCzU2WcSfBeNcY9BERc5cIiFAEREAREQBUjs/g09bjjpJ4ntEdTJUT5mOAaGOJYwk6akMaO0K7kuuim91KWF2ik4bsBLIl1zlxZeJoWva5jxdj2ua4Hra4WI9RK9omQURsZKcNxpsDzYcaSjffrDjlYfaEZV7qvNrd2UlZXtrIZo4mPMRmzB+ZrmWGdgAsSQ0dY1CsNdursjZtknzjkyqi45QREK4jUIiXQBERAERLIAiIpAREQC6IigBERAEREAREQBERAEREARECAIhRAEQIUARAhQBERSAiIFACIhQBEQIAiFEAS6IgF0uiIAiIgP/2Q==">
            <a:extLst>
              <a:ext uri="{FF2B5EF4-FFF2-40B4-BE49-F238E27FC236}">
                <a16:creationId xmlns:a16="http://schemas.microsoft.com/office/drawing/2014/main" id="{1FDA5060-7857-16FB-65E0-4A95A844ACF2}"/>
              </a:ext>
            </a:extLst>
          </p:cNvPr>
          <p:cNvSpPr>
            <a:spLocks noChangeAspect="1" noChangeArrowheads="1"/>
          </p:cNvSpPr>
          <p:nvPr/>
        </p:nvSpPr>
        <p:spPr bwMode="auto">
          <a:xfrm>
            <a:off x="1587501" y="-665163"/>
            <a:ext cx="2352675" cy="1371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pic>
        <p:nvPicPr>
          <p:cNvPr id="11" name="Picture 3">
            <a:extLst>
              <a:ext uri="{FF2B5EF4-FFF2-40B4-BE49-F238E27FC236}">
                <a16:creationId xmlns:a16="http://schemas.microsoft.com/office/drawing/2014/main" id="{D63ABDEC-0E80-DD3C-4D42-2382BE172A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8164" y="2852739"/>
            <a:ext cx="2592387"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93" name="Picture 16" descr="phonic game for dyslexics for spelling initial consonant blends">
            <a:extLst>
              <a:ext uri="{FF2B5EF4-FFF2-40B4-BE49-F238E27FC236}">
                <a16:creationId xmlns:a16="http://schemas.microsoft.com/office/drawing/2014/main" id="{1DD142C9-8328-A272-F36C-DD165A53C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714" y="2924175"/>
            <a:ext cx="2376487"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9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B2715BC-DEAE-62C7-D3B5-676D62E1F282}"/>
              </a:ext>
            </a:extLst>
          </p:cNvPr>
          <p:cNvSpPr>
            <a:spLocks noGrp="1" noChangeArrowheads="1"/>
          </p:cNvSpPr>
          <p:nvPr>
            <p:ph type="title"/>
          </p:nvPr>
        </p:nvSpPr>
        <p:spPr/>
        <p:txBody>
          <a:bodyPr/>
          <a:lstStyle/>
          <a:p>
            <a:r>
              <a:rPr lang="en-GB" altLang="en-US">
                <a:latin typeface="Comic Sans MS" panose="030F0702030302020204" pitchFamily="66" charset="0"/>
              </a:rPr>
              <a:t>Spinner games</a:t>
            </a:r>
          </a:p>
        </p:txBody>
      </p:sp>
      <p:sp>
        <p:nvSpPr>
          <p:cNvPr id="25603" name="Content Placeholder 2">
            <a:extLst>
              <a:ext uri="{FF2B5EF4-FFF2-40B4-BE49-F238E27FC236}">
                <a16:creationId xmlns:a16="http://schemas.microsoft.com/office/drawing/2014/main" id="{9A90BE6D-BA94-4006-FE36-12271CBE33A4}"/>
              </a:ext>
            </a:extLst>
          </p:cNvPr>
          <p:cNvSpPr>
            <a:spLocks noGrp="1" noChangeArrowheads="1"/>
          </p:cNvSpPr>
          <p:nvPr>
            <p:ph idx="1"/>
          </p:nvPr>
        </p:nvSpPr>
        <p:spPr/>
        <p:txBody>
          <a:bodyPr/>
          <a:lstStyle/>
          <a:p>
            <a:endParaRPr lang="en-GB" altLang="en-US"/>
          </a:p>
        </p:txBody>
      </p:sp>
      <p:pic>
        <p:nvPicPr>
          <p:cNvPr id="25604" name="Picture 6" descr="Phonics Spinners">
            <a:extLst>
              <a:ext uri="{FF2B5EF4-FFF2-40B4-BE49-F238E27FC236}">
                <a16:creationId xmlns:a16="http://schemas.microsoft.com/office/drawing/2014/main" id="{89CA290D-3129-9E13-A368-8EBC172AB8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7576" y="2133601"/>
            <a:ext cx="3313113"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54A575CE-8B27-1314-4C24-4BA441786376}"/>
              </a:ext>
            </a:extLst>
          </p:cNvPr>
          <p:cNvSpPr>
            <a:spLocks noGrp="1" noChangeArrowheads="1"/>
          </p:cNvSpPr>
          <p:nvPr>
            <p:ph type="title"/>
          </p:nvPr>
        </p:nvSpPr>
        <p:spPr/>
        <p:txBody>
          <a:bodyPr/>
          <a:lstStyle/>
          <a:p>
            <a:r>
              <a:rPr lang="en-GB" altLang="en-US">
                <a:latin typeface="Comic Sans MS" panose="030F0702030302020204" pitchFamily="66" charset="0"/>
              </a:rPr>
              <a:t>Boxes Font</a:t>
            </a:r>
          </a:p>
        </p:txBody>
      </p:sp>
      <p:pic>
        <p:nvPicPr>
          <p:cNvPr id="26627" name="Picture 2">
            <a:extLst>
              <a:ext uri="{FF2B5EF4-FFF2-40B4-BE49-F238E27FC236}">
                <a16:creationId xmlns:a16="http://schemas.microsoft.com/office/drawing/2014/main" id="{1656A052-D71F-7FFE-AA0B-7C4C02437D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6508" t="44194" r="25011" b="18469"/>
          <a:stretch>
            <a:fillRect/>
          </a:stretch>
        </p:blipFill>
        <p:spPr bwMode="auto">
          <a:xfrm>
            <a:off x="4511676" y="1773239"/>
            <a:ext cx="3852863"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BB84078-1A1D-E70D-EC19-9EDFC3F7398B}"/>
              </a:ext>
            </a:extLst>
          </p:cNvPr>
          <p:cNvSpPr>
            <a:spLocks noGrp="1" noChangeArrowheads="1"/>
          </p:cNvSpPr>
          <p:nvPr>
            <p:ph type="title"/>
          </p:nvPr>
        </p:nvSpPr>
        <p:spPr/>
        <p:txBody>
          <a:bodyPr/>
          <a:lstStyle/>
          <a:p>
            <a:r>
              <a:rPr lang="en-GB" altLang="en-US">
                <a:latin typeface="Comic Sans MS" panose="030F0702030302020204" pitchFamily="66" charset="0"/>
              </a:rPr>
              <a:t>Useful for sentence work</a:t>
            </a:r>
          </a:p>
        </p:txBody>
      </p:sp>
      <p:pic>
        <p:nvPicPr>
          <p:cNvPr id="27651" name="Picture 3">
            <a:extLst>
              <a:ext uri="{FF2B5EF4-FFF2-40B4-BE49-F238E27FC236}">
                <a16:creationId xmlns:a16="http://schemas.microsoft.com/office/drawing/2014/main" id="{6C48C112-E062-81C6-07A7-E0694767A9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628" t="14999" r="54724" b="5901"/>
          <a:stretch>
            <a:fillRect/>
          </a:stretch>
        </p:blipFill>
        <p:spPr bwMode="auto">
          <a:xfrm>
            <a:off x="4295775" y="1628776"/>
            <a:ext cx="4032250" cy="503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3">
            <a:extLst>
              <a:ext uri="{FF2B5EF4-FFF2-40B4-BE49-F238E27FC236}">
                <a16:creationId xmlns:a16="http://schemas.microsoft.com/office/drawing/2014/main" id="{C1F3015C-9226-89B1-8AD6-2375EF39D175}"/>
              </a:ext>
            </a:extLst>
          </p:cNvPr>
          <p:cNvSpPr>
            <a:spLocks noGrp="1" noChangeArrowheads="1"/>
          </p:cNvSpPr>
          <p:nvPr>
            <p:ph type="title"/>
          </p:nvPr>
        </p:nvSpPr>
        <p:spPr/>
        <p:txBody>
          <a:bodyPr/>
          <a:lstStyle/>
          <a:p>
            <a:r>
              <a:rPr lang="en-GB" altLang="en-US">
                <a:latin typeface="Comic Sans MS" panose="030F0702030302020204" pitchFamily="66" charset="0"/>
              </a:rPr>
              <a:t>Smart kids</a:t>
            </a:r>
          </a:p>
        </p:txBody>
      </p:sp>
      <p:sp>
        <p:nvSpPr>
          <p:cNvPr id="25603" name="Content Placeholder 4">
            <a:extLst>
              <a:ext uri="{FF2B5EF4-FFF2-40B4-BE49-F238E27FC236}">
                <a16:creationId xmlns:a16="http://schemas.microsoft.com/office/drawing/2014/main" id="{966BD942-E6F5-A12B-8E82-AC2DEE359C3E}"/>
              </a:ext>
            </a:extLst>
          </p:cNvPr>
          <p:cNvSpPr>
            <a:spLocks noGrp="1" noChangeArrowheads="1"/>
          </p:cNvSpPr>
          <p:nvPr>
            <p:ph idx="1"/>
          </p:nvPr>
        </p:nvSpPr>
        <p:spPr>
          <a:xfrm>
            <a:off x="2424113" y="1700214"/>
            <a:ext cx="7772400" cy="4530725"/>
          </a:xfrm>
        </p:spPr>
        <p:txBody>
          <a:bodyPr/>
          <a:lstStyle/>
          <a:p>
            <a:r>
              <a:rPr lang="en-GB" altLang="en-US"/>
              <a:t>Excellent range of all types of teaching resources</a:t>
            </a:r>
          </a:p>
        </p:txBody>
      </p:sp>
      <p:pic>
        <p:nvPicPr>
          <p:cNvPr id="25604" name="Picture 2" descr="http://www.smartkids.co.uk/images/products/L39.jpg">
            <a:extLst>
              <a:ext uri="{FF2B5EF4-FFF2-40B4-BE49-F238E27FC236}">
                <a16:creationId xmlns:a16="http://schemas.microsoft.com/office/drawing/2014/main" id="{72F9EDEC-5C4E-9D34-36AD-753583526A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6276" y="2636839"/>
            <a:ext cx="3095625"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TextBox 6">
            <a:extLst>
              <a:ext uri="{FF2B5EF4-FFF2-40B4-BE49-F238E27FC236}">
                <a16:creationId xmlns:a16="http://schemas.microsoft.com/office/drawing/2014/main" id="{2E8030E1-F7EB-2513-228D-A8BBFAC03FA4}"/>
              </a:ext>
            </a:extLst>
          </p:cNvPr>
          <p:cNvSpPr txBox="1">
            <a:spLocks noChangeArrowheads="1"/>
          </p:cNvSpPr>
          <p:nvPr/>
        </p:nvSpPr>
        <p:spPr bwMode="auto">
          <a:xfrm>
            <a:off x="7032626" y="3789363"/>
            <a:ext cx="3311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2400"/>
              <a:t>www.smartkids.co.uk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P spid="25605"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5525557C-3550-91FE-C486-A9CDCF5369E0}"/>
              </a:ext>
            </a:extLst>
          </p:cNvPr>
          <p:cNvSpPr>
            <a:spLocks noGrp="1" noChangeArrowheads="1"/>
          </p:cNvSpPr>
          <p:nvPr>
            <p:ph type="title"/>
          </p:nvPr>
        </p:nvSpPr>
        <p:spPr/>
        <p:txBody>
          <a:bodyPr/>
          <a:lstStyle/>
          <a:p>
            <a:r>
              <a:rPr lang="en-GB" altLang="en-US">
                <a:latin typeface="Comic Sans MS" panose="030F0702030302020204" pitchFamily="66" charset="0"/>
              </a:rPr>
              <a:t>Foam Magnetic Letters</a:t>
            </a:r>
          </a:p>
        </p:txBody>
      </p:sp>
      <p:sp>
        <p:nvSpPr>
          <p:cNvPr id="29699" name="Content Placeholder 2">
            <a:extLst>
              <a:ext uri="{FF2B5EF4-FFF2-40B4-BE49-F238E27FC236}">
                <a16:creationId xmlns:a16="http://schemas.microsoft.com/office/drawing/2014/main" id="{0E7C9BC0-F6F8-4116-A075-1C0D3C49CF80}"/>
              </a:ext>
            </a:extLst>
          </p:cNvPr>
          <p:cNvSpPr>
            <a:spLocks noGrp="1" noChangeArrowheads="1"/>
          </p:cNvSpPr>
          <p:nvPr>
            <p:ph idx="1"/>
          </p:nvPr>
        </p:nvSpPr>
        <p:spPr/>
        <p:txBody>
          <a:bodyPr/>
          <a:lstStyle/>
          <a:p>
            <a:endParaRPr lang="en-GB" altLang="en-US"/>
          </a:p>
        </p:txBody>
      </p:sp>
      <p:pic>
        <p:nvPicPr>
          <p:cNvPr id="29700" name="Picture 2" descr="http://www.smartkids.co.uk/images/home/HOMEPAGE-7_LS2.jpg">
            <a:hlinkClick r:id="rId2"/>
            <a:extLst>
              <a:ext uri="{FF2B5EF4-FFF2-40B4-BE49-F238E27FC236}">
                <a16:creationId xmlns:a16="http://schemas.microsoft.com/office/drawing/2014/main" id="{71269F43-865D-1A42-E214-FB9A99917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4339" y="2349500"/>
            <a:ext cx="4427537" cy="317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D11A5D4-6C0B-4380-DDE7-BC690C9A7298}"/>
              </a:ext>
            </a:extLst>
          </p:cNvPr>
          <p:cNvSpPr>
            <a:spLocks noGrp="1" noChangeArrowheads="1"/>
          </p:cNvSpPr>
          <p:nvPr>
            <p:ph type="title"/>
          </p:nvPr>
        </p:nvSpPr>
        <p:spPr/>
        <p:txBody>
          <a:bodyPr/>
          <a:lstStyle/>
          <a:p>
            <a:r>
              <a:rPr lang="en-GB" altLang="en-US">
                <a:latin typeface="Comic Sans MS" panose="030F0702030302020204" pitchFamily="66" charset="0"/>
              </a:rPr>
              <a:t>Other things that can help</a:t>
            </a:r>
          </a:p>
        </p:txBody>
      </p:sp>
      <p:pic>
        <p:nvPicPr>
          <p:cNvPr id="144386" name="Picture 2" descr="tinted A4 exercise books for visual stress">
            <a:hlinkClick r:id="rId2"/>
            <a:extLst>
              <a:ext uri="{FF2B5EF4-FFF2-40B4-BE49-F238E27FC236}">
                <a16:creationId xmlns:a16="http://schemas.microsoft.com/office/drawing/2014/main" id="{FDE5D126-6901-6EB3-E3CD-DCC503EB31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2889" y="2349501"/>
            <a:ext cx="253047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4388" name="Picture 4" descr="pencil grips combi pack">
            <a:extLst>
              <a:ext uri="{FF2B5EF4-FFF2-40B4-BE49-F238E27FC236}">
                <a16:creationId xmlns:a16="http://schemas.microsoft.com/office/drawing/2014/main" id="{225DABFC-3012-1726-5E87-B870049232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8163" y="2205038"/>
            <a:ext cx="3009900" cy="226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B2822933-B476-DB95-E245-FFA9CAD8483B}"/>
              </a:ext>
            </a:extLst>
          </p:cNvPr>
          <p:cNvSpPr txBox="1">
            <a:spLocks noChangeArrowheads="1"/>
          </p:cNvSpPr>
          <p:nvPr/>
        </p:nvSpPr>
        <p:spPr bwMode="auto">
          <a:xfrm>
            <a:off x="2351088" y="5013325"/>
            <a:ext cx="35290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Books and pads of tinted paper</a:t>
            </a:r>
          </a:p>
        </p:txBody>
      </p:sp>
      <p:sp>
        <p:nvSpPr>
          <p:cNvPr id="7" name="TextBox 6">
            <a:extLst>
              <a:ext uri="{FF2B5EF4-FFF2-40B4-BE49-F238E27FC236}">
                <a16:creationId xmlns:a16="http://schemas.microsoft.com/office/drawing/2014/main" id="{ED7BC8D6-0725-87F1-BF5C-BCD7BD092615}"/>
              </a:ext>
            </a:extLst>
          </p:cNvPr>
          <p:cNvSpPr txBox="1">
            <a:spLocks noChangeArrowheads="1"/>
          </p:cNvSpPr>
          <p:nvPr/>
        </p:nvSpPr>
        <p:spPr bwMode="auto">
          <a:xfrm>
            <a:off x="7248526" y="5013325"/>
            <a:ext cx="2447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Pencil grips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438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par>
                          <p:cTn id="9" fill="hold" nodeType="afterGroup">
                            <p:stCondLst>
                              <p:cond delay="0"/>
                            </p:stCondLst>
                            <p:childTnLst>
                              <p:par>
                                <p:cTn id="10" presetID="1" presetClass="entr" presetSubtype="0" fill="hold" nodeType="afterEffect">
                                  <p:stCondLst>
                                    <p:cond delay="0"/>
                                  </p:stCondLst>
                                  <p:childTnLst>
                                    <p:set>
                                      <p:cBhvr>
                                        <p:cTn id="11" dur="1" fill="hold">
                                          <p:stCondLst>
                                            <p:cond delay="0"/>
                                          </p:stCondLst>
                                        </p:cTn>
                                        <p:tgtEl>
                                          <p:spTgt spid="144388"/>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E4C1BB31-3F91-E2F7-A1F2-913F518D3D7A}"/>
              </a:ext>
            </a:extLst>
          </p:cNvPr>
          <p:cNvSpPr>
            <a:spLocks noGrp="1" noChangeArrowheads="1"/>
          </p:cNvSpPr>
          <p:nvPr>
            <p:ph type="title"/>
          </p:nvPr>
        </p:nvSpPr>
        <p:spPr/>
        <p:txBody>
          <a:bodyPr/>
          <a:lstStyle/>
          <a:p>
            <a:r>
              <a:rPr lang="en-GB" altLang="en-US">
                <a:latin typeface="Comic Sans MS" panose="030F0702030302020204" pitchFamily="66" charset="0"/>
              </a:rPr>
              <a:t>Other ideas</a:t>
            </a:r>
          </a:p>
        </p:txBody>
      </p:sp>
      <p:pic>
        <p:nvPicPr>
          <p:cNvPr id="31747" name="Picture 2" descr="http://www.smartkids.co.uk/images/products/thumbs/LT73.jpg">
            <a:hlinkClick r:id="rId2"/>
            <a:extLst>
              <a:ext uri="{FF2B5EF4-FFF2-40B4-BE49-F238E27FC236}">
                <a16:creationId xmlns:a16="http://schemas.microsoft.com/office/drawing/2014/main" id="{5B868AF1-BC95-33F0-347F-296D6500FA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2626" y="2349501"/>
            <a:ext cx="2519363" cy="251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4" descr="http://www.smartkids.co.uk/images/products/LD37.jpg">
            <a:extLst>
              <a:ext uri="{FF2B5EF4-FFF2-40B4-BE49-F238E27FC236}">
                <a16:creationId xmlns:a16="http://schemas.microsoft.com/office/drawing/2014/main" id="{1A7EBCFF-F442-F406-277F-76C6A45040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1813" y="2420939"/>
            <a:ext cx="2381250" cy="210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9" name="TextBox 5">
            <a:extLst>
              <a:ext uri="{FF2B5EF4-FFF2-40B4-BE49-F238E27FC236}">
                <a16:creationId xmlns:a16="http://schemas.microsoft.com/office/drawing/2014/main" id="{D8149BA0-A926-2870-EC76-4DDF568222F7}"/>
              </a:ext>
            </a:extLst>
          </p:cNvPr>
          <p:cNvSpPr txBox="1">
            <a:spLocks noChangeArrowheads="1"/>
          </p:cNvSpPr>
          <p:nvPr/>
        </p:nvSpPr>
        <p:spPr bwMode="auto">
          <a:xfrm>
            <a:off x="2927350" y="5445125"/>
            <a:ext cx="28082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Pebble alphabet</a:t>
            </a:r>
          </a:p>
        </p:txBody>
      </p:sp>
      <p:sp>
        <p:nvSpPr>
          <p:cNvPr id="31750" name="TextBox 6">
            <a:extLst>
              <a:ext uri="{FF2B5EF4-FFF2-40B4-BE49-F238E27FC236}">
                <a16:creationId xmlns:a16="http://schemas.microsoft.com/office/drawing/2014/main" id="{46EE91D5-8C99-AACB-94C0-211B9DD9A5C6}"/>
              </a:ext>
            </a:extLst>
          </p:cNvPr>
          <p:cNvSpPr txBox="1">
            <a:spLocks noChangeArrowheads="1"/>
          </p:cNvSpPr>
          <p:nvPr/>
        </p:nvSpPr>
        <p:spPr bwMode="auto">
          <a:xfrm>
            <a:off x="7319964" y="5445125"/>
            <a:ext cx="23764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Phonic flipcharts</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4F3C256-A98E-D983-5B12-F259E45A801D}"/>
              </a:ext>
            </a:extLst>
          </p:cNvPr>
          <p:cNvSpPr>
            <a:spLocks noGrp="1" noChangeArrowheads="1"/>
          </p:cNvSpPr>
          <p:nvPr>
            <p:ph type="title"/>
          </p:nvPr>
        </p:nvSpPr>
        <p:spPr/>
        <p:txBody>
          <a:bodyPr/>
          <a:lstStyle/>
          <a:p>
            <a:r>
              <a:rPr lang="en-GB" altLang="en-US" sz="3600">
                <a:latin typeface="Comic Sans MS" panose="030F0702030302020204" pitchFamily="66" charset="0"/>
              </a:rPr>
              <a:t>GAMZ – SWAP and FIX games</a:t>
            </a:r>
          </a:p>
        </p:txBody>
      </p:sp>
      <p:pic>
        <p:nvPicPr>
          <p:cNvPr id="32771" name="Picture 2" descr="http://www.gamzuk.com/images/swap.gif">
            <a:hlinkClick r:id="rId2"/>
            <a:extLst>
              <a:ext uri="{FF2B5EF4-FFF2-40B4-BE49-F238E27FC236}">
                <a16:creationId xmlns:a16="http://schemas.microsoft.com/office/drawing/2014/main" id="{D8BC41CE-0603-4FD6-939E-1FD2B8C032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3564" y="3213100"/>
            <a:ext cx="1728787" cy="212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3">
            <a:extLst>
              <a:ext uri="{FF2B5EF4-FFF2-40B4-BE49-F238E27FC236}">
                <a16:creationId xmlns:a16="http://schemas.microsoft.com/office/drawing/2014/main" id="{B6FDC7E3-B1C1-9D20-B6C7-91CC192304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80100" y="3213101"/>
            <a:ext cx="1511300" cy="186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5" descr="http://www.gamzuk.com/images/s1.gif">
            <a:extLst>
              <a:ext uri="{FF2B5EF4-FFF2-40B4-BE49-F238E27FC236}">
                <a16:creationId xmlns:a16="http://schemas.microsoft.com/office/drawing/2014/main" id="{6CBE4673-0296-0BEF-6A85-C67A45D105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87714" y="3357564"/>
            <a:ext cx="1584325" cy="1951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4" name="Rectangle 6">
            <a:extLst>
              <a:ext uri="{FF2B5EF4-FFF2-40B4-BE49-F238E27FC236}">
                <a16:creationId xmlns:a16="http://schemas.microsoft.com/office/drawing/2014/main" id="{382177CC-93F6-D994-7A42-B444D6CCAA86}"/>
              </a:ext>
            </a:extLst>
          </p:cNvPr>
          <p:cNvSpPr>
            <a:spLocks noChangeArrowheads="1"/>
          </p:cNvSpPr>
          <p:nvPr/>
        </p:nvSpPr>
        <p:spPr bwMode="auto">
          <a:xfrm>
            <a:off x="2640014" y="1844675"/>
            <a:ext cx="41036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3200">
                <a:latin typeface="Comic Sans MS" panose="030F0702030302020204" pitchFamily="66" charset="0"/>
                <a:hlinkClick r:id="rId6"/>
              </a:rPr>
              <a:t>www.gamzuk.com</a:t>
            </a:r>
            <a:endParaRPr lang="en-GB" altLang="en-US" sz="3200"/>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99F93C0-992D-720B-D82A-052E5E793D42}"/>
              </a:ext>
            </a:extLst>
          </p:cNvPr>
          <p:cNvSpPr>
            <a:spLocks noGrp="1" noChangeArrowheads="1"/>
          </p:cNvSpPr>
          <p:nvPr>
            <p:ph type="title"/>
          </p:nvPr>
        </p:nvSpPr>
        <p:spPr/>
        <p:txBody>
          <a:bodyPr/>
          <a:lstStyle/>
          <a:p>
            <a:r>
              <a:rPr lang="en-GB" altLang="en-US" sz="4000">
                <a:latin typeface="Comic Sans MS" panose="030F0702030302020204" pitchFamily="66" charset="0"/>
              </a:rPr>
              <a:t>FIX games</a:t>
            </a:r>
          </a:p>
        </p:txBody>
      </p:sp>
      <p:pic>
        <p:nvPicPr>
          <p:cNvPr id="33795" name="Picture 2" descr="http://www.gamzuk.com/images/f1.gif">
            <a:extLst>
              <a:ext uri="{FF2B5EF4-FFF2-40B4-BE49-F238E27FC236}">
                <a16:creationId xmlns:a16="http://schemas.microsoft.com/office/drawing/2014/main" id="{C910B030-5C68-9584-A745-4CF67A9FCB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7350" y="2852739"/>
            <a:ext cx="1944688" cy="239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4" descr="http://www.gamzuk.com/images/f4.gif">
            <a:extLst>
              <a:ext uri="{FF2B5EF4-FFF2-40B4-BE49-F238E27FC236}">
                <a16:creationId xmlns:a16="http://schemas.microsoft.com/office/drawing/2014/main" id="{B4AC92D3-817D-5BDD-B300-29578E9191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5638" y="2982914"/>
            <a:ext cx="1655762" cy="203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6" descr="http://www.gamzuk.com/images/fix.gif">
            <a:extLst>
              <a:ext uri="{FF2B5EF4-FFF2-40B4-BE49-F238E27FC236}">
                <a16:creationId xmlns:a16="http://schemas.microsoft.com/office/drawing/2014/main" id="{A6735838-48CE-2505-2619-8483B5438C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99464" y="3068639"/>
            <a:ext cx="1368425"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911CE63B-E2CD-E676-6D8E-C86596BD4469}"/>
              </a:ext>
            </a:extLst>
          </p:cNvPr>
          <p:cNvSpPr>
            <a:spLocks noGrp="1" noChangeArrowheads="1"/>
          </p:cNvSpPr>
          <p:nvPr>
            <p:ph type="title"/>
          </p:nvPr>
        </p:nvSpPr>
        <p:spPr/>
        <p:txBody>
          <a:bodyPr/>
          <a:lstStyle/>
          <a:p>
            <a:r>
              <a:rPr lang="en-GB" altLang="en-US" sz="4000">
                <a:latin typeface="Comic Sans MS" panose="030F0702030302020204" pitchFamily="66" charset="0"/>
              </a:rPr>
              <a:t>Range of SWAP and FIX games</a:t>
            </a:r>
          </a:p>
        </p:txBody>
      </p:sp>
      <p:pic>
        <p:nvPicPr>
          <p:cNvPr id="34819" name="Picture 3">
            <a:extLst>
              <a:ext uri="{FF2B5EF4-FFF2-40B4-BE49-F238E27FC236}">
                <a16:creationId xmlns:a16="http://schemas.microsoft.com/office/drawing/2014/main" id="{8B517C63-1D89-53F1-AFC4-511BEE186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7044" r="28520" b="15501"/>
          <a:stretch>
            <a:fillRect/>
          </a:stretch>
        </p:blipFill>
        <p:spPr bwMode="auto">
          <a:xfrm>
            <a:off x="5232400" y="1574800"/>
            <a:ext cx="2159000" cy="528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2">
            <a:extLst>
              <a:ext uri="{FF2B5EF4-FFF2-40B4-BE49-F238E27FC236}">
                <a16:creationId xmlns:a16="http://schemas.microsoft.com/office/drawing/2014/main" id="{F3B142DD-C636-E816-94C1-B8EB8CDB7C40}"/>
              </a:ext>
            </a:extLst>
          </p:cNvPr>
          <p:cNvSpPr>
            <a:spLocks noGrp="1" noChangeArrowheads="1"/>
          </p:cNvSpPr>
          <p:nvPr>
            <p:ph type="title"/>
          </p:nvPr>
        </p:nvSpPr>
        <p:spPr/>
        <p:txBody>
          <a:bodyPr/>
          <a:lstStyle/>
          <a:p>
            <a:r>
              <a:rPr lang="en-GB" altLang="en-US">
                <a:latin typeface="Comic Sans MS" panose="030F0702030302020204" pitchFamily="66" charset="0"/>
              </a:rPr>
              <a:t>Card stands</a:t>
            </a:r>
          </a:p>
        </p:txBody>
      </p:sp>
      <p:sp>
        <p:nvSpPr>
          <p:cNvPr id="30723" name="Content Placeholder 3">
            <a:extLst>
              <a:ext uri="{FF2B5EF4-FFF2-40B4-BE49-F238E27FC236}">
                <a16:creationId xmlns:a16="http://schemas.microsoft.com/office/drawing/2014/main" id="{39A3D723-5B10-89E6-FF11-6A2F5096052A}"/>
              </a:ext>
            </a:extLst>
          </p:cNvPr>
          <p:cNvSpPr>
            <a:spLocks noGrp="1" noChangeArrowheads="1"/>
          </p:cNvSpPr>
          <p:nvPr>
            <p:ph idx="1"/>
          </p:nvPr>
        </p:nvSpPr>
        <p:spPr/>
        <p:txBody>
          <a:bodyPr/>
          <a:lstStyle/>
          <a:p>
            <a:r>
              <a:rPr lang="en-GB" altLang="en-US"/>
              <a:t>These can make it much easier for a pupil to play a game</a:t>
            </a:r>
          </a:p>
          <a:p>
            <a:endParaRPr lang="en-GB" altLang="en-US"/>
          </a:p>
        </p:txBody>
      </p:sp>
      <p:pic>
        <p:nvPicPr>
          <p:cNvPr id="30724" name="Picture 2" descr="35cm Playing Card Holder">
            <a:extLst>
              <a:ext uri="{FF2B5EF4-FFF2-40B4-BE49-F238E27FC236}">
                <a16:creationId xmlns:a16="http://schemas.microsoft.com/office/drawing/2014/main" id="{A7CB67B4-F04D-1763-1804-3113BD8DE0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5914" y="3213101"/>
            <a:ext cx="3792537" cy="2519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7">
            <a:extLst>
              <a:ext uri="{FF2B5EF4-FFF2-40B4-BE49-F238E27FC236}">
                <a16:creationId xmlns:a16="http://schemas.microsoft.com/office/drawing/2014/main" id="{CAD55A86-50CB-9A46-487A-CE53C1B0D146}"/>
              </a:ext>
            </a:extLst>
          </p:cNvPr>
          <p:cNvSpPr txBox="1">
            <a:spLocks noChangeArrowheads="1"/>
          </p:cNvSpPr>
          <p:nvPr/>
        </p:nvSpPr>
        <p:spPr bwMode="auto">
          <a:xfrm>
            <a:off x="7032626" y="4005264"/>
            <a:ext cx="29511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www.toypost.co.uk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7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30725"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pp2a9e97f5_1b.jpg">
            <a:hlinkClick r:id="rId2"/>
            <a:extLst>
              <a:ext uri="{FF2B5EF4-FFF2-40B4-BE49-F238E27FC236}">
                <a16:creationId xmlns:a16="http://schemas.microsoft.com/office/drawing/2014/main" id="{56291B27-1C8D-1D90-FBB6-6AB11DDD5A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3250" y="3213101"/>
            <a:ext cx="2667000" cy="18954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6867" name="Picture 5" descr="pp09031a46_1b.jpg">
            <a:hlinkClick r:id="rId4"/>
            <a:extLst>
              <a:ext uri="{FF2B5EF4-FFF2-40B4-BE49-F238E27FC236}">
                <a16:creationId xmlns:a16="http://schemas.microsoft.com/office/drawing/2014/main" id="{141C517D-2248-2CA3-E349-028F2BA940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48525" y="3284539"/>
            <a:ext cx="2667000"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4EF93D15-CB79-F90F-E751-664BD748505A}"/>
              </a:ext>
            </a:extLst>
          </p:cNvPr>
          <p:cNvSpPr txBox="1">
            <a:spLocks/>
          </p:cNvSpPr>
          <p:nvPr/>
        </p:nvSpPr>
        <p:spPr>
          <a:xfrm>
            <a:off x="2438400" y="1600201"/>
            <a:ext cx="7772400" cy="4530725"/>
          </a:xfrm>
          <a:prstGeom prst="rect">
            <a:avLst/>
          </a:prstGeom>
        </p:spPr>
        <p:txBody>
          <a:bodyPr/>
          <a:lstStyle/>
          <a:p>
            <a:pPr marL="342900" indent="-342900">
              <a:spcBef>
                <a:spcPct val="20000"/>
              </a:spcBef>
              <a:buClr>
                <a:schemeClr val="folHlink"/>
              </a:buClr>
              <a:buSzPct val="90000"/>
              <a:buFont typeface="Wingdings" pitchFamily="2" charset="2"/>
              <a:buChar char="n"/>
              <a:defRPr/>
            </a:pPr>
            <a:r>
              <a:rPr lang="en-GB" sz="2800" kern="0" dirty="0"/>
              <a:t>Produce a number of board games suitable for use with dyslexic children</a:t>
            </a:r>
          </a:p>
          <a:p>
            <a:pPr marL="342900" indent="-342900">
              <a:spcBef>
                <a:spcPct val="20000"/>
              </a:spcBef>
              <a:buClr>
                <a:schemeClr val="folHlink"/>
              </a:buClr>
              <a:buSzPct val="90000"/>
              <a:buFont typeface="Wingdings" pitchFamily="2" charset="2"/>
              <a:buChar char="n"/>
              <a:defRPr/>
            </a:pPr>
            <a:r>
              <a:rPr lang="en-GB" sz="2800" kern="0" dirty="0">
                <a:latin typeface="Comic Sans MS" pitchFamily="66" charset="0"/>
              </a:rPr>
              <a:t>www.helpgames.co.uk</a:t>
            </a:r>
            <a:endParaRPr lang="en-GB" sz="2800" kern="0" dirty="0"/>
          </a:p>
        </p:txBody>
      </p:sp>
      <p:sp>
        <p:nvSpPr>
          <p:cNvPr id="6" name="Title 1">
            <a:extLst>
              <a:ext uri="{FF2B5EF4-FFF2-40B4-BE49-F238E27FC236}">
                <a16:creationId xmlns:a16="http://schemas.microsoft.com/office/drawing/2014/main" id="{1AD6FDDE-62BD-32B1-4194-50E97DE302A0}"/>
              </a:ext>
            </a:extLst>
          </p:cNvPr>
          <p:cNvSpPr txBox="1">
            <a:spLocks/>
          </p:cNvSpPr>
          <p:nvPr/>
        </p:nvSpPr>
        <p:spPr bwMode="auto">
          <a:xfrm>
            <a:off x="2590800" y="269875"/>
            <a:ext cx="7772400" cy="1143000"/>
          </a:xfrm>
          <a:prstGeom prst="rect">
            <a:avLst/>
          </a:prstGeom>
          <a:noFill/>
          <a:ln w="9525">
            <a:noFill/>
            <a:miter lim="800000"/>
            <a:headEnd/>
            <a:tailEnd/>
          </a:ln>
        </p:spPr>
        <p:txBody>
          <a:bodyPr anchor="ctr"/>
          <a:lstStyle/>
          <a:p>
            <a:pPr>
              <a:defRPr/>
            </a:pPr>
            <a:r>
              <a:rPr lang="en-GB" sz="4200" kern="0" dirty="0">
                <a:solidFill>
                  <a:schemeClr val="tx2"/>
                </a:solidFill>
                <a:latin typeface="Comic Sans MS" pitchFamily="66" charset="0"/>
                <a:ea typeface="+mj-ea"/>
                <a:cs typeface="+mj-cs"/>
              </a:rPr>
              <a:t>Help Educational Games</a:t>
            </a: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9FF9BB3A-678D-04F9-3D38-E32F6B791811}"/>
              </a:ext>
            </a:extLst>
          </p:cNvPr>
          <p:cNvSpPr>
            <a:spLocks noGrp="1" noChangeArrowheads="1"/>
          </p:cNvSpPr>
          <p:nvPr>
            <p:ph type="title"/>
          </p:nvPr>
        </p:nvSpPr>
        <p:spPr/>
        <p:txBody>
          <a:bodyPr/>
          <a:lstStyle/>
          <a:p>
            <a:r>
              <a:rPr lang="en-GB" altLang="en-US" sz="3200">
                <a:latin typeface="Comic Sans MS" panose="030F0702030302020204" pitchFamily="66" charset="0"/>
              </a:rPr>
              <a:t>TRUGS  - now also available in Welsh </a:t>
            </a:r>
          </a:p>
        </p:txBody>
      </p:sp>
      <p:pic>
        <p:nvPicPr>
          <p:cNvPr id="37891" name="Picture 2" descr="http://t1.gstatic.com/images?q=tbn:ANd9GcTqsNu_WI4Vi5YSnWFGMz7_66K2jRbHOSBRY95wvSRShh83AhR0">
            <a:extLst>
              <a:ext uri="{FF2B5EF4-FFF2-40B4-BE49-F238E27FC236}">
                <a16:creationId xmlns:a16="http://schemas.microsoft.com/office/drawing/2014/main" id="{887A6DCB-A405-80C4-203F-57771FDE1A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7575" y="2060576"/>
            <a:ext cx="2952750" cy="268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Box 3">
            <a:extLst>
              <a:ext uri="{FF2B5EF4-FFF2-40B4-BE49-F238E27FC236}">
                <a16:creationId xmlns:a16="http://schemas.microsoft.com/office/drawing/2014/main" id="{5DCF8D5A-C29B-3C50-EA3D-A292DCEDE733}"/>
              </a:ext>
            </a:extLst>
          </p:cNvPr>
          <p:cNvSpPr txBox="1">
            <a:spLocks noChangeArrowheads="1"/>
          </p:cNvSpPr>
          <p:nvPr/>
        </p:nvSpPr>
        <p:spPr bwMode="auto">
          <a:xfrm>
            <a:off x="3575051" y="5157788"/>
            <a:ext cx="58340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hlinkClick r:id="rId3"/>
              </a:rPr>
              <a:t>www.readsuccessfully</a:t>
            </a:r>
            <a:r>
              <a:rPr lang="en-GB" altLang="en-US" sz="1800"/>
              <a:t> com</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0CF4643E-4708-37E0-591E-D43BF8C6DAD5}"/>
              </a:ext>
            </a:extLst>
          </p:cNvPr>
          <p:cNvSpPr>
            <a:spLocks noGrp="1" noChangeArrowheads="1"/>
          </p:cNvSpPr>
          <p:nvPr>
            <p:ph type="title"/>
          </p:nvPr>
        </p:nvSpPr>
        <p:spPr/>
        <p:txBody>
          <a:bodyPr/>
          <a:lstStyle/>
          <a:p>
            <a:r>
              <a:rPr lang="en-GB" altLang="en-US" sz="2800">
                <a:latin typeface="Comic Sans MS" panose="030F0702030302020204" pitchFamily="66" charset="0"/>
              </a:rPr>
              <a:t>Photocopiable books to make simple games</a:t>
            </a:r>
          </a:p>
        </p:txBody>
      </p:sp>
      <p:sp>
        <p:nvSpPr>
          <p:cNvPr id="38915" name="Content Placeholder 2">
            <a:extLst>
              <a:ext uri="{FF2B5EF4-FFF2-40B4-BE49-F238E27FC236}">
                <a16:creationId xmlns:a16="http://schemas.microsoft.com/office/drawing/2014/main" id="{B03E03DD-808C-628A-DA48-8A97C196AB4B}"/>
              </a:ext>
            </a:extLst>
          </p:cNvPr>
          <p:cNvSpPr>
            <a:spLocks noGrp="1" noChangeArrowheads="1"/>
          </p:cNvSpPr>
          <p:nvPr>
            <p:ph idx="1"/>
          </p:nvPr>
        </p:nvSpPr>
        <p:spPr>
          <a:xfrm>
            <a:off x="2424113" y="1628776"/>
            <a:ext cx="7772400" cy="4530725"/>
          </a:xfrm>
        </p:spPr>
        <p:txBody>
          <a:bodyPr/>
          <a:lstStyle/>
          <a:p>
            <a:r>
              <a:rPr lang="en-GB" altLang="en-US" sz="2400">
                <a:hlinkClick r:id="rId2"/>
              </a:rPr>
              <a:t>www.easylearn.co.uk</a:t>
            </a:r>
            <a:r>
              <a:rPr lang="en-GB" altLang="en-US" sz="2400"/>
              <a:t>              </a:t>
            </a:r>
          </a:p>
        </p:txBody>
      </p:sp>
      <p:pic>
        <p:nvPicPr>
          <p:cNvPr id="38916" name="Picture 4" descr="http://www.easylearn.co.uk/components/com_virtuemart/shop_image/product/R701_cover.gif">
            <a:extLst>
              <a:ext uri="{FF2B5EF4-FFF2-40B4-BE49-F238E27FC236}">
                <a16:creationId xmlns:a16="http://schemas.microsoft.com/office/drawing/2014/main" id="{8787E2FB-71C9-776A-97BB-496FA53B74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3476" y="2636839"/>
            <a:ext cx="2270125" cy="313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TextBox 5">
            <a:extLst>
              <a:ext uri="{FF2B5EF4-FFF2-40B4-BE49-F238E27FC236}">
                <a16:creationId xmlns:a16="http://schemas.microsoft.com/office/drawing/2014/main" id="{88E7B2FD-916C-1A6B-B9D8-D340D463298C}"/>
              </a:ext>
            </a:extLst>
          </p:cNvPr>
          <p:cNvSpPr txBox="1">
            <a:spLocks noChangeArrowheads="1"/>
          </p:cNvSpPr>
          <p:nvPr/>
        </p:nvSpPr>
        <p:spPr bwMode="auto">
          <a:xfrm>
            <a:off x="2927350" y="2133601"/>
            <a:ext cx="25923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Available as an e book in pdf format</a:t>
            </a: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F2623CD7-99FC-D8AA-8044-2A9BD0054600}"/>
              </a:ext>
            </a:extLst>
          </p:cNvPr>
          <p:cNvSpPr>
            <a:spLocks noGrp="1" noChangeArrowheads="1"/>
          </p:cNvSpPr>
          <p:nvPr>
            <p:ph type="title"/>
          </p:nvPr>
        </p:nvSpPr>
        <p:spPr/>
        <p:txBody>
          <a:bodyPr/>
          <a:lstStyle/>
          <a:p>
            <a:r>
              <a:rPr lang="en-GB" altLang="en-US" sz="3200">
                <a:latin typeface="Comic Sans MS" panose="030F0702030302020204" pitchFamily="66" charset="0"/>
              </a:rPr>
              <a:t>Software – Nessy Reading and Spelling</a:t>
            </a:r>
          </a:p>
        </p:txBody>
      </p:sp>
      <p:pic>
        <p:nvPicPr>
          <p:cNvPr id="34822" name="Picture 6" descr="Nessy Reading &amp; Spelling">
            <a:extLst>
              <a:ext uri="{FF2B5EF4-FFF2-40B4-BE49-F238E27FC236}">
                <a16:creationId xmlns:a16="http://schemas.microsoft.com/office/drawing/2014/main" id="{CDF01D16-5CB2-25FF-303D-9C2EEC7F6B1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295775" y="1989138"/>
            <a:ext cx="4427538" cy="3186112"/>
          </a:xfrm>
          <a:noFill/>
        </p:spPr>
      </p:pic>
      <p:sp>
        <p:nvSpPr>
          <p:cNvPr id="6" name="TextBox 5">
            <a:extLst>
              <a:ext uri="{FF2B5EF4-FFF2-40B4-BE49-F238E27FC236}">
                <a16:creationId xmlns:a16="http://schemas.microsoft.com/office/drawing/2014/main" id="{7870041D-CDB1-BF5E-A27C-86BA0D9914DD}"/>
              </a:ext>
            </a:extLst>
          </p:cNvPr>
          <p:cNvSpPr txBox="1">
            <a:spLocks noChangeArrowheads="1"/>
          </p:cNvSpPr>
          <p:nvPr/>
        </p:nvSpPr>
        <p:spPr bwMode="auto">
          <a:xfrm>
            <a:off x="2640014" y="5661025"/>
            <a:ext cx="75596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Now available by monthly subscription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3482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EFE21E2A-1BB7-2DFA-C2F7-12AE583750E9}"/>
              </a:ext>
            </a:extLst>
          </p:cNvPr>
          <p:cNvSpPr>
            <a:spLocks noGrp="1" noChangeArrowheads="1"/>
          </p:cNvSpPr>
          <p:nvPr>
            <p:ph type="title"/>
          </p:nvPr>
        </p:nvSpPr>
        <p:spPr/>
        <p:txBody>
          <a:bodyPr/>
          <a:lstStyle/>
          <a:p>
            <a:r>
              <a:rPr lang="en-GB" altLang="en-US">
                <a:latin typeface="Comic Sans MS" panose="030F0702030302020204" pitchFamily="66" charset="0"/>
              </a:rPr>
              <a:t>Features</a:t>
            </a:r>
          </a:p>
        </p:txBody>
      </p:sp>
      <p:sp>
        <p:nvSpPr>
          <p:cNvPr id="40963" name="Content Placeholder 2">
            <a:extLst>
              <a:ext uri="{FF2B5EF4-FFF2-40B4-BE49-F238E27FC236}">
                <a16:creationId xmlns:a16="http://schemas.microsoft.com/office/drawing/2014/main" id="{80898E44-6E67-6998-6006-8667700C74C2}"/>
              </a:ext>
            </a:extLst>
          </p:cNvPr>
          <p:cNvSpPr>
            <a:spLocks noGrp="1" noChangeArrowheads="1"/>
          </p:cNvSpPr>
          <p:nvPr>
            <p:ph idx="1"/>
          </p:nvPr>
        </p:nvSpPr>
        <p:spPr/>
        <p:txBody>
          <a:bodyPr/>
          <a:lstStyle/>
          <a:p>
            <a:r>
              <a:rPr lang="en-GB" altLang="en-US"/>
              <a:t>Can be played on any computer or tablet that has internet access</a:t>
            </a:r>
          </a:p>
          <a:p>
            <a:r>
              <a:rPr lang="en-GB" altLang="en-US"/>
              <a:t>Begins with an assessment of pupil’s reading and spelling skills, then sets individual targets</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0C655B42-1BCF-1AEE-AF2B-FB86B3B4E020}"/>
              </a:ext>
            </a:extLst>
          </p:cNvPr>
          <p:cNvSpPr>
            <a:spLocks noGrp="1" noChangeArrowheads="1"/>
          </p:cNvSpPr>
          <p:nvPr>
            <p:ph type="title"/>
          </p:nvPr>
        </p:nvSpPr>
        <p:spPr/>
        <p:txBody>
          <a:bodyPr/>
          <a:lstStyle/>
          <a:p>
            <a:r>
              <a:rPr lang="en-GB" altLang="en-US" sz="3200">
                <a:latin typeface="Comic Sans MS" panose="030F0702030302020204" pitchFamily="66" charset="0"/>
              </a:rPr>
              <a:t>Work is structured around 10 islands</a:t>
            </a:r>
          </a:p>
        </p:txBody>
      </p:sp>
      <p:pic>
        <p:nvPicPr>
          <p:cNvPr id="41987" name="Picture 4">
            <a:extLst>
              <a:ext uri="{FF2B5EF4-FFF2-40B4-BE49-F238E27FC236}">
                <a16:creationId xmlns:a16="http://schemas.microsoft.com/office/drawing/2014/main" id="{5D9176D6-FE1A-F5FF-4F8B-E6A5981955B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3756" t="7529" r="13228" b="5891"/>
          <a:stretch>
            <a:fillRect/>
          </a:stretch>
        </p:blipFill>
        <p:spPr>
          <a:xfrm>
            <a:off x="3648075" y="2265364"/>
            <a:ext cx="5327650" cy="3551237"/>
          </a:xfrm>
          <a:noFill/>
        </p:spPr>
      </p:pic>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8CC0264E-250C-4F44-D637-9875D73FF8D6}"/>
              </a:ext>
            </a:extLst>
          </p:cNvPr>
          <p:cNvSpPr>
            <a:spLocks noGrp="1" noChangeArrowheads="1"/>
          </p:cNvSpPr>
          <p:nvPr>
            <p:ph type="title"/>
          </p:nvPr>
        </p:nvSpPr>
        <p:spPr/>
        <p:txBody>
          <a:bodyPr/>
          <a:lstStyle/>
          <a:p>
            <a:r>
              <a:rPr lang="en-GB" altLang="en-US">
                <a:latin typeface="Comic Sans MS" panose="030F0702030302020204" pitchFamily="66" charset="0"/>
              </a:rPr>
              <a:t>Reading games</a:t>
            </a:r>
          </a:p>
        </p:txBody>
      </p:sp>
      <p:pic>
        <p:nvPicPr>
          <p:cNvPr id="43011" name="Picture 4">
            <a:extLst>
              <a:ext uri="{FF2B5EF4-FFF2-40B4-BE49-F238E27FC236}">
                <a16:creationId xmlns:a16="http://schemas.microsoft.com/office/drawing/2014/main" id="{15E2D739-1EB7-6FCC-D80B-D02121E9FD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195" t="10738" r="13414"/>
          <a:stretch>
            <a:fillRect/>
          </a:stretch>
        </p:blipFill>
        <p:spPr bwMode="auto">
          <a:xfrm>
            <a:off x="4224339" y="2636839"/>
            <a:ext cx="4391025" cy="299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9E189FF5-6FFA-3045-E844-5DE9A9C426CA}"/>
              </a:ext>
            </a:extLst>
          </p:cNvPr>
          <p:cNvSpPr>
            <a:spLocks noGrp="1" noChangeArrowheads="1"/>
          </p:cNvSpPr>
          <p:nvPr>
            <p:ph type="title"/>
          </p:nvPr>
        </p:nvSpPr>
        <p:spPr/>
        <p:txBody>
          <a:bodyPr/>
          <a:lstStyle/>
          <a:p>
            <a:r>
              <a:rPr lang="en-GB" altLang="en-US">
                <a:latin typeface="Comic Sans MS" panose="030F0702030302020204" pitchFamily="66" charset="0"/>
              </a:rPr>
              <a:t>Spelling Games</a:t>
            </a:r>
          </a:p>
        </p:txBody>
      </p:sp>
      <p:pic>
        <p:nvPicPr>
          <p:cNvPr id="44035" name="Picture 5">
            <a:extLst>
              <a:ext uri="{FF2B5EF4-FFF2-40B4-BE49-F238E27FC236}">
                <a16:creationId xmlns:a16="http://schemas.microsoft.com/office/drawing/2014/main" id="{6622E491-C74F-5E0D-BE82-F2A0BD8220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905" t="13174" r="14021" b="5891"/>
          <a:stretch>
            <a:fillRect/>
          </a:stretch>
        </p:blipFill>
        <p:spPr bwMode="auto">
          <a:xfrm>
            <a:off x="4151313" y="2349501"/>
            <a:ext cx="5040312"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7B0143C4-6474-D7EF-FE50-707E0D388A2C}"/>
              </a:ext>
            </a:extLst>
          </p:cNvPr>
          <p:cNvSpPr>
            <a:spLocks noGrp="1" noChangeArrowheads="1"/>
          </p:cNvSpPr>
          <p:nvPr>
            <p:ph type="title"/>
          </p:nvPr>
        </p:nvSpPr>
        <p:spPr/>
        <p:txBody>
          <a:bodyPr/>
          <a:lstStyle/>
          <a:p>
            <a:r>
              <a:rPr lang="en-GB" altLang="en-US">
                <a:latin typeface="Comic Sans MS" panose="030F0702030302020204" pitchFamily="66" charset="0"/>
              </a:rPr>
              <a:t>Syllable work</a:t>
            </a:r>
          </a:p>
        </p:txBody>
      </p:sp>
      <p:pic>
        <p:nvPicPr>
          <p:cNvPr id="45059" name="Picture 4">
            <a:extLst>
              <a:ext uri="{FF2B5EF4-FFF2-40B4-BE49-F238E27FC236}">
                <a16:creationId xmlns:a16="http://schemas.microsoft.com/office/drawing/2014/main" id="{63160FDC-255E-04B0-5F6C-6CECF9FD02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639" t="11293" r="13228" b="4010"/>
          <a:stretch>
            <a:fillRect/>
          </a:stretch>
        </p:blipFill>
        <p:spPr bwMode="auto">
          <a:xfrm>
            <a:off x="4367213" y="2636839"/>
            <a:ext cx="5111750" cy="324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42607A47-5E4F-A117-4966-424772E27C54}"/>
              </a:ext>
            </a:extLst>
          </p:cNvPr>
          <p:cNvSpPr>
            <a:spLocks noGrp="1" noChangeArrowheads="1"/>
          </p:cNvSpPr>
          <p:nvPr>
            <p:ph type="title"/>
          </p:nvPr>
        </p:nvSpPr>
        <p:spPr/>
        <p:txBody>
          <a:bodyPr/>
          <a:lstStyle/>
          <a:p>
            <a:r>
              <a:rPr lang="en-GB" altLang="en-US" sz="3200">
                <a:latin typeface="Comic Sans MS" panose="030F0702030302020204" pitchFamily="66" charset="0"/>
              </a:rPr>
              <a:t>Worksheets for reading and spelling</a:t>
            </a:r>
          </a:p>
        </p:txBody>
      </p:sp>
      <p:pic>
        <p:nvPicPr>
          <p:cNvPr id="46083" name="Picture 2">
            <a:extLst>
              <a:ext uri="{FF2B5EF4-FFF2-40B4-BE49-F238E27FC236}">
                <a16:creationId xmlns:a16="http://schemas.microsoft.com/office/drawing/2014/main" id="{641BB840-C7A8-3A06-123E-77594F24BA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012" t="13734" r="35033" b="8833"/>
          <a:stretch>
            <a:fillRect/>
          </a:stretch>
        </p:blipFill>
        <p:spPr bwMode="auto">
          <a:xfrm>
            <a:off x="7319963" y="1916114"/>
            <a:ext cx="2919412" cy="454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4" name="Picture 3">
            <a:extLst>
              <a:ext uri="{FF2B5EF4-FFF2-40B4-BE49-F238E27FC236}">
                <a16:creationId xmlns:a16="http://schemas.microsoft.com/office/drawing/2014/main" id="{2F6D46A9-C490-3AAD-5323-B2360EE0C3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006" t="14301" r="31494" b="5901"/>
          <a:stretch>
            <a:fillRect/>
          </a:stretch>
        </p:blipFill>
        <p:spPr bwMode="auto">
          <a:xfrm>
            <a:off x="2927351" y="1844675"/>
            <a:ext cx="2881313"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8A3997F3-6E52-AB42-D2BD-7EC8D36A52A3}"/>
              </a:ext>
            </a:extLst>
          </p:cNvPr>
          <p:cNvSpPr>
            <a:spLocks noGrp="1" noChangeArrowheads="1"/>
          </p:cNvSpPr>
          <p:nvPr>
            <p:ph type="title"/>
          </p:nvPr>
        </p:nvSpPr>
        <p:spPr/>
        <p:txBody>
          <a:bodyPr/>
          <a:lstStyle/>
          <a:p>
            <a:r>
              <a:rPr lang="en-GB" altLang="en-US">
                <a:latin typeface="Comic Sans MS" panose="030F0702030302020204" pitchFamily="66" charset="0"/>
              </a:rPr>
              <a:t>Sentence reading</a:t>
            </a:r>
          </a:p>
        </p:txBody>
      </p:sp>
      <p:pic>
        <p:nvPicPr>
          <p:cNvPr id="47107" name="Picture 2">
            <a:extLst>
              <a:ext uri="{FF2B5EF4-FFF2-40B4-BE49-F238E27FC236}">
                <a16:creationId xmlns:a16="http://schemas.microsoft.com/office/drawing/2014/main" id="{AD1C92D0-4D60-0C9F-54DC-64DA2CE1A0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8980" t="23801" r="38184" b="16701"/>
          <a:stretch>
            <a:fillRect/>
          </a:stretch>
        </p:blipFill>
        <p:spPr bwMode="auto">
          <a:xfrm>
            <a:off x="3071814" y="1844676"/>
            <a:ext cx="3125787" cy="458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8" name="Picture 3">
            <a:extLst>
              <a:ext uri="{FF2B5EF4-FFF2-40B4-BE49-F238E27FC236}">
                <a16:creationId xmlns:a16="http://schemas.microsoft.com/office/drawing/2014/main" id="{D417488E-34FE-6F67-2100-7D72A37093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634" t="14700" r="33463" b="6201"/>
          <a:stretch>
            <a:fillRect/>
          </a:stretch>
        </p:blipFill>
        <p:spPr bwMode="auto">
          <a:xfrm>
            <a:off x="6959601" y="1844676"/>
            <a:ext cx="3154363" cy="434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D9A09265-B99E-8AB7-0144-AB3088195A27}"/>
              </a:ext>
            </a:extLst>
          </p:cNvPr>
          <p:cNvSpPr>
            <a:spLocks noGrp="1" noChangeArrowheads="1"/>
          </p:cNvSpPr>
          <p:nvPr>
            <p:ph type="title"/>
          </p:nvPr>
        </p:nvSpPr>
        <p:spPr/>
        <p:txBody>
          <a:bodyPr/>
          <a:lstStyle/>
          <a:p>
            <a:r>
              <a:rPr lang="en-GB" altLang="en-US">
                <a:latin typeface="Comic Sans MS" panose="030F0702030302020204" pitchFamily="66" charset="0"/>
              </a:rPr>
              <a:t>Card games – Chain game</a:t>
            </a:r>
          </a:p>
        </p:txBody>
      </p:sp>
      <p:pic>
        <p:nvPicPr>
          <p:cNvPr id="48131" name="Picture 4">
            <a:extLst>
              <a:ext uri="{FF2B5EF4-FFF2-40B4-BE49-F238E27FC236}">
                <a16:creationId xmlns:a16="http://schemas.microsoft.com/office/drawing/2014/main" id="{7B1B7AB1-7B38-9388-97C5-9F9B369D46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580" t="13174" r="32631" b="5891"/>
          <a:stretch>
            <a:fillRect/>
          </a:stretch>
        </p:blipFill>
        <p:spPr bwMode="auto">
          <a:xfrm>
            <a:off x="4943475" y="2133601"/>
            <a:ext cx="3017838"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B99DD83-4EC7-110B-A482-BE8008284B1D}"/>
              </a:ext>
            </a:extLst>
          </p:cNvPr>
          <p:cNvSpPr>
            <a:spLocks noGrp="1" noChangeArrowheads="1"/>
          </p:cNvSpPr>
          <p:nvPr>
            <p:ph type="title"/>
          </p:nvPr>
        </p:nvSpPr>
        <p:spPr/>
        <p:txBody>
          <a:bodyPr/>
          <a:lstStyle/>
          <a:p>
            <a:r>
              <a:rPr lang="en-GB" altLang="en-US">
                <a:latin typeface="Comic Sans MS" panose="030F0702030302020204" pitchFamily="66" charset="0"/>
              </a:rPr>
              <a:t>Dominoes</a:t>
            </a:r>
          </a:p>
        </p:txBody>
      </p:sp>
      <p:pic>
        <p:nvPicPr>
          <p:cNvPr id="49155" name="Picture 2">
            <a:extLst>
              <a:ext uri="{FF2B5EF4-FFF2-40B4-BE49-F238E27FC236}">
                <a16:creationId xmlns:a16="http://schemas.microsoft.com/office/drawing/2014/main" id="{BB1F0F87-158A-9971-06D6-07A394E290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450" t="14433" r="33263" b="8566"/>
          <a:stretch>
            <a:fillRect/>
          </a:stretch>
        </p:blipFill>
        <p:spPr bwMode="auto">
          <a:xfrm>
            <a:off x="4943476" y="1773238"/>
            <a:ext cx="3300413" cy="442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3732558-DD96-FD23-3353-EBDE940C037C}"/>
              </a:ext>
            </a:extLst>
          </p:cNvPr>
          <p:cNvSpPr>
            <a:spLocks noGrp="1" noChangeArrowheads="1"/>
          </p:cNvSpPr>
          <p:nvPr>
            <p:ph type="title"/>
          </p:nvPr>
        </p:nvSpPr>
        <p:spPr/>
        <p:txBody>
          <a:bodyPr/>
          <a:lstStyle/>
          <a:p>
            <a:r>
              <a:rPr lang="en-GB" altLang="en-US">
                <a:latin typeface="Comic Sans MS" panose="030F0702030302020204" pitchFamily="66" charset="0"/>
              </a:rPr>
              <a:t>Bingo cards</a:t>
            </a:r>
          </a:p>
        </p:txBody>
      </p:sp>
      <p:pic>
        <p:nvPicPr>
          <p:cNvPr id="50179" name="Picture 2">
            <a:extLst>
              <a:ext uri="{FF2B5EF4-FFF2-40B4-BE49-F238E27FC236}">
                <a16:creationId xmlns:a16="http://schemas.microsoft.com/office/drawing/2014/main" id="{986507E1-C5FF-C9AD-3D71-D2DB10BADB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062" t="15134" r="18301" b="7867"/>
          <a:stretch>
            <a:fillRect/>
          </a:stretch>
        </p:blipFill>
        <p:spPr bwMode="auto">
          <a:xfrm>
            <a:off x="3575050" y="2060576"/>
            <a:ext cx="5607050" cy="400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8E8394E7-770F-B557-8843-5B26C60624F9}"/>
              </a:ext>
            </a:extLst>
          </p:cNvPr>
          <p:cNvSpPr>
            <a:spLocks noGrp="1" noChangeArrowheads="1"/>
          </p:cNvSpPr>
          <p:nvPr>
            <p:ph type="title"/>
          </p:nvPr>
        </p:nvSpPr>
        <p:spPr/>
        <p:txBody>
          <a:bodyPr/>
          <a:lstStyle/>
          <a:p>
            <a:r>
              <a:rPr lang="en-GB" altLang="en-US">
                <a:latin typeface="Comic Sans MS" panose="030F0702030302020204" pitchFamily="66" charset="0"/>
              </a:rPr>
              <a:t>Other Programs from Nessy</a:t>
            </a:r>
          </a:p>
        </p:txBody>
      </p:sp>
      <p:sp>
        <p:nvSpPr>
          <p:cNvPr id="51203" name="TextBox 7">
            <a:extLst>
              <a:ext uri="{FF2B5EF4-FFF2-40B4-BE49-F238E27FC236}">
                <a16:creationId xmlns:a16="http://schemas.microsoft.com/office/drawing/2014/main" id="{6CF23CE8-2CAA-5BF6-7ECF-19480FB3B64A}"/>
              </a:ext>
            </a:extLst>
          </p:cNvPr>
          <p:cNvSpPr txBox="1">
            <a:spLocks noChangeArrowheads="1"/>
          </p:cNvSpPr>
          <p:nvPr/>
        </p:nvSpPr>
        <p:spPr bwMode="auto">
          <a:xfrm>
            <a:off x="5519739" y="5157789"/>
            <a:ext cx="45370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Available through annual subscriptions</a:t>
            </a:r>
          </a:p>
        </p:txBody>
      </p:sp>
      <p:pic>
        <p:nvPicPr>
          <p:cNvPr id="51204" name="Picture 9" descr="Nessy Fingers Touch Typing">
            <a:extLst>
              <a:ext uri="{FF2B5EF4-FFF2-40B4-BE49-F238E27FC236}">
                <a16:creationId xmlns:a16="http://schemas.microsoft.com/office/drawing/2014/main" id="{753C23B4-882A-62C0-D32F-C99278ED6A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6989" y="2573339"/>
            <a:ext cx="2016125" cy="207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11" descr="Nessy Numbers">
            <a:extLst>
              <a:ext uri="{FF2B5EF4-FFF2-40B4-BE49-F238E27FC236}">
                <a16:creationId xmlns:a16="http://schemas.microsoft.com/office/drawing/2014/main" id="{12CD4C71-701E-9886-CB5C-6945C4105D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938" y="2636838"/>
            <a:ext cx="1655762"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6" name="Picture 13" descr="Writing Beach">
            <a:extLst>
              <a:ext uri="{FF2B5EF4-FFF2-40B4-BE49-F238E27FC236}">
                <a16:creationId xmlns:a16="http://schemas.microsoft.com/office/drawing/2014/main" id="{B0955582-E66B-B99D-F89D-D59851C5E6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4426" y="2492376"/>
            <a:ext cx="2625725" cy="189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78205333-1E7F-195B-FDE2-BEF86028613D}"/>
              </a:ext>
            </a:extLst>
          </p:cNvPr>
          <p:cNvSpPr>
            <a:spLocks noGrp="1" noChangeArrowheads="1"/>
          </p:cNvSpPr>
          <p:nvPr>
            <p:ph type="title"/>
          </p:nvPr>
        </p:nvSpPr>
        <p:spPr>
          <a:xfrm>
            <a:off x="2424113" y="333375"/>
            <a:ext cx="7772400" cy="1143000"/>
          </a:xfrm>
        </p:spPr>
        <p:txBody>
          <a:bodyPr/>
          <a:lstStyle/>
          <a:p>
            <a:r>
              <a:rPr lang="en-GB" altLang="en-US" sz="3200">
                <a:latin typeface="Comic Sans MS" panose="030F0702030302020204" pitchFamily="66" charset="0"/>
              </a:rPr>
              <a:t>Selection of apps also available</a:t>
            </a:r>
          </a:p>
        </p:txBody>
      </p:sp>
      <p:pic>
        <p:nvPicPr>
          <p:cNvPr id="52227" name="Picture 2">
            <a:extLst>
              <a:ext uri="{FF2B5EF4-FFF2-40B4-BE49-F238E27FC236}">
                <a16:creationId xmlns:a16="http://schemas.microsoft.com/office/drawing/2014/main" id="{98C88764-3379-C675-4CED-2A46212130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029" t="9470" r="37901" b="35406"/>
          <a:stretch>
            <a:fillRect/>
          </a:stretch>
        </p:blipFill>
        <p:spPr bwMode="auto">
          <a:xfrm>
            <a:off x="4151313" y="1989138"/>
            <a:ext cx="4824412"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E7774103-B6CC-3063-BE3A-B6F5650C2E29}"/>
              </a:ext>
            </a:extLst>
          </p:cNvPr>
          <p:cNvSpPr>
            <a:spLocks noGrp="1" noChangeArrowheads="1"/>
          </p:cNvSpPr>
          <p:nvPr>
            <p:ph type="title"/>
          </p:nvPr>
        </p:nvSpPr>
        <p:spPr/>
        <p:txBody>
          <a:bodyPr/>
          <a:lstStyle/>
          <a:p>
            <a:r>
              <a:rPr lang="en-GB" altLang="en-US">
                <a:latin typeface="Comic Sans MS" panose="030F0702030302020204" pitchFamily="66" charset="0"/>
              </a:rPr>
              <a:t>Wordshark and Numbershark</a:t>
            </a:r>
          </a:p>
        </p:txBody>
      </p:sp>
      <p:sp>
        <p:nvSpPr>
          <p:cNvPr id="53251" name="Content Placeholder 2">
            <a:extLst>
              <a:ext uri="{FF2B5EF4-FFF2-40B4-BE49-F238E27FC236}">
                <a16:creationId xmlns:a16="http://schemas.microsoft.com/office/drawing/2014/main" id="{FB395CD5-019A-B197-3FE5-E55ABF1A7458}"/>
              </a:ext>
            </a:extLst>
          </p:cNvPr>
          <p:cNvSpPr>
            <a:spLocks noGrp="1" noChangeArrowheads="1"/>
          </p:cNvSpPr>
          <p:nvPr>
            <p:ph idx="1"/>
          </p:nvPr>
        </p:nvSpPr>
        <p:spPr/>
        <p:txBody>
          <a:bodyPr/>
          <a:lstStyle/>
          <a:p>
            <a:r>
              <a:rPr lang="en-GB" altLang="en-US">
                <a:latin typeface="Comic Sans MS" panose="030F0702030302020204" pitchFamily="66" charset="0"/>
                <a:hlinkClick r:id="rId2"/>
              </a:rPr>
              <a:t>www.wordshark.co.uk</a:t>
            </a:r>
            <a:r>
              <a:rPr lang="en-GB" altLang="en-US">
                <a:latin typeface="Comic Sans MS" panose="030F0702030302020204" pitchFamily="66" charset="0"/>
              </a:rPr>
              <a:t>  </a:t>
            </a:r>
          </a:p>
          <a:p>
            <a:endParaRPr lang="en-GB" altLang="en-US"/>
          </a:p>
        </p:txBody>
      </p:sp>
      <p:pic>
        <p:nvPicPr>
          <p:cNvPr id="104454" name="Picture 6" descr="Word Shark version 4">
            <a:hlinkClick r:id="rId3"/>
            <a:extLst>
              <a:ext uri="{FF2B5EF4-FFF2-40B4-BE49-F238E27FC236}">
                <a16:creationId xmlns:a16="http://schemas.microsoft.com/office/drawing/2014/main" id="{1616703F-D3F0-0299-3C6D-6E5C353135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3613" y="2924175"/>
            <a:ext cx="20955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56" name="Picture 8" descr="Number Shark Version 4">
            <a:hlinkClick r:id="rId5"/>
            <a:extLst>
              <a:ext uri="{FF2B5EF4-FFF2-40B4-BE49-F238E27FC236}">
                <a16:creationId xmlns:a16="http://schemas.microsoft.com/office/drawing/2014/main" id="{B6674E41-23DC-9D76-7058-0131B0CA07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64425" y="2997200"/>
            <a:ext cx="20955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445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44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0C3DC4A1-4E97-0B95-A185-884355CC8414}"/>
              </a:ext>
            </a:extLst>
          </p:cNvPr>
          <p:cNvSpPr>
            <a:spLocks noGrp="1" noChangeArrowheads="1"/>
          </p:cNvSpPr>
          <p:nvPr>
            <p:ph type="title"/>
          </p:nvPr>
        </p:nvSpPr>
        <p:spPr/>
        <p:txBody>
          <a:bodyPr/>
          <a:lstStyle/>
          <a:p>
            <a:r>
              <a:rPr lang="en-GB" altLang="en-US">
                <a:latin typeface="Comic Sans MS" panose="030F0702030302020204" pitchFamily="66" charset="0"/>
              </a:rPr>
              <a:t>www.sweetcounter.co.uk</a:t>
            </a:r>
          </a:p>
        </p:txBody>
      </p:sp>
      <p:pic>
        <p:nvPicPr>
          <p:cNvPr id="54275" name="Picture 2">
            <a:extLst>
              <a:ext uri="{FF2B5EF4-FFF2-40B4-BE49-F238E27FC236}">
                <a16:creationId xmlns:a16="http://schemas.microsoft.com/office/drawing/2014/main" id="{B6AF959B-C3CE-35E7-20E6-4CB8339A78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5905" t="39529" r="29039" b="37413"/>
          <a:stretch>
            <a:fillRect/>
          </a:stretch>
        </p:blipFill>
        <p:spPr>
          <a:xfrm>
            <a:off x="3863975" y="1700214"/>
            <a:ext cx="4464050" cy="1652587"/>
          </a:xfrm>
          <a:noFill/>
        </p:spPr>
      </p:pic>
      <p:pic>
        <p:nvPicPr>
          <p:cNvPr id="47108" name="Picture 4" descr="http://www.sweetcounter.co.uk/images/categories/Nu%20btn-sml.jpg">
            <a:extLst>
              <a:ext uri="{FF2B5EF4-FFF2-40B4-BE49-F238E27FC236}">
                <a16:creationId xmlns:a16="http://schemas.microsoft.com/office/drawing/2014/main" id="{08251FF3-8678-2839-5D0F-930366E8C2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375" y="3789364"/>
            <a:ext cx="1727200"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6" descr="Literacy">
            <a:extLst>
              <a:ext uri="{FF2B5EF4-FFF2-40B4-BE49-F238E27FC236}">
                <a16:creationId xmlns:a16="http://schemas.microsoft.com/office/drawing/2014/main" id="{7D33E860-2DE9-8D0C-4B2B-FA4F120B5A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1175" y="3860800"/>
            <a:ext cx="15113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8" descr="http://SERVER16.sitewizard.co.uk/sites/sweetcounter/images/sc_other_landing.gif">
            <a:hlinkClick r:id="rId5"/>
            <a:extLst>
              <a:ext uri="{FF2B5EF4-FFF2-40B4-BE49-F238E27FC236}">
                <a16:creationId xmlns:a16="http://schemas.microsoft.com/office/drawing/2014/main" id="{1105BDA3-AECF-B71B-8BA3-7C3FD53A705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96226" y="3933826"/>
            <a:ext cx="1439863"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710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710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71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F2E36356-0D00-B13D-EFEC-C49C835AD42E}"/>
              </a:ext>
            </a:extLst>
          </p:cNvPr>
          <p:cNvSpPr>
            <a:spLocks noGrp="1" noChangeArrowheads="1"/>
          </p:cNvSpPr>
          <p:nvPr>
            <p:ph type="title"/>
          </p:nvPr>
        </p:nvSpPr>
        <p:spPr/>
        <p:txBody>
          <a:bodyPr/>
          <a:lstStyle/>
          <a:p>
            <a:r>
              <a:rPr lang="en-GB" altLang="en-US">
                <a:latin typeface="Comic Sans MS" panose="030F0702030302020204" pitchFamily="66" charset="0"/>
              </a:rPr>
              <a:t>Daisy chains </a:t>
            </a:r>
          </a:p>
        </p:txBody>
      </p:sp>
      <p:pic>
        <p:nvPicPr>
          <p:cNvPr id="55299" name="Picture 2">
            <a:extLst>
              <a:ext uri="{FF2B5EF4-FFF2-40B4-BE49-F238E27FC236}">
                <a16:creationId xmlns:a16="http://schemas.microsoft.com/office/drawing/2014/main" id="{0FCFD418-4081-63CF-A7A2-E399637F523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64352" t="36235" r="22368" b="42598"/>
          <a:stretch>
            <a:fillRect/>
          </a:stretch>
        </p:blipFill>
        <p:spPr>
          <a:xfrm>
            <a:off x="4079875" y="2276476"/>
            <a:ext cx="4032250" cy="3616325"/>
          </a:xfrm>
          <a:noFill/>
        </p:spPr>
      </p:pic>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DB06892F-E32C-91EF-81F8-2D8314947115}"/>
              </a:ext>
            </a:extLst>
          </p:cNvPr>
          <p:cNvSpPr>
            <a:spLocks noGrp="1" noChangeArrowheads="1"/>
          </p:cNvSpPr>
          <p:nvPr>
            <p:ph type="title"/>
          </p:nvPr>
        </p:nvSpPr>
        <p:spPr/>
        <p:txBody>
          <a:bodyPr/>
          <a:lstStyle/>
          <a:p>
            <a:r>
              <a:rPr lang="en-GB" altLang="en-US">
                <a:latin typeface="Comic Sans MS" panose="030F0702030302020204" pitchFamily="66" charset="0"/>
              </a:rPr>
              <a:t>Welsh software - literacy</a:t>
            </a:r>
          </a:p>
        </p:txBody>
      </p:sp>
      <p:sp>
        <p:nvSpPr>
          <p:cNvPr id="56323" name="Content Placeholder 2">
            <a:extLst>
              <a:ext uri="{FF2B5EF4-FFF2-40B4-BE49-F238E27FC236}">
                <a16:creationId xmlns:a16="http://schemas.microsoft.com/office/drawing/2014/main" id="{66FB1663-98AF-D843-EC70-8FFEE694A4C1}"/>
              </a:ext>
            </a:extLst>
          </p:cNvPr>
          <p:cNvSpPr>
            <a:spLocks noGrp="1" noChangeArrowheads="1"/>
          </p:cNvSpPr>
          <p:nvPr>
            <p:ph idx="1"/>
          </p:nvPr>
        </p:nvSpPr>
        <p:spPr/>
        <p:txBody>
          <a:bodyPr/>
          <a:lstStyle/>
          <a:p>
            <a:r>
              <a:rPr lang="en-GB" altLang="en-US" b="1"/>
              <a:t>Zap Ffactor!</a:t>
            </a:r>
            <a:r>
              <a:rPr lang="en-GB" altLang="en-US"/>
              <a:t> is a collection of interactive games for developing and promoting early language skills in Welsh. </a:t>
            </a:r>
          </a:p>
          <a:p>
            <a:endParaRPr lang="en-GB" altLang="en-US"/>
          </a:p>
        </p:txBody>
      </p:sp>
      <p:pic>
        <p:nvPicPr>
          <p:cNvPr id="56324" name="Picture 2" descr="Zap Ffactor!">
            <a:extLst>
              <a:ext uri="{FF2B5EF4-FFF2-40B4-BE49-F238E27FC236}">
                <a16:creationId xmlns:a16="http://schemas.microsoft.com/office/drawing/2014/main" id="{F29A1B31-52BB-F7FE-5525-C5FF49FF06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8438" y="3141664"/>
            <a:ext cx="1943100" cy="274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5" name="TextBox 5">
            <a:extLst>
              <a:ext uri="{FF2B5EF4-FFF2-40B4-BE49-F238E27FC236}">
                <a16:creationId xmlns:a16="http://schemas.microsoft.com/office/drawing/2014/main" id="{CCABC0F4-A484-ACBB-DAA5-B71D186BA507}"/>
              </a:ext>
            </a:extLst>
          </p:cNvPr>
          <p:cNvSpPr txBox="1">
            <a:spLocks noChangeArrowheads="1"/>
          </p:cNvSpPr>
          <p:nvPr/>
        </p:nvSpPr>
        <p:spPr bwMode="auto">
          <a:xfrm>
            <a:off x="6672264" y="4646613"/>
            <a:ext cx="34559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3200">
                <a:latin typeface="Comic Sans MS" panose="030F0702030302020204" pitchFamily="66" charset="0"/>
              </a:rPr>
              <a:t>www.atebol.com</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89B77518-F268-A933-443E-DEEECDD3770C}"/>
              </a:ext>
            </a:extLst>
          </p:cNvPr>
          <p:cNvSpPr>
            <a:spLocks noGrp="1" noChangeArrowheads="1"/>
          </p:cNvSpPr>
          <p:nvPr>
            <p:ph type="title"/>
          </p:nvPr>
        </p:nvSpPr>
        <p:spPr/>
        <p:txBody>
          <a:bodyPr/>
          <a:lstStyle/>
          <a:p>
            <a:r>
              <a:rPr lang="en-GB" altLang="en-US">
                <a:latin typeface="Comic Sans MS" panose="030F0702030302020204" pitchFamily="66" charset="0"/>
              </a:rPr>
              <a:t>Zap Ffactor - Content</a:t>
            </a:r>
          </a:p>
        </p:txBody>
      </p:sp>
      <p:sp>
        <p:nvSpPr>
          <p:cNvPr id="57347" name="Content Placeholder 2">
            <a:extLst>
              <a:ext uri="{FF2B5EF4-FFF2-40B4-BE49-F238E27FC236}">
                <a16:creationId xmlns:a16="http://schemas.microsoft.com/office/drawing/2014/main" id="{73E8A8AD-6A07-0FE5-FA21-1758F81D9D3C}"/>
              </a:ext>
            </a:extLst>
          </p:cNvPr>
          <p:cNvSpPr>
            <a:spLocks noGrp="1" noChangeArrowheads="1"/>
          </p:cNvSpPr>
          <p:nvPr>
            <p:ph idx="1"/>
          </p:nvPr>
        </p:nvSpPr>
        <p:spPr/>
        <p:txBody>
          <a:bodyPr/>
          <a:lstStyle/>
          <a:p>
            <a:r>
              <a:rPr lang="en-GB" altLang="en-US"/>
              <a:t>visual recognition</a:t>
            </a:r>
          </a:p>
          <a:p>
            <a:r>
              <a:rPr lang="en-GB" altLang="en-US"/>
              <a:t>visual memory </a:t>
            </a:r>
          </a:p>
          <a:p>
            <a:r>
              <a:rPr lang="en-GB" altLang="en-US"/>
              <a:t>the alphabet </a:t>
            </a:r>
          </a:p>
          <a:p>
            <a:r>
              <a:rPr lang="en-GB" altLang="en-US"/>
              <a:t>sounds of individual Welsh letters </a:t>
            </a:r>
          </a:p>
          <a:p>
            <a:r>
              <a:rPr lang="en-GB" altLang="en-US"/>
              <a:t>vowels, digraphs (double letters) </a:t>
            </a:r>
          </a:p>
          <a:p>
            <a:r>
              <a:rPr lang="en-GB" altLang="en-US"/>
              <a:t>diphthongs, spelling and idioms </a:t>
            </a:r>
          </a:p>
          <a:p>
            <a:endParaRPr lang="en-GB" altLang="en-US"/>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2AAAE356-8AF5-5547-0B42-79493EEEC489}"/>
              </a:ext>
            </a:extLst>
          </p:cNvPr>
          <p:cNvSpPr>
            <a:spLocks noGrp="1" noChangeArrowheads="1"/>
          </p:cNvSpPr>
          <p:nvPr>
            <p:ph type="title"/>
          </p:nvPr>
        </p:nvSpPr>
        <p:spPr/>
        <p:txBody>
          <a:bodyPr/>
          <a:lstStyle/>
          <a:p>
            <a:r>
              <a:rPr lang="en-GB" altLang="en-US">
                <a:latin typeface="Comic Sans MS" panose="030F0702030302020204" pitchFamily="66" charset="0"/>
              </a:rPr>
              <a:t>Welsh books and CDs</a:t>
            </a:r>
          </a:p>
        </p:txBody>
      </p:sp>
      <p:pic>
        <p:nvPicPr>
          <p:cNvPr id="58371" name="Picture 2" descr="http://www.tinopolisinteractive.com/Shop/Handlers/GetImage.ashx?id=26&amp;width=275&amp;height=244">
            <a:extLst>
              <a:ext uri="{FF2B5EF4-FFF2-40B4-BE49-F238E27FC236}">
                <a16:creationId xmlns:a16="http://schemas.microsoft.com/office/drawing/2014/main" id="{13546618-6DBD-219D-DD3D-DFBDCEE993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6989" y="2565400"/>
            <a:ext cx="2619375" cy="23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2" name="Picture 4" descr="http://www.tinopolisinteractive.com/Shop/Handlers/GetImage.ashx?id=58&amp;width=182&amp;height=150">
            <a:extLst>
              <a:ext uri="{FF2B5EF4-FFF2-40B4-BE49-F238E27FC236}">
                <a16:creationId xmlns:a16="http://schemas.microsoft.com/office/drawing/2014/main" id="{FB02AD02-8B21-5993-229E-B16EB83D0D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9964" y="2636839"/>
            <a:ext cx="2446337"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3" name="TextBox 4">
            <a:extLst>
              <a:ext uri="{FF2B5EF4-FFF2-40B4-BE49-F238E27FC236}">
                <a16:creationId xmlns:a16="http://schemas.microsoft.com/office/drawing/2014/main" id="{0E082445-A572-7143-4877-9FAB79FC78B7}"/>
              </a:ext>
            </a:extLst>
          </p:cNvPr>
          <p:cNvSpPr txBox="1">
            <a:spLocks noChangeArrowheads="1"/>
          </p:cNvSpPr>
          <p:nvPr/>
        </p:nvSpPr>
        <p:spPr bwMode="auto">
          <a:xfrm>
            <a:off x="2279650" y="5589588"/>
            <a:ext cx="3816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Pitrwm Patrwm – books and CD</a:t>
            </a:r>
          </a:p>
        </p:txBody>
      </p:sp>
      <p:sp>
        <p:nvSpPr>
          <p:cNvPr id="58374" name="TextBox 5">
            <a:extLst>
              <a:ext uri="{FF2B5EF4-FFF2-40B4-BE49-F238E27FC236}">
                <a16:creationId xmlns:a16="http://schemas.microsoft.com/office/drawing/2014/main" id="{51D2F4B2-084C-BC8C-46EC-69C444EC4D94}"/>
              </a:ext>
            </a:extLst>
          </p:cNvPr>
          <p:cNvSpPr txBox="1">
            <a:spLocks noChangeArrowheads="1"/>
          </p:cNvSpPr>
          <p:nvPr/>
        </p:nvSpPr>
        <p:spPr bwMode="auto">
          <a:xfrm>
            <a:off x="6743701" y="5516564"/>
            <a:ext cx="35290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a:t>Pump Penaber – books and CD</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Content Placeholder 2">
            <a:extLst>
              <a:ext uri="{FF2B5EF4-FFF2-40B4-BE49-F238E27FC236}">
                <a16:creationId xmlns:a16="http://schemas.microsoft.com/office/drawing/2014/main" id="{E5252E6D-D769-B698-6D5D-F35F2C1A9856}"/>
              </a:ext>
            </a:extLst>
          </p:cNvPr>
          <p:cNvSpPr>
            <a:spLocks noGrp="1" noChangeArrowheads="1"/>
          </p:cNvSpPr>
          <p:nvPr>
            <p:ph idx="4294967295"/>
          </p:nvPr>
        </p:nvSpPr>
        <p:spPr>
          <a:xfrm>
            <a:off x="2895600" y="1600201"/>
            <a:ext cx="7304088" cy="4530725"/>
          </a:xfrm>
        </p:spPr>
        <p:txBody>
          <a:bodyPr/>
          <a:lstStyle/>
          <a:p>
            <a:r>
              <a:rPr lang="en-GB" altLang="en-US" sz="4000"/>
              <a:t>Making your own resources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427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build="p"/>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63F71B72-EE4C-7EC6-57FC-4688A198E205}"/>
              </a:ext>
            </a:extLst>
          </p:cNvPr>
          <p:cNvSpPr>
            <a:spLocks noGrp="1" noChangeArrowheads="1"/>
          </p:cNvSpPr>
          <p:nvPr>
            <p:ph type="title"/>
          </p:nvPr>
        </p:nvSpPr>
        <p:spPr/>
        <p:txBody>
          <a:bodyPr/>
          <a:lstStyle/>
          <a:p>
            <a:r>
              <a:rPr lang="en-GB" altLang="en-US" sz="3600">
                <a:latin typeface="Comic Sans MS" panose="030F0702030302020204" pitchFamily="66" charset="0"/>
              </a:rPr>
              <a:t>Using coloured stars</a:t>
            </a:r>
          </a:p>
        </p:txBody>
      </p:sp>
      <p:sp>
        <p:nvSpPr>
          <p:cNvPr id="23555" name="Content Placeholder 2">
            <a:extLst>
              <a:ext uri="{FF2B5EF4-FFF2-40B4-BE49-F238E27FC236}">
                <a16:creationId xmlns:a16="http://schemas.microsoft.com/office/drawing/2014/main" id="{3D7368C4-0CAA-D094-E6E0-1490CB3F424F}"/>
              </a:ext>
            </a:extLst>
          </p:cNvPr>
          <p:cNvSpPr>
            <a:spLocks noGrp="1" noChangeArrowheads="1"/>
          </p:cNvSpPr>
          <p:nvPr>
            <p:ph idx="1"/>
          </p:nvPr>
        </p:nvSpPr>
        <p:spPr/>
        <p:txBody>
          <a:bodyPr/>
          <a:lstStyle/>
          <a:p>
            <a:r>
              <a:rPr lang="en-GB" altLang="en-US"/>
              <a:t>www.amazon.co.uk</a:t>
            </a:r>
          </a:p>
        </p:txBody>
      </p:sp>
      <p:pic>
        <p:nvPicPr>
          <p:cNvPr id="23556" name="Picture 2" descr="30 Fluorescent Stars, shapes, Various Sizes.">
            <a:extLst>
              <a:ext uri="{FF2B5EF4-FFF2-40B4-BE49-F238E27FC236}">
                <a16:creationId xmlns:a16="http://schemas.microsoft.com/office/drawing/2014/main" id="{32627285-A700-C98C-1AD0-C1F158DA9D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3475" y="2420938"/>
            <a:ext cx="3384550"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2355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855FDCA2-C0B6-7D46-3820-6F490C67D126}"/>
              </a:ext>
            </a:extLst>
          </p:cNvPr>
          <p:cNvSpPr>
            <a:spLocks noGrp="1" noChangeArrowheads="1"/>
          </p:cNvSpPr>
          <p:nvPr>
            <p:ph type="title"/>
          </p:nvPr>
        </p:nvSpPr>
        <p:spPr/>
        <p:txBody>
          <a:bodyPr/>
          <a:lstStyle/>
          <a:p>
            <a:r>
              <a:rPr lang="en-GB" altLang="en-US">
                <a:latin typeface="Comic Sans MS" panose="030F0702030302020204" pitchFamily="66" charset="0"/>
              </a:rPr>
              <a:t>Jigsaws</a:t>
            </a:r>
          </a:p>
        </p:txBody>
      </p:sp>
      <p:sp>
        <p:nvSpPr>
          <p:cNvPr id="61443" name="Content Placeholder 2">
            <a:extLst>
              <a:ext uri="{FF2B5EF4-FFF2-40B4-BE49-F238E27FC236}">
                <a16:creationId xmlns:a16="http://schemas.microsoft.com/office/drawing/2014/main" id="{2426DA26-D216-844E-B1C2-FFDEBA7E7DFD}"/>
              </a:ext>
            </a:extLst>
          </p:cNvPr>
          <p:cNvSpPr>
            <a:spLocks noGrp="1" noChangeArrowheads="1"/>
          </p:cNvSpPr>
          <p:nvPr>
            <p:ph idx="1"/>
          </p:nvPr>
        </p:nvSpPr>
        <p:spPr/>
        <p:txBody>
          <a:bodyPr/>
          <a:lstStyle/>
          <a:p>
            <a:endParaRPr lang="en-GB" altLang="en-US"/>
          </a:p>
        </p:txBody>
      </p:sp>
      <p:pic>
        <p:nvPicPr>
          <p:cNvPr id="61444" name="Picture 4">
            <a:extLst>
              <a:ext uri="{FF2B5EF4-FFF2-40B4-BE49-F238E27FC236}">
                <a16:creationId xmlns:a16="http://schemas.microsoft.com/office/drawing/2014/main" id="{27125C77-BC55-3A3A-6635-46FEEF9AE7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0238" y="2205039"/>
            <a:ext cx="4248150" cy="318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0D668714-2FED-2957-042F-F78E80541AEA}"/>
              </a:ext>
            </a:extLst>
          </p:cNvPr>
          <p:cNvSpPr>
            <a:spLocks noGrp="1" noChangeArrowheads="1"/>
          </p:cNvSpPr>
          <p:nvPr>
            <p:ph type="title"/>
          </p:nvPr>
        </p:nvSpPr>
        <p:spPr/>
        <p:txBody>
          <a:bodyPr/>
          <a:lstStyle/>
          <a:p>
            <a:r>
              <a:rPr lang="en-GB" altLang="en-US">
                <a:latin typeface="Comic Sans MS" panose="030F0702030302020204" pitchFamily="66" charset="0"/>
              </a:rPr>
              <a:t>Flowers</a:t>
            </a:r>
          </a:p>
        </p:txBody>
      </p:sp>
      <p:pic>
        <p:nvPicPr>
          <p:cNvPr id="62467" name="Picture 6">
            <a:extLst>
              <a:ext uri="{FF2B5EF4-FFF2-40B4-BE49-F238E27FC236}">
                <a16:creationId xmlns:a16="http://schemas.microsoft.com/office/drawing/2014/main" id="{27ED96B1-077C-9025-717E-5F7D0AB0270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3461"/>
          <a:stretch>
            <a:fillRect/>
          </a:stretch>
        </p:blipFill>
        <p:spPr>
          <a:xfrm>
            <a:off x="4800600" y="2060575"/>
            <a:ext cx="3240088" cy="4032250"/>
          </a:xfrm>
        </p:spPr>
      </p:pic>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9F11DD8E-A0E3-7ED7-4C17-23B360B32D3B}"/>
              </a:ext>
            </a:extLst>
          </p:cNvPr>
          <p:cNvSpPr>
            <a:spLocks noGrp="1" noChangeArrowheads="1"/>
          </p:cNvSpPr>
          <p:nvPr>
            <p:ph type="title"/>
          </p:nvPr>
        </p:nvSpPr>
        <p:spPr/>
        <p:txBody>
          <a:bodyPr/>
          <a:lstStyle/>
          <a:p>
            <a:r>
              <a:rPr lang="en-GB" altLang="en-US">
                <a:latin typeface="Comic Sans MS" panose="030F0702030302020204" pitchFamily="66" charset="0"/>
              </a:rPr>
              <a:t>Spinners</a:t>
            </a:r>
          </a:p>
        </p:txBody>
      </p:sp>
      <p:pic>
        <p:nvPicPr>
          <p:cNvPr id="63491" name="Picture 6">
            <a:extLst>
              <a:ext uri="{FF2B5EF4-FFF2-40B4-BE49-F238E27FC236}">
                <a16:creationId xmlns:a16="http://schemas.microsoft.com/office/drawing/2014/main" id="{8D1F93D9-0A0E-9B62-D009-E2CEC3F211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367213" y="2205039"/>
            <a:ext cx="3816350" cy="3121025"/>
          </a:xfrm>
        </p:spPr>
      </p:pic>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D42BACFB-02B4-8C90-C8D0-D108E737CEC1}"/>
              </a:ext>
            </a:extLst>
          </p:cNvPr>
          <p:cNvSpPr>
            <a:spLocks noGrp="1" noChangeArrowheads="1"/>
          </p:cNvSpPr>
          <p:nvPr>
            <p:ph type="title"/>
          </p:nvPr>
        </p:nvSpPr>
        <p:spPr/>
        <p:txBody>
          <a:bodyPr/>
          <a:lstStyle/>
          <a:p>
            <a:r>
              <a:rPr lang="en-GB" altLang="en-US" sz="3600">
                <a:latin typeface="Comic Sans MS" panose="030F0702030302020204" pitchFamily="66" charset="0"/>
                <a:cs typeface="Arial" panose="020B0604020202020204" pitchFamily="34" charset="0"/>
              </a:rPr>
              <a:t>Other simple ideas - 4 in a row </a:t>
            </a:r>
          </a:p>
        </p:txBody>
      </p:sp>
      <p:sp>
        <p:nvSpPr>
          <p:cNvPr id="64515" name="Slide Number Placeholder 3">
            <a:extLst>
              <a:ext uri="{FF2B5EF4-FFF2-40B4-BE49-F238E27FC236}">
                <a16:creationId xmlns:a16="http://schemas.microsoft.com/office/drawing/2014/main" id="{1414195D-0163-9320-D3C4-95EDB79DEB58}"/>
              </a:ext>
            </a:extLst>
          </p:cNvPr>
          <p:cNvSpPr>
            <a:spLocks noGrp="1"/>
          </p:cNvSpPr>
          <p:nvPr>
            <p:ph type="sldNum" sz="quarter" idx="12"/>
          </p:nvPr>
        </p:nvSpPr>
        <p:spPr>
          <a:xfrm>
            <a:off x="4876800" y="6248400"/>
            <a:ext cx="29718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SzTx/>
              <a:buFontTx/>
              <a:buNone/>
            </a:pPr>
            <a:fld id="{06BE6B1C-28D4-4673-98A1-58FCBA5C2669}" type="slidenum">
              <a:rPr lang="en-US" altLang="en-US" sz="1000"/>
              <a:pPr algn="ctr">
                <a:spcBef>
                  <a:spcPct val="0"/>
                </a:spcBef>
                <a:buClrTx/>
                <a:buSzTx/>
                <a:buFontTx/>
                <a:buNone/>
              </a:pPr>
              <a:t>147</a:t>
            </a:fld>
            <a:endParaRPr lang="en-US" altLang="en-US" sz="1000"/>
          </a:p>
        </p:txBody>
      </p:sp>
      <p:pic>
        <p:nvPicPr>
          <p:cNvPr id="64516" name="Picture 2">
            <a:extLst>
              <a:ext uri="{FF2B5EF4-FFF2-40B4-BE49-F238E27FC236}">
                <a16:creationId xmlns:a16="http://schemas.microsoft.com/office/drawing/2014/main" id="{5620A500-D8F0-A898-0C6C-6CA773DF0D4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943475" y="1916114"/>
            <a:ext cx="2808288" cy="3762375"/>
          </a:xfrm>
          <a:noFill/>
        </p:spPr>
      </p:pic>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8208D14F-1EF0-CCEA-129C-3F70B5C0C54F}"/>
              </a:ext>
            </a:extLst>
          </p:cNvPr>
          <p:cNvSpPr>
            <a:spLocks noGrp="1" noChangeArrowheads="1"/>
          </p:cNvSpPr>
          <p:nvPr>
            <p:ph type="title"/>
          </p:nvPr>
        </p:nvSpPr>
        <p:spPr/>
        <p:txBody>
          <a:bodyPr/>
          <a:lstStyle/>
          <a:p>
            <a:r>
              <a:rPr lang="en-GB" altLang="en-US">
                <a:latin typeface="Comic Sans MS" panose="030F0702030302020204" pitchFamily="66" charset="0"/>
                <a:cs typeface="Arial" panose="020B0604020202020204" pitchFamily="34" charset="0"/>
              </a:rPr>
              <a:t>4 in a row – end blends</a:t>
            </a:r>
          </a:p>
        </p:txBody>
      </p:sp>
      <p:sp>
        <p:nvSpPr>
          <p:cNvPr id="65539" name="Slide Number Placeholder 3">
            <a:extLst>
              <a:ext uri="{FF2B5EF4-FFF2-40B4-BE49-F238E27FC236}">
                <a16:creationId xmlns:a16="http://schemas.microsoft.com/office/drawing/2014/main" id="{FAEB9C44-700A-1790-5D67-883C825C4935}"/>
              </a:ext>
            </a:extLst>
          </p:cNvPr>
          <p:cNvSpPr>
            <a:spLocks noGrp="1"/>
          </p:cNvSpPr>
          <p:nvPr>
            <p:ph type="sldNum" sz="quarter" idx="12"/>
          </p:nvPr>
        </p:nvSpPr>
        <p:spPr>
          <a:xfrm>
            <a:off x="4876800" y="6248400"/>
            <a:ext cx="29718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SzTx/>
              <a:buFontTx/>
              <a:buNone/>
            </a:pPr>
            <a:fld id="{4D4DDACA-EDB5-47EA-B597-5D363DEEAC92}" type="slidenum">
              <a:rPr lang="en-US" altLang="en-US" sz="1000"/>
              <a:pPr algn="ctr">
                <a:spcBef>
                  <a:spcPct val="0"/>
                </a:spcBef>
                <a:buClrTx/>
                <a:buSzTx/>
                <a:buFontTx/>
                <a:buNone/>
              </a:pPr>
              <a:t>148</a:t>
            </a:fld>
            <a:endParaRPr lang="en-US" altLang="en-US" sz="1000"/>
          </a:p>
        </p:txBody>
      </p:sp>
      <p:pic>
        <p:nvPicPr>
          <p:cNvPr id="65540" name="Picture 2">
            <a:extLst>
              <a:ext uri="{FF2B5EF4-FFF2-40B4-BE49-F238E27FC236}">
                <a16:creationId xmlns:a16="http://schemas.microsoft.com/office/drawing/2014/main" id="{A6F3367C-8338-DE76-C556-771B263FA11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56139" y="1773238"/>
            <a:ext cx="3182937" cy="4273550"/>
          </a:xfrm>
          <a:noFill/>
        </p:spPr>
      </p:pic>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4509A267-4CED-651B-0E37-B78399DC6934}"/>
              </a:ext>
            </a:extLst>
          </p:cNvPr>
          <p:cNvSpPr>
            <a:spLocks noGrp="1" noChangeArrowheads="1"/>
          </p:cNvSpPr>
          <p:nvPr>
            <p:ph type="title"/>
          </p:nvPr>
        </p:nvSpPr>
        <p:spPr/>
        <p:txBody>
          <a:bodyPr/>
          <a:lstStyle/>
          <a:p>
            <a:r>
              <a:rPr lang="en-GB" altLang="en-US">
                <a:latin typeface="Comic Sans MS" panose="030F0702030302020204" pitchFamily="66" charset="0"/>
                <a:cs typeface="Arial" panose="020B0604020202020204" pitchFamily="34" charset="0"/>
              </a:rPr>
              <a:t>Pick a Word – using a dice</a:t>
            </a:r>
          </a:p>
        </p:txBody>
      </p:sp>
      <p:sp>
        <p:nvSpPr>
          <p:cNvPr id="66563" name="Slide Number Placeholder 3">
            <a:extLst>
              <a:ext uri="{FF2B5EF4-FFF2-40B4-BE49-F238E27FC236}">
                <a16:creationId xmlns:a16="http://schemas.microsoft.com/office/drawing/2014/main" id="{17568A01-D7A0-E11E-7328-215313864D82}"/>
              </a:ext>
            </a:extLst>
          </p:cNvPr>
          <p:cNvSpPr>
            <a:spLocks noGrp="1"/>
          </p:cNvSpPr>
          <p:nvPr>
            <p:ph type="sldNum" sz="quarter" idx="12"/>
          </p:nvPr>
        </p:nvSpPr>
        <p:spPr>
          <a:xfrm>
            <a:off x="4876800" y="6248400"/>
            <a:ext cx="29718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SzTx/>
              <a:buFontTx/>
              <a:buNone/>
            </a:pPr>
            <a:fld id="{29AC6ABD-8C75-4951-BE19-84350929DB6E}" type="slidenum">
              <a:rPr lang="en-US" altLang="en-US" sz="1000"/>
              <a:pPr algn="ctr">
                <a:spcBef>
                  <a:spcPct val="0"/>
                </a:spcBef>
                <a:buClrTx/>
                <a:buSzTx/>
                <a:buFontTx/>
                <a:buNone/>
              </a:pPr>
              <a:t>149</a:t>
            </a:fld>
            <a:endParaRPr lang="en-US" altLang="en-US" sz="1000"/>
          </a:p>
        </p:txBody>
      </p:sp>
      <p:pic>
        <p:nvPicPr>
          <p:cNvPr id="66564" name="Picture 2">
            <a:extLst>
              <a:ext uri="{FF2B5EF4-FFF2-40B4-BE49-F238E27FC236}">
                <a16:creationId xmlns:a16="http://schemas.microsoft.com/office/drawing/2014/main" id="{B9231B81-DF2D-1A19-FF88-277FAAAD8B9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9338" b="11012"/>
          <a:stretch>
            <a:fillRect/>
          </a:stretch>
        </p:blipFill>
        <p:spPr>
          <a:xfrm>
            <a:off x="4079876" y="1773238"/>
            <a:ext cx="4024313" cy="4176712"/>
          </a:xfrm>
          <a:noFill/>
        </p:spPr>
      </p:pic>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C101D084-17FA-72C1-BAA0-6556E7B7958D}"/>
              </a:ext>
            </a:extLst>
          </p:cNvPr>
          <p:cNvSpPr>
            <a:spLocks noGrp="1" noChangeArrowheads="1"/>
          </p:cNvSpPr>
          <p:nvPr>
            <p:ph type="title"/>
          </p:nvPr>
        </p:nvSpPr>
        <p:spPr/>
        <p:txBody>
          <a:bodyPr/>
          <a:lstStyle/>
          <a:p>
            <a:r>
              <a:rPr lang="en-GB" altLang="en-US">
                <a:latin typeface="Comic Sans MS" panose="030F0702030302020204" pitchFamily="66" charset="0"/>
                <a:cs typeface="Arial" panose="020B0604020202020204" pitchFamily="34" charset="0"/>
              </a:rPr>
              <a:t>Climb the Ladder - baseboard</a:t>
            </a:r>
          </a:p>
        </p:txBody>
      </p:sp>
      <p:sp>
        <p:nvSpPr>
          <p:cNvPr id="67587" name="Slide Number Placeholder 3">
            <a:extLst>
              <a:ext uri="{FF2B5EF4-FFF2-40B4-BE49-F238E27FC236}">
                <a16:creationId xmlns:a16="http://schemas.microsoft.com/office/drawing/2014/main" id="{5F754A61-2FB6-D02C-43AB-4957FA5B459E}"/>
              </a:ext>
            </a:extLst>
          </p:cNvPr>
          <p:cNvSpPr>
            <a:spLocks noGrp="1"/>
          </p:cNvSpPr>
          <p:nvPr>
            <p:ph type="sldNum" sz="quarter" idx="12"/>
          </p:nvPr>
        </p:nvSpPr>
        <p:spPr>
          <a:xfrm>
            <a:off x="4876800" y="6248400"/>
            <a:ext cx="29718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SzTx/>
              <a:buFontTx/>
              <a:buNone/>
            </a:pPr>
            <a:fld id="{D828B80D-15C8-4925-8B56-70A867BAA4BF}" type="slidenum">
              <a:rPr lang="en-US" altLang="en-US" sz="1000"/>
              <a:pPr algn="ctr">
                <a:spcBef>
                  <a:spcPct val="0"/>
                </a:spcBef>
                <a:buClrTx/>
                <a:buSzTx/>
                <a:buFontTx/>
                <a:buNone/>
              </a:pPr>
              <a:t>150</a:t>
            </a:fld>
            <a:endParaRPr lang="en-US" altLang="en-US" sz="1000"/>
          </a:p>
        </p:txBody>
      </p:sp>
      <p:pic>
        <p:nvPicPr>
          <p:cNvPr id="67588" name="Picture 2">
            <a:extLst>
              <a:ext uri="{FF2B5EF4-FFF2-40B4-BE49-F238E27FC236}">
                <a16:creationId xmlns:a16="http://schemas.microsoft.com/office/drawing/2014/main" id="{5F15161F-37F9-6B11-F755-45786D1E8F0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022726" y="1679575"/>
            <a:ext cx="3908425" cy="4789488"/>
          </a:xfrm>
          <a:noFill/>
        </p:spPr>
      </p:pic>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9B65449E-BA01-585E-5E7E-3DCDBD1B7682}"/>
              </a:ext>
            </a:extLst>
          </p:cNvPr>
          <p:cNvSpPr>
            <a:spLocks noGrp="1" noChangeArrowheads="1"/>
          </p:cNvSpPr>
          <p:nvPr>
            <p:ph type="title"/>
          </p:nvPr>
        </p:nvSpPr>
        <p:spPr/>
        <p:txBody>
          <a:bodyPr/>
          <a:lstStyle/>
          <a:p>
            <a:r>
              <a:rPr lang="en-GB" altLang="en-US" sz="2900">
                <a:latin typeface="Comic Sans MS" panose="030F0702030302020204" pitchFamily="66" charset="0"/>
                <a:cs typeface="Arial" panose="020B0604020202020204" pitchFamily="34" charset="0"/>
              </a:rPr>
              <a:t>Climb the Ladder – using a coin or a dice</a:t>
            </a:r>
          </a:p>
        </p:txBody>
      </p:sp>
      <p:sp>
        <p:nvSpPr>
          <p:cNvPr id="68611" name="Slide Number Placeholder 3">
            <a:extLst>
              <a:ext uri="{FF2B5EF4-FFF2-40B4-BE49-F238E27FC236}">
                <a16:creationId xmlns:a16="http://schemas.microsoft.com/office/drawing/2014/main" id="{862EF211-A6C9-74C5-7FEE-7491C1AE2627}"/>
              </a:ext>
            </a:extLst>
          </p:cNvPr>
          <p:cNvSpPr>
            <a:spLocks noGrp="1"/>
          </p:cNvSpPr>
          <p:nvPr>
            <p:ph type="sldNum" sz="quarter" idx="12"/>
          </p:nvPr>
        </p:nvSpPr>
        <p:spPr>
          <a:xfrm>
            <a:off x="4876800" y="6248400"/>
            <a:ext cx="29718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algn="ctr">
              <a:spcBef>
                <a:spcPct val="0"/>
              </a:spcBef>
              <a:buClrTx/>
              <a:buSzTx/>
              <a:buFontTx/>
              <a:buNone/>
            </a:pPr>
            <a:fld id="{F75F9B07-496D-4D6E-ACFB-4931461EC362}" type="slidenum">
              <a:rPr lang="en-US" altLang="en-US" sz="1000"/>
              <a:pPr algn="ctr">
                <a:spcBef>
                  <a:spcPct val="0"/>
                </a:spcBef>
                <a:buClrTx/>
                <a:buSzTx/>
                <a:buFontTx/>
                <a:buNone/>
              </a:pPr>
              <a:t>151</a:t>
            </a:fld>
            <a:endParaRPr lang="en-US" altLang="en-US" sz="1000"/>
          </a:p>
        </p:txBody>
      </p:sp>
      <p:pic>
        <p:nvPicPr>
          <p:cNvPr id="68612" name="Picture 2">
            <a:extLst>
              <a:ext uri="{FF2B5EF4-FFF2-40B4-BE49-F238E27FC236}">
                <a16:creationId xmlns:a16="http://schemas.microsoft.com/office/drawing/2014/main" id="{2970F469-0947-2A7F-7C16-9A6DC87218E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892551" y="1763713"/>
            <a:ext cx="4017963" cy="4851400"/>
          </a:xfrm>
          <a:noFill/>
        </p:spPr>
      </p:pic>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65E81-BB2D-9768-1061-0477F08AF04B}"/>
              </a:ext>
            </a:extLst>
          </p:cNvPr>
          <p:cNvSpPr>
            <a:spLocks noGrp="1"/>
          </p:cNvSpPr>
          <p:nvPr>
            <p:ph type="title"/>
          </p:nvPr>
        </p:nvSpPr>
        <p:spPr/>
        <p:txBody>
          <a:bodyPr/>
          <a:lstStyle/>
          <a:p>
            <a:pPr>
              <a:defRPr/>
            </a:pPr>
            <a:r>
              <a:rPr lang="en-GB" sz="3600" dirty="0">
                <a:latin typeface="+mn-lt"/>
              </a:rPr>
              <a:t>Simple track games</a:t>
            </a:r>
          </a:p>
        </p:txBody>
      </p:sp>
      <p:grpSp>
        <p:nvGrpSpPr>
          <p:cNvPr id="3" name="Group 71">
            <a:extLst>
              <a:ext uri="{FF2B5EF4-FFF2-40B4-BE49-F238E27FC236}">
                <a16:creationId xmlns:a16="http://schemas.microsoft.com/office/drawing/2014/main" id="{78478216-E279-C4E6-1385-AC0382C4E47C}"/>
              </a:ext>
            </a:extLst>
          </p:cNvPr>
          <p:cNvGrpSpPr>
            <a:grpSpLocks noGrp="1"/>
          </p:cNvGrpSpPr>
          <p:nvPr/>
        </p:nvGrpSpPr>
        <p:grpSpPr bwMode="auto">
          <a:xfrm>
            <a:off x="4583113" y="1700214"/>
            <a:ext cx="2952750" cy="4681537"/>
            <a:chOff x="107123775" y="104976150"/>
            <a:chExt cx="6552000" cy="9644243"/>
          </a:xfrm>
        </p:grpSpPr>
        <p:pic>
          <p:nvPicPr>
            <p:cNvPr id="69636" name="Picture 72" descr="images[9]">
              <a:extLst>
                <a:ext uri="{FF2B5EF4-FFF2-40B4-BE49-F238E27FC236}">
                  <a16:creationId xmlns:a16="http://schemas.microsoft.com/office/drawing/2014/main" id="{6A680778-7632-2698-8E09-216C3683F4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123775" y="113112150"/>
              <a:ext cx="1584000" cy="15082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69637" name="Rectangle 73">
              <a:extLst>
                <a:ext uri="{FF2B5EF4-FFF2-40B4-BE49-F238E27FC236}">
                  <a16:creationId xmlns:a16="http://schemas.microsoft.com/office/drawing/2014/main" id="{D183707F-630B-01FE-33F8-4808C51BE7DC}"/>
                </a:ext>
              </a:extLst>
            </p:cNvPr>
            <p:cNvSpPr>
              <a:spLocks noChangeArrowheads="1"/>
            </p:cNvSpPr>
            <p:nvPr/>
          </p:nvSpPr>
          <p:spPr bwMode="auto">
            <a:xfrm>
              <a:off x="108995775" y="113688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38" name="Rectangle 74">
              <a:extLst>
                <a:ext uri="{FF2B5EF4-FFF2-40B4-BE49-F238E27FC236}">
                  <a16:creationId xmlns:a16="http://schemas.microsoft.com/office/drawing/2014/main" id="{7D617C66-57F2-450D-7257-80462E54DF1E}"/>
                </a:ext>
              </a:extLst>
            </p:cNvPr>
            <p:cNvSpPr>
              <a:spLocks noChangeArrowheads="1"/>
            </p:cNvSpPr>
            <p:nvPr/>
          </p:nvSpPr>
          <p:spPr bwMode="auto">
            <a:xfrm>
              <a:off x="110723775" y="113688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39" name="Rectangle 75">
              <a:extLst>
                <a:ext uri="{FF2B5EF4-FFF2-40B4-BE49-F238E27FC236}">
                  <a16:creationId xmlns:a16="http://schemas.microsoft.com/office/drawing/2014/main" id="{0A392C04-2286-11DC-509B-D8C95D912042}"/>
                </a:ext>
              </a:extLst>
            </p:cNvPr>
            <p:cNvSpPr>
              <a:spLocks noChangeArrowheads="1"/>
            </p:cNvSpPr>
            <p:nvPr/>
          </p:nvSpPr>
          <p:spPr bwMode="auto">
            <a:xfrm>
              <a:off x="112235775" y="113688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0" name="Rectangle 76">
              <a:extLst>
                <a:ext uri="{FF2B5EF4-FFF2-40B4-BE49-F238E27FC236}">
                  <a16:creationId xmlns:a16="http://schemas.microsoft.com/office/drawing/2014/main" id="{C084587A-8C65-5A70-6E74-80AD64A5356E}"/>
                </a:ext>
              </a:extLst>
            </p:cNvPr>
            <p:cNvSpPr>
              <a:spLocks noChangeArrowheads="1"/>
            </p:cNvSpPr>
            <p:nvPr/>
          </p:nvSpPr>
          <p:spPr bwMode="auto">
            <a:xfrm>
              <a:off x="112307775" y="112536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1" name="Rectangle 77">
              <a:extLst>
                <a:ext uri="{FF2B5EF4-FFF2-40B4-BE49-F238E27FC236}">
                  <a16:creationId xmlns:a16="http://schemas.microsoft.com/office/drawing/2014/main" id="{2B093E9F-2914-D317-BA67-609BB3CE21CF}"/>
                </a:ext>
              </a:extLst>
            </p:cNvPr>
            <p:cNvSpPr>
              <a:spLocks noChangeArrowheads="1"/>
            </p:cNvSpPr>
            <p:nvPr/>
          </p:nvSpPr>
          <p:spPr bwMode="auto">
            <a:xfrm>
              <a:off x="112307775" y="111528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2" name="Rectangle 78">
              <a:extLst>
                <a:ext uri="{FF2B5EF4-FFF2-40B4-BE49-F238E27FC236}">
                  <a16:creationId xmlns:a16="http://schemas.microsoft.com/office/drawing/2014/main" id="{35AF95BB-9266-D6E6-BCD5-0FD17A9F1553}"/>
                </a:ext>
              </a:extLst>
            </p:cNvPr>
            <p:cNvSpPr>
              <a:spLocks noChangeArrowheads="1"/>
            </p:cNvSpPr>
            <p:nvPr/>
          </p:nvSpPr>
          <p:spPr bwMode="auto">
            <a:xfrm>
              <a:off x="110651775" y="111528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3" name="Rectangle 79">
              <a:extLst>
                <a:ext uri="{FF2B5EF4-FFF2-40B4-BE49-F238E27FC236}">
                  <a16:creationId xmlns:a16="http://schemas.microsoft.com/office/drawing/2014/main" id="{F23C81EF-686A-2AF0-53F1-1DD94EF0C329}"/>
                </a:ext>
              </a:extLst>
            </p:cNvPr>
            <p:cNvSpPr>
              <a:spLocks noChangeArrowheads="1"/>
            </p:cNvSpPr>
            <p:nvPr/>
          </p:nvSpPr>
          <p:spPr bwMode="auto">
            <a:xfrm>
              <a:off x="109139775" y="111528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4" name="Rectangle 80">
              <a:extLst>
                <a:ext uri="{FF2B5EF4-FFF2-40B4-BE49-F238E27FC236}">
                  <a16:creationId xmlns:a16="http://schemas.microsoft.com/office/drawing/2014/main" id="{D873A796-D03B-033E-5DFE-5B6094552303}"/>
                </a:ext>
              </a:extLst>
            </p:cNvPr>
            <p:cNvSpPr>
              <a:spLocks noChangeArrowheads="1"/>
            </p:cNvSpPr>
            <p:nvPr/>
          </p:nvSpPr>
          <p:spPr bwMode="auto">
            <a:xfrm>
              <a:off x="107627775" y="110448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5" name="Rectangle 81">
              <a:extLst>
                <a:ext uri="{FF2B5EF4-FFF2-40B4-BE49-F238E27FC236}">
                  <a16:creationId xmlns:a16="http://schemas.microsoft.com/office/drawing/2014/main" id="{6A37A1A6-118A-15EA-CE3A-BFB44CB61FCD}"/>
                </a:ext>
              </a:extLst>
            </p:cNvPr>
            <p:cNvSpPr>
              <a:spLocks noChangeArrowheads="1"/>
            </p:cNvSpPr>
            <p:nvPr/>
          </p:nvSpPr>
          <p:spPr bwMode="auto">
            <a:xfrm>
              <a:off x="108491775" y="109224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6" name="Rectangle 82">
              <a:extLst>
                <a:ext uri="{FF2B5EF4-FFF2-40B4-BE49-F238E27FC236}">
                  <a16:creationId xmlns:a16="http://schemas.microsoft.com/office/drawing/2014/main" id="{DDB2C553-6D35-0F18-AA3A-088B69878069}"/>
                </a:ext>
              </a:extLst>
            </p:cNvPr>
            <p:cNvSpPr>
              <a:spLocks noChangeArrowheads="1"/>
            </p:cNvSpPr>
            <p:nvPr/>
          </p:nvSpPr>
          <p:spPr bwMode="auto">
            <a:xfrm>
              <a:off x="110147775" y="109080150"/>
              <a:ext cx="1368000" cy="936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7" name="Rectangle 83">
              <a:extLst>
                <a:ext uri="{FF2B5EF4-FFF2-40B4-BE49-F238E27FC236}">
                  <a16:creationId xmlns:a16="http://schemas.microsoft.com/office/drawing/2014/main" id="{DFD79FF3-9663-6DE2-B504-F027C85EC93F}"/>
                </a:ext>
              </a:extLst>
            </p:cNvPr>
            <p:cNvSpPr>
              <a:spLocks noChangeArrowheads="1"/>
            </p:cNvSpPr>
            <p:nvPr/>
          </p:nvSpPr>
          <p:spPr bwMode="auto">
            <a:xfrm>
              <a:off x="112019775" y="109080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8" name="Rectangle 84">
              <a:extLst>
                <a:ext uri="{FF2B5EF4-FFF2-40B4-BE49-F238E27FC236}">
                  <a16:creationId xmlns:a16="http://schemas.microsoft.com/office/drawing/2014/main" id="{C5641FE8-BED5-8031-9748-1D2A9CC71387}"/>
                </a:ext>
              </a:extLst>
            </p:cNvPr>
            <p:cNvSpPr>
              <a:spLocks noChangeArrowheads="1"/>
            </p:cNvSpPr>
            <p:nvPr/>
          </p:nvSpPr>
          <p:spPr bwMode="auto">
            <a:xfrm>
              <a:off x="112019775" y="108000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49" name="Rectangle 85">
              <a:extLst>
                <a:ext uri="{FF2B5EF4-FFF2-40B4-BE49-F238E27FC236}">
                  <a16:creationId xmlns:a16="http://schemas.microsoft.com/office/drawing/2014/main" id="{CD518850-7817-8862-AE62-5485FA7320B1}"/>
                </a:ext>
              </a:extLst>
            </p:cNvPr>
            <p:cNvSpPr>
              <a:spLocks noChangeArrowheads="1"/>
            </p:cNvSpPr>
            <p:nvPr/>
          </p:nvSpPr>
          <p:spPr bwMode="auto">
            <a:xfrm>
              <a:off x="112019775" y="106920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50" name="Rectangle 86">
              <a:extLst>
                <a:ext uri="{FF2B5EF4-FFF2-40B4-BE49-F238E27FC236}">
                  <a16:creationId xmlns:a16="http://schemas.microsoft.com/office/drawing/2014/main" id="{F7D834E6-1C4D-66BC-D5B9-E139449B5381}"/>
                </a:ext>
              </a:extLst>
            </p:cNvPr>
            <p:cNvSpPr>
              <a:spLocks noChangeArrowheads="1"/>
            </p:cNvSpPr>
            <p:nvPr/>
          </p:nvSpPr>
          <p:spPr bwMode="auto">
            <a:xfrm>
              <a:off x="110435775" y="106920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51" name="Rectangle 87">
              <a:extLst>
                <a:ext uri="{FF2B5EF4-FFF2-40B4-BE49-F238E27FC236}">
                  <a16:creationId xmlns:a16="http://schemas.microsoft.com/office/drawing/2014/main" id="{4EFC8F8B-BD2A-1F9E-F305-63C28A8D6F73}"/>
                </a:ext>
              </a:extLst>
            </p:cNvPr>
            <p:cNvSpPr>
              <a:spLocks noChangeArrowheads="1"/>
            </p:cNvSpPr>
            <p:nvPr/>
          </p:nvSpPr>
          <p:spPr bwMode="auto">
            <a:xfrm>
              <a:off x="108851775" y="106920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52" name="Rectangle 88">
              <a:extLst>
                <a:ext uri="{FF2B5EF4-FFF2-40B4-BE49-F238E27FC236}">
                  <a16:creationId xmlns:a16="http://schemas.microsoft.com/office/drawing/2014/main" id="{4F467B64-00F7-7675-9A21-BC61D97B0571}"/>
                </a:ext>
              </a:extLst>
            </p:cNvPr>
            <p:cNvSpPr>
              <a:spLocks noChangeArrowheads="1"/>
            </p:cNvSpPr>
            <p:nvPr/>
          </p:nvSpPr>
          <p:spPr bwMode="auto">
            <a:xfrm>
              <a:off x="107411775" y="105840150"/>
              <a:ext cx="1368000" cy="864000"/>
            </a:xfrm>
            <a:prstGeom prst="rect">
              <a:avLst/>
            </a:prstGeom>
            <a:noFill/>
            <a:ln w="9525"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GB" altLang="en-US" sz="1800"/>
            </a:p>
          </p:txBody>
        </p:sp>
        <p:sp>
          <p:nvSpPr>
            <p:cNvPr id="69653" name="Text Box 89">
              <a:extLst>
                <a:ext uri="{FF2B5EF4-FFF2-40B4-BE49-F238E27FC236}">
                  <a16:creationId xmlns:a16="http://schemas.microsoft.com/office/drawing/2014/main" id="{350A80AC-786A-7034-4CE0-4C05E01DEF4F}"/>
                </a:ext>
              </a:extLst>
            </p:cNvPr>
            <p:cNvSpPr txBox="1">
              <a:spLocks noChangeArrowheads="1"/>
            </p:cNvSpPr>
            <p:nvPr/>
          </p:nvSpPr>
          <p:spPr bwMode="auto">
            <a:xfrm>
              <a:off x="109715775" y="114048150"/>
              <a:ext cx="72000" cy="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pic>
          <p:nvPicPr>
            <p:cNvPr id="69654" name="Picture 90" descr="imagesCAYS04OQ">
              <a:extLst>
                <a:ext uri="{FF2B5EF4-FFF2-40B4-BE49-F238E27FC236}">
                  <a16:creationId xmlns:a16="http://schemas.microsoft.com/office/drawing/2014/main" id="{3BBE37C1-9AB7-6E12-FA8F-0055DAB12E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651775" y="110304150"/>
              <a:ext cx="1800000" cy="968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9655" name="Picture 91" descr="imagesCAB0TJ7U">
              <a:extLst>
                <a:ext uri="{FF2B5EF4-FFF2-40B4-BE49-F238E27FC236}">
                  <a16:creationId xmlns:a16="http://schemas.microsoft.com/office/drawing/2014/main" id="{E0C84BB2-4AF7-F072-AADE-ACC0EDC02A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339775" y="108000150"/>
              <a:ext cx="1491000" cy="107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9656" name="Picture 92" descr="imagesCAHW3JPP">
              <a:extLst>
                <a:ext uri="{FF2B5EF4-FFF2-40B4-BE49-F238E27FC236}">
                  <a16:creationId xmlns:a16="http://schemas.microsoft.com/office/drawing/2014/main" id="{F4E769D3-3BFA-B373-D08D-F3E5D9965E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843775" y="111528150"/>
              <a:ext cx="762000"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9657" name="Picture 93" descr="imagesCA8UK9N8">
              <a:extLst>
                <a:ext uri="{FF2B5EF4-FFF2-40B4-BE49-F238E27FC236}">
                  <a16:creationId xmlns:a16="http://schemas.microsoft.com/office/drawing/2014/main" id="{8A003B36-5415-6098-08F3-BD697E7BE8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9211775" y="104976150"/>
              <a:ext cx="1944000" cy="1549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205433C1-60A9-64CA-B678-81F0A488F221}"/>
              </a:ext>
            </a:extLst>
          </p:cNvPr>
          <p:cNvSpPr>
            <a:spLocks noGrp="1" noChangeArrowheads="1"/>
          </p:cNvSpPr>
          <p:nvPr>
            <p:ph type="title"/>
          </p:nvPr>
        </p:nvSpPr>
        <p:spPr>
          <a:xfrm>
            <a:off x="2424113" y="333375"/>
            <a:ext cx="7772400" cy="1143000"/>
          </a:xfrm>
        </p:spPr>
        <p:txBody>
          <a:bodyPr/>
          <a:lstStyle/>
          <a:p>
            <a:r>
              <a:rPr lang="en-GB" altLang="en-US" sz="2800">
                <a:latin typeface="Arial" panose="020B0604020202020204" pitchFamily="34" charset="0"/>
                <a:cs typeface="Arial" panose="020B0604020202020204" pitchFamily="34" charset="0"/>
              </a:rPr>
              <a:t>Website for generating your own worksheets </a:t>
            </a:r>
          </a:p>
        </p:txBody>
      </p:sp>
      <p:pic>
        <p:nvPicPr>
          <p:cNvPr id="70659" name="Picture 2" descr="C:\Users\Rick\Pictures\img002.jpg">
            <a:extLst>
              <a:ext uri="{FF2B5EF4-FFF2-40B4-BE49-F238E27FC236}">
                <a16:creationId xmlns:a16="http://schemas.microsoft.com/office/drawing/2014/main" id="{133FD9CB-934C-BA5A-EB0B-1ACDDA8669F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816725" y="2276475"/>
            <a:ext cx="2592388" cy="3663950"/>
          </a:xfrm>
          <a:noFill/>
        </p:spPr>
      </p:pic>
      <p:sp>
        <p:nvSpPr>
          <p:cNvPr id="70660" name="Rectangle 4">
            <a:extLst>
              <a:ext uri="{FF2B5EF4-FFF2-40B4-BE49-F238E27FC236}">
                <a16:creationId xmlns:a16="http://schemas.microsoft.com/office/drawing/2014/main" id="{9846B0B0-9506-8703-4B79-E2ACF404C867}"/>
              </a:ext>
            </a:extLst>
          </p:cNvPr>
          <p:cNvSpPr>
            <a:spLocks noChangeArrowheads="1"/>
          </p:cNvSpPr>
          <p:nvPr/>
        </p:nvSpPr>
        <p:spPr bwMode="auto">
          <a:xfrm>
            <a:off x="2640013" y="1700214"/>
            <a:ext cx="31686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Wingdings" panose="05000000000000000000" pitchFamily="2" charset="2"/>
              <a:buChar char="n"/>
              <a:defRPr sz="2800">
                <a:solidFill>
                  <a:schemeClr val="tx1"/>
                </a:solidFill>
                <a:latin typeface="Arial" panose="020B0604020202020204" pitchFamily="34" charset="0"/>
              </a:defRPr>
            </a:lvl1pPr>
            <a:lvl2pPr marL="742950" indent="-285750">
              <a:spcBef>
                <a:spcPct val="20000"/>
              </a:spcBef>
              <a:buClr>
                <a:schemeClr val="accent1"/>
              </a:buClr>
              <a:buSzPct val="75000"/>
              <a:buFont typeface="Wingdings" panose="05000000000000000000" pitchFamily="2" charset="2"/>
              <a:buChar char="n"/>
              <a:defRPr sz="2600">
                <a:solidFill>
                  <a:schemeClr val="tx1"/>
                </a:solidFill>
                <a:latin typeface="Arial" panose="020B0604020202020204" pitchFamily="34" charset="0"/>
              </a:defRPr>
            </a:lvl2pPr>
            <a:lvl3pPr marL="1143000" indent="-228600">
              <a:spcBef>
                <a:spcPct val="20000"/>
              </a:spcBef>
              <a:buClr>
                <a:schemeClr val="folHlink"/>
              </a:buClr>
              <a:buSzPct val="55000"/>
              <a:buFont typeface="Wingdings" panose="05000000000000000000" pitchFamily="2" charset="2"/>
              <a:buChar char="n"/>
              <a:defRPr sz="2300">
                <a:solidFill>
                  <a:schemeClr val="tx1"/>
                </a:solidFill>
                <a:latin typeface="Arial" panose="020B0604020202020204" pitchFamily="34" charset="0"/>
              </a:defRPr>
            </a:lvl3pPr>
            <a:lvl4pPr marL="16002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accent1"/>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r>
              <a:rPr lang="en-GB" altLang="en-US" sz="1800" i="1"/>
              <a:t>tools.atozteacherstuff.com</a:t>
            </a:r>
            <a:endParaRPr lang="en-GB" altLang="en-US" sz="1800"/>
          </a:p>
        </p:txBody>
      </p:sp>
      <p:pic>
        <p:nvPicPr>
          <p:cNvPr id="70661" name="Picture 3" descr="C:\Users\Rick\Pictures\img003.jpg">
            <a:extLst>
              <a:ext uri="{FF2B5EF4-FFF2-40B4-BE49-F238E27FC236}">
                <a16:creationId xmlns:a16="http://schemas.microsoft.com/office/drawing/2014/main" id="{C407001E-4D3E-0E98-7895-20BD9194E4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713" y="2349501"/>
            <a:ext cx="2500312"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C8527-E2A7-3473-F7B2-93D917225951}"/>
              </a:ext>
            </a:extLst>
          </p:cNvPr>
          <p:cNvSpPr>
            <a:spLocks noGrp="1"/>
          </p:cNvSpPr>
          <p:nvPr>
            <p:ph type="title"/>
          </p:nvPr>
        </p:nvSpPr>
        <p:spPr/>
        <p:txBody>
          <a:bodyPr/>
          <a:lstStyle/>
          <a:p>
            <a:pPr>
              <a:defRPr/>
            </a:pPr>
            <a:r>
              <a:rPr lang="en-GB" dirty="0">
                <a:latin typeface="+mn-lt"/>
              </a:rPr>
              <a:t>Summary</a:t>
            </a:r>
          </a:p>
        </p:txBody>
      </p:sp>
      <p:sp>
        <p:nvSpPr>
          <p:cNvPr id="71683" name="Content Placeholder 2">
            <a:extLst>
              <a:ext uri="{FF2B5EF4-FFF2-40B4-BE49-F238E27FC236}">
                <a16:creationId xmlns:a16="http://schemas.microsoft.com/office/drawing/2014/main" id="{9B5DB5E9-D204-FD8B-E8BB-FB350FE19B25}"/>
              </a:ext>
            </a:extLst>
          </p:cNvPr>
          <p:cNvSpPr>
            <a:spLocks noGrp="1" noChangeArrowheads="1"/>
          </p:cNvSpPr>
          <p:nvPr>
            <p:ph idx="1"/>
          </p:nvPr>
        </p:nvSpPr>
        <p:spPr/>
        <p:txBody>
          <a:bodyPr/>
          <a:lstStyle/>
          <a:p>
            <a:r>
              <a:rPr lang="en-GB" altLang="en-US"/>
              <a:t>Simple resources can made cheaply for your pupil to take home and can be valuable ways of reinforcing the learning in a fun way</a:t>
            </a:r>
          </a:p>
        </p:txBody>
      </p:sp>
    </p:spTree>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mic Sans MS" pitchFamily="66" charset="0"/>
              </a:rPr>
              <a:t>References</a:t>
            </a:r>
          </a:p>
        </p:txBody>
      </p:sp>
      <p:sp>
        <p:nvSpPr>
          <p:cNvPr id="3" name="Content Placeholder 2"/>
          <p:cNvSpPr>
            <a:spLocks noGrp="1"/>
          </p:cNvSpPr>
          <p:nvPr>
            <p:ph idx="1"/>
          </p:nvPr>
        </p:nvSpPr>
        <p:spPr/>
        <p:txBody>
          <a:bodyPr>
            <a:normAutofit/>
          </a:bodyPr>
          <a:lstStyle/>
          <a:p>
            <a:r>
              <a:rPr lang="en-GB" sz="2000" dirty="0">
                <a:latin typeface="Comic Sans MS" pitchFamily="66" charset="0"/>
              </a:rPr>
              <a:t>Miles, T R 1970, </a:t>
            </a:r>
            <a:r>
              <a:rPr lang="en-GB" sz="2000" i="1" dirty="0">
                <a:latin typeface="Comic Sans MS" pitchFamily="66" charset="0"/>
              </a:rPr>
              <a:t>On helping the dyslexic child,</a:t>
            </a:r>
            <a:endParaRPr lang="en-GB" sz="2000" dirty="0">
              <a:latin typeface="Comic Sans MS" pitchFamily="66" charset="0"/>
            </a:endParaRPr>
          </a:p>
          <a:p>
            <a:pPr marL="0" indent="0">
              <a:buNone/>
            </a:pPr>
            <a:r>
              <a:rPr lang="en-GB" sz="2000" dirty="0">
                <a:latin typeface="Comic Sans MS" pitchFamily="66" charset="0"/>
              </a:rPr>
              <a:t>Methuen Educational Ltd, London, Toronto, Sydney &amp; Wellington.</a:t>
            </a:r>
          </a:p>
          <a:p>
            <a:r>
              <a:rPr lang="en-GB" sz="2000" dirty="0">
                <a:latin typeface="Comic Sans MS" pitchFamily="66" charset="0"/>
              </a:rPr>
              <a:t>Muter, V 2003, </a:t>
            </a:r>
            <a:r>
              <a:rPr lang="en-GB" sz="2000" i="1" dirty="0">
                <a:latin typeface="Comic Sans MS" pitchFamily="66" charset="0"/>
              </a:rPr>
              <a:t>Early Reading Development and Dyslexia, </a:t>
            </a:r>
            <a:r>
              <a:rPr lang="en-GB" sz="2000" dirty="0" err="1">
                <a:latin typeface="Comic Sans MS" pitchFamily="66" charset="0"/>
              </a:rPr>
              <a:t>Whurr</a:t>
            </a:r>
            <a:r>
              <a:rPr lang="en-GB" sz="2000" dirty="0">
                <a:latin typeface="Comic Sans MS" pitchFamily="66" charset="0"/>
              </a:rPr>
              <a:t>, London &amp; Philadelphia.</a:t>
            </a:r>
            <a:endParaRPr lang="en-GB" sz="2000" i="1" dirty="0">
              <a:latin typeface="Comic Sans MS" pitchFamily="66" charset="0"/>
            </a:endParaRPr>
          </a:p>
          <a:p>
            <a:r>
              <a:rPr lang="en-GB" sz="2000" dirty="0">
                <a:latin typeface="Comic Sans MS" pitchFamily="66" charset="0"/>
              </a:rPr>
              <a:t>Pollock, J &amp;Waller, E 1997, </a:t>
            </a:r>
            <a:r>
              <a:rPr lang="en-GB" sz="2000" i="1" dirty="0">
                <a:latin typeface="Comic Sans MS" pitchFamily="66" charset="0"/>
              </a:rPr>
              <a:t>Day to Day Dyslexia in the Classroom, </a:t>
            </a:r>
            <a:r>
              <a:rPr lang="en-GB" sz="2000" dirty="0">
                <a:latin typeface="Comic Sans MS" pitchFamily="66" charset="0"/>
              </a:rPr>
              <a:t>revised edition, Routledge, London.</a:t>
            </a:r>
          </a:p>
          <a:p>
            <a:r>
              <a:rPr lang="en-GB" sz="2000" dirty="0">
                <a:latin typeface="Comic Sans MS" pitchFamily="66" charset="0"/>
              </a:rPr>
              <a:t>  www.bdsdyselxia.org.uk</a:t>
            </a:r>
          </a:p>
        </p:txBody>
      </p:sp>
    </p:spTree>
    <p:extLst>
      <p:ext uri="{BB962C8B-B14F-4D97-AF65-F5344CB8AC3E}">
        <p14:creationId xmlns:p14="http://schemas.microsoft.com/office/powerpoint/2010/main" val="24825556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4|0.1|0.1|0.1|0.1|0.1"/>
</p:tagLst>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5770</Words>
  <Application>Microsoft Macintosh PowerPoint</Application>
  <PresentationFormat>Widescreen</PresentationFormat>
  <Paragraphs>774</Paragraphs>
  <Slides>155</Slides>
  <Notes>13</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155</vt:i4>
      </vt:variant>
    </vt:vector>
  </HeadingPairs>
  <TitlesOfParts>
    <vt:vector size="171" baseType="lpstr">
      <vt:lpstr>ＭＳ Ｐゴシック</vt:lpstr>
      <vt:lpstr>新細明體</vt:lpstr>
      <vt:lpstr>Arial</vt:lpstr>
      <vt:lpstr>Calibri</vt:lpstr>
      <vt:lpstr>Calibri Light</vt:lpstr>
      <vt:lpstr>Comic Sans MS</vt:lpstr>
      <vt:lpstr>Courier New</vt:lpstr>
      <vt:lpstr>inherit</vt:lpstr>
      <vt:lpstr>LDN Kono BDA</vt:lpstr>
      <vt:lpstr>Mangal</vt:lpstr>
      <vt:lpstr>Symbol</vt:lpstr>
      <vt:lpstr>Times New Roman</vt:lpstr>
      <vt:lpstr>Trebuchet MS</vt:lpstr>
      <vt:lpstr>Trebuchet MS Italic</vt:lpstr>
      <vt:lpstr>Wingdings</vt:lpstr>
      <vt:lpstr>Office Theme</vt:lpstr>
      <vt:lpstr>Dyslexia/SPLD Awareness</vt:lpstr>
      <vt:lpstr>Definition of Dyslexia/SpLD </vt:lpstr>
      <vt:lpstr>1. The Difficulty   </vt:lpstr>
      <vt:lpstr>HAVE AN AFFECT ON </vt:lpstr>
      <vt:lpstr>These deficits have implications for</vt:lpstr>
      <vt:lpstr>Dyslexic learners have difficulty with : </vt:lpstr>
      <vt:lpstr>Consequently </vt:lpstr>
      <vt:lpstr>Students with dyslexia  may have poor vocabulary due to : </vt:lpstr>
      <vt:lpstr>A limited vocabulary means that students may not be able to ; </vt:lpstr>
      <vt:lpstr>PowerPoint Presentation</vt:lpstr>
      <vt:lpstr>A cluster of related difficulties</vt:lpstr>
      <vt:lpstr>PowerPoint Presentation</vt:lpstr>
      <vt:lpstr>ADHD – neurological explanations</vt:lpstr>
      <vt:lpstr>Impact on literacy</vt:lpstr>
      <vt:lpstr>Handwriting regulation</vt:lpstr>
      <vt:lpstr>Attention Deficit Hyperactivity Disorder (ADHD) </vt:lpstr>
      <vt:lpstr>ADHD</vt:lpstr>
      <vt:lpstr>ADHD</vt:lpstr>
      <vt:lpstr>ADHD Key Challenges</vt:lpstr>
      <vt:lpstr>ADHD Key challenges</vt:lpstr>
      <vt:lpstr>ADHD</vt:lpstr>
      <vt:lpstr>Developmental Coordination Disorder (DCD) Dyspraxia</vt:lpstr>
      <vt:lpstr>DCD/Dyspraxia</vt:lpstr>
      <vt:lpstr>Dyspraxia</vt:lpstr>
      <vt:lpstr>Dyspraxia/DCD key challenges</vt:lpstr>
      <vt:lpstr>Dyspraxia/DCD key challenges</vt:lpstr>
      <vt:lpstr>Autistic Spectrum Disorder (ASD)</vt:lpstr>
      <vt:lpstr>ASD</vt:lpstr>
      <vt:lpstr>ASD key challenges</vt:lpstr>
      <vt:lpstr>ASD key challenges</vt:lpstr>
      <vt:lpstr>Developmental Language Disorder (DLD) </vt:lpstr>
      <vt:lpstr> (Developmental Language Disorder)</vt:lpstr>
      <vt:lpstr>Spelling and Practical Approaches</vt:lpstr>
      <vt:lpstr>English      </vt:lpstr>
      <vt:lpstr>Welsh</vt:lpstr>
      <vt:lpstr>Recap</vt:lpstr>
      <vt:lpstr>Which is it?</vt:lpstr>
      <vt:lpstr>Languages www.omniglot.com</vt:lpstr>
      <vt:lpstr>Transparent Language</vt:lpstr>
      <vt:lpstr>PowerPoint Presentation</vt:lpstr>
      <vt:lpstr>PowerPoint Presentation</vt:lpstr>
      <vt:lpstr>Do reading processes differ in transparent versus opaque orthographies?</vt:lpstr>
      <vt:lpstr>What impact does this have on Assessment?</vt:lpstr>
      <vt:lpstr>So a competent speller needs</vt:lpstr>
      <vt:lpstr>Spelling: areas where difficulties can occur</vt:lpstr>
      <vt:lpstr>Why?</vt:lpstr>
      <vt:lpstr>Common spelling errors</vt:lpstr>
      <vt:lpstr>  Learning styles</vt:lpstr>
      <vt:lpstr>Phonics</vt:lpstr>
      <vt:lpstr>Practical approaches 1</vt:lpstr>
      <vt:lpstr>Practical approaches 2</vt:lpstr>
      <vt:lpstr>Practical approaches 3</vt:lpstr>
      <vt:lpstr>Mnemonics</vt:lpstr>
      <vt:lpstr>The Need for a Dyslexia-friendly Approach</vt:lpstr>
      <vt:lpstr>PowerPoint Presentation</vt:lpstr>
      <vt:lpstr>Reading:  Processes and Practice  </vt:lpstr>
      <vt:lpstr>PowerPoint Presentation</vt:lpstr>
      <vt:lpstr>Objectives                  </vt:lpstr>
      <vt:lpstr>PowerPoint Presentation</vt:lpstr>
      <vt:lpstr>PowerPoint Presentation</vt:lpstr>
      <vt:lpstr>Reading is a skill</vt:lpstr>
      <vt:lpstr>PowerPoint Presentation</vt:lpstr>
      <vt:lpstr>PowerPoint Presentation</vt:lpstr>
      <vt:lpstr>Can you read this?</vt:lpstr>
      <vt:lpstr>The Effect of Stress</vt:lpstr>
      <vt:lpstr>PowerPoint Presentation</vt:lpstr>
      <vt:lpstr>Creating a Positive Working Environment</vt:lpstr>
      <vt:lpstr>Dyslexia friendly teaching has benefits, pupils..</vt:lpstr>
      <vt:lpstr>PowerPoint Presentation</vt:lpstr>
      <vt:lpstr>Dyslexia-friendly support </vt:lpstr>
      <vt:lpstr>Procedures for working with dyslexic learners </vt:lpstr>
      <vt:lpstr>The  Task..</vt:lpstr>
      <vt:lpstr>Building self confidence</vt:lpstr>
      <vt:lpstr>‘Actively seek and find something that merits praise...... and use specific praise’ Leicester City Council</vt:lpstr>
      <vt:lpstr>Some support strategies – teacher’s could…..</vt:lpstr>
      <vt:lpstr>Social and emotional consequences of dyslexia</vt:lpstr>
      <vt:lpstr>Aims</vt:lpstr>
      <vt:lpstr>Theories of Self </vt:lpstr>
      <vt:lpstr>Self image is created from</vt:lpstr>
      <vt:lpstr>Self esteem influenced by:</vt:lpstr>
      <vt:lpstr>Ideal self</vt:lpstr>
      <vt:lpstr>Consider</vt:lpstr>
      <vt:lpstr>Social interactive theory</vt:lpstr>
      <vt:lpstr>Dyslexia and IQ ( underlying ability)</vt:lpstr>
      <vt:lpstr>Socio-emotional consequences of dyslexia</vt:lpstr>
      <vt:lpstr>Frustration Anger</vt:lpstr>
      <vt:lpstr>Inadequacy, Anxiety, Stress, Depression </vt:lpstr>
      <vt:lpstr>The vicious circle of stress  </vt:lpstr>
      <vt:lpstr>PowerPoint Presentation</vt:lpstr>
      <vt:lpstr>PowerPoint Presentation</vt:lpstr>
      <vt:lpstr>Reducing Classroom stress</vt:lpstr>
      <vt:lpstr>To conclude Dyslexic pupils/students need</vt:lpstr>
      <vt:lpstr>Using Games and Visual Aids with Dyslexic Pupils and Students</vt:lpstr>
      <vt:lpstr>Structure of talk </vt:lpstr>
      <vt:lpstr>At the start of teaching the dyslexic pupil may have a number of difficulties:</vt:lpstr>
      <vt:lpstr>How can games help?</vt:lpstr>
      <vt:lpstr>Improve literacy by using games to:</vt:lpstr>
      <vt:lpstr>Improve self esteem by:</vt:lpstr>
      <vt:lpstr>Improve concentration by:</vt:lpstr>
      <vt:lpstr>Improve motivation by:</vt:lpstr>
      <vt:lpstr>When to use a game in a lesson</vt:lpstr>
      <vt:lpstr>Be flexible! – Games are great resources to use at any point in the lesson</vt:lpstr>
      <vt:lpstr>Speed games – excellent for focusing</vt:lpstr>
      <vt:lpstr>In the middle of a lesson</vt:lpstr>
      <vt:lpstr>At the end of a lesson</vt:lpstr>
      <vt:lpstr>Summary </vt:lpstr>
      <vt:lpstr>PowerPoint Presentation</vt:lpstr>
      <vt:lpstr>www.crossboweducation.com </vt:lpstr>
      <vt:lpstr>Spinner games</vt:lpstr>
      <vt:lpstr>Boxes Font</vt:lpstr>
      <vt:lpstr>Useful for sentence work</vt:lpstr>
      <vt:lpstr>Smart kids</vt:lpstr>
      <vt:lpstr>Foam Magnetic Letters</vt:lpstr>
      <vt:lpstr>Other things that can help</vt:lpstr>
      <vt:lpstr>Other ideas</vt:lpstr>
      <vt:lpstr>GAMZ – SWAP and FIX games</vt:lpstr>
      <vt:lpstr>FIX games</vt:lpstr>
      <vt:lpstr>Range of SWAP and FIX games</vt:lpstr>
      <vt:lpstr>Card stands</vt:lpstr>
      <vt:lpstr>PowerPoint Presentation</vt:lpstr>
      <vt:lpstr>TRUGS  - now also available in Welsh </vt:lpstr>
      <vt:lpstr>Photocopiable books to make simple games</vt:lpstr>
      <vt:lpstr>Software – Nessy Reading and Spelling</vt:lpstr>
      <vt:lpstr>Features</vt:lpstr>
      <vt:lpstr>Work is structured around 10 islands</vt:lpstr>
      <vt:lpstr>Reading games</vt:lpstr>
      <vt:lpstr>Spelling Games</vt:lpstr>
      <vt:lpstr>Syllable work</vt:lpstr>
      <vt:lpstr>Worksheets for reading and spelling</vt:lpstr>
      <vt:lpstr>Sentence reading</vt:lpstr>
      <vt:lpstr>Card games – Chain game</vt:lpstr>
      <vt:lpstr>Dominoes</vt:lpstr>
      <vt:lpstr>Bingo cards</vt:lpstr>
      <vt:lpstr>Other Programs from Nessy</vt:lpstr>
      <vt:lpstr>Selection of apps also available</vt:lpstr>
      <vt:lpstr>Wordshark and Numbershark</vt:lpstr>
      <vt:lpstr>www.sweetcounter.co.uk</vt:lpstr>
      <vt:lpstr>Daisy chains </vt:lpstr>
      <vt:lpstr>Welsh software - literacy</vt:lpstr>
      <vt:lpstr>Zap Ffactor - Content</vt:lpstr>
      <vt:lpstr>Welsh books and CDs</vt:lpstr>
      <vt:lpstr>PowerPoint Presentation</vt:lpstr>
      <vt:lpstr>Using coloured stars</vt:lpstr>
      <vt:lpstr>Jigsaws</vt:lpstr>
      <vt:lpstr>Flowers</vt:lpstr>
      <vt:lpstr>Spinners</vt:lpstr>
      <vt:lpstr>Other simple ideas - 4 in a row </vt:lpstr>
      <vt:lpstr>4 in a row – end blends</vt:lpstr>
      <vt:lpstr>Pick a Word – using a dice</vt:lpstr>
      <vt:lpstr>Climb the Ladder - baseboard</vt:lpstr>
      <vt:lpstr>Climb the Ladder – using a coin or a dice</vt:lpstr>
      <vt:lpstr>Simple track games</vt:lpstr>
      <vt:lpstr>Website for generating your own worksheets </vt:lpstr>
      <vt:lpstr>Summary</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 O'Connor</dc:creator>
  <cp:lastModifiedBy>Tom Cox</cp:lastModifiedBy>
  <cp:revision>13</cp:revision>
  <dcterms:created xsi:type="dcterms:W3CDTF">2023-05-08T07:37:46Z</dcterms:created>
  <dcterms:modified xsi:type="dcterms:W3CDTF">2024-01-31T08:49:58Z</dcterms:modified>
</cp:coreProperties>
</file>