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4"/>
  </p:sldMasterIdLst>
  <p:notesMasterIdLst>
    <p:notesMasterId r:id="rId15"/>
  </p:notesMasterIdLst>
  <p:sldIdLst>
    <p:sldId id="256" r:id="rId5"/>
    <p:sldId id="257" r:id="rId6"/>
    <p:sldId id="258" r:id="rId7"/>
    <p:sldId id="259" r:id="rId8"/>
    <p:sldId id="260" r:id="rId9"/>
    <p:sldId id="261" r:id="rId10"/>
    <p:sldId id="262" r:id="rId11"/>
    <p:sldId id="263" r:id="rId12"/>
    <p:sldId id="264" r:id="rId13"/>
    <p:sldId id="265"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34666DA-B1FB-44E4-899B-62735A8C36AB}" v="46" dt="2020-05-08T17:31:53.85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191" autoAdjust="0"/>
    <p:restoredTop sz="94249" autoAdjust="0"/>
  </p:normalViewPr>
  <p:slideViewPr>
    <p:cSldViewPr snapToGrid="0">
      <p:cViewPr varScale="1">
        <p:scale>
          <a:sx n="40" d="100"/>
          <a:sy n="40" d="100"/>
        </p:scale>
        <p:origin x="1050" y="5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presProps" Target="presProps.xml"/><Relationship Id="rId20" Type="http://schemas.microsoft.com/office/2015/10/relationships/revisionInfo" Target="revisionInfo.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notesMaster" Target="notesMasters/notesMaster1.xml"/><Relationship Id="rId10" Type="http://schemas.openxmlformats.org/officeDocument/2006/relationships/slide" Target="slides/slide6.xml"/><Relationship Id="rId19" Type="http://schemas.openxmlformats.org/officeDocument/2006/relationships/tableStyles" Target="tableStyle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36A8BA-B827-4D4D-9988-95C0F737097B}" type="datetimeFigureOut">
              <a:rPr lang="en-GB" smtClean="0"/>
              <a:t>22/05/2020</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845C8D3-C4D1-4FA4-9B32-EF0262CE04E3}" type="slidenum">
              <a:rPr lang="en-GB" smtClean="0"/>
              <a:t>‹#›</a:t>
            </a:fld>
            <a:endParaRPr lang="en-GB"/>
          </a:p>
        </p:txBody>
      </p:sp>
    </p:spTree>
    <p:extLst>
      <p:ext uri="{BB962C8B-B14F-4D97-AF65-F5344CB8AC3E}">
        <p14:creationId xmlns:p14="http://schemas.microsoft.com/office/powerpoint/2010/main" val="20992798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Afternoon,  my name is Lucy Morgan ( my student number is 1911020) and today I am going to be presenting a slideshow based on the difference between groups and teams. Furthermore, I will be explaining how teams</a:t>
            </a:r>
          </a:p>
        </p:txBody>
      </p:sp>
      <p:sp>
        <p:nvSpPr>
          <p:cNvPr id="4" name="Slide Number Placeholder 3"/>
          <p:cNvSpPr>
            <a:spLocks noGrp="1"/>
          </p:cNvSpPr>
          <p:nvPr>
            <p:ph type="sldNum" sz="quarter" idx="5"/>
          </p:nvPr>
        </p:nvSpPr>
        <p:spPr/>
        <p:txBody>
          <a:bodyPr/>
          <a:lstStyle/>
          <a:p>
            <a:fld id="{B845C8D3-C4D1-4FA4-9B32-EF0262CE04E3}" type="slidenum">
              <a:rPr lang="en-GB" smtClean="0"/>
              <a:t>1</a:t>
            </a:fld>
            <a:endParaRPr lang="en-GB" dirty="0"/>
          </a:p>
        </p:txBody>
      </p:sp>
    </p:spTree>
    <p:extLst>
      <p:ext uri="{BB962C8B-B14F-4D97-AF65-F5344CB8AC3E}">
        <p14:creationId xmlns:p14="http://schemas.microsoft.com/office/powerpoint/2010/main" val="180408269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Kozlowski and Bell (2003) states that a team is a group of individuals working together to achieve the same goal. When being part of a team you often share one or more common goals, and by working together you can achieve these goals. Teams are formed for a reason and can be short or long lived, depending on the purpose on forming the team. For example: Forming a football team is long lived, opposed to a short-lived teams for event planning or concert security.</a:t>
            </a:r>
          </a:p>
        </p:txBody>
      </p:sp>
      <p:sp>
        <p:nvSpPr>
          <p:cNvPr id="4" name="Slide Number Placeholder 3"/>
          <p:cNvSpPr>
            <a:spLocks noGrp="1"/>
          </p:cNvSpPr>
          <p:nvPr>
            <p:ph type="sldNum" sz="quarter" idx="5"/>
          </p:nvPr>
        </p:nvSpPr>
        <p:spPr/>
        <p:txBody>
          <a:bodyPr/>
          <a:lstStyle/>
          <a:p>
            <a:fld id="{B845C8D3-C4D1-4FA4-9B32-EF0262CE04E3}" type="slidenum">
              <a:rPr lang="en-GB" smtClean="0"/>
              <a:t>2</a:t>
            </a:fld>
            <a:endParaRPr lang="en-GB" dirty="0"/>
          </a:p>
        </p:txBody>
      </p:sp>
    </p:spTree>
    <p:extLst>
      <p:ext uri="{BB962C8B-B14F-4D97-AF65-F5344CB8AC3E}">
        <p14:creationId xmlns:p14="http://schemas.microsoft.com/office/powerpoint/2010/main" val="172434659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Groups are an essential part of social life; the size of a group can be small or large. A group is several individuals that have some relationship with one another according to Infed (No Date). For example: A group of people going to a concert to watch Adele, all share a common interest but are not a team.</a:t>
            </a:r>
          </a:p>
        </p:txBody>
      </p:sp>
      <p:sp>
        <p:nvSpPr>
          <p:cNvPr id="4" name="Slide Number Placeholder 3"/>
          <p:cNvSpPr>
            <a:spLocks noGrp="1"/>
          </p:cNvSpPr>
          <p:nvPr>
            <p:ph type="sldNum" sz="quarter" idx="5"/>
          </p:nvPr>
        </p:nvSpPr>
        <p:spPr/>
        <p:txBody>
          <a:bodyPr/>
          <a:lstStyle/>
          <a:p>
            <a:fld id="{B845C8D3-C4D1-4FA4-9B32-EF0262CE04E3}" type="slidenum">
              <a:rPr lang="en-GB" smtClean="0"/>
              <a:t>3</a:t>
            </a:fld>
            <a:endParaRPr lang="en-GB" dirty="0"/>
          </a:p>
        </p:txBody>
      </p:sp>
    </p:spTree>
    <p:extLst>
      <p:ext uri="{BB962C8B-B14F-4D97-AF65-F5344CB8AC3E}">
        <p14:creationId xmlns:p14="http://schemas.microsoft.com/office/powerpoint/2010/main" val="147021699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45C8D3-C4D1-4FA4-9B32-EF0262CE04E3}" type="slidenum">
              <a:rPr lang="en-GB" smtClean="0"/>
              <a:t>4</a:t>
            </a:fld>
            <a:endParaRPr lang="en-GB" dirty="0"/>
          </a:p>
        </p:txBody>
      </p:sp>
    </p:spTree>
    <p:extLst>
      <p:ext uri="{BB962C8B-B14F-4D97-AF65-F5344CB8AC3E}">
        <p14:creationId xmlns:p14="http://schemas.microsoft.com/office/powerpoint/2010/main" val="8255700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this slide we are going to look at the differences between groups and teams. Myers, S.  P.  (2013) states that there is an essential difference between groups and teams, therefore it is vital learn the differences. In a group you are only responsible for yourself, opposed to in a team where you share mutual responsibility with your team. In addition groups are a social community of two or more people, who have something in common. For example, a group of people going to a pop concert to see Adele. They are individually responsible for themselves, independent but share a common goal which is Adele.</a:t>
            </a:r>
          </a:p>
        </p:txBody>
      </p:sp>
      <p:sp>
        <p:nvSpPr>
          <p:cNvPr id="4" name="Slide Number Placeholder 3"/>
          <p:cNvSpPr>
            <a:spLocks noGrp="1"/>
          </p:cNvSpPr>
          <p:nvPr>
            <p:ph type="sldNum" sz="quarter" idx="5"/>
          </p:nvPr>
        </p:nvSpPr>
        <p:spPr/>
        <p:txBody>
          <a:bodyPr/>
          <a:lstStyle/>
          <a:p>
            <a:fld id="{B845C8D3-C4D1-4FA4-9B32-EF0262CE04E3}" type="slidenum">
              <a:rPr lang="en-GB" smtClean="0"/>
              <a:t>6</a:t>
            </a:fld>
            <a:endParaRPr lang="en-GB" dirty="0"/>
          </a:p>
        </p:txBody>
      </p:sp>
    </p:spTree>
    <p:extLst>
      <p:ext uri="{BB962C8B-B14F-4D97-AF65-F5344CB8AC3E}">
        <p14:creationId xmlns:p14="http://schemas.microsoft.com/office/powerpoint/2010/main" val="40969674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We are now going to be learning about all the important elements that make an effective team.  Mutual support and trust among team members are important because it provides a sense of safety, enabling team members to feel comfortable to talk to each other, take appropriate risks and expose vulnerabilities.</a:t>
            </a:r>
          </a:p>
          <a:p>
            <a:r>
              <a:rPr lang="en-GB" dirty="0"/>
              <a:t>Open communication is a vital element to an effective team, because without it your team would not do well. By communicating correctly and effectively it can reduce conflict, improve team performance and help build relationships within the team.</a:t>
            </a:r>
          </a:p>
        </p:txBody>
      </p:sp>
      <p:sp>
        <p:nvSpPr>
          <p:cNvPr id="4" name="Slide Number Placeholder 3"/>
          <p:cNvSpPr>
            <a:spLocks noGrp="1"/>
          </p:cNvSpPr>
          <p:nvPr>
            <p:ph type="sldNum" sz="quarter" idx="5"/>
          </p:nvPr>
        </p:nvSpPr>
        <p:spPr/>
        <p:txBody>
          <a:bodyPr/>
          <a:lstStyle/>
          <a:p>
            <a:fld id="{B845C8D3-C4D1-4FA4-9B32-EF0262CE04E3}" type="slidenum">
              <a:rPr lang="en-GB" smtClean="0"/>
              <a:t>7</a:t>
            </a:fld>
            <a:endParaRPr lang="en-GB" dirty="0"/>
          </a:p>
        </p:txBody>
      </p:sp>
    </p:spTree>
    <p:extLst>
      <p:ext uri="{BB962C8B-B14F-4D97-AF65-F5344CB8AC3E}">
        <p14:creationId xmlns:p14="http://schemas.microsoft.com/office/powerpoint/2010/main" val="18476176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Lastly, I am going to discuss the negative attributes to a team.  Teams can be stressful, and conflicts can arise between team members when people can not agree on something. Being in a team can be time consuming, so mak=</a:t>
            </a:r>
          </a:p>
        </p:txBody>
      </p:sp>
      <p:sp>
        <p:nvSpPr>
          <p:cNvPr id="4" name="Slide Number Placeholder 3"/>
          <p:cNvSpPr>
            <a:spLocks noGrp="1"/>
          </p:cNvSpPr>
          <p:nvPr>
            <p:ph type="sldNum" sz="quarter" idx="5"/>
          </p:nvPr>
        </p:nvSpPr>
        <p:spPr/>
        <p:txBody>
          <a:bodyPr/>
          <a:lstStyle/>
          <a:p>
            <a:fld id="{B845C8D3-C4D1-4FA4-9B32-EF0262CE04E3}" type="slidenum">
              <a:rPr lang="en-GB" smtClean="0"/>
              <a:t>8</a:t>
            </a:fld>
            <a:endParaRPr lang="en-GB" dirty="0"/>
          </a:p>
        </p:txBody>
      </p:sp>
    </p:spTree>
    <p:extLst>
      <p:ext uri="{BB962C8B-B14F-4D97-AF65-F5344CB8AC3E}">
        <p14:creationId xmlns:p14="http://schemas.microsoft.com/office/powerpoint/2010/main" val="39703812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B845C8D3-C4D1-4FA4-9B32-EF0262CE04E3}" type="slidenum">
              <a:rPr lang="en-GB" smtClean="0"/>
              <a:t>9</a:t>
            </a:fld>
            <a:endParaRPr lang="en-GB"/>
          </a:p>
        </p:txBody>
      </p:sp>
    </p:spTree>
    <p:extLst>
      <p:ext uri="{BB962C8B-B14F-4D97-AF65-F5344CB8AC3E}">
        <p14:creationId xmlns:p14="http://schemas.microsoft.com/office/powerpoint/2010/main" val="170051121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5/22/2020</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US" dirty="0"/>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19C9CA7B-DFD4-44B5-8C60-D14B8CD1FB59}" type="datetimeFigureOut">
              <a:rPr lang="en-US" dirty="0"/>
              <a:t>5/22/2020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5/22/2020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BDB8791-F1B0-41E7-B7FD-A781E65C4266}" type="datetimeFigureOut">
              <a:rPr lang="en-US" dirty="0"/>
              <a:t>5/22/2020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FDD63B2-E120-4ED8-B27B-C685F510A5FE}" type="datetimeFigureOut">
              <a:rPr lang="en-US" dirty="0"/>
              <a:t>5/22/2020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AA18ACC-A947-437B-A130-35BD54FDF1E9}" type="datetimeFigureOut">
              <a:rPr lang="en-US" dirty="0"/>
              <a:t>5/22/2020</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5/22/2020</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5/22/2020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5/22/2020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5/22/2020</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5/22/2020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5/22/2020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5/22/2020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5/22/2020</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5/22/2020</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5/22/2020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5/22/2020</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5/22/2020</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US" dirty="0"/>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73" r:id="rId3"/>
    <p:sldLayoutId id="2147483652" r:id="rId4"/>
    <p:sldLayoutId id="2147483653" r:id="rId5"/>
    <p:sldLayoutId id="2147483654" r:id="rId6"/>
    <p:sldLayoutId id="2147483655" r:id="rId7"/>
    <p:sldLayoutId id="2147483656" r:id="rId8"/>
    <p:sldLayoutId id="2147483668" r:id="rId9"/>
    <p:sldLayoutId id="2147483667" r:id="rId10"/>
    <p:sldLayoutId id="2147483661" r:id="rId11"/>
    <p:sldLayoutId id="2147483672" r:id="rId12"/>
    <p:sldLayoutId id="2147483662" r:id="rId13"/>
    <p:sldLayoutId id="2147483669" r:id="rId14"/>
    <p:sldLayoutId id="2147483670" r:id="rId15"/>
    <p:sldLayoutId id="2147483658" r:id="rId16"/>
    <p:sldLayoutId id="2147483659"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5.xml"/><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infed.org/mobi/what-is-a-group/" TargetMode="External"/><Relationship Id="rId3" Type="http://schemas.openxmlformats.org/officeDocument/2006/relationships/hyperlink" Target="http://digitalcommons.ilr.cornell.edu/articles/927" TargetMode="External"/><Relationship Id="rId7" Type="http://schemas.openxmlformats.org/officeDocument/2006/relationships/hyperlink" Target="https://ro.edu.au/ecuworks" TargetMode="External"/><Relationship Id="rId2" Type="http://schemas.openxmlformats.org/officeDocument/2006/relationships/notesSlide" Target="../notesSlides/notesSlide8.xml"/><Relationship Id="rId1" Type="http://schemas.openxmlformats.org/officeDocument/2006/relationships/slideLayout" Target="../slideLayouts/slideLayout7.xml"/><Relationship Id="rId6" Type="http://schemas.openxmlformats.org/officeDocument/2006/relationships/hyperlink" Target="https://www.teamtechnology.co.uk/team/dynamic/vs-group-dynamics/" TargetMode="External"/><Relationship Id="rId5" Type="http://schemas.openxmlformats.org/officeDocument/2006/relationships/hyperlink" Target="https://www.researchgate.net/figure/Characteristics-of-High-Performing-Teams_fig2_271267255" TargetMode="External"/><Relationship Id="rId4" Type="http://schemas.openxmlformats.org/officeDocument/2006/relationships/hyperlink" Target="http://oer2go.org/mods/en-boundless/www.boundless.com/management/textbooks/boundless-management-textbook/groups-teams-and-teamwork-6/defining-teams-and-teamwork-51/differences-between-groups-and-teams-261-4011/index.html" TargetMode="Externa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eg"/><Relationship Id="rId1" Type="http://schemas.openxmlformats.org/officeDocument/2006/relationships/slideLayout" Target="../slideLayouts/slideLayout7.xml"/><Relationship Id="rId4" Type="http://schemas.openxmlformats.org/officeDocument/2006/relationships/image" Target="../media/image4.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E0E4A7-828F-4E62-B6CB-64C9F43D1470}"/>
              </a:ext>
            </a:extLst>
          </p:cNvPr>
          <p:cNvSpPr>
            <a:spLocks noGrp="1"/>
          </p:cNvSpPr>
          <p:nvPr>
            <p:ph type="ctrTitle"/>
          </p:nvPr>
        </p:nvSpPr>
        <p:spPr/>
        <p:txBody>
          <a:bodyPr/>
          <a:lstStyle/>
          <a:p>
            <a:r>
              <a:rPr lang="en-GB" dirty="0">
                <a:latin typeface="Arial" panose="020B0604020202020204" pitchFamily="34" charset="0"/>
                <a:cs typeface="Arial" panose="020B0604020202020204" pitchFamily="34" charset="0"/>
              </a:rPr>
              <a:t>Difference between groups and teams.</a:t>
            </a:r>
          </a:p>
        </p:txBody>
      </p:sp>
      <p:sp>
        <p:nvSpPr>
          <p:cNvPr id="3" name="Subtitle 2">
            <a:extLst>
              <a:ext uri="{FF2B5EF4-FFF2-40B4-BE49-F238E27FC236}">
                <a16:creationId xmlns:a16="http://schemas.microsoft.com/office/drawing/2014/main" id="{6BB736B4-E5AF-4E12-A792-B2EDDFE6A3EB}"/>
              </a:ext>
            </a:extLst>
          </p:cNvPr>
          <p:cNvSpPr>
            <a:spLocks noGrp="1"/>
          </p:cNvSpPr>
          <p:nvPr>
            <p:ph type="subTitle" idx="1"/>
          </p:nvPr>
        </p:nvSpPr>
        <p:spPr/>
        <p:txBody>
          <a:bodyPr>
            <a:normAutofit fontScale="77500" lnSpcReduction="20000"/>
          </a:bodyPr>
          <a:lstStyle/>
          <a:p>
            <a:r>
              <a:rPr lang="en-GB" dirty="0">
                <a:latin typeface="Arial" panose="020B0604020202020204" pitchFamily="34" charset="0"/>
                <a:cs typeface="Arial" panose="020B0604020202020204" pitchFamily="34" charset="0"/>
              </a:rPr>
              <a:t>BMSK4002</a:t>
            </a:r>
          </a:p>
          <a:p>
            <a:r>
              <a:rPr lang="en-GB" dirty="0">
                <a:latin typeface="Arial" panose="020B0604020202020204" pitchFamily="34" charset="0"/>
                <a:cs typeface="Arial" panose="020B0604020202020204" pitchFamily="34" charset="0"/>
              </a:rPr>
              <a:t>Lucy MORGAN</a:t>
            </a:r>
          </a:p>
          <a:p>
            <a:r>
              <a:rPr lang="en-GB" dirty="0">
                <a:latin typeface="Arial" panose="020B0604020202020204" pitchFamily="34" charset="0"/>
                <a:cs typeface="Arial" panose="020B0604020202020204" pitchFamily="34" charset="0"/>
              </a:rPr>
              <a:t>STUDENT NUMBER: 1911020</a:t>
            </a:r>
          </a:p>
          <a:p>
            <a:endParaRPr lang="en-GB" dirty="0">
              <a:latin typeface="Arial" panose="020B0604020202020204" pitchFamily="34" charset="0"/>
              <a:cs typeface="Arial" panose="020B0604020202020204" pitchFamily="34" charset="0"/>
            </a:endParaRPr>
          </a:p>
        </p:txBody>
      </p:sp>
      <p:pic>
        <p:nvPicPr>
          <p:cNvPr id="5" name="Picture 4" descr="A close up of a logo&#10;&#10;Description automatically generated">
            <a:extLst>
              <a:ext uri="{FF2B5EF4-FFF2-40B4-BE49-F238E27FC236}">
                <a16:creationId xmlns:a16="http://schemas.microsoft.com/office/drawing/2014/main" id="{782E8C2B-22E4-48FA-891F-D12E044F4A07}"/>
              </a:ext>
            </a:extLst>
          </p:cNvPr>
          <p:cNvPicPr>
            <a:picLocks noChangeAspect="1"/>
          </p:cNvPicPr>
          <p:nvPr/>
        </p:nvPicPr>
        <p:blipFill>
          <a:blip r:embed="rId3"/>
          <a:stretch>
            <a:fillRect/>
          </a:stretch>
        </p:blipFill>
        <p:spPr>
          <a:xfrm>
            <a:off x="7809030" y="4800599"/>
            <a:ext cx="3228015" cy="1028700"/>
          </a:xfrm>
          <a:prstGeom prst="rect">
            <a:avLst/>
          </a:prstGeom>
        </p:spPr>
      </p:pic>
    </p:spTree>
    <p:extLst>
      <p:ext uri="{BB962C8B-B14F-4D97-AF65-F5344CB8AC3E}">
        <p14:creationId xmlns:p14="http://schemas.microsoft.com/office/powerpoint/2010/main" val="332899054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8BD34-6EEA-4717-9965-42551DF31174}"/>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What is a team? Perhaps we should begin by defining what a team is.</a:t>
            </a:r>
          </a:p>
        </p:txBody>
      </p:sp>
      <p:sp>
        <p:nvSpPr>
          <p:cNvPr id="3" name="Content Placeholder 2">
            <a:extLst>
              <a:ext uri="{FF2B5EF4-FFF2-40B4-BE49-F238E27FC236}">
                <a16:creationId xmlns:a16="http://schemas.microsoft.com/office/drawing/2014/main" id="{355C4C72-D5EE-4E41-B823-8846B0BA3B54}"/>
              </a:ext>
            </a:extLst>
          </p:cNvPr>
          <p:cNvSpPr>
            <a:spLocks noGrp="1"/>
          </p:cNvSpPr>
          <p:nvPr>
            <p:ph idx="1"/>
          </p:nvPr>
        </p:nvSpPr>
        <p:spPr/>
        <p:txBody>
          <a:bodyPr>
            <a:normAutofit fontScale="92500" lnSpcReduction="10000"/>
          </a:bodyPr>
          <a:lstStyle/>
          <a:p>
            <a:r>
              <a:rPr lang="en-GB" b="1" dirty="0"/>
              <a:t>A team share one or more common goals.</a:t>
            </a:r>
          </a:p>
          <a:p>
            <a:endParaRPr lang="en-GB" b="1" dirty="0"/>
          </a:p>
          <a:p>
            <a:r>
              <a:rPr lang="en-GB" b="1" dirty="0"/>
              <a:t>A team accomplish specific tasks that are related to common goals.</a:t>
            </a:r>
          </a:p>
          <a:p>
            <a:endParaRPr lang="en-GB" b="1" dirty="0"/>
          </a:p>
          <a:p>
            <a:r>
              <a:rPr lang="en-GB" b="1" dirty="0"/>
              <a:t>A team requires coordination of tasks and activities to achieve a shared aim.</a:t>
            </a:r>
          </a:p>
          <a:p>
            <a:endParaRPr lang="en-GB" b="1" dirty="0"/>
          </a:p>
          <a:p>
            <a:r>
              <a:rPr lang="en-GB" b="1" dirty="0"/>
              <a:t>Teams are formed for a reason and can be short or long lived.</a:t>
            </a:r>
          </a:p>
          <a:p>
            <a:endParaRPr lang="en-GB" b="1" dirty="0"/>
          </a:p>
          <a:p>
            <a:r>
              <a:rPr lang="en-GB" b="1" dirty="0"/>
              <a:t>Mutual support  </a:t>
            </a:r>
          </a:p>
        </p:txBody>
      </p:sp>
      <p:sp>
        <p:nvSpPr>
          <p:cNvPr id="4" name="TextBox 3">
            <a:extLst>
              <a:ext uri="{FF2B5EF4-FFF2-40B4-BE49-F238E27FC236}">
                <a16:creationId xmlns:a16="http://schemas.microsoft.com/office/drawing/2014/main" id="{E72B2FDF-8637-46DD-9F99-6C45E06C13E9}"/>
              </a:ext>
            </a:extLst>
          </p:cNvPr>
          <p:cNvSpPr txBox="1"/>
          <p:nvPr/>
        </p:nvSpPr>
        <p:spPr>
          <a:xfrm>
            <a:off x="7752522" y="6019800"/>
            <a:ext cx="4028661" cy="369332"/>
          </a:xfrm>
          <a:prstGeom prst="rect">
            <a:avLst/>
          </a:prstGeom>
          <a:noFill/>
        </p:spPr>
        <p:txBody>
          <a:bodyPr wrap="square" rtlCol="0">
            <a:spAutoFit/>
          </a:bodyPr>
          <a:lstStyle/>
          <a:p>
            <a:r>
              <a:rPr lang="en-GB" dirty="0"/>
              <a:t>(Kozlowski and Bell, 2003).</a:t>
            </a:r>
          </a:p>
        </p:txBody>
      </p:sp>
    </p:spTree>
    <p:extLst>
      <p:ext uri="{BB962C8B-B14F-4D97-AF65-F5344CB8AC3E}">
        <p14:creationId xmlns:p14="http://schemas.microsoft.com/office/powerpoint/2010/main" val="33720179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2" end="2"/>
                                            </p:txEl>
                                          </p:spTgt>
                                        </p:tgtEl>
                                        <p:attrNameLst>
                                          <p:attrName>style.visibility</p:attrName>
                                        </p:attrNameLst>
                                      </p:cBhvr>
                                      <p:to>
                                        <p:strVal val="visible"/>
                                      </p:to>
                                    </p:set>
                                    <p:animEffect transition="in" filter="fade">
                                      <p:cBhvr>
                                        <p:cTn id="14" dur="1000"/>
                                        <p:tgtEl>
                                          <p:spTgt spid="3">
                                            <p:txEl>
                                              <p:pRg st="2" end="2"/>
                                            </p:txEl>
                                          </p:spTgt>
                                        </p:tgtEl>
                                      </p:cBhvr>
                                    </p:animEffect>
                                    <p:anim calcmode="lin" valueType="num">
                                      <p:cBhvr>
                                        <p:cTn id="15"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4" end="4"/>
                                            </p:txEl>
                                          </p:spTgt>
                                        </p:tgtEl>
                                        <p:attrNameLst>
                                          <p:attrName>style.visibility</p:attrName>
                                        </p:attrNameLst>
                                      </p:cBhvr>
                                      <p:to>
                                        <p:strVal val="visible"/>
                                      </p:to>
                                    </p:set>
                                    <p:animEffect transition="in" filter="fade">
                                      <p:cBhvr>
                                        <p:cTn id="21" dur="1000"/>
                                        <p:tgtEl>
                                          <p:spTgt spid="3">
                                            <p:txEl>
                                              <p:pRg st="4" end="4"/>
                                            </p:txEl>
                                          </p:spTgt>
                                        </p:tgtEl>
                                      </p:cBhvr>
                                    </p:animEffect>
                                    <p:anim calcmode="lin" valueType="num">
                                      <p:cBhvr>
                                        <p:cTn id="2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6" end="6"/>
                                            </p:txEl>
                                          </p:spTgt>
                                        </p:tgtEl>
                                        <p:attrNameLst>
                                          <p:attrName>style.visibility</p:attrName>
                                        </p:attrNameLst>
                                      </p:cBhvr>
                                      <p:to>
                                        <p:strVal val="visible"/>
                                      </p:to>
                                    </p:set>
                                    <p:animEffect transition="in" filter="fade">
                                      <p:cBhvr>
                                        <p:cTn id="28" dur="1000"/>
                                        <p:tgtEl>
                                          <p:spTgt spid="3">
                                            <p:txEl>
                                              <p:pRg st="6" end="6"/>
                                            </p:txEl>
                                          </p:spTgt>
                                        </p:tgtEl>
                                      </p:cBhvr>
                                    </p:animEffect>
                                    <p:anim calcmode="lin" valueType="num">
                                      <p:cBhvr>
                                        <p:cTn id="29"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8" end="8"/>
                                            </p:txEl>
                                          </p:spTgt>
                                        </p:tgtEl>
                                        <p:attrNameLst>
                                          <p:attrName>style.visibility</p:attrName>
                                        </p:attrNameLst>
                                      </p:cBhvr>
                                      <p:to>
                                        <p:strVal val="visible"/>
                                      </p:to>
                                    </p:set>
                                    <p:animEffect transition="in" filter="fade">
                                      <p:cBhvr>
                                        <p:cTn id="35" dur="1000"/>
                                        <p:tgtEl>
                                          <p:spTgt spid="3">
                                            <p:txEl>
                                              <p:pRg st="8" end="8"/>
                                            </p:txEl>
                                          </p:spTgt>
                                        </p:tgtEl>
                                      </p:cBhvr>
                                    </p:animEffect>
                                    <p:anim calcmode="lin" valueType="num">
                                      <p:cBhvr>
                                        <p:cTn id="3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699824-93C3-4BE5-93FD-5FE92D6DB4C5}"/>
              </a:ext>
            </a:extLst>
          </p:cNvPr>
          <p:cNvSpPr>
            <a:spLocks noGrp="1"/>
          </p:cNvSpPr>
          <p:nvPr>
            <p:ph type="title"/>
          </p:nvPr>
        </p:nvSpPr>
        <p:spPr/>
        <p:txBody>
          <a:bodyPr/>
          <a:lstStyle/>
          <a:p>
            <a:r>
              <a:rPr lang="en-GB" dirty="0">
                <a:latin typeface="Arial" panose="020B0604020202020204" pitchFamily="34" charset="0"/>
                <a:cs typeface="Arial" panose="020B0604020202020204" pitchFamily="34" charset="0"/>
              </a:rPr>
              <a:t>What is a group? </a:t>
            </a:r>
          </a:p>
        </p:txBody>
      </p:sp>
      <p:sp>
        <p:nvSpPr>
          <p:cNvPr id="3" name="Content Placeholder 2">
            <a:extLst>
              <a:ext uri="{FF2B5EF4-FFF2-40B4-BE49-F238E27FC236}">
                <a16:creationId xmlns:a16="http://schemas.microsoft.com/office/drawing/2014/main" id="{05ABB56A-C3D9-481D-92E9-7825D00B152C}"/>
              </a:ext>
            </a:extLst>
          </p:cNvPr>
          <p:cNvSpPr>
            <a:spLocks noGrp="1"/>
          </p:cNvSpPr>
          <p:nvPr>
            <p:ph idx="1"/>
          </p:nvPr>
        </p:nvSpPr>
        <p:spPr>
          <a:xfrm>
            <a:off x="1154954" y="2603500"/>
            <a:ext cx="10718178" cy="3416300"/>
          </a:xfrm>
        </p:spPr>
        <p:txBody>
          <a:bodyPr>
            <a:normAutofit/>
          </a:bodyPr>
          <a:lstStyle/>
          <a:p>
            <a:r>
              <a:rPr lang="en-GB" b="1" dirty="0"/>
              <a:t>A group is two or more individuals, who share common interests or characteristics and whose members identify each other, due to similar traits.   </a:t>
            </a:r>
          </a:p>
          <a:p>
            <a:endParaRPr lang="en-GB" b="1" dirty="0"/>
          </a:p>
          <a:p>
            <a:r>
              <a:rPr lang="en-GB" b="1" dirty="0"/>
              <a:t>A group is several individuals that have some relationship with one another.</a:t>
            </a:r>
          </a:p>
          <a:p>
            <a:endParaRPr lang="en-GB" b="1" dirty="0"/>
          </a:p>
          <a:p>
            <a:r>
              <a:rPr lang="en-GB" b="1" dirty="0"/>
              <a:t>A few things or persons that have some affiliation to one another. A subset to culture or society.</a:t>
            </a:r>
          </a:p>
          <a:p>
            <a:endParaRPr lang="en-GB" b="1" dirty="0"/>
          </a:p>
          <a:p>
            <a:r>
              <a:rPr lang="en-GB" b="1" dirty="0"/>
              <a:t>Nearly all groups are based among interdependence among their members.</a:t>
            </a:r>
          </a:p>
        </p:txBody>
      </p:sp>
      <p:sp>
        <p:nvSpPr>
          <p:cNvPr id="4" name="TextBox 3">
            <a:extLst>
              <a:ext uri="{FF2B5EF4-FFF2-40B4-BE49-F238E27FC236}">
                <a16:creationId xmlns:a16="http://schemas.microsoft.com/office/drawing/2014/main" id="{DBA92600-16CC-4196-A5F3-42FD45E777E8}"/>
              </a:ext>
            </a:extLst>
          </p:cNvPr>
          <p:cNvSpPr txBox="1"/>
          <p:nvPr/>
        </p:nvSpPr>
        <p:spPr>
          <a:xfrm>
            <a:off x="8088923" y="6161649"/>
            <a:ext cx="3784209" cy="369332"/>
          </a:xfrm>
          <a:prstGeom prst="rect">
            <a:avLst/>
          </a:prstGeom>
          <a:noFill/>
        </p:spPr>
        <p:txBody>
          <a:bodyPr wrap="square" rtlCol="0">
            <a:spAutoFit/>
          </a:bodyPr>
          <a:lstStyle/>
          <a:p>
            <a:r>
              <a:rPr lang="en-GB" dirty="0"/>
              <a:t>(Infed, No Date).</a:t>
            </a:r>
          </a:p>
        </p:txBody>
      </p:sp>
    </p:spTree>
    <p:extLst>
      <p:ext uri="{BB962C8B-B14F-4D97-AF65-F5344CB8AC3E}">
        <p14:creationId xmlns:p14="http://schemas.microsoft.com/office/powerpoint/2010/main" val="2551168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anim calcmode="lin" valueType="num">
                                      <p:cBhvr additive="base">
                                        <p:cTn id="1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nodeType="clickEffect">
                                  <p:stCondLst>
                                    <p:cond delay="0"/>
                                  </p:stCondLst>
                                  <p:childTnLst>
                                    <p:set>
                                      <p:cBhvr>
                                        <p:cTn id="24" dur="1" fill="hold">
                                          <p:stCondLst>
                                            <p:cond delay="0"/>
                                          </p:stCondLst>
                                        </p:cTn>
                                        <p:tgtEl>
                                          <p:spTgt spid="3">
                                            <p:txEl>
                                              <p:pRg st="6" end="6"/>
                                            </p:txEl>
                                          </p:spTgt>
                                        </p:tgtEl>
                                        <p:attrNameLst>
                                          <p:attrName>style.visibility</p:attrName>
                                        </p:attrNameLst>
                                      </p:cBhvr>
                                      <p:to>
                                        <p:strVal val="visible"/>
                                      </p:to>
                                    </p:set>
                                    <p:anim calcmode="lin" valueType="num">
                                      <p:cBhvr additive="base">
                                        <p:cTn id="2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44F543A-6E3B-47A8-89CD-9F0B37DE5625}"/>
              </a:ext>
            </a:extLst>
          </p:cNvPr>
          <p:cNvSpPr>
            <a:spLocks noGrp="1"/>
          </p:cNvSpPr>
          <p:nvPr>
            <p:ph type="title"/>
          </p:nvPr>
        </p:nvSpPr>
        <p:spPr/>
        <p:txBody>
          <a:bodyPr/>
          <a:lstStyle/>
          <a:p>
            <a:r>
              <a:rPr lang="en-GB" dirty="0"/>
              <a:t>The characteristics of teams and groups.</a:t>
            </a:r>
          </a:p>
        </p:txBody>
      </p:sp>
      <p:sp>
        <p:nvSpPr>
          <p:cNvPr id="5" name="Text Placeholder 4">
            <a:extLst>
              <a:ext uri="{FF2B5EF4-FFF2-40B4-BE49-F238E27FC236}">
                <a16:creationId xmlns:a16="http://schemas.microsoft.com/office/drawing/2014/main" id="{F12A19B9-2982-4888-AE36-FCD98DA78209}"/>
              </a:ext>
            </a:extLst>
          </p:cNvPr>
          <p:cNvSpPr>
            <a:spLocks noGrp="1"/>
          </p:cNvSpPr>
          <p:nvPr>
            <p:ph type="body" idx="1"/>
          </p:nvPr>
        </p:nvSpPr>
        <p:spPr/>
        <p:txBody>
          <a:bodyPr/>
          <a:lstStyle/>
          <a:p>
            <a:r>
              <a:rPr lang="en-GB" b="1" u="sng" dirty="0"/>
              <a:t>Teams</a:t>
            </a:r>
          </a:p>
        </p:txBody>
      </p:sp>
      <p:sp>
        <p:nvSpPr>
          <p:cNvPr id="6" name="Content Placeholder 5">
            <a:extLst>
              <a:ext uri="{FF2B5EF4-FFF2-40B4-BE49-F238E27FC236}">
                <a16:creationId xmlns:a16="http://schemas.microsoft.com/office/drawing/2014/main" id="{47AF0491-9968-4AEA-9E9B-07F73EEC9D7D}"/>
              </a:ext>
            </a:extLst>
          </p:cNvPr>
          <p:cNvSpPr>
            <a:spLocks noGrp="1"/>
          </p:cNvSpPr>
          <p:nvPr>
            <p:ph sz="half" idx="2"/>
          </p:nvPr>
        </p:nvSpPr>
        <p:spPr/>
        <p:txBody>
          <a:bodyPr/>
          <a:lstStyle/>
          <a:p>
            <a:r>
              <a:rPr lang="en-GB" b="1" dirty="0"/>
              <a:t>Committed</a:t>
            </a:r>
          </a:p>
          <a:p>
            <a:r>
              <a:rPr lang="en-GB" b="1" dirty="0"/>
              <a:t>High need for achievement</a:t>
            </a:r>
          </a:p>
          <a:p>
            <a:r>
              <a:rPr lang="en-GB" b="1" dirty="0"/>
              <a:t>Effective communication</a:t>
            </a:r>
          </a:p>
          <a:p>
            <a:r>
              <a:rPr lang="en-GB" b="1" dirty="0"/>
              <a:t>Self-directed </a:t>
            </a:r>
          </a:p>
          <a:p>
            <a:r>
              <a:rPr lang="en-GB" b="1" dirty="0"/>
              <a:t>Innovative behaviour</a:t>
            </a:r>
          </a:p>
          <a:p>
            <a:r>
              <a:rPr lang="en-GB" b="1" dirty="0"/>
              <a:t>Share the same goals</a:t>
            </a:r>
          </a:p>
          <a:p>
            <a:r>
              <a:rPr lang="en-GB" b="1" dirty="0"/>
              <a:t>Interaction</a:t>
            </a:r>
          </a:p>
        </p:txBody>
      </p:sp>
      <p:sp>
        <p:nvSpPr>
          <p:cNvPr id="7" name="Text Placeholder 6">
            <a:extLst>
              <a:ext uri="{FF2B5EF4-FFF2-40B4-BE49-F238E27FC236}">
                <a16:creationId xmlns:a16="http://schemas.microsoft.com/office/drawing/2014/main" id="{3E152ECF-4936-46F0-B564-89375AA708E0}"/>
              </a:ext>
            </a:extLst>
          </p:cNvPr>
          <p:cNvSpPr>
            <a:spLocks noGrp="1"/>
          </p:cNvSpPr>
          <p:nvPr>
            <p:ph type="body" sz="quarter" idx="3"/>
          </p:nvPr>
        </p:nvSpPr>
        <p:spPr/>
        <p:txBody>
          <a:bodyPr/>
          <a:lstStyle/>
          <a:p>
            <a:r>
              <a:rPr lang="en-GB" b="1" u="sng" dirty="0"/>
              <a:t>Groups</a:t>
            </a:r>
          </a:p>
        </p:txBody>
      </p:sp>
      <p:sp>
        <p:nvSpPr>
          <p:cNvPr id="8" name="Content Placeholder 7">
            <a:extLst>
              <a:ext uri="{FF2B5EF4-FFF2-40B4-BE49-F238E27FC236}">
                <a16:creationId xmlns:a16="http://schemas.microsoft.com/office/drawing/2014/main" id="{08AA8B6A-1553-4DED-9F09-CBB27F1403AE}"/>
              </a:ext>
            </a:extLst>
          </p:cNvPr>
          <p:cNvSpPr>
            <a:spLocks noGrp="1"/>
          </p:cNvSpPr>
          <p:nvPr>
            <p:ph sz="quarter" idx="4"/>
          </p:nvPr>
        </p:nvSpPr>
        <p:spPr/>
        <p:txBody>
          <a:bodyPr/>
          <a:lstStyle/>
          <a:p>
            <a:r>
              <a:rPr lang="en-GB" b="1" dirty="0"/>
              <a:t>Independence </a:t>
            </a:r>
          </a:p>
          <a:p>
            <a:r>
              <a:rPr lang="en-GB" b="1" dirty="0"/>
              <a:t>Common goals</a:t>
            </a:r>
          </a:p>
          <a:p>
            <a:r>
              <a:rPr lang="en-GB" b="1" dirty="0"/>
              <a:t>Shared norms</a:t>
            </a:r>
          </a:p>
          <a:p>
            <a:r>
              <a:rPr lang="en-GB" b="1" dirty="0"/>
              <a:t>Synergy</a:t>
            </a:r>
          </a:p>
          <a:p>
            <a:r>
              <a:rPr lang="en-GB" b="1" dirty="0"/>
              <a:t>Interaction</a:t>
            </a:r>
          </a:p>
          <a:p>
            <a:r>
              <a:rPr lang="en-GB" b="1" dirty="0"/>
              <a:t>Cohesiveness</a:t>
            </a:r>
          </a:p>
        </p:txBody>
      </p:sp>
      <p:sp>
        <p:nvSpPr>
          <p:cNvPr id="9" name="TextBox 8">
            <a:extLst>
              <a:ext uri="{FF2B5EF4-FFF2-40B4-BE49-F238E27FC236}">
                <a16:creationId xmlns:a16="http://schemas.microsoft.com/office/drawing/2014/main" id="{BBE8CE89-F62D-4D95-9AD7-2DE2CF3D856C}"/>
              </a:ext>
            </a:extLst>
          </p:cNvPr>
          <p:cNvSpPr txBox="1"/>
          <p:nvPr/>
        </p:nvSpPr>
        <p:spPr>
          <a:xfrm>
            <a:off x="6983896" y="6188765"/>
            <a:ext cx="4678017" cy="646331"/>
          </a:xfrm>
          <a:prstGeom prst="rect">
            <a:avLst/>
          </a:prstGeom>
          <a:noFill/>
        </p:spPr>
        <p:txBody>
          <a:bodyPr wrap="square" rtlCol="0">
            <a:spAutoFit/>
          </a:bodyPr>
          <a:lstStyle/>
          <a:p>
            <a:r>
              <a:rPr lang="en-GB" dirty="0"/>
              <a:t>(Thamhain, 2012).  </a:t>
            </a:r>
          </a:p>
          <a:p>
            <a:r>
              <a:rPr lang="en-GB" dirty="0"/>
              <a:t>(Indiana State University, No date).</a:t>
            </a:r>
          </a:p>
        </p:txBody>
      </p:sp>
    </p:spTree>
    <p:extLst>
      <p:ext uri="{BB962C8B-B14F-4D97-AF65-F5344CB8AC3E}">
        <p14:creationId xmlns:p14="http://schemas.microsoft.com/office/powerpoint/2010/main" val="921562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1000"/>
                                  </p:stCondLst>
                                  <p:childTnLst>
                                    <p:set>
                                      <p:cBhvr>
                                        <p:cTn id="6" dur="1" fill="hold">
                                          <p:stCondLst>
                                            <p:cond delay="0"/>
                                          </p:stCondLst>
                                        </p:cTn>
                                        <p:tgtEl>
                                          <p:spTgt spid="6">
                                            <p:txEl>
                                              <p:pRg st="0" end="0"/>
                                            </p:txEl>
                                          </p:spTgt>
                                        </p:tgtEl>
                                        <p:attrNameLst>
                                          <p:attrName>style.visibility</p:attrName>
                                        </p:attrNameLst>
                                      </p:cBhvr>
                                      <p:to>
                                        <p:strVal val="visible"/>
                                      </p:to>
                                    </p:set>
                                    <p:anim calcmode="lin" valueType="num">
                                      <p:cBhvr additive="base">
                                        <p:cTn id="7" dur="500" fill="hold"/>
                                        <p:tgtEl>
                                          <p:spTgt spid="6">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6">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1000"/>
                                  </p:stCondLst>
                                  <p:childTnLst>
                                    <p:set>
                                      <p:cBhvr>
                                        <p:cTn id="12" dur="1" fill="hold">
                                          <p:stCondLst>
                                            <p:cond delay="0"/>
                                          </p:stCondLst>
                                        </p:cTn>
                                        <p:tgtEl>
                                          <p:spTgt spid="6">
                                            <p:txEl>
                                              <p:pRg st="1" end="1"/>
                                            </p:txEl>
                                          </p:spTgt>
                                        </p:tgtEl>
                                        <p:attrNameLst>
                                          <p:attrName>style.visibility</p:attrName>
                                        </p:attrNameLst>
                                      </p:cBhvr>
                                      <p:to>
                                        <p:strVal val="visible"/>
                                      </p:to>
                                    </p:set>
                                    <p:anim calcmode="lin" valueType="num">
                                      <p:cBhvr additive="base">
                                        <p:cTn id="13" dur="500" fill="hold"/>
                                        <p:tgtEl>
                                          <p:spTgt spid="6">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6">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1000"/>
                                  </p:stCondLst>
                                  <p:childTnLst>
                                    <p:set>
                                      <p:cBhvr>
                                        <p:cTn id="18" dur="1" fill="hold">
                                          <p:stCondLst>
                                            <p:cond delay="0"/>
                                          </p:stCondLst>
                                        </p:cTn>
                                        <p:tgtEl>
                                          <p:spTgt spid="6">
                                            <p:txEl>
                                              <p:pRg st="2" end="2"/>
                                            </p:txEl>
                                          </p:spTgt>
                                        </p:tgtEl>
                                        <p:attrNameLst>
                                          <p:attrName>style.visibility</p:attrName>
                                        </p:attrNameLst>
                                      </p:cBhvr>
                                      <p:to>
                                        <p:strVal val="visible"/>
                                      </p:to>
                                    </p:set>
                                    <p:anim calcmode="lin" valueType="num">
                                      <p:cBhvr additive="base">
                                        <p:cTn id="19" dur="500" fill="hold"/>
                                        <p:tgtEl>
                                          <p:spTgt spid="6">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6">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1000"/>
                                  </p:stCondLst>
                                  <p:childTnLst>
                                    <p:set>
                                      <p:cBhvr>
                                        <p:cTn id="24" dur="1" fill="hold">
                                          <p:stCondLst>
                                            <p:cond delay="0"/>
                                          </p:stCondLst>
                                        </p:cTn>
                                        <p:tgtEl>
                                          <p:spTgt spid="6">
                                            <p:txEl>
                                              <p:pRg st="3" end="3"/>
                                            </p:txEl>
                                          </p:spTgt>
                                        </p:tgtEl>
                                        <p:attrNameLst>
                                          <p:attrName>style.visibility</p:attrName>
                                        </p:attrNameLst>
                                      </p:cBhvr>
                                      <p:to>
                                        <p:strVal val="visible"/>
                                      </p:to>
                                    </p:set>
                                    <p:anim calcmode="lin" valueType="num">
                                      <p:cBhvr additive="base">
                                        <p:cTn id="25" dur="500" fill="hold"/>
                                        <p:tgtEl>
                                          <p:spTgt spid="6">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6">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1000"/>
                                  </p:stCondLst>
                                  <p:childTnLst>
                                    <p:set>
                                      <p:cBhvr>
                                        <p:cTn id="30" dur="1" fill="hold">
                                          <p:stCondLst>
                                            <p:cond delay="0"/>
                                          </p:stCondLst>
                                        </p:cTn>
                                        <p:tgtEl>
                                          <p:spTgt spid="6">
                                            <p:txEl>
                                              <p:pRg st="4" end="4"/>
                                            </p:txEl>
                                          </p:spTgt>
                                        </p:tgtEl>
                                        <p:attrNameLst>
                                          <p:attrName>style.visibility</p:attrName>
                                        </p:attrNameLst>
                                      </p:cBhvr>
                                      <p:to>
                                        <p:strVal val="visible"/>
                                      </p:to>
                                    </p:set>
                                    <p:anim calcmode="lin" valueType="num">
                                      <p:cBhvr additive="base">
                                        <p:cTn id="31" dur="500" fill="hold"/>
                                        <p:tgtEl>
                                          <p:spTgt spid="6">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6">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1000"/>
                                  </p:stCondLst>
                                  <p:childTnLst>
                                    <p:set>
                                      <p:cBhvr>
                                        <p:cTn id="36" dur="1" fill="hold">
                                          <p:stCondLst>
                                            <p:cond delay="0"/>
                                          </p:stCondLst>
                                        </p:cTn>
                                        <p:tgtEl>
                                          <p:spTgt spid="6">
                                            <p:txEl>
                                              <p:pRg st="5" end="5"/>
                                            </p:txEl>
                                          </p:spTgt>
                                        </p:tgtEl>
                                        <p:attrNameLst>
                                          <p:attrName>style.visibility</p:attrName>
                                        </p:attrNameLst>
                                      </p:cBhvr>
                                      <p:to>
                                        <p:strVal val="visible"/>
                                      </p:to>
                                    </p:set>
                                    <p:anim calcmode="lin" valueType="num">
                                      <p:cBhvr additive="base">
                                        <p:cTn id="37" dur="500" fill="hold"/>
                                        <p:tgtEl>
                                          <p:spTgt spid="6">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6">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1000"/>
                                  </p:stCondLst>
                                  <p:childTnLst>
                                    <p:set>
                                      <p:cBhvr>
                                        <p:cTn id="42" dur="1" fill="hold">
                                          <p:stCondLst>
                                            <p:cond delay="0"/>
                                          </p:stCondLst>
                                        </p:cTn>
                                        <p:tgtEl>
                                          <p:spTgt spid="6">
                                            <p:txEl>
                                              <p:pRg st="6" end="6"/>
                                            </p:txEl>
                                          </p:spTgt>
                                        </p:tgtEl>
                                        <p:attrNameLst>
                                          <p:attrName>style.visibility</p:attrName>
                                        </p:attrNameLst>
                                      </p:cBhvr>
                                      <p:to>
                                        <p:strVal val="visible"/>
                                      </p:to>
                                    </p:set>
                                    <p:anim calcmode="lin" valueType="num">
                                      <p:cBhvr additive="base">
                                        <p:cTn id="43" dur="500" fill="hold"/>
                                        <p:tgtEl>
                                          <p:spTgt spid="6">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6">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8">
                                            <p:txEl>
                                              <p:pRg st="0" end="0"/>
                                            </p:txEl>
                                          </p:spTgt>
                                        </p:tgtEl>
                                        <p:attrNameLst>
                                          <p:attrName>style.visibility</p:attrName>
                                        </p:attrNameLst>
                                      </p:cBhvr>
                                      <p:to>
                                        <p:strVal val="visible"/>
                                      </p:to>
                                    </p:set>
                                    <p:anim calcmode="lin" valueType="num">
                                      <p:cBhvr additive="base">
                                        <p:cTn id="49" dur="50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8">
                                            <p:txEl>
                                              <p:pRg st="1" end="1"/>
                                            </p:txEl>
                                          </p:spTgt>
                                        </p:tgtEl>
                                        <p:attrNameLst>
                                          <p:attrName>style.visibility</p:attrName>
                                        </p:attrNameLst>
                                      </p:cBhvr>
                                      <p:to>
                                        <p:strVal val="visible"/>
                                      </p:to>
                                    </p:set>
                                    <p:anim calcmode="lin" valueType="num">
                                      <p:cBhvr additive="base">
                                        <p:cTn id="55"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57" fill="hold">
                      <p:stCondLst>
                        <p:cond delay="indefinite"/>
                      </p:stCondLst>
                      <p:childTnLst>
                        <p:par>
                          <p:cTn id="58" fill="hold">
                            <p:stCondLst>
                              <p:cond delay="0"/>
                            </p:stCondLst>
                            <p:childTnLst>
                              <p:par>
                                <p:cTn id="59" presetID="2" presetClass="entr" presetSubtype="4" fill="hold" grpId="0" nodeType="clickEffect">
                                  <p:stCondLst>
                                    <p:cond delay="0"/>
                                  </p:stCondLst>
                                  <p:childTnLst>
                                    <p:set>
                                      <p:cBhvr>
                                        <p:cTn id="60" dur="1" fill="hold">
                                          <p:stCondLst>
                                            <p:cond delay="0"/>
                                          </p:stCondLst>
                                        </p:cTn>
                                        <p:tgtEl>
                                          <p:spTgt spid="8">
                                            <p:txEl>
                                              <p:pRg st="2" end="2"/>
                                            </p:txEl>
                                          </p:spTgt>
                                        </p:tgtEl>
                                        <p:attrNameLst>
                                          <p:attrName>style.visibility</p:attrName>
                                        </p:attrNameLst>
                                      </p:cBhvr>
                                      <p:to>
                                        <p:strVal val="visible"/>
                                      </p:to>
                                    </p:set>
                                    <p:anim calcmode="lin" valueType="num">
                                      <p:cBhvr additive="base">
                                        <p:cTn id="61"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62"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63" fill="hold">
                      <p:stCondLst>
                        <p:cond delay="indefinite"/>
                      </p:stCondLst>
                      <p:childTnLst>
                        <p:par>
                          <p:cTn id="64" fill="hold">
                            <p:stCondLst>
                              <p:cond delay="0"/>
                            </p:stCondLst>
                            <p:childTnLst>
                              <p:par>
                                <p:cTn id="65" presetID="2" presetClass="entr" presetSubtype="4" fill="hold" grpId="0" nodeType="clickEffect">
                                  <p:stCondLst>
                                    <p:cond delay="0"/>
                                  </p:stCondLst>
                                  <p:childTnLst>
                                    <p:set>
                                      <p:cBhvr>
                                        <p:cTn id="66" dur="1" fill="hold">
                                          <p:stCondLst>
                                            <p:cond delay="0"/>
                                          </p:stCondLst>
                                        </p:cTn>
                                        <p:tgtEl>
                                          <p:spTgt spid="8">
                                            <p:txEl>
                                              <p:pRg st="3" end="3"/>
                                            </p:txEl>
                                          </p:spTgt>
                                        </p:tgtEl>
                                        <p:attrNameLst>
                                          <p:attrName>style.visibility</p:attrName>
                                        </p:attrNameLst>
                                      </p:cBhvr>
                                      <p:to>
                                        <p:strVal val="visible"/>
                                      </p:to>
                                    </p:set>
                                    <p:anim calcmode="lin" valueType="num">
                                      <p:cBhvr additive="base">
                                        <p:cTn id="67"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68" dur="500" fill="hold"/>
                                        <p:tgtEl>
                                          <p:spTgt spid="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69" fill="hold">
                      <p:stCondLst>
                        <p:cond delay="indefinite"/>
                      </p:stCondLst>
                      <p:childTnLst>
                        <p:par>
                          <p:cTn id="70" fill="hold">
                            <p:stCondLst>
                              <p:cond delay="0"/>
                            </p:stCondLst>
                            <p:childTnLst>
                              <p:par>
                                <p:cTn id="71" presetID="2" presetClass="entr" presetSubtype="4" fill="hold" grpId="0" nodeType="clickEffect">
                                  <p:stCondLst>
                                    <p:cond delay="0"/>
                                  </p:stCondLst>
                                  <p:childTnLst>
                                    <p:set>
                                      <p:cBhvr>
                                        <p:cTn id="72" dur="1" fill="hold">
                                          <p:stCondLst>
                                            <p:cond delay="0"/>
                                          </p:stCondLst>
                                        </p:cTn>
                                        <p:tgtEl>
                                          <p:spTgt spid="8">
                                            <p:txEl>
                                              <p:pRg st="4" end="4"/>
                                            </p:txEl>
                                          </p:spTgt>
                                        </p:tgtEl>
                                        <p:attrNameLst>
                                          <p:attrName>style.visibility</p:attrName>
                                        </p:attrNameLst>
                                      </p:cBhvr>
                                      <p:to>
                                        <p:strVal val="visible"/>
                                      </p:to>
                                    </p:set>
                                    <p:anim calcmode="lin" valueType="num">
                                      <p:cBhvr additive="base">
                                        <p:cTn id="73"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74" dur="500" fill="hold"/>
                                        <p:tgtEl>
                                          <p:spTgt spid="8">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75" fill="hold">
                      <p:stCondLst>
                        <p:cond delay="indefinite"/>
                      </p:stCondLst>
                      <p:childTnLst>
                        <p:par>
                          <p:cTn id="76" fill="hold">
                            <p:stCondLst>
                              <p:cond delay="0"/>
                            </p:stCondLst>
                            <p:childTnLst>
                              <p:par>
                                <p:cTn id="77" presetID="2" presetClass="entr" presetSubtype="4" fill="hold" grpId="0" nodeType="clickEffect">
                                  <p:stCondLst>
                                    <p:cond delay="0"/>
                                  </p:stCondLst>
                                  <p:childTnLst>
                                    <p:set>
                                      <p:cBhvr>
                                        <p:cTn id="78" dur="1" fill="hold">
                                          <p:stCondLst>
                                            <p:cond delay="0"/>
                                          </p:stCondLst>
                                        </p:cTn>
                                        <p:tgtEl>
                                          <p:spTgt spid="8">
                                            <p:txEl>
                                              <p:pRg st="5" end="5"/>
                                            </p:txEl>
                                          </p:spTgt>
                                        </p:tgtEl>
                                        <p:attrNameLst>
                                          <p:attrName>style.visibility</p:attrName>
                                        </p:attrNameLst>
                                      </p:cBhvr>
                                      <p:to>
                                        <p:strVal val="visible"/>
                                      </p:to>
                                    </p:set>
                                    <p:anim calcmode="lin" valueType="num">
                                      <p:cBhvr additive="base">
                                        <p:cTn id="79" dur="500" fill="hold"/>
                                        <p:tgtEl>
                                          <p:spTgt spid="8">
                                            <p:txEl>
                                              <p:pRg st="5" end="5"/>
                                            </p:txEl>
                                          </p:spTgt>
                                        </p:tgtEl>
                                        <p:attrNameLst>
                                          <p:attrName>ppt_x</p:attrName>
                                        </p:attrNameLst>
                                      </p:cBhvr>
                                      <p:tavLst>
                                        <p:tav tm="0">
                                          <p:val>
                                            <p:strVal val="#ppt_x"/>
                                          </p:val>
                                        </p:tav>
                                        <p:tav tm="100000">
                                          <p:val>
                                            <p:strVal val="#ppt_x"/>
                                          </p:val>
                                        </p:tav>
                                      </p:tavLst>
                                    </p:anim>
                                    <p:anim calcmode="lin" valueType="num">
                                      <p:cBhvr additive="base">
                                        <p:cTn id="80" dur="500" fill="hold"/>
                                        <p:tgtEl>
                                          <p:spTgt spid="8">
                                            <p:txEl>
                                              <p:pRg st="5" end="5"/>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P spid="8" grpId="0" uiExpand="1"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EA5F1E66-BC8A-4EC3-89A1-3E748CBBC105}"/>
              </a:ext>
            </a:extLst>
          </p:cNvPr>
          <p:cNvSpPr>
            <a:spLocks noGrp="1"/>
          </p:cNvSpPr>
          <p:nvPr>
            <p:ph type="title"/>
          </p:nvPr>
        </p:nvSpPr>
        <p:spPr/>
        <p:txBody>
          <a:bodyPr/>
          <a:lstStyle/>
          <a:p>
            <a:r>
              <a:rPr lang="en-GB" dirty="0"/>
              <a:t>What is the difference between groups and teams</a:t>
            </a:r>
            <a:r>
              <a:rPr lang="en-GB" dirty="0">
                <a:latin typeface="Arial" panose="020B0604020202020204" pitchFamily="34" charset="0"/>
                <a:cs typeface="Arial" panose="020B0604020202020204" pitchFamily="34" charset="0"/>
              </a:rPr>
              <a:t>?</a:t>
            </a:r>
          </a:p>
        </p:txBody>
      </p:sp>
      <p:sp>
        <p:nvSpPr>
          <p:cNvPr id="8" name="Text Placeholder 7">
            <a:extLst>
              <a:ext uri="{FF2B5EF4-FFF2-40B4-BE49-F238E27FC236}">
                <a16:creationId xmlns:a16="http://schemas.microsoft.com/office/drawing/2014/main" id="{C219ED7A-3332-4D93-9517-CCA741DFA5DE}"/>
              </a:ext>
            </a:extLst>
          </p:cNvPr>
          <p:cNvSpPr>
            <a:spLocks noGrp="1"/>
          </p:cNvSpPr>
          <p:nvPr>
            <p:ph type="body" idx="1"/>
          </p:nvPr>
        </p:nvSpPr>
        <p:spPr>
          <a:xfrm>
            <a:off x="1154953" y="3292613"/>
            <a:ext cx="9751585" cy="576262"/>
          </a:xfrm>
        </p:spPr>
        <p:txBody>
          <a:bodyPr/>
          <a:lstStyle/>
          <a:p>
            <a:pPr algn="ctr"/>
            <a:r>
              <a:rPr lang="en-GB" b="1" dirty="0"/>
              <a:t>While all teams are groups of individuals, not all groups are teams. (Boundless, No Date).</a:t>
            </a:r>
          </a:p>
        </p:txBody>
      </p:sp>
      <p:sp>
        <p:nvSpPr>
          <p:cNvPr id="9" name="Content Placeholder 8">
            <a:extLst>
              <a:ext uri="{FF2B5EF4-FFF2-40B4-BE49-F238E27FC236}">
                <a16:creationId xmlns:a16="http://schemas.microsoft.com/office/drawing/2014/main" id="{CDDC21B9-DDBE-4095-820D-0F5F68A971CA}"/>
              </a:ext>
            </a:extLst>
          </p:cNvPr>
          <p:cNvSpPr>
            <a:spLocks noGrp="1"/>
          </p:cNvSpPr>
          <p:nvPr>
            <p:ph sz="half" idx="2"/>
          </p:nvPr>
        </p:nvSpPr>
        <p:spPr>
          <a:xfrm>
            <a:off x="1154953" y="4451971"/>
            <a:ext cx="9751585" cy="1028885"/>
          </a:xfrm>
        </p:spPr>
        <p:txBody>
          <a:bodyPr>
            <a:normAutofit fontScale="40000" lnSpcReduction="20000"/>
          </a:bodyPr>
          <a:lstStyle/>
          <a:p>
            <a:pPr marL="0" indent="0" algn="ctr">
              <a:buNone/>
            </a:pPr>
            <a:r>
              <a:rPr lang="en-GB" sz="5500" b="1" dirty="0"/>
              <a:t>Teams and groups differ in several ways: task orientation, purpose, independence, formal structure and familiarity among participants.</a:t>
            </a:r>
          </a:p>
        </p:txBody>
      </p:sp>
    </p:spTree>
    <p:extLst>
      <p:ext uri="{BB962C8B-B14F-4D97-AF65-F5344CB8AC3E}">
        <p14:creationId xmlns:p14="http://schemas.microsoft.com/office/powerpoint/2010/main" val="23642013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3">
            <a:duotone>
              <a:schemeClr val="bg2">
                <a:shade val="69000"/>
                <a:hueMod val="91000"/>
                <a:satMod val="164000"/>
                <a:lumMod val="74000"/>
              </a:schemeClr>
              <a:schemeClr val="bg2">
                <a:hueMod val="124000"/>
                <a:satMod val="140000"/>
                <a:lumMod val="142000"/>
              </a:schemeClr>
            </a:duotone>
          </a:blip>
          <a:stretch/>
        </a:blipFill>
        <a:effectLst/>
      </p:bgPr>
    </p:bg>
    <p:spTree>
      <p:nvGrpSpPr>
        <p:cNvPr id="1" name=""/>
        <p:cNvGrpSpPr/>
        <p:nvPr/>
      </p:nvGrpSpPr>
      <p:grpSpPr>
        <a:xfrm>
          <a:off x="0" y="0"/>
          <a:ext cx="0" cy="0"/>
          <a:chOff x="0" y="0"/>
          <a:chExt cx="0" cy="0"/>
        </a:xfrm>
      </p:grpSpPr>
      <p:graphicFrame>
        <p:nvGraphicFramePr>
          <p:cNvPr id="10" name="Table 10">
            <a:extLst>
              <a:ext uri="{FF2B5EF4-FFF2-40B4-BE49-F238E27FC236}">
                <a16:creationId xmlns:a16="http://schemas.microsoft.com/office/drawing/2014/main" id="{0DF885DA-13BF-4E3E-885F-AB64257587FC}"/>
              </a:ext>
            </a:extLst>
          </p:cNvPr>
          <p:cNvGraphicFramePr>
            <a:graphicFrameLocks noGrp="1"/>
          </p:cNvGraphicFramePr>
          <p:nvPr>
            <p:extLst>
              <p:ext uri="{D42A27DB-BD31-4B8C-83A1-F6EECF244321}">
                <p14:modId xmlns:p14="http://schemas.microsoft.com/office/powerpoint/2010/main" val="2574385412"/>
              </p:ext>
            </p:extLst>
          </p:nvPr>
        </p:nvGraphicFramePr>
        <p:xfrm>
          <a:off x="2107361" y="1940615"/>
          <a:ext cx="8098750" cy="4068826"/>
        </p:xfrm>
        <a:graphic>
          <a:graphicData uri="http://schemas.openxmlformats.org/drawingml/2006/table">
            <a:tbl>
              <a:tblPr firstRow="1" bandRow="1">
                <a:tableStyleId>{5C22544A-7EE6-4342-B048-85BDC9FD1C3A}</a:tableStyleId>
              </a:tblPr>
              <a:tblGrid>
                <a:gridCol w="4049375">
                  <a:extLst>
                    <a:ext uri="{9D8B030D-6E8A-4147-A177-3AD203B41FA5}">
                      <a16:colId xmlns:a16="http://schemas.microsoft.com/office/drawing/2014/main" val="1298907672"/>
                    </a:ext>
                  </a:extLst>
                </a:gridCol>
                <a:gridCol w="4049375">
                  <a:extLst>
                    <a:ext uri="{9D8B030D-6E8A-4147-A177-3AD203B41FA5}">
                      <a16:colId xmlns:a16="http://schemas.microsoft.com/office/drawing/2014/main" val="1359547977"/>
                    </a:ext>
                  </a:extLst>
                </a:gridCol>
              </a:tblGrid>
              <a:tr h="405743">
                <a:tc>
                  <a:txBody>
                    <a:bodyPr/>
                    <a:lstStyle/>
                    <a:p>
                      <a:pPr marL="0" indent="0">
                        <a:buFont typeface="Arial" panose="020B0604020202020204" pitchFamily="34" charset="0"/>
                        <a:buNone/>
                      </a:pPr>
                      <a:r>
                        <a:rPr lang="en-GB" dirty="0"/>
                        <a:t>Groups</a:t>
                      </a:r>
                    </a:p>
                  </a:txBody>
                  <a:tcPr/>
                </a:tc>
                <a:tc>
                  <a:txBody>
                    <a:bodyPr/>
                    <a:lstStyle/>
                    <a:p>
                      <a:pPr marL="0" indent="0">
                        <a:buFont typeface="Arial" panose="020B0604020202020204" pitchFamily="34" charset="0"/>
                        <a:buNone/>
                      </a:pPr>
                      <a:r>
                        <a:rPr lang="en-GB" dirty="0"/>
                        <a:t>Teams</a:t>
                      </a:r>
                    </a:p>
                  </a:txBody>
                  <a:tcPr/>
                </a:tc>
                <a:extLst>
                  <a:ext uri="{0D108BD9-81ED-4DB2-BD59-A6C34878D82A}">
                    <a16:rowId xmlns:a16="http://schemas.microsoft.com/office/drawing/2014/main" val="2179869017"/>
                  </a:ext>
                </a:extLst>
              </a:tr>
              <a:tr h="587605">
                <a:tc>
                  <a:txBody>
                    <a:bodyPr/>
                    <a:lstStyle/>
                    <a:p>
                      <a:pPr marL="0" indent="0">
                        <a:buFontTx/>
                        <a:buNone/>
                      </a:pPr>
                      <a:r>
                        <a:rPr lang="en-GB" b="1" dirty="0"/>
                        <a:t>Designated team leader</a:t>
                      </a:r>
                    </a:p>
                  </a:txBody>
                  <a:tcPr/>
                </a:tc>
                <a:tc>
                  <a:txBody>
                    <a:bodyPr/>
                    <a:lstStyle/>
                    <a:p>
                      <a:pPr marL="0" indent="0">
                        <a:buFontTx/>
                        <a:buNone/>
                      </a:pPr>
                      <a:r>
                        <a:rPr lang="en-GB" b="1" dirty="0"/>
                        <a:t>Shares or rotates leadership roles.</a:t>
                      </a:r>
                    </a:p>
                  </a:txBody>
                  <a:tcPr/>
                </a:tc>
                <a:extLst>
                  <a:ext uri="{0D108BD9-81ED-4DB2-BD59-A6C34878D82A}">
                    <a16:rowId xmlns:a16="http://schemas.microsoft.com/office/drawing/2014/main" val="1951195239"/>
                  </a:ext>
                </a:extLst>
              </a:tr>
              <a:tr h="423718">
                <a:tc>
                  <a:txBody>
                    <a:bodyPr/>
                    <a:lstStyle/>
                    <a:p>
                      <a:pPr marL="0" indent="0">
                        <a:buFontTx/>
                        <a:buNone/>
                      </a:pPr>
                      <a:r>
                        <a:rPr lang="en-GB" b="1" dirty="0"/>
                        <a:t>Focus is on self</a:t>
                      </a:r>
                    </a:p>
                  </a:txBody>
                  <a:tcPr/>
                </a:tc>
                <a:tc>
                  <a:txBody>
                    <a:bodyPr/>
                    <a:lstStyle/>
                    <a:p>
                      <a:pPr marL="0" indent="0">
                        <a:buFontTx/>
                        <a:buNone/>
                      </a:pPr>
                      <a:r>
                        <a:rPr lang="en-GB" b="1" dirty="0"/>
                        <a:t>Focus is on the team</a:t>
                      </a:r>
                    </a:p>
                  </a:txBody>
                  <a:tcPr/>
                </a:tc>
                <a:extLst>
                  <a:ext uri="{0D108BD9-81ED-4DB2-BD59-A6C34878D82A}">
                    <a16:rowId xmlns:a16="http://schemas.microsoft.com/office/drawing/2014/main" val="2017736140"/>
                  </a:ext>
                </a:extLst>
              </a:tr>
              <a:tr h="346434">
                <a:tc>
                  <a:txBody>
                    <a:bodyPr/>
                    <a:lstStyle/>
                    <a:p>
                      <a:pPr marL="0" indent="0">
                        <a:buFontTx/>
                        <a:buNone/>
                      </a:pPr>
                      <a:r>
                        <a:rPr lang="en-GB" b="1" dirty="0"/>
                        <a:t>Independent</a:t>
                      </a:r>
                    </a:p>
                  </a:txBody>
                  <a:tcPr/>
                </a:tc>
                <a:tc>
                  <a:txBody>
                    <a:bodyPr/>
                    <a:lstStyle/>
                    <a:p>
                      <a:pPr marL="0" indent="0">
                        <a:buFontTx/>
                        <a:buNone/>
                      </a:pPr>
                      <a:r>
                        <a:rPr lang="en-GB" b="1" dirty="0"/>
                        <a:t>Interdependent </a:t>
                      </a:r>
                    </a:p>
                  </a:txBody>
                  <a:tcPr/>
                </a:tc>
                <a:extLst>
                  <a:ext uri="{0D108BD9-81ED-4DB2-BD59-A6C34878D82A}">
                    <a16:rowId xmlns:a16="http://schemas.microsoft.com/office/drawing/2014/main" val="634458937"/>
                  </a:ext>
                </a:extLst>
              </a:tr>
              <a:tr h="346434">
                <a:tc>
                  <a:txBody>
                    <a:bodyPr/>
                    <a:lstStyle/>
                    <a:p>
                      <a:pPr marL="0" indent="0">
                        <a:buFontTx/>
                        <a:buNone/>
                      </a:pPr>
                      <a:r>
                        <a:rPr lang="en-GB" b="1" dirty="0"/>
                        <a:t>Not part of decisions</a:t>
                      </a:r>
                    </a:p>
                  </a:txBody>
                  <a:tcPr/>
                </a:tc>
                <a:tc>
                  <a:txBody>
                    <a:bodyPr/>
                    <a:lstStyle/>
                    <a:p>
                      <a:pPr marL="0" indent="0">
                        <a:buFont typeface="Arial" panose="020B0604020202020204" pitchFamily="34" charset="0"/>
                        <a:buNone/>
                      </a:pPr>
                      <a:r>
                        <a:rPr lang="en-GB" b="1" dirty="0"/>
                        <a:t>Part of decisions</a:t>
                      </a:r>
                    </a:p>
                  </a:txBody>
                  <a:tcPr/>
                </a:tc>
                <a:extLst>
                  <a:ext uri="{0D108BD9-81ED-4DB2-BD59-A6C34878D82A}">
                    <a16:rowId xmlns:a16="http://schemas.microsoft.com/office/drawing/2014/main" val="4051768258"/>
                  </a:ext>
                </a:extLst>
              </a:tr>
              <a:tr h="839436">
                <a:tc>
                  <a:txBody>
                    <a:bodyPr/>
                    <a:lstStyle/>
                    <a:p>
                      <a:pPr marL="0" indent="0">
                        <a:buFontTx/>
                        <a:buNone/>
                      </a:pPr>
                      <a:r>
                        <a:rPr lang="en-GB" b="1" dirty="0"/>
                        <a:t>Social community of two or more people, who have something in common. </a:t>
                      </a:r>
                    </a:p>
                  </a:txBody>
                  <a:tcPr/>
                </a:tc>
                <a:tc>
                  <a:txBody>
                    <a:bodyPr/>
                    <a:lstStyle/>
                    <a:p>
                      <a:pPr marL="0" indent="0">
                        <a:buFont typeface="Arial" panose="020B0604020202020204" pitchFamily="34" charset="0"/>
                        <a:buNone/>
                      </a:pPr>
                      <a:r>
                        <a:rPr lang="en-GB" b="1" dirty="0"/>
                        <a:t>Two or more individuals who share a common goal.</a:t>
                      </a:r>
                    </a:p>
                  </a:txBody>
                  <a:tcPr/>
                </a:tc>
                <a:extLst>
                  <a:ext uri="{0D108BD9-81ED-4DB2-BD59-A6C34878D82A}">
                    <a16:rowId xmlns:a16="http://schemas.microsoft.com/office/drawing/2014/main" val="921636577"/>
                  </a:ext>
                </a:extLst>
              </a:tr>
              <a:tr h="587605">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b="1" dirty="0"/>
                        <a:t>Individual responsibility</a:t>
                      </a:r>
                    </a:p>
                    <a:p>
                      <a:endParaRPr lang="en-GB" b="1" dirty="0"/>
                    </a:p>
                  </a:txBody>
                  <a:tcPr/>
                </a:tc>
                <a:tc>
                  <a:txBody>
                    <a:bodyPr/>
                    <a:lstStyle/>
                    <a:p>
                      <a:pPr marL="0" marR="0" lvl="0" indent="0" algn="l" defTabSz="457200" rtl="0" eaLnBrk="1" fontAlgn="auto" latinLnBrk="0" hangingPunct="1">
                        <a:lnSpc>
                          <a:spcPct val="100000"/>
                        </a:lnSpc>
                        <a:spcBef>
                          <a:spcPts val="0"/>
                        </a:spcBef>
                        <a:spcAft>
                          <a:spcPts val="0"/>
                        </a:spcAft>
                        <a:buClrTx/>
                        <a:buSzTx/>
                        <a:buFontTx/>
                        <a:buNone/>
                        <a:tabLst/>
                        <a:defRPr/>
                      </a:pPr>
                      <a:r>
                        <a:rPr lang="en-GB" b="1" dirty="0"/>
                        <a:t>Mutual responsibility </a:t>
                      </a:r>
                    </a:p>
                    <a:p>
                      <a:endParaRPr lang="en-GB" b="1" dirty="0"/>
                    </a:p>
                  </a:txBody>
                  <a:tcPr/>
                </a:tc>
                <a:extLst>
                  <a:ext uri="{0D108BD9-81ED-4DB2-BD59-A6C34878D82A}">
                    <a16:rowId xmlns:a16="http://schemas.microsoft.com/office/drawing/2014/main" val="3391821453"/>
                  </a:ext>
                </a:extLst>
              </a:tr>
              <a:tr h="346434">
                <a:tc>
                  <a:txBody>
                    <a:bodyPr/>
                    <a:lstStyle/>
                    <a:p>
                      <a:endParaRPr lang="en-GB" dirty="0"/>
                    </a:p>
                  </a:txBody>
                  <a:tcPr/>
                </a:tc>
                <a:tc>
                  <a:txBody>
                    <a:bodyPr/>
                    <a:lstStyle/>
                    <a:p>
                      <a:endParaRPr lang="en-GB" dirty="0"/>
                    </a:p>
                  </a:txBody>
                  <a:tcPr/>
                </a:tc>
                <a:extLst>
                  <a:ext uri="{0D108BD9-81ED-4DB2-BD59-A6C34878D82A}">
                    <a16:rowId xmlns:a16="http://schemas.microsoft.com/office/drawing/2014/main" val="967446149"/>
                  </a:ext>
                </a:extLst>
              </a:tr>
            </a:tbl>
          </a:graphicData>
        </a:graphic>
      </p:graphicFrame>
      <p:sp>
        <p:nvSpPr>
          <p:cNvPr id="13" name="Title 12">
            <a:extLst>
              <a:ext uri="{FF2B5EF4-FFF2-40B4-BE49-F238E27FC236}">
                <a16:creationId xmlns:a16="http://schemas.microsoft.com/office/drawing/2014/main" id="{026C7A8A-450B-4E8D-8CC7-04D165715FFA}"/>
              </a:ext>
            </a:extLst>
          </p:cNvPr>
          <p:cNvSpPr>
            <a:spLocks noGrp="1"/>
          </p:cNvSpPr>
          <p:nvPr>
            <p:ph type="title" idx="4294967295"/>
          </p:nvPr>
        </p:nvSpPr>
        <p:spPr>
          <a:xfrm>
            <a:off x="998806" y="340092"/>
            <a:ext cx="8761413" cy="708025"/>
          </a:xfrm>
        </p:spPr>
        <p:txBody>
          <a:bodyPr/>
          <a:lstStyle/>
          <a:p>
            <a:pPr algn="ctr"/>
            <a:r>
              <a:rPr lang="en-GB" b="1" dirty="0">
                <a:solidFill>
                  <a:schemeClr val="tx1"/>
                </a:solidFill>
              </a:rPr>
              <a:t>              Groups Vs Teams (continued).</a:t>
            </a:r>
          </a:p>
        </p:txBody>
      </p:sp>
      <p:sp>
        <p:nvSpPr>
          <p:cNvPr id="2" name="TextBox 1">
            <a:extLst>
              <a:ext uri="{FF2B5EF4-FFF2-40B4-BE49-F238E27FC236}">
                <a16:creationId xmlns:a16="http://schemas.microsoft.com/office/drawing/2014/main" id="{38000B75-EDF7-4225-94ED-CE9795C39A1F}"/>
              </a:ext>
            </a:extLst>
          </p:cNvPr>
          <p:cNvSpPr txBox="1"/>
          <p:nvPr/>
        </p:nvSpPr>
        <p:spPr>
          <a:xfrm>
            <a:off x="8918917" y="6314351"/>
            <a:ext cx="2574388" cy="369332"/>
          </a:xfrm>
          <a:prstGeom prst="rect">
            <a:avLst/>
          </a:prstGeom>
          <a:noFill/>
        </p:spPr>
        <p:txBody>
          <a:bodyPr wrap="square" rtlCol="0">
            <a:spAutoFit/>
          </a:bodyPr>
          <a:lstStyle/>
          <a:p>
            <a:r>
              <a:rPr lang="en-GB" dirty="0"/>
              <a:t>(Myers, 2013).</a:t>
            </a:r>
          </a:p>
        </p:txBody>
      </p:sp>
      <p:sp>
        <p:nvSpPr>
          <p:cNvPr id="3" name="TextBox 2">
            <a:extLst>
              <a:ext uri="{FF2B5EF4-FFF2-40B4-BE49-F238E27FC236}">
                <a16:creationId xmlns:a16="http://schemas.microsoft.com/office/drawing/2014/main" id="{ACE51D85-B321-45CD-A23B-9B4AEEBBDF0E}"/>
              </a:ext>
            </a:extLst>
          </p:cNvPr>
          <p:cNvSpPr txBox="1"/>
          <p:nvPr/>
        </p:nvSpPr>
        <p:spPr>
          <a:xfrm>
            <a:off x="1084048" y="1269685"/>
            <a:ext cx="10145375" cy="369332"/>
          </a:xfrm>
          <a:prstGeom prst="rect">
            <a:avLst/>
          </a:prstGeom>
          <a:noFill/>
        </p:spPr>
        <p:txBody>
          <a:bodyPr wrap="square" rtlCol="0">
            <a:spAutoFit/>
          </a:bodyPr>
          <a:lstStyle/>
          <a:p>
            <a:pPr algn="ctr"/>
            <a:r>
              <a:rPr lang="en-GB" dirty="0"/>
              <a:t>‘ Interchangeably there is an essential difference’. </a:t>
            </a:r>
          </a:p>
        </p:txBody>
      </p:sp>
    </p:spTree>
    <p:extLst>
      <p:ext uri="{BB962C8B-B14F-4D97-AF65-F5344CB8AC3E}">
        <p14:creationId xmlns:p14="http://schemas.microsoft.com/office/powerpoint/2010/main" val="673084464"/>
      </p:ext>
    </p:extLst>
  </p:cSld>
  <p:clrMapOvr>
    <a:overrideClrMapping bg1="dk1" tx1="lt1" bg2="dk2" tx2="lt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E706E0-5419-4490-9885-FB0445CCCCD5}"/>
              </a:ext>
            </a:extLst>
          </p:cNvPr>
          <p:cNvSpPr>
            <a:spLocks noGrp="1"/>
          </p:cNvSpPr>
          <p:nvPr>
            <p:ph type="title"/>
          </p:nvPr>
        </p:nvSpPr>
        <p:spPr/>
        <p:txBody>
          <a:bodyPr>
            <a:normAutofit fontScale="90000"/>
          </a:bodyPr>
          <a:lstStyle/>
          <a:p>
            <a:r>
              <a:rPr lang="en-GB" dirty="0"/>
              <a:t>Elements that make an effective team.</a:t>
            </a:r>
          </a:p>
        </p:txBody>
      </p:sp>
      <p:sp>
        <p:nvSpPr>
          <p:cNvPr id="8" name="Content Placeholder 7">
            <a:extLst>
              <a:ext uri="{FF2B5EF4-FFF2-40B4-BE49-F238E27FC236}">
                <a16:creationId xmlns:a16="http://schemas.microsoft.com/office/drawing/2014/main" id="{2BCF0926-2E95-4002-A865-BEFC18FB44B2}"/>
              </a:ext>
            </a:extLst>
          </p:cNvPr>
          <p:cNvSpPr>
            <a:spLocks noGrp="1"/>
          </p:cNvSpPr>
          <p:nvPr>
            <p:ph idx="1"/>
          </p:nvPr>
        </p:nvSpPr>
        <p:spPr>
          <a:xfrm>
            <a:off x="154746" y="3428999"/>
            <a:ext cx="9825868" cy="3295357"/>
          </a:xfrm>
        </p:spPr>
        <p:txBody>
          <a:bodyPr>
            <a:normAutofit fontScale="92500" lnSpcReduction="10000"/>
          </a:bodyPr>
          <a:lstStyle/>
          <a:p>
            <a:r>
              <a:rPr lang="en-GB" b="1" dirty="0"/>
              <a:t>Open communication.</a:t>
            </a:r>
          </a:p>
          <a:p>
            <a:r>
              <a:rPr lang="en-GB" b="1" dirty="0"/>
              <a:t>Leadership.</a:t>
            </a:r>
          </a:p>
          <a:p>
            <a:r>
              <a:rPr lang="en-GB" b="1" dirty="0"/>
              <a:t>Common goals.</a:t>
            </a:r>
          </a:p>
          <a:p>
            <a:r>
              <a:rPr lang="en-GB" b="1" dirty="0"/>
              <a:t>Respect for differences for example: culture, religion.</a:t>
            </a:r>
          </a:p>
          <a:p>
            <a:r>
              <a:rPr lang="en-GB" b="1" dirty="0"/>
              <a:t>Ground rules.</a:t>
            </a:r>
          </a:p>
          <a:p>
            <a:r>
              <a:rPr lang="en-GB" b="1" dirty="0"/>
              <a:t>Accountability. </a:t>
            </a:r>
          </a:p>
          <a:p>
            <a:r>
              <a:rPr lang="en-GB" b="1" dirty="0"/>
              <a:t>Mutual trust and support among members.</a:t>
            </a:r>
          </a:p>
          <a:p>
            <a:r>
              <a:rPr lang="en-GB" b="1" dirty="0"/>
              <a:t>A sense of group identity.</a:t>
            </a:r>
          </a:p>
          <a:p>
            <a:r>
              <a:rPr lang="en-GB" b="1" dirty="0"/>
              <a:t>A sense of group efficiency. </a:t>
            </a:r>
          </a:p>
        </p:txBody>
      </p:sp>
      <p:sp>
        <p:nvSpPr>
          <p:cNvPr id="10" name="TextBox 9">
            <a:extLst>
              <a:ext uri="{FF2B5EF4-FFF2-40B4-BE49-F238E27FC236}">
                <a16:creationId xmlns:a16="http://schemas.microsoft.com/office/drawing/2014/main" id="{061A824B-11E6-4E19-8C22-A27E3B6CC540}"/>
              </a:ext>
            </a:extLst>
          </p:cNvPr>
          <p:cNvSpPr txBox="1"/>
          <p:nvPr/>
        </p:nvSpPr>
        <p:spPr>
          <a:xfrm>
            <a:off x="1378634" y="2377440"/>
            <a:ext cx="9959926" cy="646331"/>
          </a:xfrm>
          <a:prstGeom prst="rect">
            <a:avLst/>
          </a:prstGeom>
          <a:noFill/>
        </p:spPr>
        <p:txBody>
          <a:bodyPr wrap="square" rtlCol="0">
            <a:spAutoFit/>
          </a:bodyPr>
          <a:lstStyle/>
          <a:p>
            <a:r>
              <a:rPr lang="en-GB" b="1" dirty="0"/>
              <a:t>‘As teams build their journey together, trust, identity, and efficiency must be established for optimal performance’. (Griffiths, B.A.  And Dunham, E.B.  2015).</a:t>
            </a:r>
          </a:p>
        </p:txBody>
      </p:sp>
      <p:sp>
        <p:nvSpPr>
          <p:cNvPr id="11" name="TextBox 10">
            <a:extLst>
              <a:ext uri="{FF2B5EF4-FFF2-40B4-BE49-F238E27FC236}">
                <a16:creationId xmlns:a16="http://schemas.microsoft.com/office/drawing/2014/main" id="{E4CCB70D-A5C3-4CAE-B20C-57A2B1FA8CF4}"/>
              </a:ext>
            </a:extLst>
          </p:cNvPr>
          <p:cNvSpPr txBox="1"/>
          <p:nvPr/>
        </p:nvSpPr>
        <p:spPr>
          <a:xfrm>
            <a:off x="7258929" y="6078025"/>
            <a:ext cx="4933071" cy="646331"/>
          </a:xfrm>
          <a:prstGeom prst="rect">
            <a:avLst/>
          </a:prstGeom>
          <a:noFill/>
        </p:spPr>
        <p:txBody>
          <a:bodyPr wrap="square" rtlCol="0">
            <a:spAutoFit/>
          </a:bodyPr>
          <a:lstStyle/>
          <a:p>
            <a:r>
              <a:rPr lang="en-GB" dirty="0"/>
              <a:t>(Griffiths and Dunham, 2015).</a:t>
            </a:r>
          </a:p>
          <a:p>
            <a:r>
              <a:rPr lang="en-GB" dirty="0"/>
              <a:t>Tarricone and Luca, 2002).  </a:t>
            </a:r>
          </a:p>
        </p:txBody>
      </p:sp>
    </p:spTree>
    <p:extLst>
      <p:ext uri="{BB962C8B-B14F-4D97-AF65-F5344CB8AC3E}">
        <p14:creationId xmlns:p14="http://schemas.microsoft.com/office/powerpoint/2010/main" val="17012953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 calcmode="lin" valueType="num">
                                      <p:cBhvr additive="base">
                                        <p:cTn id="7" dur="750" fill="hold"/>
                                        <p:tgtEl>
                                          <p:spTgt spid="8">
                                            <p:txEl>
                                              <p:pRg st="0" end="0"/>
                                            </p:txEl>
                                          </p:spTgt>
                                        </p:tgtEl>
                                        <p:attrNameLst>
                                          <p:attrName>ppt_x</p:attrName>
                                        </p:attrNameLst>
                                      </p:cBhvr>
                                      <p:tavLst>
                                        <p:tav tm="0">
                                          <p:val>
                                            <p:strVal val="#ppt_x"/>
                                          </p:val>
                                        </p:tav>
                                        <p:tav tm="100000">
                                          <p:val>
                                            <p:strVal val="#ppt_x"/>
                                          </p:val>
                                        </p:tav>
                                      </p:tavLst>
                                    </p:anim>
                                    <p:anim calcmode="lin" valueType="num">
                                      <p:cBhvr additive="base">
                                        <p:cTn id="8" dur="750" fill="hold"/>
                                        <p:tgtEl>
                                          <p:spTgt spid="8">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8">
                                            <p:txEl>
                                              <p:pRg st="1" end="1"/>
                                            </p:txEl>
                                          </p:spTgt>
                                        </p:tgtEl>
                                        <p:attrNameLst>
                                          <p:attrName>style.visibility</p:attrName>
                                        </p:attrNameLst>
                                      </p:cBhvr>
                                      <p:to>
                                        <p:strVal val="visible"/>
                                      </p:to>
                                    </p:set>
                                    <p:anim calcmode="lin" valueType="num">
                                      <p:cBhvr additive="base">
                                        <p:cTn id="13" dur="500" fill="hold"/>
                                        <p:tgtEl>
                                          <p:spTgt spid="8">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8">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8">
                                            <p:txEl>
                                              <p:pRg st="2" end="2"/>
                                            </p:txEl>
                                          </p:spTgt>
                                        </p:tgtEl>
                                        <p:attrNameLst>
                                          <p:attrName>style.visibility</p:attrName>
                                        </p:attrNameLst>
                                      </p:cBhvr>
                                      <p:to>
                                        <p:strVal val="visible"/>
                                      </p:to>
                                    </p:set>
                                    <p:anim calcmode="lin" valueType="num">
                                      <p:cBhvr additive="base">
                                        <p:cTn id="19" dur="500" fill="hold"/>
                                        <p:tgtEl>
                                          <p:spTgt spid="8">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8">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8">
                                            <p:txEl>
                                              <p:pRg st="3" end="3"/>
                                            </p:txEl>
                                          </p:spTgt>
                                        </p:tgtEl>
                                        <p:attrNameLst>
                                          <p:attrName>style.visibility</p:attrName>
                                        </p:attrNameLst>
                                      </p:cBhvr>
                                      <p:to>
                                        <p:strVal val="visible"/>
                                      </p:to>
                                    </p:set>
                                    <p:anim calcmode="lin" valueType="num">
                                      <p:cBhvr additive="base">
                                        <p:cTn id="25" dur="500" fill="hold"/>
                                        <p:tgtEl>
                                          <p:spTgt spid="8">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8">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8">
                                            <p:txEl>
                                              <p:pRg st="4" end="4"/>
                                            </p:txEl>
                                          </p:spTgt>
                                        </p:tgtEl>
                                        <p:attrNameLst>
                                          <p:attrName>style.visibility</p:attrName>
                                        </p:attrNameLst>
                                      </p:cBhvr>
                                      <p:to>
                                        <p:strVal val="visible"/>
                                      </p:to>
                                    </p:set>
                                    <p:anim calcmode="lin" valueType="num">
                                      <p:cBhvr additive="base">
                                        <p:cTn id="31" dur="500" fill="hold"/>
                                        <p:tgtEl>
                                          <p:spTgt spid="8">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8">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8">
                                            <p:txEl>
                                              <p:pRg st="5" end="5"/>
                                            </p:txEl>
                                          </p:spTgt>
                                        </p:tgtEl>
                                        <p:attrNameLst>
                                          <p:attrName>style.visibility</p:attrName>
                                        </p:attrNameLst>
                                      </p:cBhvr>
                                      <p:to>
                                        <p:strVal val="visible"/>
                                      </p:to>
                                    </p:set>
                                    <p:anim calcmode="lin" valueType="num">
                                      <p:cBhvr additive="base">
                                        <p:cTn id="37" dur="500" fill="hold"/>
                                        <p:tgtEl>
                                          <p:spTgt spid="8">
                                            <p:txEl>
                                              <p:pRg st="5" end="5"/>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8">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8">
                                            <p:txEl>
                                              <p:pRg st="6" end="6"/>
                                            </p:txEl>
                                          </p:spTgt>
                                        </p:tgtEl>
                                        <p:attrNameLst>
                                          <p:attrName>style.visibility</p:attrName>
                                        </p:attrNameLst>
                                      </p:cBhvr>
                                      <p:to>
                                        <p:strVal val="visible"/>
                                      </p:to>
                                    </p:set>
                                    <p:anim calcmode="lin" valueType="num">
                                      <p:cBhvr additive="base">
                                        <p:cTn id="43" dur="500" fill="hold"/>
                                        <p:tgtEl>
                                          <p:spTgt spid="8">
                                            <p:txEl>
                                              <p:pRg st="6" end="6"/>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8">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8">
                                            <p:txEl>
                                              <p:pRg st="7" end="7"/>
                                            </p:txEl>
                                          </p:spTgt>
                                        </p:tgtEl>
                                        <p:attrNameLst>
                                          <p:attrName>style.visibility</p:attrName>
                                        </p:attrNameLst>
                                      </p:cBhvr>
                                      <p:to>
                                        <p:strVal val="visible"/>
                                      </p:to>
                                    </p:set>
                                    <p:anim calcmode="lin" valueType="num">
                                      <p:cBhvr additive="base">
                                        <p:cTn id="49" dur="500" fill="hold"/>
                                        <p:tgtEl>
                                          <p:spTgt spid="8">
                                            <p:txEl>
                                              <p:pRg st="7" end="7"/>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8">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8">
                                            <p:txEl>
                                              <p:pRg st="8" end="8"/>
                                            </p:txEl>
                                          </p:spTgt>
                                        </p:tgtEl>
                                        <p:attrNameLst>
                                          <p:attrName>style.visibility</p:attrName>
                                        </p:attrNameLst>
                                      </p:cBhvr>
                                      <p:to>
                                        <p:strVal val="visible"/>
                                      </p:to>
                                    </p:set>
                                    <p:anim calcmode="lin" valueType="num">
                                      <p:cBhvr additive="base">
                                        <p:cTn id="55" dur="500" fill="hold"/>
                                        <p:tgtEl>
                                          <p:spTgt spid="8">
                                            <p:txEl>
                                              <p:pRg st="8" end="8"/>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8">
                                            <p:txEl>
                                              <p:pRg st="8" end="8"/>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uiExpand="1"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5CCCE-6477-4B41-A238-563984FBFCBC}"/>
              </a:ext>
            </a:extLst>
          </p:cNvPr>
          <p:cNvSpPr>
            <a:spLocks noGrp="1"/>
          </p:cNvSpPr>
          <p:nvPr>
            <p:ph type="title"/>
          </p:nvPr>
        </p:nvSpPr>
        <p:spPr/>
        <p:txBody>
          <a:bodyPr/>
          <a:lstStyle/>
          <a:p>
            <a:pPr algn="ctr"/>
            <a:r>
              <a:rPr lang="en-GB" dirty="0"/>
              <a:t>The negatives attributes of a team.</a:t>
            </a:r>
          </a:p>
        </p:txBody>
      </p:sp>
      <p:sp>
        <p:nvSpPr>
          <p:cNvPr id="3" name="Content Placeholder 2">
            <a:extLst>
              <a:ext uri="{FF2B5EF4-FFF2-40B4-BE49-F238E27FC236}">
                <a16:creationId xmlns:a16="http://schemas.microsoft.com/office/drawing/2014/main" id="{8961E409-AA7E-49E3-BDBE-FBE44DE9E889}"/>
              </a:ext>
            </a:extLst>
          </p:cNvPr>
          <p:cNvSpPr>
            <a:spLocks noGrp="1"/>
          </p:cNvSpPr>
          <p:nvPr>
            <p:ph idx="1"/>
          </p:nvPr>
        </p:nvSpPr>
        <p:spPr/>
        <p:txBody>
          <a:bodyPr/>
          <a:lstStyle/>
          <a:p>
            <a:r>
              <a:rPr lang="en-GB" b="1" dirty="0"/>
              <a:t>Stressful.</a:t>
            </a:r>
          </a:p>
          <a:p>
            <a:r>
              <a:rPr lang="en-GB" b="1" dirty="0"/>
              <a:t>Conflicts can arise between team members or other teams.</a:t>
            </a:r>
          </a:p>
          <a:p>
            <a:r>
              <a:rPr lang="en-GB" b="1" dirty="0"/>
              <a:t>Individuals can become dependant on each other.</a:t>
            </a:r>
          </a:p>
          <a:p>
            <a:r>
              <a:rPr lang="en-GB" b="1" dirty="0"/>
              <a:t>Jealousy.</a:t>
            </a:r>
          </a:p>
          <a:p>
            <a:r>
              <a:rPr lang="en-GB" b="1" dirty="0"/>
              <a:t>Pressure to do well.</a:t>
            </a:r>
          </a:p>
          <a:p>
            <a:r>
              <a:rPr lang="en-GB" b="1" dirty="0"/>
              <a:t>Team members with strong personalities often try to dominate the team.</a:t>
            </a:r>
          </a:p>
          <a:p>
            <a:r>
              <a:rPr lang="en-GB" b="1" dirty="0"/>
              <a:t>Time consuming .</a:t>
            </a:r>
          </a:p>
          <a:p>
            <a:endParaRPr lang="en-GB" b="1" dirty="0"/>
          </a:p>
        </p:txBody>
      </p:sp>
      <p:sp>
        <p:nvSpPr>
          <p:cNvPr id="4" name="TextBox 3">
            <a:extLst>
              <a:ext uri="{FF2B5EF4-FFF2-40B4-BE49-F238E27FC236}">
                <a16:creationId xmlns:a16="http://schemas.microsoft.com/office/drawing/2014/main" id="{FEEF587F-A8D7-416E-941A-D70C98FD4C00}"/>
              </a:ext>
            </a:extLst>
          </p:cNvPr>
          <p:cNvSpPr txBox="1"/>
          <p:nvPr/>
        </p:nvSpPr>
        <p:spPr>
          <a:xfrm>
            <a:off x="8222151" y="5884332"/>
            <a:ext cx="3516923" cy="923330"/>
          </a:xfrm>
          <a:prstGeom prst="rect">
            <a:avLst/>
          </a:prstGeom>
          <a:noFill/>
        </p:spPr>
        <p:txBody>
          <a:bodyPr wrap="square" rtlCol="0">
            <a:spAutoFit/>
          </a:bodyPr>
          <a:lstStyle/>
          <a:p>
            <a:r>
              <a:rPr lang="en-GB" dirty="0"/>
              <a:t>(Ogbonnaya, 2019).</a:t>
            </a:r>
          </a:p>
          <a:p>
            <a:r>
              <a:rPr lang="en-GB" dirty="0"/>
              <a:t>(Medsker and Campion, 1997).</a:t>
            </a:r>
          </a:p>
        </p:txBody>
      </p:sp>
    </p:spTree>
    <p:extLst>
      <p:ext uri="{BB962C8B-B14F-4D97-AF65-F5344CB8AC3E}">
        <p14:creationId xmlns:p14="http://schemas.microsoft.com/office/powerpoint/2010/main" val="32995422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02AF5F-AC93-4213-A1F9-56D72199A6B9}"/>
              </a:ext>
            </a:extLst>
          </p:cNvPr>
          <p:cNvSpPr>
            <a:spLocks noGrp="1"/>
          </p:cNvSpPr>
          <p:nvPr>
            <p:ph type="title" idx="4294967295"/>
          </p:nvPr>
        </p:nvSpPr>
        <p:spPr>
          <a:xfrm>
            <a:off x="0" y="199415"/>
            <a:ext cx="8761413" cy="708025"/>
          </a:xfrm>
        </p:spPr>
        <p:txBody>
          <a:bodyPr/>
          <a:lstStyle/>
          <a:p>
            <a:r>
              <a:rPr lang="en-GB" u="sng" dirty="0">
                <a:solidFill>
                  <a:schemeClr val="tx1"/>
                </a:solidFill>
              </a:rPr>
              <a:t>   References</a:t>
            </a:r>
          </a:p>
        </p:txBody>
      </p:sp>
      <p:sp>
        <p:nvSpPr>
          <p:cNvPr id="3" name="Content Placeholder 2">
            <a:extLst>
              <a:ext uri="{FF2B5EF4-FFF2-40B4-BE49-F238E27FC236}">
                <a16:creationId xmlns:a16="http://schemas.microsoft.com/office/drawing/2014/main" id="{B778E6BD-CDAF-4820-B681-A59AAB85A342}"/>
              </a:ext>
            </a:extLst>
          </p:cNvPr>
          <p:cNvSpPr>
            <a:spLocks noGrp="1"/>
          </p:cNvSpPr>
          <p:nvPr>
            <p:ph idx="4294967295"/>
          </p:nvPr>
        </p:nvSpPr>
        <p:spPr>
          <a:xfrm>
            <a:off x="0" y="801858"/>
            <a:ext cx="12192000" cy="6056142"/>
          </a:xfrm>
        </p:spPr>
        <p:txBody>
          <a:bodyPr>
            <a:normAutofit fontScale="85000" lnSpcReduction="20000"/>
          </a:bodyPr>
          <a:lstStyle/>
          <a:p>
            <a:pPr marL="0" indent="0" algn="ctr">
              <a:buNone/>
            </a:pPr>
            <a:r>
              <a:rPr lang="en-GB" sz="1100" dirty="0">
                <a:latin typeface="Arial" panose="020B0604020202020204" pitchFamily="34" charset="0"/>
                <a:cs typeface="Arial" panose="020B0604020202020204" pitchFamily="34" charset="0"/>
              </a:rPr>
              <a:t>Griffiths, B.  A.  and Dunham, E.  B.  (2015).  </a:t>
            </a:r>
            <a:r>
              <a:rPr lang="en-GB" sz="1100" i="1" dirty="0">
                <a:latin typeface="Arial" panose="020B0604020202020204" pitchFamily="34" charset="0"/>
                <a:cs typeface="Arial" panose="020B0604020202020204" pitchFamily="34" charset="0"/>
              </a:rPr>
              <a:t>In working teams</a:t>
            </a:r>
          </a:p>
          <a:p>
            <a:pPr marL="0" indent="0" algn="ctr">
              <a:buNone/>
            </a:pPr>
            <a:r>
              <a:rPr lang="en-GB" sz="1100" dirty="0">
                <a:latin typeface="Arial" panose="020B0604020202020204" pitchFamily="34" charset="0"/>
                <a:cs typeface="Arial" panose="020B0604020202020204" pitchFamily="34" charset="0"/>
              </a:rPr>
              <a:t>Thousand Oaks:  SAGE.  Ch.  5, pp.  91-112.  [ACCESSED: 14</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of April 2020].</a:t>
            </a:r>
          </a:p>
          <a:p>
            <a:pPr marL="0" indent="0" algn="ctr">
              <a:buNone/>
            </a:pPr>
            <a:r>
              <a:rPr lang="en-GB" sz="1100" dirty="0">
                <a:latin typeface="Arial" panose="020B0604020202020204" pitchFamily="34" charset="0"/>
                <a:cs typeface="Arial" panose="020B0604020202020204" pitchFamily="34" charset="0"/>
              </a:rPr>
              <a:t>Kozlowski, S.  W.  J.  And Bell, B.  S.  (2013).  ‘Work groups and teams in organisations.</a:t>
            </a:r>
          </a:p>
          <a:p>
            <a:pPr marL="0" indent="0" algn="ctr">
              <a:buNone/>
            </a:pPr>
            <a:r>
              <a:rPr lang="en-GB" sz="1100" i="1" u="sng" dirty="0">
                <a:solidFill>
                  <a:schemeClr val="accent5">
                    <a:lumMod val="75000"/>
                  </a:schemeClr>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http://digitalcommons.ilr.cornell.edu/articles/927</a:t>
            </a:r>
            <a:r>
              <a:rPr lang="en-GB" sz="1100" i="1" u="sng" dirty="0">
                <a:solidFill>
                  <a:schemeClr val="accent5">
                    <a:lumMod val="75000"/>
                  </a:schemeClr>
                </a:solidFill>
                <a:latin typeface="Arial" panose="020B0604020202020204" pitchFamily="34" charset="0"/>
                <a:cs typeface="Arial" panose="020B0604020202020204" pitchFamily="34" charset="0"/>
              </a:rPr>
              <a:t> </a:t>
            </a:r>
            <a:r>
              <a:rPr lang="en-GB" sz="1100" dirty="0">
                <a:latin typeface="Arial" panose="020B0604020202020204" pitchFamily="34" charset="0"/>
                <a:cs typeface="Arial" panose="020B0604020202020204" pitchFamily="34" charset="0"/>
              </a:rPr>
              <a:t>[ACCESSED: 16</a:t>
            </a:r>
            <a:r>
              <a:rPr lang="en-GB" sz="1100" baseline="30000" dirty="0">
                <a:latin typeface="Arial" panose="020B0604020202020204" pitchFamily="34" charset="0"/>
                <a:cs typeface="Arial" panose="020B0604020202020204" pitchFamily="34" charset="0"/>
              </a:rPr>
              <a:t>th</a:t>
            </a:r>
            <a:r>
              <a:rPr lang="en-GB" sz="1100" dirty="0">
                <a:latin typeface="Arial" panose="020B0604020202020204" pitchFamily="34" charset="0"/>
                <a:cs typeface="Arial" panose="020B0604020202020204" pitchFamily="34" charset="0"/>
              </a:rPr>
              <a:t> of April 2020].</a:t>
            </a:r>
          </a:p>
          <a:p>
            <a:pPr marL="0" indent="0" algn="ctr">
              <a:buNone/>
            </a:pPr>
            <a:endParaRPr lang="en-GB" sz="1100" i="1" u="sng" dirty="0">
              <a:solidFill>
                <a:schemeClr val="accent5">
                  <a:lumMod val="75000"/>
                </a:schemeClr>
              </a:solidFill>
              <a:latin typeface="Arial" panose="020B0604020202020204" pitchFamily="34" charset="0"/>
              <a:cs typeface="Arial" panose="020B0604020202020204" pitchFamily="34" charset="0"/>
            </a:endParaRPr>
          </a:p>
          <a:p>
            <a:pPr marL="0" indent="0" algn="ctr">
              <a:buNone/>
            </a:pPr>
            <a:r>
              <a:rPr lang="en-GB" sz="1100" dirty="0">
                <a:solidFill>
                  <a:schemeClr val="tx1"/>
                </a:solidFill>
                <a:latin typeface="Arial" panose="020B0604020202020204" pitchFamily="34" charset="0"/>
                <a:cs typeface="Arial" panose="020B0604020202020204" pitchFamily="34" charset="0"/>
              </a:rPr>
              <a:t>Boundless, (No Date).  ‘</a:t>
            </a:r>
            <a:r>
              <a:rPr lang="en-GB" sz="1100" i="1" dirty="0">
                <a:solidFill>
                  <a:schemeClr val="tx1"/>
                </a:solidFill>
                <a:latin typeface="Arial" panose="020B0604020202020204" pitchFamily="34" charset="0"/>
                <a:cs typeface="Arial" panose="020B0604020202020204" pitchFamily="34" charset="0"/>
              </a:rPr>
              <a:t>Differences between groups and teams’.</a:t>
            </a:r>
          </a:p>
          <a:p>
            <a:pPr marL="0" indent="0" algn="ctr">
              <a:buNone/>
            </a:pPr>
            <a:r>
              <a:rPr lang="en-GB" sz="1100" i="1" u="sng" dirty="0">
                <a:solidFill>
                  <a:schemeClr val="accent5">
                    <a:lumMod val="75000"/>
                  </a:schemeClr>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http://oer2go.org/mods/en-boundless/www.boundless.com/management/textbooks/boundless-management-textbook/groups-teams-and-teamwork-6/defining-teams-and-teamwork-51/differences-between-groups-and-teams-261-4011/index.html</a:t>
            </a:r>
            <a:r>
              <a:rPr lang="en-GB" sz="1100" i="1" u="sng" dirty="0">
                <a:solidFill>
                  <a:schemeClr val="accent5">
                    <a:lumMod val="75000"/>
                  </a:schemeClr>
                </a:solidFill>
                <a:latin typeface="Arial" panose="020B0604020202020204" pitchFamily="34" charset="0"/>
                <a:cs typeface="Arial" panose="020B0604020202020204" pitchFamily="34" charset="0"/>
              </a:rPr>
              <a:t>   </a:t>
            </a:r>
          </a:p>
          <a:p>
            <a:pPr marL="0" indent="0" algn="ctr">
              <a:buNone/>
            </a:pPr>
            <a:r>
              <a:rPr lang="en-GB" sz="1100" dirty="0">
                <a:solidFill>
                  <a:schemeClr val="bg2">
                    <a:lumMod val="25000"/>
                  </a:schemeClr>
                </a:solidFill>
                <a:latin typeface="Arial" panose="020B0604020202020204" pitchFamily="34" charset="0"/>
                <a:cs typeface="Arial" panose="020B0604020202020204" pitchFamily="34" charset="0"/>
              </a:rPr>
              <a:t>[ACCESSED: 16</a:t>
            </a:r>
            <a:r>
              <a:rPr lang="en-GB" sz="1100" baseline="30000" dirty="0">
                <a:solidFill>
                  <a:schemeClr val="bg2">
                    <a:lumMod val="25000"/>
                  </a:schemeClr>
                </a:solidFill>
                <a:latin typeface="Arial" panose="020B0604020202020204" pitchFamily="34" charset="0"/>
                <a:cs typeface="Arial" panose="020B0604020202020204" pitchFamily="34" charset="0"/>
              </a:rPr>
              <a:t>th</a:t>
            </a:r>
            <a:r>
              <a:rPr lang="en-GB" sz="1100" dirty="0">
                <a:solidFill>
                  <a:schemeClr val="bg2">
                    <a:lumMod val="25000"/>
                  </a:schemeClr>
                </a:solidFill>
                <a:latin typeface="Arial" panose="020B0604020202020204" pitchFamily="34" charset="0"/>
                <a:cs typeface="Arial" panose="020B0604020202020204" pitchFamily="34" charset="0"/>
              </a:rPr>
              <a:t> of April 2020].</a:t>
            </a:r>
          </a:p>
          <a:p>
            <a:pPr marL="0" indent="0" algn="ctr">
              <a:buNone/>
            </a:pPr>
            <a:endParaRPr lang="en-GB" sz="1100" i="1" u="sng" dirty="0">
              <a:solidFill>
                <a:schemeClr val="accent5">
                  <a:lumMod val="75000"/>
                </a:schemeClr>
              </a:solidFill>
              <a:latin typeface="Arial" panose="020B0604020202020204" pitchFamily="34" charset="0"/>
              <a:cs typeface="Arial" panose="020B0604020202020204" pitchFamily="34" charset="0"/>
            </a:endParaRPr>
          </a:p>
          <a:p>
            <a:pPr marL="0" indent="0" algn="ctr">
              <a:buNone/>
            </a:pPr>
            <a:r>
              <a:rPr lang="en-GB" sz="1100" dirty="0">
                <a:solidFill>
                  <a:schemeClr val="tx1"/>
                </a:solidFill>
                <a:latin typeface="Arial" panose="020B0604020202020204" pitchFamily="34" charset="0"/>
                <a:cs typeface="Arial" panose="020B0604020202020204" pitchFamily="34" charset="0"/>
              </a:rPr>
              <a:t>Thamhain, H.  (2012).  Characteristics of high-performing teams.</a:t>
            </a:r>
            <a:endParaRPr lang="en-GB" sz="1100" dirty="0">
              <a:solidFill>
                <a:schemeClr val="accent5">
                  <a:lumMod val="75000"/>
                </a:schemeClr>
              </a:solidFill>
              <a:latin typeface="Arial" panose="020B0604020202020204" pitchFamily="34" charset="0"/>
              <a:cs typeface="Arial" panose="020B0604020202020204" pitchFamily="34" charset="0"/>
            </a:endParaRPr>
          </a:p>
          <a:p>
            <a:pPr marL="0" indent="0" algn="ctr">
              <a:buNone/>
            </a:pPr>
            <a:r>
              <a:rPr lang="en-GB" sz="1100" i="1" u="sng" dirty="0">
                <a:solidFill>
                  <a:schemeClr val="accent5">
                    <a:lumMod val="75000"/>
                  </a:schemeClr>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https://www.researchgate.net/figure/Characteristics-of-High-Performing-Teams_fig2_271267255</a:t>
            </a:r>
            <a:endParaRPr lang="en-GB" sz="1100" i="1" u="sng" dirty="0">
              <a:solidFill>
                <a:schemeClr val="accent5">
                  <a:lumMod val="75000"/>
                </a:schemeClr>
              </a:solidFill>
              <a:latin typeface="Arial" panose="020B0604020202020204" pitchFamily="34" charset="0"/>
              <a:cs typeface="Arial" panose="020B0604020202020204" pitchFamily="34" charset="0"/>
            </a:endParaRPr>
          </a:p>
          <a:p>
            <a:pPr marL="0" indent="0" algn="ctr">
              <a:buNone/>
            </a:pPr>
            <a:r>
              <a:rPr lang="en-GB" sz="1100" dirty="0">
                <a:solidFill>
                  <a:schemeClr val="bg2">
                    <a:lumMod val="25000"/>
                  </a:schemeClr>
                </a:solidFill>
                <a:latin typeface="Arial" panose="020B0604020202020204" pitchFamily="34" charset="0"/>
                <a:cs typeface="Arial" panose="020B0604020202020204" pitchFamily="34" charset="0"/>
              </a:rPr>
              <a:t>[ACCESSED: 16</a:t>
            </a:r>
            <a:r>
              <a:rPr lang="en-GB" sz="1100" baseline="30000" dirty="0">
                <a:solidFill>
                  <a:schemeClr val="bg2">
                    <a:lumMod val="25000"/>
                  </a:schemeClr>
                </a:solidFill>
                <a:latin typeface="Arial" panose="020B0604020202020204" pitchFamily="34" charset="0"/>
                <a:cs typeface="Arial" panose="020B0604020202020204" pitchFamily="34" charset="0"/>
              </a:rPr>
              <a:t>th</a:t>
            </a:r>
            <a:r>
              <a:rPr lang="en-GB" sz="1100" dirty="0">
                <a:solidFill>
                  <a:schemeClr val="bg2">
                    <a:lumMod val="25000"/>
                  </a:schemeClr>
                </a:solidFill>
                <a:latin typeface="Arial" panose="020B0604020202020204" pitchFamily="34" charset="0"/>
                <a:cs typeface="Arial" panose="020B0604020202020204" pitchFamily="34" charset="0"/>
              </a:rPr>
              <a:t> of April 2020].</a:t>
            </a:r>
          </a:p>
          <a:p>
            <a:pPr marL="0" indent="0" algn="ctr">
              <a:buNone/>
            </a:pPr>
            <a:endParaRPr lang="en-GB" sz="1100" i="1" u="sng" dirty="0">
              <a:solidFill>
                <a:schemeClr val="accent5">
                  <a:lumMod val="75000"/>
                </a:schemeClr>
              </a:solidFill>
              <a:latin typeface="Arial" panose="020B0604020202020204" pitchFamily="34" charset="0"/>
              <a:cs typeface="Arial" panose="020B0604020202020204" pitchFamily="34" charset="0"/>
            </a:endParaRPr>
          </a:p>
          <a:p>
            <a:pPr marL="0" indent="0" algn="ctr">
              <a:buNone/>
            </a:pPr>
            <a:r>
              <a:rPr lang="en-GB" sz="1100" dirty="0">
                <a:solidFill>
                  <a:schemeClr val="tx1"/>
                </a:solidFill>
                <a:latin typeface="Arial" panose="020B0604020202020204" pitchFamily="34" charset="0"/>
                <a:cs typeface="Arial" panose="020B0604020202020204" pitchFamily="34" charset="0"/>
              </a:rPr>
              <a:t>Myers, S.  P.  (2013). ‘</a:t>
            </a:r>
            <a:r>
              <a:rPr lang="en-GB" sz="1100" i="1" dirty="0">
                <a:solidFill>
                  <a:schemeClr val="tx1"/>
                </a:solidFill>
                <a:latin typeface="Arial" panose="020B0604020202020204" pitchFamily="34" charset="0"/>
                <a:cs typeface="Arial" panose="020B0604020202020204" pitchFamily="34" charset="0"/>
              </a:rPr>
              <a:t>The difference between team and group dynamics.</a:t>
            </a:r>
          </a:p>
          <a:p>
            <a:pPr marL="0" indent="0" algn="ctr">
              <a:buNone/>
            </a:pPr>
            <a:r>
              <a:rPr lang="en-GB" sz="1100" i="1" u="sng" dirty="0">
                <a:solidFill>
                  <a:schemeClr val="accent5">
                    <a:lumMod val="75000"/>
                  </a:schemeClr>
                </a:solidFill>
                <a:latin typeface="Arial" panose="020B0604020202020204" pitchFamily="34" charset="0"/>
                <a:cs typeface="Arial" panose="020B0604020202020204" pitchFamily="34" charset="0"/>
                <a:hlinkClick r:id="rId6"/>
              </a:rPr>
              <a:t>https://www.teamtechnology.co.uk/team/dynamic/vs-group-dynamics/</a:t>
            </a:r>
            <a:endParaRPr lang="en-GB" sz="1100" i="1" u="sng" dirty="0">
              <a:solidFill>
                <a:schemeClr val="accent5">
                  <a:lumMod val="75000"/>
                </a:schemeClr>
              </a:solidFill>
              <a:latin typeface="Arial" panose="020B0604020202020204" pitchFamily="34" charset="0"/>
              <a:cs typeface="Arial" panose="020B0604020202020204" pitchFamily="34" charset="0"/>
            </a:endParaRPr>
          </a:p>
          <a:p>
            <a:pPr marL="0" indent="0" algn="ctr">
              <a:buNone/>
            </a:pPr>
            <a:r>
              <a:rPr lang="en-GB" sz="1100" dirty="0">
                <a:solidFill>
                  <a:schemeClr val="bg2">
                    <a:lumMod val="25000"/>
                  </a:schemeClr>
                </a:solidFill>
                <a:latin typeface="Arial" panose="020B0604020202020204" pitchFamily="34" charset="0"/>
                <a:cs typeface="Arial" panose="020B0604020202020204" pitchFamily="34" charset="0"/>
              </a:rPr>
              <a:t>[ACCESSED: 18</a:t>
            </a:r>
            <a:r>
              <a:rPr lang="en-GB" sz="1100" baseline="30000" dirty="0">
                <a:solidFill>
                  <a:schemeClr val="bg2">
                    <a:lumMod val="25000"/>
                  </a:schemeClr>
                </a:solidFill>
                <a:latin typeface="Arial" panose="020B0604020202020204" pitchFamily="34" charset="0"/>
                <a:cs typeface="Arial" panose="020B0604020202020204" pitchFamily="34" charset="0"/>
              </a:rPr>
              <a:t>th</a:t>
            </a:r>
            <a:r>
              <a:rPr lang="en-GB" sz="1100" dirty="0">
                <a:solidFill>
                  <a:schemeClr val="bg2">
                    <a:lumMod val="25000"/>
                  </a:schemeClr>
                </a:solidFill>
                <a:latin typeface="Arial" panose="020B0604020202020204" pitchFamily="34" charset="0"/>
                <a:cs typeface="Arial" panose="020B0604020202020204" pitchFamily="34" charset="0"/>
              </a:rPr>
              <a:t> of April 2020].</a:t>
            </a:r>
          </a:p>
          <a:p>
            <a:pPr marL="0" indent="0" algn="ctr">
              <a:buNone/>
            </a:pPr>
            <a:endParaRPr lang="en-GB" sz="1100" i="1" u="sng" dirty="0">
              <a:solidFill>
                <a:schemeClr val="accent5">
                  <a:lumMod val="75000"/>
                </a:schemeClr>
              </a:solidFill>
              <a:latin typeface="Arial" panose="020B0604020202020204" pitchFamily="34" charset="0"/>
              <a:cs typeface="Arial" panose="020B0604020202020204" pitchFamily="34" charset="0"/>
            </a:endParaRPr>
          </a:p>
          <a:p>
            <a:pPr marL="0" indent="0" algn="ctr">
              <a:buNone/>
            </a:pPr>
            <a:r>
              <a:rPr lang="en-GB" sz="1100" dirty="0">
                <a:solidFill>
                  <a:schemeClr val="tx1"/>
                </a:solidFill>
                <a:latin typeface="Arial" panose="020B0604020202020204" pitchFamily="34" charset="0"/>
                <a:cs typeface="Arial" panose="020B0604020202020204" pitchFamily="34" charset="0"/>
              </a:rPr>
              <a:t>Tarricone, P.  And Luca, J.  (2002).  Successful teamwork: A case study.</a:t>
            </a:r>
          </a:p>
          <a:p>
            <a:pPr marL="0" indent="0" algn="ctr">
              <a:buNone/>
            </a:pPr>
            <a:r>
              <a:rPr lang="en-GB" sz="1100" i="1" u="sng" dirty="0">
                <a:solidFill>
                  <a:srgbClr val="0070C0"/>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https://ro.edu.au/ecuworks</a:t>
            </a:r>
            <a:r>
              <a:rPr lang="en-GB" sz="1100" i="1" u="sng" dirty="0">
                <a:solidFill>
                  <a:srgbClr val="0070C0"/>
                </a:solidFill>
                <a:latin typeface="Arial" panose="020B0604020202020204" pitchFamily="34" charset="0"/>
                <a:cs typeface="Arial" panose="020B0604020202020204" pitchFamily="34" charset="0"/>
              </a:rPr>
              <a:t> </a:t>
            </a:r>
          </a:p>
          <a:p>
            <a:pPr marL="0" indent="0" algn="ctr">
              <a:buNone/>
            </a:pPr>
            <a:r>
              <a:rPr lang="en-GB" sz="1100" dirty="0">
                <a:solidFill>
                  <a:schemeClr val="bg2">
                    <a:lumMod val="25000"/>
                  </a:schemeClr>
                </a:solidFill>
                <a:latin typeface="Arial" panose="020B0604020202020204" pitchFamily="34" charset="0"/>
                <a:cs typeface="Arial" panose="020B0604020202020204" pitchFamily="34" charset="0"/>
              </a:rPr>
              <a:t>[ACCESSED: 16</a:t>
            </a:r>
            <a:r>
              <a:rPr lang="en-GB" sz="1100" baseline="30000" dirty="0">
                <a:solidFill>
                  <a:schemeClr val="bg2">
                    <a:lumMod val="25000"/>
                  </a:schemeClr>
                </a:solidFill>
                <a:latin typeface="Arial" panose="020B0604020202020204" pitchFamily="34" charset="0"/>
                <a:cs typeface="Arial" panose="020B0604020202020204" pitchFamily="34" charset="0"/>
              </a:rPr>
              <a:t>th</a:t>
            </a:r>
            <a:r>
              <a:rPr lang="en-GB" sz="1100" dirty="0">
                <a:solidFill>
                  <a:schemeClr val="bg2">
                    <a:lumMod val="25000"/>
                  </a:schemeClr>
                </a:solidFill>
                <a:latin typeface="Arial" panose="020B0604020202020204" pitchFamily="34" charset="0"/>
                <a:cs typeface="Arial" panose="020B0604020202020204" pitchFamily="34" charset="0"/>
              </a:rPr>
              <a:t> of April 2020].</a:t>
            </a:r>
          </a:p>
          <a:p>
            <a:pPr marL="0" indent="0" algn="ctr">
              <a:buNone/>
            </a:pPr>
            <a:endParaRPr lang="en-GB" sz="1100" i="1" u="sng" dirty="0">
              <a:solidFill>
                <a:srgbClr val="0070C0"/>
              </a:solidFill>
              <a:latin typeface="Arial" panose="020B0604020202020204" pitchFamily="34" charset="0"/>
              <a:cs typeface="Arial" panose="020B0604020202020204" pitchFamily="34" charset="0"/>
            </a:endParaRPr>
          </a:p>
          <a:p>
            <a:pPr marL="0" indent="0" algn="ctr">
              <a:buNone/>
            </a:pPr>
            <a:r>
              <a:rPr lang="en-GB" sz="1100" dirty="0" err="1">
                <a:solidFill>
                  <a:schemeClr val="tx1"/>
                </a:solidFill>
                <a:latin typeface="Arial" panose="020B0604020202020204" pitchFamily="34" charset="0"/>
                <a:cs typeface="Arial" panose="020B0604020202020204" pitchFamily="34" charset="0"/>
              </a:rPr>
              <a:t>Infed</a:t>
            </a:r>
            <a:r>
              <a:rPr lang="en-GB" sz="1100" dirty="0">
                <a:solidFill>
                  <a:schemeClr val="tx1"/>
                </a:solidFill>
                <a:latin typeface="Arial" panose="020B0604020202020204" pitchFamily="34" charset="0"/>
                <a:cs typeface="Arial" panose="020B0604020202020204" pitchFamily="34" charset="0"/>
              </a:rPr>
              <a:t>, (No Date).  ‘</a:t>
            </a:r>
            <a:r>
              <a:rPr lang="en-GB" sz="1100" i="1" dirty="0">
                <a:solidFill>
                  <a:schemeClr val="tx1"/>
                </a:solidFill>
                <a:latin typeface="Arial" panose="020B0604020202020204" pitchFamily="34" charset="0"/>
                <a:cs typeface="Arial" panose="020B0604020202020204" pitchFamily="34" charset="0"/>
              </a:rPr>
              <a:t>What is a group’.</a:t>
            </a:r>
          </a:p>
          <a:p>
            <a:pPr marL="0" indent="0" algn="ctr">
              <a:buNone/>
            </a:pPr>
            <a:r>
              <a:rPr lang="en-GB" sz="1100" i="1" u="sng" dirty="0">
                <a:solidFill>
                  <a:srgbClr val="0070C0"/>
                </a:solidFill>
                <a:latin typeface="Arial" panose="020B0604020202020204" pitchFamily="34" charset="0"/>
                <a:cs typeface="Arial" panose="020B0604020202020204" pitchFamily="34" charset="0"/>
                <a:hlinkClick r:id="rId8"/>
              </a:rPr>
              <a:t>https://infed.org/mobi/what-is-a-group/</a:t>
            </a:r>
            <a:endParaRPr lang="en-GB" sz="1100" i="1" u="sng" dirty="0">
              <a:solidFill>
                <a:srgbClr val="0070C0"/>
              </a:solidFill>
              <a:latin typeface="Arial" panose="020B0604020202020204" pitchFamily="34" charset="0"/>
              <a:cs typeface="Arial" panose="020B0604020202020204" pitchFamily="34" charset="0"/>
            </a:endParaRPr>
          </a:p>
          <a:p>
            <a:pPr marL="0" indent="0" algn="ctr">
              <a:buNone/>
            </a:pPr>
            <a:r>
              <a:rPr lang="en-GB" sz="1100" dirty="0">
                <a:solidFill>
                  <a:schemeClr val="bg2">
                    <a:lumMod val="25000"/>
                  </a:schemeClr>
                </a:solidFill>
                <a:latin typeface="Arial" panose="020B0604020202020204" pitchFamily="34" charset="0"/>
                <a:cs typeface="Arial" panose="020B0604020202020204" pitchFamily="34" charset="0"/>
              </a:rPr>
              <a:t>[ACCESSED: 20</a:t>
            </a:r>
            <a:r>
              <a:rPr lang="en-GB" sz="1100" baseline="30000" dirty="0">
                <a:solidFill>
                  <a:schemeClr val="bg2">
                    <a:lumMod val="25000"/>
                  </a:schemeClr>
                </a:solidFill>
                <a:latin typeface="Arial" panose="020B0604020202020204" pitchFamily="34" charset="0"/>
                <a:cs typeface="Arial" panose="020B0604020202020204" pitchFamily="34" charset="0"/>
              </a:rPr>
              <a:t>th</a:t>
            </a:r>
            <a:r>
              <a:rPr lang="en-GB" sz="1100" dirty="0">
                <a:solidFill>
                  <a:schemeClr val="bg2">
                    <a:lumMod val="25000"/>
                  </a:schemeClr>
                </a:solidFill>
                <a:latin typeface="Arial" panose="020B0604020202020204" pitchFamily="34" charset="0"/>
                <a:cs typeface="Arial" panose="020B0604020202020204" pitchFamily="34" charset="0"/>
              </a:rPr>
              <a:t> of April 2020].</a:t>
            </a:r>
          </a:p>
          <a:p>
            <a:pPr marL="0" indent="0" algn="ctr">
              <a:buNone/>
            </a:pPr>
            <a:endParaRPr lang="en-GB" sz="1100" i="1" u="sng" dirty="0">
              <a:solidFill>
                <a:srgbClr val="0070C0"/>
              </a:solidFill>
              <a:latin typeface="Arial" panose="020B0604020202020204" pitchFamily="34" charset="0"/>
              <a:cs typeface="Arial" panose="020B0604020202020204" pitchFamily="34" charset="0"/>
            </a:endParaRPr>
          </a:p>
          <a:p>
            <a:pPr marL="0" indent="0">
              <a:buNone/>
            </a:pPr>
            <a:endParaRPr lang="en-GB" sz="1300" i="1" u="sng" dirty="0">
              <a:solidFill>
                <a:schemeClr val="accent5">
                  <a:lumMod val="75000"/>
                </a:schemeClr>
              </a:solidFill>
              <a:latin typeface="Arial" panose="020B0604020202020204" pitchFamily="34" charset="0"/>
              <a:cs typeface="Arial" panose="020B0604020202020204" pitchFamily="34" charset="0"/>
            </a:endParaRPr>
          </a:p>
          <a:p>
            <a:pPr marL="0" indent="0">
              <a:buNone/>
            </a:pPr>
            <a:endParaRPr lang="en-GB" sz="1300" i="1" u="sng" dirty="0">
              <a:solidFill>
                <a:schemeClr val="accent5">
                  <a:lumMod val="75000"/>
                </a:schemeClr>
              </a:solidFill>
              <a:latin typeface="Arial" panose="020B0604020202020204" pitchFamily="34" charset="0"/>
              <a:cs typeface="Arial" panose="020B0604020202020204" pitchFamily="34" charset="0"/>
            </a:endParaRPr>
          </a:p>
          <a:p>
            <a:pPr marL="0" indent="0">
              <a:buNone/>
            </a:pPr>
            <a:endParaRPr lang="en-GB" i="1" u="sng" dirty="0">
              <a:solidFill>
                <a:schemeClr val="accent5">
                  <a:lumMod val="75000"/>
                </a:schemeClr>
              </a:solidFill>
            </a:endParaRPr>
          </a:p>
          <a:p>
            <a:pPr marL="0" indent="0">
              <a:buNone/>
            </a:pPr>
            <a:endParaRPr lang="en-GB" i="1" u="sng" dirty="0">
              <a:solidFill>
                <a:schemeClr val="accent5">
                  <a:lumMod val="75000"/>
                </a:schemeClr>
              </a:solidFill>
            </a:endParaRPr>
          </a:p>
          <a:p>
            <a:pPr marL="0" indent="0">
              <a:buNone/>
            </a:pPr>
            <a:endParaRPr lang="en-GB" i="1" u="sng" dirty="0">
              <a:solidFill>
                <a:schemeClr val="accent5">
                  <a:lumMod val="75000"/>
                </a:schemeClr>
              </a:solidFill>
            </a:endParaRPr>
          </a:p>
          <a:p>
            <a:pPr marL="0" indent="0">
              <a:buNone/>
            </a:pPr>
            <a:endParaRPr lang="en-GB" dirty="0"/>
          </a:p>
        </p:txBody>
      </p:sp>
    </p:spTree>
    <p:extLst>
      <p:ext uri="{BB962C8B-B14F-4D97-AF65-F5344CB8AC3E}">
        <p14:creationId xmlns:p14="http://schemas.microsoft.com/office/powerpoint/2010/main" val="42004171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3" name="Group 8">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4"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35" name="Rectangle 12">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6" name="Freeform 5">
            <a:extLst>
              <a:ext uri="{FF2B5EF4-FFF2-40B4-BE49-F238E27FC236}">
                <a16:creationId xmlns:a16="http://schemas.microsoft.com/office/drawing/2014/main" id="{4E212B76-74CB-461F-90A3-EF4F2397A8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9D7189ED-5916-4B05-B36F-930F6762B3A8}"/>
              </a:ext>
            </a:extLst>
          </p:cNvPr>
          <p:cNvSpPr>
            <a:spLocks noGrp="1"/>
          </p:cNvSpPr>
          <p:nvPr>
            <p:ph type="title" idx="4294967295"/>
          </p:nvPr>
        </p:nvSpPr>
        <p:spPr>
          <a:xfrm>
            <a:off x="5314950" y="1241266"/>
            <a:ext cx="6228121" cy="3153753"/>
          </a:xfrm>
        </p:spPr>
        <p:txBody>
          <a:bodyPr vert="horz" lIns="91440" tIns="45720" rIns="91440" bIns="45720" rtlCol="0" anchor="b">
            <a:normAutofit/>
          </a:bodyPr>
          <a:lstStyle/>
          <a:p>
            <a:pPr>
              <a:lnSpc>
                <a:spcPct val="90000"/>
              </a:lnSpc>
            </a:pPr>
            <a:r>
              <a:rPr lang="en-US" sz="5400" b="0" i="0" kern="1200" dirty="0">
                <a:solidFill>
                  <a:srgbClr val="EBEBEB"/>
                </a:solidFill>
                <a:latin typeface="+mj-lt"/>
                <a:ea typeface="+mj-ea"/>
                <a:cs typeface="+mj-cs"/>
              </a:rPr>
              <a:t>Thank you for </a:t>
            </a:r>
            <a:r>
              <a:rPr lang="en-US" sz="5400" dirty="0">
                <a:solidFill>
                  <a:srgbClr val="EBEBEB"/>
                </a:solidFill>
              </a:rPr>
              <a:t>listening</a:t>
            </a:r>
            <a:r>
              <a:rPr lang="en-US" sz="5400" b="0" i="0" kern="1200" dirty="0">
                <a:solidFill>
                  <a:srgbClr val="EBEBEB"/>
                </a:solidFill>
                <a:latin typeface="+mj-lt"/>
                <a:ea typeface="+mj-ea"/>
                <a:cs typeface="+mj-cs"/>
              </a:rPr>
              <a:t>.</a:t>
            </a:r>
            <a:br>
              <a:rPr lang="en-US" sz="5400" b="0" i="0" kern="1200" dirty="0">
                <a:solidFill>
                  <a:srgbClr val="EBEBEB"/>
                </a:solidFill>
                <a:latin typeface="+mj-lt"/>
                <a:ea typeface="+mj-ea"/>
                <a:cs typeface="+mj-cs"/>
              </a:rPr>
            </a:br>
            <a:r>
              <a:rPr lang="en-US" sz="5400" b="0" i="0" kern="1200" dirty="0">
                <a:solidFill>
                  <a:srgbClr val="EBEBEB"/>
                </a:solidFill>
                <a:latin typeface="+mj-lt"/>
                <a:ea typeface="+mj-ea"/>
                <a:cs typeface="+mj-cs"/>
              </a:rPr>
              <a:t>Any questions </a:t>
            </a:r>
            <a:r>
              <a:rPr lang="en-US" sz="5400" b="0" i="0" kern="1200" dirty="0">
                <a:solidFill>
                  <a:srgbClr val="EBEBEB"/>
                </a:solidFill>
                <a:latin typeface="Arial" panose="020B0604020202020204" pitchFamily="34" charset="0"/>
                <a:cs typeface="Arial" panose="020B0604020202020204" pitchFamily="34" charset="0"/>
              </a:rPr>
              <a:t>?</a:t>
            </a:r>
          </a:p>
        </p:txBody>
      </p:sp>
      <p:sp>
        <p:nvSpPr>
          <p:cNvPr id="37" name="Rectangle 16">
            <a:extLst>
              <a:ext uri="{FF2B5EF4-FFF2-40B4-BE49-F238E27FC236}">
                <a16:creationId xmlns:a16="http://schemas.microsoft.com/office/drawing/2014/main" id="{81E746D0-4B37-4869-B2EF-79D5F0FFFB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38" name="Graphic 5" descr="Help">
            <a:extLst>
              <a:ext uri="{FF2B5EF4-FFF2-40B4-BE49-F238E27FC236}">
                <a16:creationId xmlns:a16="http://schemas.microsoft.com/office/drawing/2014/main" id="{DB457222-9A87-48CF-A2B0-55EAB561CAAC}"/>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288503" y="1113063"/>
            <a:ext cx="4628758" cy="4628758"/>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971643989"/>
      </p:ext>
    </p:extLst>
  </p:cSld>
  <p:clrMapOvr>
    <a:overrideClrMapping bg1="dk1" tx1="lt1" bg2="dk2" tx2="lt2" accent1="accent1" accent2="accent2" accent3="accent3" accent4="accent4" accent5="accent5" accent6="accent6" hlink="hlink" folHlink="folHlink"/>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61C22621E0FA84ABA9F7D80395C5CDF" ma:contentTypeVersion="4" ma:contentTypeDescription="Create a new document." ma:contentTypeScope="" ma:versionID="618d98736ecd1c5050889551f49f2dee">
  <xsd:schema xmlns:xsd="http://www.w3.org/2001/XMLSchema" xmlns:xs="http://www.w3.org/2001/XMLSchema" xmlns:p="http://schemas.microsoft.com/office/2006/metadata/properties" xmlns:ns3="f9cd839b-d2f7-4d79-867e-33235b171cd7" targetNamespace="http://schemas.microsoft.com/office/2006/metadata/properties" ma:root="true" ma:fieldsID="0fd8f9947a93788c9980af62c4baa86a" ns3:_="">
    <xsd:import namespace="f9cd839b-d2f7-4d79-867e-33235b171cd7"/>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9cd839b-d2f7-4d79-867e-33235b171cd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C3C052F2-7E96-4616-8DE0-8B40E584A74E}">
  <ds:schemaRefs>
    <ds:schemaRef ds:uri="http://schemas.microsoft.com/office/2006/metadata/properties"/>
    <ds:schemaRef ds:uri="f9cd839b-d2f7-4d79-867e-33235b171cd7"/>
    <ds:schemaRef ds:uri="http://purl.org/dc/terms/"/>
    <ds:schemaRef ds:uri="http://schemas.openxmlformats.org/package/2006/metadata/core-properties"/>
    <ds:schemaRef ds:uri="http://purl.org/dc/dcmitype/"/>
    <ds:schemaRef ds:uri="http://schemas.microsoft.com/office/infopath/2007/PartnerControls"/>
    <ds:schemaRef ds:uri="http://schemas.microsoft.com/office/2006/documentManagement/types"/>
    <ds:schemaRef ds:uri="http://purl.org/dc/elements/1.1/"/>
    <ds:schemaRef ds:uri="http://www.w3.org/XML/1998/namespace"/>
  </ds:schemaRefs>
</ds:datastoreItem>
</file>

<file path=customXml/itemProps2.xml><?xml version="1.0" encoding="utf-8"?>
<ds:datastoreItem xmlns:ds="http://schemas.openxmlformats.org/officeDocument/2006/customXml" ds:itemID="{66B23A6C-DD81-41D4-BAFA-0B27FDBFEA4E}">
  <ds:schemaRefs>
    <ds:schemaRef ds:uri="http://schemas.microsoft.com/sharepoint/v3/contenttype/forms"/>
  </ds:schemaRefs>
</ds:datastoreItem>
</file>

<file path=customXml/itemProps3.xml><?xml version="1.0" encoding="utf-8"?>
<ds:datastoreItem xmlns:ds="http://schemas.openxmlformats.org/officeDocument/2006/customXml" ds:itemID="{C79C2E1B-4927-4553-9036-D7547EBA3D7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9cd839b-d2f7-4d79-867e-33235b171cd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TM02900722[[fn=Ion Boardroom]]</Template>
  <TotalTime>6372</TotalTime>
  <Words>1264</Words>
  <Application>Microsoft Office PowerPoint</Application>
  <PresentationFormat>Widescreen</PresentationFormat>
  <Paragraphs>131</Paragraphs>
  <Slides>10</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Century Gothic</vt:lpstr>
      <vt:lpstr>Wingdings 3</vt:lpstr>
      <vt:lpstr>Ion Boardroom</vt:lpstr>
      <vt:lpstr>Difference between groups and teams.</vt:lpstr>
      <vt:lpstr>What is a team? Perhaps we should begin by defining what a team is.</vt:lpstr>
      <vt:lpstr>What is a group? </vt:lpstr>
      <vt:lpstr>The characteristics of teams and groups.</vt:lpstr>
      <vt:lpstr>What is the difference between groups and teams?</vt:lpstr>
      <vt:lpstr>              Groups Vs Teams (continued).</vt:lpstr>
      <vt:lpstr>Elements that make an effective team.</vt:lpstr>
      <vt:lpstr>The negatives attributes of a team.</vt:lpstr>
      <vt:lpstr>   References</vt:lpstr>
      <vt:lpstr>Thank you for listening. 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Difference between groups and teams.</dc:title>
  <dc:creator>Lucy Morgan (1911020)</dc:creator>
  <cp:lastModifiedBy>Lucy</cp:lastModifiedBy>
  <cp:revision>4</cp:revision>
  <dcterms:created xsi:type="dcterms:W3CDTF">2020-04-16T19:28:53Z</dcterms:created>
  <dcterms:modified xsi:type="dcterms:W3CDTF">2020-05-22T09:47:41Z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0x010100461C22621E0FA84ABA9F7D80395C5CDF</vt:lpwstr>
  </property>
</Properties>
</file>