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1F2791-631F-45FD-9247-73ADB95190E9}" type="datetimeFigureOut">
              <a:rPr lang="en-GB" smtClean="0"/>
              <a:t>12/05/2019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561AF2-37D4-49AD-AD52-326523000639}" type="slidenum">
              <a:rPr lang="en-GB" smtClean="0"/>
              <a:t>‹#›</a:t>
            </a:fld>
            <a:endParaRPr lang="en-GB"/>
          </a:p>
        </p:txBody>
      </p:sp>
    </p:spTree>
    <p:extLst>
      <p:ext uri="{BB962C8B-B14F-4D97-AF65-F5344CB8AC3E}">
        <p14:creationId xmlns:p14="http://schemas.microsoft.com/office/powerpoint/2010/main" val="3523198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561AF2-37D4-49AD-AD52-326523000639}" type="slidenum">
              <a:rPr lang="en-GB" smtClean="0"/>
              <a:t>1</a:t>
            </a:fld>
            <a:endParaRPr lang="en-GB"/>
          </a:p>
        </p:txBody>
      </p:sp>
    </p:spTree>
    <p:extLst>
      <p:ext uri="{BB962C8B-B14F-4D97-AF65-F5344CB8AC3E}">
        <p14:creationId xmlns:p14="http://schemas.microsoft.com/office/powerpoint/2010/main" val="2260270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82D6C-87CF-4145-9278-C154A626ED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1393880-0DAA-429A-8223-0C27FA3538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EA79160-E76E-448E-B56B-086C19E8AB0C}"/>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5" name="Footer Placeholder 4">
            <a:extLst>
              <a:ext uri="{FF2B5EF4-FFF2-40B4-BE49-F238E27FC236}">
                <a16:creationId xmlns:a16="http://schemas.microsoft.com/office/drawing/2014/main" id="{72A161B6-40F5-464D-8A65-3089021F93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7DACD0-EE10-4E22-A553-BB84C76FC452}"/>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4032462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BDE27-4A38-419D-8A04-B8C57A42EE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70D1CE-EB7A-4BFF-9EBA-FFDB21EB58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E9185-DA7B-4524-B3A1-9A8A0BAD7BED}"/>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5" name="Footer Placeholder 4">
            <a:extLst>
              <a:ext uri="{FF2B5EF4-FFF2-40B4-BE49-F238E27FC236}">
                <a16:creationId xmlns:a16="http://schemas.microsoft.com/office/drawing/2014/main" id="{2DC23418-8D91-4FB2-BDB7-981BF669A3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C5F8B3-F9E4-4CE3-B121-32F9CE5AFE19}"/>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701534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77F4B-0B89-401C-BD3B-A0421FA291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BB15A8-FE64-44A2-B8B4-D09298AD9B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E4FF57-0B0C-43F0-9AB5-CF3D9764CB32}"/>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5" name="Footer Placeholder 4">
            <a:extLst>
              <a:ext uri="{FF2B5EF4-FFF2-40B4-BE49-F238E27FC236}">
                <a16:creationId xmlns:a16="http://schemas.microsoft.com/office/drawing/2014/main" id="{E7ADF66F-ED74-40D7-9DA0-DF109A1A84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3F272E-0A8E-41D0-B3CB-95280FD89AB5}"/>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1507721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0FACF-A440-480D-BFDD-E22205416E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31CAAD-508A-434C-94D3-16FA0C1333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85F162-6552-47C0-8D80-4B3F7DC3A4A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CE2C0A-22F8-488C-BDD6-41714FC1E873}"/>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6" name="Footer Placeholder 5">
            <a:extLst>
              <a:ext uri="{FF2B5EF4-FFF2-40B4-BE49-F238E27FC236}">
                <a16:creationId xmlns:a16="http://schemas.microsoft.com/office/drawing/2014/main" id="{1A721A80-9363-4B64-8914-3243979578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E48C3-2B6A-4F5C-B38B-2260B9C92BF3}"/>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3455345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AE295-08B2-4A4A-AFEF-4E106B6A5C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B36F3C-1A6F-48B6-A63C-5E6BC94214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934D8A-329E-4A73-A003-9061586928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E6496D-B135-4ABA-8FDE-343F2FD9EF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FB77E6-CF10-4FDB-9EF7-374218C0C4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2DF0ED7-FBB4-49EB-900F-7A30DA0CC669}"/>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8" name="Footer Placeholder 7">
            <a:extLst>
              <a:ext uri="{FF2B5EF4-FFF2-40B4-BE49-F238E27FC236}">
                <a16:creationId xmlns:a16="http://schemas.microsoft.com/office/drawing/2014/main" id="{62967BF5-928E-4A56-B000-F8A0EAAADF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322748-024B-4B3F-B867-D34B998BBF0D}"/>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16145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D8E5E-18A1-47B2-89DC-77291F2B47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622B80-80B7-4994-8824-5D0A12ED5B9A}"/>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4" name="Footer Placeholder 3">
            <a:extLst>
              <a:ext uri="{FF2B5EF4-FFF2-40B4-BE49-F238E27FC236}">
                <a16:creationId xmlns:a16="http://schemas.microsoft.com/office/drawing/2014/main" id="{A8D3BBF9-C971-4F64-B15D-55A5FD50CB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E244C8-6881-4052-B85C-40A7CA912A12}"/>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2138036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A2A1F4-BE30-4F20-829F-AD10FAD80534}"/>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3" name="Footer Placeholder 2">
            <a:extLst>
              <a:ext uri="{FF2B5EF4-FFF2-40B4-BE49-F238E27FC236}">
                <a16:creationId xmlns:a16="http://schemas.microsoft.com/office/drawing/2014/main" id="{B3886CAD-BB47-4370-BE6A-4139D6458A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F142E5-AF7A-4DC8-BF1F-E0F7F0CDAAEE}"/>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3855679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3B240-9D03-490E-BD60-682391B82F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300434-438D-4575-97EC-1A01698288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A9CCCE-6E62-4D11-893F-FBFCC4BE61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7B9F3C-A96E-417A-AF41-DA3E9D2BB39E}"/>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6" name="Footer Placeholder 5">
            <a:extLst>
              <a:ext uri="{FF2B5EF4-FFF2-40B4-BE49-F238E27FC236}">
                <a16:creationId xmlns:a16="http://schemas.microsoft.com/office/drawing/2014/main" id="{EB26EA4F-73F7-41B6-86EE-383C8F5073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5B0E34-52D7-441D-AF2F-0874E5572AF7}"/>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1142796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F1E40-8759-4B90-A212-5AE2E6678C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A4642D-29D8-420D-8446-6F14092BD6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BD4145-69C7-44E5-8582-6BD0836517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C0E215-EDD8-42CC-9110-4875210CC782}"/>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6" name="Footer Placeholder 5">
            <a:extLst>
              <a:ext uri="{FF2B5EF4-FFF2-40B4-BE49-F238E27FC236}">
                <a16:creationId xmlns:a16="http://schemas.microsoft.com/office/drawing/2014/main" id="{8B380F1B-C9B6-4D6D-B834-CC6DC2867E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8E6314-2969-4855-8517-2527C2DD0D2D}"/>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2519420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F8190-C60C-4E3E-A7CB-3911D63C91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513C82-8EDA-4F02-82C8-F5DA6F82C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F5C3B5-945B-47C0-A81D-116C72D48654}"/>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5" name="Footer Placeholder 4">
            <a:extLst>
              <a:ext uri="{FF2B5EF4-FFF2-40B4-BE49-F238E27FC236}">
                <a16:creationId xmlns:a16="http://schemas.microsoft.com/office/drawing/2014/main" id="{4F9A5F8F-EA68-43DA-B980-F87DB22609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75C82E-F8CA-401B-B2FB-3BED9C61D883}"/>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4235689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2CF9BE-5BA2-4302-9979-A234E23294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2900B4-00A1-43D1-BAD0-506A48070D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100DAC-631B-43CB-A014-6D61B7BA2A4F}"/>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5" name="Footer Placeholder 4">
            <a:extLst>
              <a:ext uri="{FF2B5EF4-FFF2-40B4-BE49-F238E27FC236}">
                <a16:creationId xmlns:a16="http://schemas.microsoft.com/office/drawing/2014/main" id="{0C92CC48-AE17-478A-A863-AB12DEDF45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B989B-376B-4303-8CE4-4F0F71D2F058}"/>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3727959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816D4F-3983-4496-A635-C4CC5EE6DB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017FC5-469B-488E-B45D-5B06FDF850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E1DD07-6B87-4803-B791-32FE3737FB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23CFA6-0F5C-41A1-B2E3-F7850B3CC55C}" type="datetimeFigureOut">
              <a:rPr lang="en-GB" smtClean="0"/>
              <a:t>12/05/2019</a:t>
            </a:fld>
            <a:endParaRPr lang="en-GB"/>
          </a:p>
        </p:txBody>
      </p:sp>
      <p:sp>
        <p:nvSpPr>
          <p:cNvPr id="5" name="Footer Placeholder 4">
            <a:extLst>
              <a:ext uri="{FF2B5EF4-FFF2-40B4-BE49-F238E27FC236}">
                <a16:creationId xmlns:a16="http://schemas.microsoft.com/office/drawing/2014/main" id="{BDBAB829-248F-441B-93D4-1B05E4C4B1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FD3BA7-CB11-4E3C-8C36-2287A50FBC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591ECD-F318-4A5D-971A-43B10E138223}" type="slidenum">
              <a:rPr lang="en-GB" smtClean="0"/>
              <a:t>‹#›</a:t>
            </a:fld>
            <a:endParaRPr lang="en-GB"/>
          </a:p>
        </p:txBody>
      </p:sp>
    </p:spTree>
    <p:extLst>
      <p:ext uri="{BB962C8B-B14F-4D97-AF65-F5344CB8AC3E}">
        <p14:creationId xmlns:p14="http://schemas.microsoft.com/office/powerpoint/2010/main" val="21885296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alpha val="94000"/>
          </a:schemeClr>
        </a:solidFill>
        <a:effectLst/>
      </p:bgPr>
    </p:bg>
    <p:spTree>
      <p:nvGrpSpPr>
        <p:cNvPr id="1" name=""/>
        <p:cNvGrpSpPr/>
        <p:nvPr/>
      </p:nvGrpSpPr>
      <p:grpSpPr>
        <a:xfrm>
          <a:off x="0" y="0"/>
          <a:ext cx="0" cy="0"/>
          <a:chOff x="0" y="0"/>
          <a:chExt cx="0" cy="0"/>
        </a:xfrm>
      </p:grpSpPr>
      <p:sp>
        <p:nvSpPr>
          <p:cNvPr id="4" name="Hexagon 3">
            <a:extLst>
              <a:ext uri="{FF2B5EF4-FFF2-40B4-BE49-F238E27FC236}">
                <a16:creationId xmlns:a16="http://schemas.microsoft.com/office/drawing/2014/main" id="{9FFA84A0-B474-4973-A97C-F5F80560BB82}"/>
              </a:ext>
            </a:extLst>
          </p:cNvPr>
          <p:cNvSpPr/>
          <p:nvPr/>
        </p:nvSpPr>
        <p:spPr>
          <a:xfrm>
            <a:off x="3617843" y="1779104"/>
            <a:ext cx="4956313" cy="329979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Mental health</a:t>
            </a:r>
          </a:p>
          <a:p>
            <a:pPr algn="ctr"/>
            <a:r>
              <a:rPr lang="en-GB" sz="1600" b="1" dirty="0"/>
              <a:t>Mental ill-health is very common. It affects one in four people in the course of their lives. The impacts start early as the onset of mental ill heath often starts in childhood, adolescence and young adulthood. But access to skilled assessment and excellent treatments is limited. The majority go untreated as on average just thirty per cent of those with mental ill health access care.</a:t>
            </a:r>
          </a:p>
          <a:p>
            <a:pPr algn="ctr"/>
            <a:r>
              <a:rPr lang="de-DE" sz="1200" i="1" dirty="0"/>
              <a:t>Dr Geraldine Strathdee OBE (2015)</a:t>
            </a:r>
          </a:p>
          <a:p>
            <a:pPr algn="ctr"/>
            <a:endParaRPr lang="en-GB" sz="1600" dirty="0"/>
          </a:p>
        </p:txBody>
      </p:sp>
      <p:sp>
        <p:nvSpPr>
          <p:cNvPr id="7" name="Hexagon 6">
            <a:extLst>
              <a:ext uri="{FF2B5EF4-FFF2-40B4-BE49-F238E27FC236}">
                <a16:creationId xmlns:a16="http://schemas.microsoft.com/office/drawing/2014/main" id="{D9967C5D-A62A-4AE2-87EF-462DB1DDB0BD}"/>
              </a:ext>
            </a:extLst>
          </p:cNvPr>
          <p:cNvSpPr/>
          <p:nvPr/>
        </p:nvSpPr>
        <p:spPr>
          <a:xfrm>
            <a:off x="0" y="129208"/>
            <a:ext cx="4227443" cy="3299791"/>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a:p>
            <a:pPr algn="ctr"/>
            <a:r>
              <a:rPr lang="en-GB" b="1" dirty="0"/>
              <a:t>The social model of disability</a:t>
            </a:r>
          </a:p>
          <a:p>
            <a:pPr algn="ctr"/>
            <a:endParaRPr lang="en-GB" sz="1400" b="1" dirty="0"/>
          </a:p>
          <a:p>
            <a:pPr algn="ctr"/>
            <a:r>
              <a:rPr lang="en-GB" sz="1400" b="1" dirty="0"/>
              <a:t>The social model of disability is the way of viewing the world, developed by disabled people.</a:t>
            </a:r>
          </a:p>
          <a:p>
            <a:pPr algn="ctr"/>
            <a:r>
              <a:rPr lang="en-GB" sz="1400" b="1" dirty="0"/>
              <a:t>This model says that an individual is disabled by barriers in society, not by their impairment or difference. Barriers can be physical, like buildings not having accessible toilets. Or they can be caused by people's attitudes to difference, like assuming disabled people can't do certain things.</a:t>
            </a:r>
          </a:p>
          <a:p>
            <a:pPr algn="ctr"/>
            <a:r>
              <a:rPr lang="en-GB" sz="1400" i="1" dirty="0"/>
              <a:t>(Scope,2019)</a:t>
            </a:r>
          </a:p>
        </p:txBody>
      </p:sp>
      <p:sp>
        <p:nvSpPr>
          <p:cNvPr id="8" name="Hexagon 7">
            <a:extLst>
              <a:ext uri="{FF2B5EF4-FFF2-40B4-BE49-F238E27FC236}">
                <a16:creationId xmlns:a16="http://schemas.microsoft.com/office/drawing/2014/main" id="{40C49931-A81A-411E-9539-F920321B1B99}"/>
              </a:ext>
            </a:extLst>
          </p:cNvPr>
          <p:cNvSpPr/>
          <p:nvPr/>
        </p:nvSpPr>
        <p:spPr>
          <a:xfrm>
            <a:off x="0" y="3699010"/>
            <a:ext cx="4227443" cy="3018183"/>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b="1" dirty="0"/>
          </a:p>
          <a:p>
            <a:pPr algn="ctr"/>
            <a:r>
              <a:rPr lang="en-GB" sz="2000" b="1" dirty="0"/>
              <a:t>Social model thinking</a:t>
            </a:r>
          </a:p>
          <a:p>
            <a:pPr marL="285750" indent="-285750" algn="ctr">
              <a:buFont typeface="Arial" panose="020B0604020202020204" pitchFamily="34" charset="0"/>
              <a:buChar char="•"/>
            </a:pPr>
            <a:r>
              <a:rPr lang="en-GB" sz="1400" b="1" dirty="0"/>
              <a:t>Individual is valued</a:t>
            </a:r>
          </a:p>
          <a:p>
            <a:pPr marL="285750" indent="-285750" algn="ctr">
              <a:buFont typeface="Arial" panose="020B0604020202020204" pitchFamily="34" charset="0"/>
              <a:buChar char="•"/>
            </a:pPr>
            <a:r>
              <a:rPr lang="en-GB" sz="1400" b="1" dirty="0"/>
              <a:t>Strengths and needs defined by self and others</a:t>
            </a:r>
          </a:p>
          <a:p>
            <a:pPr marL="285750" indent="-285750" algn="ctr">
              <a:buFont typeface="Arial" panose="020B0604020202020204" pitchFamily="34" charset="0"/>
              <a:buChar char="•"/>
            </a:pPr>
            <a:r>
              <a:rPr lang="en-GB" sz="1400" b="1" dirty="0"/>
              <a:t>Relationships nurtured </a:t>
            </a:r>
          </a:p>
          <a:p>
            <a:pPr marL="285750" indent="-285750" algn="ctr">
              <a:buFont typeface="Arial" panose="020B0604020202020204" pitchFamily="34" charset="0"/>
              <a:buChar char="•"/>
            </a:pPr>
            <a:r>
              <a:rPr lang="en-GB" sz="1400" b="1" dirty="0"/>
              <a:t>Identity barriers and development solutions</a:t>
            </a:r>
          </a:p>
          <a:p>
            <a:pPr marL="285750" indent="-285750" algn="ctr">
              <a:buFont typeface="Arial" panose="020B0604020202020204" pitchFamily="34" charset="0"/>
              <a:buChar char="•"/>
            </a:pPr>
            <a:r>
              <a:rPr lang="en-GB" sz="1400" b="1" dirty="0"/>
              <a:t>Diversity welcomes all </a:t>
            </a:r>
          </a:p>
          <a:p>
            <a:pPr marL="285750" indent="-285750" algn="ctr">
              <a:buFont typeface="Arial" panose="020B0604020202020204" pitchFamily="34" charset="0"/>
              <a:buChar char="•"/>
            </a:pPr>
            <a:r>
              <a:rPr lang="en-GB" sz="1400" b="1" dirty="0"/>
              <a:t>Society evolves</a:t>
            </a:r>
          </a:p>
          <a:p>
            <a:pPr algn="ctr"/>
            <a:r>
              <a:rPr lang="en-GB" sz="1200" i="1" dirty="0"/>
              <a:t>(</a:t>
            </a:r>
            <a:r>
              <a:rPr lang="en-GB" sz="1100" i="1" dirty="0"/>
              <a:t>Adapted from Micheline Mason, 1994, R.Rieser 2000)</a:t>
            </a:r>
          </a:p>
          <a:p>
            <a:pPr algn="ctr"/>
            <a:endParaRPr lang="en-GB" sz="1200" i="1" dirty="0"/>
          </a:p>
        </p:txBody>
      </p:sp>
      <p:sp>
        <p:nvSpPr>
          <p:cNvPr id="9" name="Hexagon 8">
            <a:extLst>
              <a:ext uri="{FF2B5EF4-FFF2-40B4-BE49-F238E27FC236}">
                <a16:creationId xmlns:a16="http://schemas.microsoft.com/office/drawing/2014/main" id="{3191177D-EB85-4B9D-B031-95F3DD12395D}"/>
              </a:ext>
            </a:extLst>
          </p:cNvPr>
          <p:cNvSpPr/>
          <p:nvPr/>
        </p:nvSpPr>
        <p:spPr>
          <a:xfrm>
            <a:off x="7964556" y="129208"/>
            <a:ext cx="4227444" cy="3299791"/>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The medical model of disability</a:t>
            </a:r>
          </a:p>
          <a:p>
            <a:pPr algn="ctr"/>
            <a:endParaRPr lang="en-GB" sz="1400" b="1" dirty="0"/>
          </a:p>
          <a:p>
            <a:pPr algn="ctr"/>
            <a:r>
              <a:rPr lang="en-GB" sz="1400" b="1" dirty="0"/>
              <a:t>The medical model of disability says people are disabled by their impairments or differences.</a:t>
            </a:r>
          </a:p>
          <a:p>
            <a:pPr algn="ctr"/>
            <a:r>
              <a:rPr lang="en-GB" sz="1400" b="1" dirty="0"/>
              <a:t>The medical model looks at what is 'wrong' with the person, not what the individual needs. They believe it creates low expectations and leads to people losing their independence,</a:t>
            </a:r>
          </a:p>
          <a:p>
            <a:pPr algn="ctr"/>
            <a:r>
              <a:rPr lang="en-GB" sz="1400" b="1" dirty="0"/>
              <a:t>choice and control in their lives</a:t>
            </a:r>
            <a:r>
              <a:rPr lang="en-GB" sz="1600" b="1" dirty="0"/>
              <a:t>.</a:t>
            </a:r>
          </a:p>
          <a:p>
            <a:pPr algn="ctr"/>
            <a:r>
              <a:rPr lang="en-GB" sz="1400" i="1" dirty="0"/>
              <a:t>(Scope,2019)</a:t>
            </a:r>
          </a:p>
        </p:txBody>
      </p:sp>
      <p:sp>
        <p:nvSpPr>
          <p:cNvPr id="10" name="Hexagon 9">
            <a:extLst>
              <a:ext uri="{FF2B5EF4-FFF2-40B4-BE49-F238E27FC236}">
                <a16:creationId xmlns:a16="http://schemas.microsoft.com/office/drawing/2014/main" id="{D4F10FF4-BCCF-4A8B-A6EE-21264C52C35B}"/>
              </a:ext>
            </a:extLst>
          </p:cNvPr>
          <p:cNvSpPr/>
          <p:nvPr/>
        </p:nvSpPr>
        <p:spPr>
          <a:xfrm>
            <a:off x="7964556" y="3617843"/>
            <a:ext cx="4227444" cy="3018183"/>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Medical model thinking</a:t>
            </a:r>
          </a:p>
          <a:p>
            <a:pPr marL="285750" indent="-285750" algn="ctr">
              <a:buFont typeface="Arial" panose="020B0604020202020204" pitchFamily="34" charset="0"/>
              <a:buChar char="•"/>
            </a:pPr>
            <a:r>
              <a:rPr lang="en-GB" sz="1400" b="1" dirty="0"/>
              <a:t>individual is faulty</a:t>
            </a:r>
          </a:p>
          <a:p>
            <a:pPr marL="285750" indent="-285750" algn="ctr">
              <a:buFont typeface="Arial" panose="020B0604020202020204" pitchFamily="34" charset="0"/>
              <a:buChar char="•"/>
            </a:pPr>
            <a:r>
              <a:rPr lang="en-GB" sz="1400" b="1" dirty="0"/>
              <a:t>Impairment becomes focus of attention</a:t>
            </a:r>
          </a:p>
          <a:p>
            <a:pPr marL="285750" indent="-285750" algn="ctr">
              <a:buFont typeface="Arial" panose="020B0604020202020204" pitchFamily="34" charset="0"/>
              <a:buChar char="•"/>
            </a:pPr>
            <a:r>
              <a:rPr lang="en-GB" sz="1400" b="1" dirty="0"/>
              <a:t>Diagnosis</a:t>
            </a:r>
          </a:p>
          <a:p>
            <a:pPr marL="285750" indent="-285750" algn="ctr">
              <a:buFont typeface="Arial" panose="020B0604020202020204" pitchFamily="34" charset="0"/>
              <a:buChar char="•"/>
            </a:pPr>
            <a:r>
              <a:rPr lang="en-GB" sz="1400" b="1" dirty="0"/>
              <a:t>Labelling</a:t>
            </a:r>
          </a:p>
          <a:p>
            <a:pPr marL="285750" indent="-285750" algn="ctr">
              <a:buFont typeface="Arial" panose="020B0604020202020204" pitchFamily="34" charset="0"/>
              <a:buChar char="•"/>
            </a:pPr>
            <a:r>
              <a:rPr lang="en-GB" sz="1400" b="1" dirty="0"/>
              <a:t>Segregation and alternative services</a:t>
            </a:r>
          </a:p>
          <a:p>
            <a:pPr marL="285750" indent="-285750" algn="ctr">
              <a:buFont typeface="Arial" panose="020B0604020202020204" pitchFamily="34" charset="0"/>
              <a:buChar char="•"/>
            </a:pPr>
            <a:r>
              <a:rPr lang="en-GB" sz="1400" b="1" dirty="0"/>
              <a:t>Ordinary needs put on hold</a:t>
            </a:r>
          </a:p>
          <a:p>
            <a:pPr marL="285750" indent="-285750" algn="ctr">
              <a:buFont typeface="Arial" panose="020B0604020202020204" pitchFamily="34" charset="0"/>
              <a:buChar char="•"/>
            </a:pPr>
            <a:r>
              <a:rPr lang="en-GB" sz="1400" b="1" dirty="0"/>
              <a:t>Re-entry if normal enough or permanent exclusion</a:t>
            </a:r>
          </a:p>
          <a:p>
            <a:pPr marL="285750" indent="-285750" algn="ctr">
              <a:buFont typeface="Arial" panose="020B0604020202020204" pitchFamily="34" charset="0"/>
              <a:buChar char="•"/>
            </a:pPr>
            <a:r>
              <a:rPr lang="en-GB" sz="1400" b="1" dirty="0"/>
              <a:t>Society remains unchanged</a:t>
            </a:r>
          </a:p>
          <a:p>
            <a:pPr lvl="0" algn="ctr"/>
            <a:r>
              <a:rPr lang="en-GB" sz="1200" i="1" dirty="0">
                <a:solidFill>
                  <a:prstClr val="white"/>
                </a:solidFill>
              </a:rPr>
              <a:t>(</a:t>
            </a:r>
            <a:r>
              <a:rPr lang="en-GB" sz="1100" i="1" dirty="0">
                <a:solidFill>
                  <a:prstClr val="white"/>
                </a:solidFill>
              </a:rPr>
              <a:t>Adapted from Micheline Mason, 1994, R.Rieser 2000)</a:t>
            </a:r>
          </a:p>
        </p:txBody>
      </p:sp>
      <p:sp>
        <p:nvSpPr>
          <p:cNvPr id="11" name="TextBox 10">
            <a:extLst>
              <a:ext uri="{FF2B5EF4-FFF2-40B4-BE49-F238E27FC236}">
                <a16:creationId xmlns:a16="http://schemas.microsoft.com/office/drawing/2014/main" id="{DF0A3398-F7BC-4BFB-A8A5-9D01AEEED829}"/>
              </a:ext>
            </a:extLst>
          </p:cNvPr>
          <p:cNvSpPr txBox="1"/>
          <p:nvPr/>
        </p:nvSpPr>
        <p:spPr>
          <a:xfrm>
            <a:off x="3975652" y="0"/>
            <a:ext cx="4227444" cy="1815882"/>
          </a:xfrm>
          <a:prstGeom prst="rect">
            <a:avLst/>
          </a:prstGeom>
          <a:noFill/>
        </p:spPr>
        <p:txBody>
          <a:bodyPr wrap="square" rtlCol="0">
            <a:spAutoFit/>
          </a:bodyPr>
          <a:lstStyle/>
          <a:p>
            <a:pPr algn="ctr"/>
            <a:r>
              <a:rPr lang="en-GB" sz="2800" b="1" dirty="0">
                <a:solidFill>
                  <a:schemeClr val="accent1">
                    <a:lumMod val="75000"/>
                  </a:schemeClr>
                </a:solidFill>
              </a:rPr>
              <a:t>The Advantages and Disadvantages of the Social and Medical Models of Mental Health</a:t>
            </a:r>
          </a:p>
        </p:txBody>
      </p:sp>
      <p:sp>
        <p:nvSpPr>
          <p:cNvPr id="12" name="Hexagon 11">
            <a:extLst>
              <a:ext uri="{FF2B5EF4-FFF2-40B4-BE49-F238E27FC236}">
                <a16:creationId xmlns:a16="http://schemas.microsoft.com/office/drawing/2014/main" id="{8FD84836-AB9C-499B-AF2A-BC700D290F16}"/>
              </a:ext>
            </a:extLst>
          </p:cNvPr>
          <p:cNvSpPr/>
          <p:nvPr/>
        </p:nvSpPr>
        <p:spPr>
          <a:xfrm>
            <a:off x="3975652" y="5208101"/>
            <a:ext cx="4227444" cy="16383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3" name="TextBox 12">
            <a:extLst>
              <a:ext uri="{FF2B5EF4-FFF2-40B4-BE49-F238E27FC236}">
                <a16:creationId xmlns:a16="http://schemas.microsoft.com/office/drawing/2014/main" id="{F7DF96F1-BCF9-4896-9BD4-30B681BA7B33}"/>
              </a:ext>
            </a:extLst>
          </p:cNvPr>
          <p:cNvSpPr txBox="1"/>
          <p:nvPr/>
        </p:nvSpPr>
        <p:spPr>
          <a:xfrm>
            <a:off x="4409660" y="5208101"/>
            <a:ext cx="1686339" cy="1892826"/>
          </a:xfrm>
          <a:prstGeom prst="rect">
            <a:avLst/>
          </a:prstGeom>
          <a:noFill/>
        </p:spPr>
        <p:txBody>
          <a:bodyPr wrap="square" rtlCol="0">
            <a:spAutoFit/>
          </a:bodyPr>
          <a:lstStyle/>
          <a:p>
            <a:r>
              <a:rPr lang="en-GB" sz="1600" b="1" dirty="0">
                <a:solidFill>
                  <a:schemeClr val="bg1"/>
                </a:solidFill>
              </a:rPr>
              <a:t>Social model</a:t>
            </a:r>
          </a:p>
          <a:p>
            <a:pPr marL="285750" indent="-285750">
              <a:buFont typeface="Arial" panose="020B0604020202020204" pitchFamily="34" charset="0"/>
              <a:buChar char="•"/>
            </a:pPr>
            <a:r>
              <a:rPr lang="en-GB" sz="1400" b="1" dirty="0">
                <a:solidFill>
                  <a:schemeClr val="bg1"/>
                </a:solidFill>
              </a:rPr>
              <a:t>Voice of individual heard</a:t>
            </a:r>
          </a:p>
          <a:p>
            <a:pPr marL="285750" indent="-285750">
              <a:buFont typeface="Arial" panose="020B0604020202020204" pitchFamily="34" charset="0"/>
              <a:buChar char="•"/>
            </a:pPr>
            <a:r>
              <a:rPr lang="en-GB" sz="1400" b="1" dirty="0">
                <a:solidFill>
                  <a:schemeClr val="bg1"/>
                </a:solidFill>
              </a:rPr>
              <a:t>Self defined goals </a:t>
            </a:r>
          </a:p>
          <a:p>
            <a:endParaRPr lang="en-GB" sz="1100" i="1" dirty="0">
              <a:solidFill>
                <a:schemeClr val="bg1"/>
              </a:solidFill>
            </a:endParaRPr>
          </a:p>
          <a:p>
            <a:r>
              <a:rPr lang="en-GB" sz="1100" i="1" dirty="0">
                <a:solidFill>
                  <a:schemeClr val="bg1"/>
                </a:solidFill>
              </a:rPr>
              <a:t>(Adapted from Larkin, 2011: 46) </a:t>
            </a:r>
          </a:p>
          <a:p>
            <a:endParaRPr lang="en-GB" sz="1200" dirty="0">
              <a:solidFill>
                <a:schemeClr val="bg1"/>
              </a:solidFill>
            </a:endParaRPr>
          </a:p>
        </p:txBody>
      </p:sp>
      <p:sp>
        <p:nvSpPr>
          <p:cNvPr id="14" name="TextBox 13">
            <a:extLst>
              <a:ext uri="{FF2B5EF4-FFF2-40B4-BE49-F238E27FC236}">
                <a16:creationId xmlns:a16="http://schemas.microsoft.com/office/drawing/2014/main" id="{5F1F4893-76CA-4BBB-B6CB-FA2D8721FE8E}"/>
              </a:ext>
            </a:extLst>
          </p:cNvPr>
          <p:cNvSpPr txBox="1"/>
          <p:nvPr/>
        </p:nvSpPr>
        <p:spPr>
          <a:xfrm>
            <a:off x="6168887" y="5208101"/>
            <a:ext cx="1961321" cy="2169825"/>
          </a:xfrm>
          <a:prstGeom prst="rect">
            <a:avLst/>
          </a:prstGeom>
          <a:noFill/>
        </p:spPr>
        <p:txBody>
          <a:bodyPr wrap="square" rtlCol="0">
            <a:spAutoFit/>
          </a:bodyPr>
          <a:lstStyle/>
          <a:p>
            <a:r>
              <a:rPr lang="en-GB" sz="1600" b="1" dirty="0">
                <a:solidFill>
                  <a:schemeClr val="bg1"/>
                </a:solidFill>
              </a:rPr>
              <a:t>Medical model</a:t>
            </a:r>
          </a:p>
          <a:p>
            <a:pPr marL="285750" indent="-285750">
              <a:buFont typeface="Arial" panose="020B0604020202020204" pitchFamily="34" charset="0"/>
              <a:buChar char="•"/>
            </a:pPr>
            <a:r>
              <a:rPr lang="en-GB" sz="1400" b="1" dirty="0">
                <a:solidFill>
                  <a:schemeClr val="bg1"/>
                </a:solidFill>
              </a:rPr>
              <a:t>Dependent on medical care </a:t>
            </a:r>
          </a:p>
          <a:p>
            <a:pPr marL="285750" indent="-285750">
              <a:buFont typeface="Arial" panose="020B0604020202020204" pitchFamily="34" charset="0"/>
              <a:buChar char="•"/>
            </a:pPr>
            <a:r>
              <a:rPr lang="en-GB" sz="1400" b="1" dirty="0">
                <a:solidFill>
                  <a:schemeClr val="bg1"/>
                </a:solidFill>
              </a:rPr>
              <a:t>Individualistic model</a:t>
            </a:r>
          </a:p>
          <a:p>
            <a:endParaRPr lang="en-GB" sz="1100" i="1" dirty="0">
              <a:solidFill>
                <a:schemeClr val="bg1"/>
              </a:solidFill>
            </a:endParaRPr>
          </a:p>
          <a:p>
            <a:r>
              <a:rPr lang="en-GB" sz="1100" i="1" dirty="0">
                <a:solidFill>
                  <a:schemeClr val="bg1"/>
                </a:solidFill>
              </a:rPr>
              <a:t>(Adapted from Larkin, 2011: 34-35)</a:t>
            </a:r>
          </a:p>
          <a:p>
            <a:endParaRPr lang="en-GB" sz="1400" dirty="0">
              <a:solidFill>
                <a:schemeClr val="bg1"/>
              </a:solidFill>
            </a:endParaRPr>
          </a:p>
          <a:p>
            <a:endParaRPr lang="en-GB" sz="1600" dirty="0">
              <a:solidFill>
                <a:schemeClr val="bg1"/>
              </a:solidFill>
            </a:endParaRPr>
          </a:p>
        </p:txBody>
      </p:sp>
    </p:spTree>
    <p:extLst>
      <p:ext uri="{BB962C8B-B14F-4D97-AF65-F5344CB8AC3E}">
        <p14:creationId xmlns:p14="http://schemas.microsoft.com/office/powerpoint/2010/main" val="2309781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7E598-9A1C-47FD-95E0-C2B63F14E657}"/>
              </a:ext>
            </a:extLst>
          </p:cNvPr>
          <p:cNvSpPr>
            <a:spLocks noGrp="1"/>
          </p:cNvSpPr>
          <p:nvPr>
            <p:ph type="ctrTitle"/>
          </p:nvPr>
        </p:nvSpPr>
        <p:spPr>
          <a:xfrm>
            <a:off x="1524000" y="0"/>
            <a:ext cx="9144000" cy="1217337"/>
          </a:xfrm>
        </p:spPr>
        <p:txBody>
          <a:bodyPr/>
          <a:lstStyle/>
          <a:p>
            <a:r>
              <a:rPr lang="en-GB" u="sng" dirty="0">
                <a:solidFill>
                  <a:schemeClr val="accent1">
                    <a:lumMod val="75000"/>
                  </a:schemeClr>
                </a:solidFill>
              </a:rPr>
              <a:t>References</a:t>
            </a:r>
          </a:p>
        </p:txBody>
      </p:sp>
      <p:sp>
        <p:nvSpPr>
          <p:cNvPr id="3" name="Subtitle 2">
            <a:extLst>
              <a:ext uri="{FF2B5EF4-FFF2-40B4-BE49-F238E27FC236}">
                <a16:creationId xmlns:a16="http://schemas.microsoft.com/office/drawing/2014/main" id="{F3B664C9-1895-4D38-817D-8951FD3BA44E}"/>
              </a:ext>
            </a:extLst>
          </p:cNvPr>
          <p:cNvSpPr>
            <a:spLocks noGrp="1"/>
          </p:cNvSpPr>
          <p:nvPr>
            <p:ph type="subTitle" idx="1"/>
          </p:nvPr>
        </p:nvSpPr>
        <p:spPr>
          <a:xfrm>
            <a:off x="0" y="1217337"/>
            <a:ext cx="12192000" cy="5640663"/>
          </a:xfrm>
        </p:spPr>
        <p:txBody>
          <a:bodyPr>
            <a:normAutofit/>
          </a:bodyPr>
          <a:lstStyle/>
          <a:p>
            <a:pPr algn="l"/>
            <a:endParaRPr lang="en-GB" sz="2000" i="1" dirty="0"/>
          </a:p>
          <a:p>
            <a:pPr algn="l"/>
            <a:r>
              <a:rPr lang="en-GB" sz="2000" i="1" dirty="0"/>
              <a:t>Larkin, M (2011) Vulnerable Groups in Health and Social Care, London: Sage</a:t>
            </a:r>
          </a:p>
          <a:p>
            <a:pPr algn="l"/>
            <a:endParaRPr lang="en-GB" sz="2000" i="1" dirty="0"/>
          </a:p>
          <a:p>
            <a:pPr algn="l"/>
            <a:r>
              <a:rPr lang="en-GB" sz="2000" i="1" dirty="0"/>
              <a:t>(Adapted from Micheline Mason, 1994, R.Rieser 2000)</a:t>
            </a:r>
          </a:p>
          <a:p>
            <a:pPr algn="l"/>
            <a:r>
              <a:rPr lang="en-GB" sz="2000" i="1" dirty="0"/>
              <a:t>Available at </a:t>
            </a:r>
          </a:p>
          <a:p>
            <a:pPr algn="l"/>
            <a:r>
              <a:rPr lang="en-GB" sz="2000" i="1" dirty="0"/>
              <a:t>https://attitudes2disability.wordpress.com/category/medical-model-vs-social-model/</a:t>
            </a:r>
          </a:p>
          <a:p>
            <a:pPr algn="l"/>
            <a:endParaRPr lang="en-GB" sz="2000" i="1" dirty="0"/>
          </a:p>
          <a:p>
            <a:pPr algn="l"/>
            <a:r>
              <a:rPr lang="en-GB" sz="2000" i="1" dirty="0"/>
              <a:t>Mental health, Dr Geraldine </a:t>
            </a:r>
            <a:r>
              <a:rPr lang="en-GB" sz="2000" i="1" dirty="0" err="1"/>
              <a:t>Strathdee</a:t>
            </a:r>
            <a:r>
              <a:rPr lang="en-GB" sz="2000" i="1" dirty="0"/>
              <a:t> OBE (2015)</a:t>
            </a:r>
          </a:p>
          <a:p>
            <a:pPr algn="l"/>
            <a:r>
              <a:rPr lang="en-GB" sz="2000" i="1" dirty="0"/>
              <a:t>Available at </a:t>
            </a:r>
          </a:p>
          <a:p>
            <a:pPr algn="l"/>
            <a:r>
              <a:rPr lang="en-GB" sz="2000" i="1" dirty="0"/>
              <a:t>https://www.england.nhs.uk/blog/geraldine-strathdee-8/</a:t>
            </a:r>
          </a:p>
          <a:p>
            <a:pPr algn="l"/>
            <a:endParaRPr lang="en-GB" sz="2000" i="1" dirty="0"/>
          </a:p>
          <a:p>
            <a:pPr algn="l"/>
            <a:r>
              <a:rPr lang="en-GB" sz="2000" i="1" dirty="0"/>
              <a:t>Scope, The models of Disability (2019)</a:t>
            </a:r>
          </a:p>
          <a:p>
            <a:pPr algn="l"/>
            <a:r>
              <a:rPr lang="en-GB" sz="2000" i="1" dirty="0"/>
              <a:t>Available at</a:t>
            </a:r>
          </a:p>
          <a:p>
            <a:pPr algn="l"/>
            <a:r>
              <a:rPr lang="en-GB" sz="2000" i="1" dirty="0"/>
              <a:t>https://www.scope.org.uk/about-us/social-model-of-disability</a:t>
            </a:r>
          </a:p>
          <a:p>
            <a:pPr algn="l"/>
            <a:endParaRPr lang="en-GB" sz="2000" i="1" dirty="0"/>
          </a:p>
          <a:p>
            <a:pPr algn="l"/>
            <a:endParaRPr lang="en-GB" sz="2000" i="1" dirty="0"/>
          </a:p>
          <a:p>
            <a:pPr algn="l"/>
            <a:endParaRPr lang="en-GB" sz="2000" i="1" dirty="0"/>
          </a:p>
        </p:txBody>
      </p:sp>
    </p:spTree>
    <p:extLst>
      <p:ext uri="{BB962C8B-B14F-4D97-AF65-F5344CB8AC3E}">
        <p14:creationId xmlns:p14="http://schemas.microsoft.com/office/powerpoint/2010/main" val="31189097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3466</TotalTime>
  <Words>453</Words>
  <Application>Microsoft Office PowerPoint</Application>
  <PresentationFormat>Widescreen</PresentationFormat>
  <Paragraphs>62</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jodie bassett</dc:creator>
  <cp:lastModifiedBy>jodie bassett</cp:lastModifiedBy>
  <cp:revision>20</cp:revision>
  <dcterms:created xsi:type="dcterms:W3CDTF">2019-05-10T10:52:10Z</dcterms:created>
  <dcterms:modified xsi:type="dcterms:W3CDTF">2019-05-12T20:49:26Z</dcterms:modified>
</cp:coreProperties>
</file>