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58" r:id="rId4"/>
    <p:sldId id="257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C95A0-5EFA-4768-A60D-84C8AECC9E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DFAF8B-3F8E-4466-B876-A17601AD63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EA5A1C-F51D-4973-BB0E-036512EB75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1269B-4082-4144-8188-722BEAD6AFBF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0AAC3A-E315-42B1-943D-AD7F98ACCF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9344D5-F908-4DA0-AD91-644DFFA0D0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FBE496-047F-4F51-B642-B416B767E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203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F9F9D-B7E2-49D2-963E-8BCAC58C4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D7A5C3-E5CA-436B-A994-9952160E94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C9AD60-04A0-42A5-8F70-9A41FFF141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1269B-4082-4144-8188-722BEAD6AFBF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86735F-1153-4FD6-96BE-8230C0B375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2018F6-1E58-4824-B7B0-38BB5D8E9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FBE496-047F-4F51-B642-B416B767E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774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4C082-FB11-4568-9866-BF2498A2A2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8EF981-61BA-4E9A-B892-927A5A4245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35634B-38B3-48EB-9149-B201A91142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1269B-4082-4144-8188-722BEAD6AFBF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447ACE-E754-452D-BB85-CCD6AE2652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003D40-E171-4AF7-88C4-C92E604182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FBE496-047F-4F51-B642-B416B767E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600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03FA4-5351-46EE-9E0C-24E6071CC3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187506-BEED-45F1-BF08-91AD864C0F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49927A-EE1F-450B-A210-88298EBCD5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D42CAA-8F9F-4C05-A070-86C3CC533E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1269B-4082-4144-8188-722BEAD6AFBF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51712B-0DFB-416F-87DB-2B0FBAFF56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073441-9511-4F24-8D3C-89725EB4E6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FBE496-047F-4F51-B642-B416B767E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986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9F56-EE5C-4488-A202-852FE40E2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D26ABD-B081-4ED5-9D1F-219C34DB21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7F10B8-5F08-45EA-A098-1EAAEA62F7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1E97E1-5F23-4BD2-9C20-73348DF8EFB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FB198A-7B74-40D6-9A8A-A57894429A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69E123-9811-443A-AC13-96728C5024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1269B-4082-4144-8188-722BEAD6AFBF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DB39FE-FBCC-4ED5-AA87-57878AE4B4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DB4891-F3D0-4455-B96F-B29914B4F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FBE496-047F-4F51-B642-B416B767E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202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AD77F-BA18-492F-A3E5-D7C20CBB8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75D0AE-B82F-4CFF-B988-F8F3A503D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1269B-4082-4144-8188-722BEAD6AFBF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113DDC-6BD7-404F-BD2D-34BB3ED37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AC818F-FEBF-4029-BC35-44BB6412AD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FBE496-047F-4F51-B642-B416B767E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4983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934AEA-094A-4C03-A2D9-8B2F1F8375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1269B-4082-4144-8188-722BEAD6AFBF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7307A62-8C91-4F3E-BB06-1CC54BCCD1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621E0D-FBC6-4391-B592-12BE81E3CD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FBE496-047F-4F51-B642-B416B767E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156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B3A4B9-9DA5-4199-8D02-F29F61263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29ED3-25AB-48D9-8457-6D9DD5BA8F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2718F6-A068-4137-BA33-7700C490CA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7ECB37-1673-421A-AC87-AF4FF958AB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1269B-4082-4144-8188-722BEAD6AFBF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0322F3-212D-4450-81D9-B183AC4D30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A19971-E0CA-4A4C-997A-0D6D2EB7C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FBE496-047F-4F51-B642-B416B767E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587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F4F91-AAD3-4148-8118-64A9BCAA9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84F0E22-91CD-435C-80DD-BC5F49DF81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6BBE85-C427-497C-839C-1C86A1A681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F2CB3A-534D-49EE-B447-2C59D0A9A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1269B-4082-4144-8188-722BEAD6AFBF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744DF4-AD0B-4038-82DD-3A3EC700B5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8D11CB-F354-4FF7-B51C-B7398EB52C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FBE496-047F-4F51-B642-B416B767E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5318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35BBA-11AC-4BBD-B3B1-F5F7579DE8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E0B566-2BF8-4852-98B4-FFF39FC144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D660E2-8610-4FBD-83FA-D5D3A9DD25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1269B-4082-4144-8188-722BEAD6AFBF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8B166D-696A-406C-BF7D-F13E40C8A9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A00A50-DA0E-4C04-B0E8-B32B392C2D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FBE496-047F-4F51-B642-B416B767E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271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A2B4696-A6F5-41B4-B0AB-129DB778CCD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53DFAA-9651-4998-B3A0-5BE051CD97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A89101-C481-4DCB-90C9-FDFB13ADC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1269B-4082-4144-8188-722BEAD6AFBF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5DCC8C-5CE8-403F-A785-23567E2212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7ABF03-BC71-41D0-A41F-961618E0F8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FBE496-047F-4F51-B642-B416B767E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9232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BD3E45B-ED1F-452D-A2B3-BF889A008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64420C-C74C-4632-BDE1-64977D89C7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B6A48-52EB-40DD-B9BA-A424D585B4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11269B-4082-4144-8188-722BEAD6AFBF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0BB540-9C56-4C79-A6DC-AE1C0BF9FC4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E72EBC-C438-497D-9830-D8D2AAB88E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FBE496-047F-4F51-B642-B416B767E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450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2B2AB-2A36-4D3B-98F8-14FF5F97DF4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K-Nearest Neighbours</a:t>
            </a:r>
            <a:br>
              <a:rPr lang="en-GB" dirty="0"/>
            </a:br>
            <a:r>
              <a:rPr lang="en-GB" dirty="0" err="1"/>
              <a:t>kNN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619D8F-714A-449B-91B0-4EFEBFDEED9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3655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79C38-F008-43B0-9367-4DA7AEEC92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3557A1-D5F5-4A0D-A100-2CC01D7A9B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313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2B2AB-2A36-4D3B-98F8-14FF5F97DF4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K-Nearest Neighbours</a:t>
            </a:r>
            <a:br>
              <a:rPr lang="en-GB" dirty="0"/>
            </a:br>
            <a:r>
              <a:rPr lang="en-GB" dirty="0" err="1"/>
              <a:t>kNN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619D8F-714A-449B-91B0-4EFEBFDEED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9149" y="3602038"/>
            <a:ext cx="10471354" cy="1655762"/>
          </a:xfrm>
        </p:spPr>
        <p:txBody>
          <a:bodyPr>
            <a:normAutofit fontScale="55000" lnSpcReduction="2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600" dirty="0"/>
              <a:t>A supervised classification algorithm.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600" dirty="0"/>
              <a:t>It makes no assumptions about the data and,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600" dirty="0"/>
              <a:t>There is no training phase, but the data’s classes are pre-labelled (hence it is regarded as supervised).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600" dirty="0"/>
              <a:t> A similarity measure is used to classify a new (test or inference) data point.</a:t>
            </a:r>
          </a:p>
          <a:p>
            <a:pPr algn="l"/>
            <a:endParaRPr lang="en-GB" sz="3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74640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1947A5C-59FB-4B79-9E78-6A574B4F1F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8250" y="876300"/>
            <a:ext cx="9715500" cy="510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25337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A174A61-7937-478D-84B4-9DBF88EB0F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775" y="1028700"/>
            <a:ext cx="9696450" cy="48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75546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1816C-BAF2-440E-A70B-9B25DF4AE6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kNN</a:t>
            </a:r>
            <a:r>
              <a:rPr lang="en-GB" dirty="0"/>
              <a:t> Algorithm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24D3F7-C38B-40F4-AF92-C415F1414A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Load data</a:t>
            </a:r>
          </a:p>
          <a:p>
            <a:r>
              <a:rPr lang="en-GB" dirty="0"/>
              <a:t>Choose k</a:t>
            </a:r>
          </a:p>
          <a:p>
            <a:r>
              <a:rPr lang="en-GB" dirty="0"/>
              <a:t>For each data example, </a:t>
            </a:r>
            <a:r>
              <a:rPr lang="en-GB" dirty="0" err="1"/>
              <a:t>Eg</a:t>
            </a:r>
            <a:endParaRPr lang="en-GB" dirty="0"/>
          </a:p>
          <a:p>
            <a:pPr lvl="1"/>
            <a:r>
              <a:rPr lang="en-GB" dirty="0"/>
              <a:t>Calc d=</a:t>
            </a:r>
            <a:r>
              <a:rPr lang="en-GB" dirty="0" err="1"/>
              <a:t>Dist</a:t>
            </a:r>
            <a:r>
              <a:rPr lang="en-GB" dirty="0"/>
              <a:t>(</a:t>
            </a:r>
            <a:r>
              <a:rPr lang="en-GB" dirty="0" err="1"/>
              <a:t>Query,Eg</a:t>
            </a:r>
            <a:r>
              <a:rPr lang="en-GB" dirty="0"/>
              <a:t>).</a:t>
            </a:r>
          </a:p>
          <a:p>
            <a:pPr lvl="1"/>
            <a:r>
              <a:rPr lang="en-GB" dirty="0"/>
              <a:t>Enqueue(d)</a:t>
            </a:r>
          </a:p>
          <a:p>
            <a:r>
              <a:rPr lang="en-GB" dirty="0"/>
              <a:t>Sort queue</a:t>
            </a:r>
          </a:p>
          <a:p>
            <a:r>
              <a:rPr lang="en-GB" dirty="0"/>
              <a:t>Pick first k entries</a:t>
            </a:r>
          </a:p>
          <a:p>
            <a:r>
              <a:rPr lang="en-GB" dirty="0"/>
              <a:t>If classifying then return mode of these labels</a:t>
            </a:r>
          </a:p>
          <a:p>
            <a:r>
              <a:rPr lang="en-GB" dirty="0"/>
              <a:t>If regressing return mean of  these label attributes</a:t>
            </a:r>
          </a:p>
        </p:txBody>
      </p:sp>
    </p:spTree>
    <p:extLst>
      <p:ext uri="{BB962C8B-B14F-4D97-AF65-F5344CB8AC3E}">
        <p14:creationId xmlns:p14="http://schemas.microsoft.com/office/powerpoint/2010/main" val="23209853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A8E32-8B5E-4BD1-A100-332919F53F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K-NN, choosing k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A617310-2BDB-415C-8AF4-5CFF15FD8142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With noisy data choose a higher value of k</a:t>
                </a:r>
              </a:p>
              <a:p>
                <a:r>
                  <a:rPr lang="en-GB" dirty="0"/>
                  <a:t>Large k increases processing time</a:t>
                </a:r>
              </a:p>
              <a:p>
                <a:r>
                  <a:rPr lang="en-GB" dirty="0"/>
                  <a:t>A large k value gives a more stable result but can miss details</a:t>
                </a:r>
              </a:p>
              <a:p>
                <a:r>
                  <a:rPr lang="en-GB" dirty="0"/>
                  <a:t>Choice of k depends upon size of data, n</a:t>
                </a:r>
              </a:p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𝑘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𝑛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2+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𝑑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dirty="0"/>
                  <a:t>   where d is number of features.</a:t>
                </a:r>
              </a:p>
              <a:p>
                <a:r>
                  <a:rPr lang="en-GB" dirty="0"/>
                  <a:t>Good for noise free data</a:t>
                </a:r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A617310-2BDB-415C-8AF4-5CFF15FD814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043" t="-22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044820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C2CFB-7B23-4D38-9948-9005791C03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K-NN Similarity Measures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8C790-63FB-4B63-8D57-BA1D054817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Euclidian distance, (also known as L</a:t>
            </a:r>
            <a:r>
              <a:rPr lang="en-GB" baseline="-25000" dirty="0"/>
              <a:t>2 </a:t>
            </a:r>
            <a:r>
              <a:rPr lang="en-GB" dirty="0"/>
              <a:t> norm)</a:t>
            </a:r>
          </a:p>
          <a:p>
            <a:endParaRPr lang="en-GB" dirty="0"/>
          </a:p>
          <a:p>
            <a:r>
              <a:rPr lang="en-GB" dirty="0"/>
              <a:t>A large range can skew results so normalise feature space to 0 to 1 or-1 to +1</a:t>
            </a:r>
          </a:p>
          <a:p>
            <a:r>
              <a:rPr lang="en-GB" dirty="0"/>
              <a:t>Manhattan Distance (also known as L</a:t>
            </a:r>
            <a:r>
              <a:rPr lang="en-GB" baseline="-25000" dirty="0"/>
              <a:t>1 </a:t>
            </a:r>
            <a:r>
              <a:rPr lang="en-GB" dirty="0"/>
              <a:t> norm)</a:t>
            </a:r>
          </a:p>
          <a:p>
            <a:pPr lvl="1"/>
            <a:r>
              <a:rPr lang="en-GB" dirty="0"/>
              <a:t>Rotating data co-ordinates can change results</a:t>
            </a:r>
          </a:p>
          <a:p>
            <a:pPr lvl="1"/>
            <a:r>
              <a:rPr lang="en-GB" dirty="0"/>
              <a:t>Boundaries are linear</a:t>
            </a:r>
          </a:p>
          <a:p>
            <a:pPr lvl="1"/>
            <a:r>
              <a:rPr lang="en-GB" dirty="0"/>
              <a:t>Fast  to calculate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14589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C2CFB-7B23-4D38-9948-9005791C03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K-NN Similarity Measures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8C790-63FB-4B63-8D57-BA1D054817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Hamming Distance</a:t>
            </a:r>
          </a:p>
          <a:p>
            <a:pPr lvl="1"/>
            <a:r>
              <a:rPr lang="en-GB" dirty="0"/>
              <a:t>Measure the minimum number of substitutions required to change one string into another (good with binary data).</a:t>
            </a:r>
          </a:p>
          <a:p>
            <a:r>
              <a:rPr lang="en-GB" dirty="0"/>
              <a:t>Cosine Distance</a:t>
            </a:r>
          </a:p>
          <a:p>
            <a:pPr lvl="1"/>
            <a:r>
              <a:rPr lang="en-GB" dirty="0"/>
              <a:t>A measure of similarity between two vectors</a:t>
            </a:r>
          </a:p>
          <a:p>
            <a:pPr marL="457200" lvl="1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8CDCC6-F6DC-482C-9F2E-93774900D3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61308" y="3429000"/>
            <a:ext cx="2714625" cy="1238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97823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53F35-722F-4AE9-87EF-4C0215955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kNN</a:t>
            </a:r>
            <a:r>
              <a:rPr lang="en-GB" dirty="0"/>
              <a:t> with Scikit-Learn</a:t>
            </a:r>
            <a:br>
              <a:rPr lang="en-GB" dirty="0"/>
            </a:br>
            <a:r>
              <a:rPr lang="en-GB" dirty="0"/>
              <a:t>MNIST Digit dataset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B66538-494B-4C64-9BB0-EFD5336080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2461" y="506994"/>
            <a:ext cx="5073713" cy="6228784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4000" dirty="0"/>
              <a:t>from </a:t>
            </a:r>
            <a:r>
              <a:rPr lang="en-GB" sz="4000" dirty="0" err="1"/>
              <a:t>sklearn</a:t>
            </a:r>
            <a:r>
              <a:rPr lang="en-GB" sz="4000" dirty="0"/>
              <a:t> import </a:t>
            </a:r>
            <a:r>
              <a:rPr lang="en-GB" sz="4000" dirty="0" err="1"/>
              <a:t>neighbors</a:t>
            </a:r>
            <a:r>
              <a:rPr lang="en-GB" sz="4000" dirty="0"/>
              <a:t>, datasets</a:t>
            </a:r>
          </a:p>
          <a:p>
            <a:pPr marL="0" indent="0">
              <a:buNone/>
            </a:pPr>
            <a:r>
              <a:rPr lang="en-GB" sz="4000" dirty="0"/>
              <a:t>from </a:t>
            </a:r>
            <a:r>
              <a:rPr lang="en-GB" sz="4000" dirty="0" err="1"/>
              <a:t>sklearn.model_selection</a:t>
            </a:r>
            <a:r>
              <a:rPr lang="en-GB" sz="4000" dirty="0"/>
              <a:t> import </a:t>
            </a:r>
            <a:r>
              <a:rPr lang="en-GB" sz="4000" dirty="0" err="1"/>
              <a:t>train_test_split</a:t>
            </a:r>
            <a:endParaRPr lang="en-GB" sz="4000" dirty="0"/>
          </a:p>
          <a:p>
            <a:pPr marL="0" indent="0">
              <a:buNone/>
            </a:pPr>
            <a:r>
              <a:rPr lang="en-GB" sz="4000" dirty="0"/>
              <a:t>import </a:t>
            </a:r>
            <a:r>
              <a:rPr lang="en-GB" sz="4000" dirty="0" err="1"/>
              <a:t>numpy</a:t>
            </a:r>
            <a:r>
              <a:rPr lang="en-GB" sz="4000" dirty="0"/>
              <a:t> as np</a:t>
            </a:r>
          </a:p>
          <a:p>
            <a:pPr marL="0" indent="0">
              <a:buNone/>
            </a:pPr>
            <a:r>
              <a:rPr lang="en-GB" sz="4000" dirty="0" err="1"/>
              <a:t>mnist</a:t>
            </a:r>
            <a:r>
              <a:rPr lang="en-GB" sz="4000" dirty="0"/>
              <a:t> = </a:t>
            </a:r>
            <a:r>
              <a:rPr lang="en-GB" sz="4000" dirty="0" err="1"/>
              <a:t>datasets.load_digits</a:t>
            </a:r>
            <a:r>
              <a:rPr lang="en-GB" sz="4000" dirty="0"/>
              <a:t>()</a:t>
            </a:r>
          </a:p>
          <a:p>
            <a:pPr marL="0" indent="0">
              <a:buNone/>
            </a:pPr>
            <a:r>
              <a:rPr lang="en-GB" sz="4000" dirty="0"/>
              <a:t># take the MNIST data and construct the training and testing split, using 75% of the</a:t>
            </a:r>
          </a:p>
          <a:p>
            <a:pPr marL="0" indent="0">
              <a:buNone/>
            </a:pPr>
            <a:r>
              <a:rPr lang="en-GB" sz="4000" dirty="0"/>
              <a:t># data for training and 25% for testing</a:t>
            </a:r>
          </a:p>
          <a:p>
            <a:pPr marL="0" indent="0">
              <a:buNone/>
            </a:pPr>
            <a:r>
              <a:rPr lang="en-GB" sz="4000" dirty="0"/>
              <a:t>(</a:t>
            </a:r>
            <a:r>
              <a:rPr lang="en-GB" sz="4000" dirty="0" err="1"/>
              <a:t>trainData</a:t>
            </a:r>
            <a:r>
              <a:rPr lang="en-GB" sz="4000" dirty="0"/>
              <a:t>, </a:t>
            </a:r>
            <a:r>
              <a:rPr lang="en-GB" sz="4000" dirty="0" err="1"/>
              <a:t>testData</a:t>
            </a:r>
            <a:r>
              <a:rPr lang="en-GB" sz="4000" dirty="0"/>
              <a:t>, </a:t>
            </a:r>
            <a:r>
              <a:rPr lang="en-GB" sz="4000" dirty="0" err="1"/>
              <a:t>trainLabels</a:t>
            </a:r>
            <a:r>
              <a:rPr lang="en-GB" sz="4000" dirty="0"/>
              <a:t>, </a:t>
            </a:r>
            <a:r>
              <a:rPr lang="en-GB" sz="4000" dirty="0" err="1"/>
              <a:t>testLabels</a:t>
            </a:r>
            <a:r>
              <a:rPr lang="en-GB" sz="4000" dirty="0"/>
              <a:t>) = </a:t>
            </a:r>
            <a:r>
              <a:rPr lang="en-GB" sz="4000" dirty="0" err="1"/>
              <a:t>train_test_split</a:t>
            </a:r>
            <a:r>
              <a:rPr lang="en-GB" sz="4000" dirty="0"/>
              <a:t>(</a:t>
            </a:r>
            <a:r>
              <a:rPr lang="en-GB" sz="4000" dirty="0" err="1"/>
              <a:t>np.array</a:t>
            </a:r>
            <a:r>
              <a:rPr lang="en-GB" sz="4000" dirty="0"/>
              <a:t>(</a:t>
            </a:r>
            <a:r>
              <a:rPr lang="en-GB" sz="4000" dirty="0" err="1"/>
              <a:t>mnist.data</a:t>
            </a:r>
            <a:r>
              <a:rPr lang="en-GB" sz="4000" dirty="0"/>
              <a:t>),</a:t>
            </a:r>
          </a:p>
          <a:p>
            <a:pPr marL="0" indent="0">
              <a:buNone/>
            </a:pPr>
            <a:r>
              <a:rPr lang="en-GB" sz="4000" dirty="0" err="1"/>
              <a:t>mnist.target</a:t>
            </a:r>
            <a:r>
              <a:rPr lang="en-GB" sz="4000" dirty="0"/>
              <a:t>, </a:t>
            </a:r>
            <a:r>
              <a:rPr lang="en-GB" sz="4000" dirty="0" err="1"/>
              <a:t>test_size</a:t>
            </a:r>
            <a:r>
              <a:rPr lang="en-GB" sz="4000" dirty="0"/>
              <a:t>=0.25, </a:t>
            </a:r>
            <a:r>
              <a:rPr lang="en-GB" sz="4000" dirty="0" err="1"/>
              <a:t>random_state</a:t>
            </a:r>
            <a:r>
              <a:rPr lang="en-GB" sz="4000" dirty="0"/>
              <a:t>=42)</a:t>
            </a:r>
          </a:p>
          <a:p>
            <a:pPr marL="0" indent="0">
              <a:buNone/>
            </a:pPr>
            <a:r>
              <a:rPr lang="en-GB" sz="4000" dirty="0"/>
              <a:t># now, let's take 10% of the training data and use that for validation</a:t>
            </a:r>
          </a:p>
          <a:p>
            <a:pPr marL="0" indent="0">
              <a:buNone/>
            </a:pPr>
            <a:r>
              <a:rPr lang="en-GB" sz="4000" dirty="0"/>
              <a:t>(</a:t>
            </a:r>
            <a:r>
              <a:rPr lang="en-GB" sz="4000" dirty="0" err="1"/>
              <a:t>trainData</a:t>
            </a:r>
            <a:r>
              <a:rPr lang="en-GB" sz="4000" dirty="0"/>
              <a:t>, </a:t>
            </a:r>
            <a:r>
              <a:rPr lang="en-GB" sz="4000" dirty="0" err="1"/>
              <a:t>valData</a:t>
            </a:r>
            <a:r>
              <a:rPr lang="en-GB" sz="4000" dirty="0"/>
              <a:t>, </a:t>
            </a:r>
            <a:r>
              <a:rPr lang="en-GB" sz="4000" dirty="0" err="1"/>
              <a:t>trainLabels</a:t>
            </a:r>
            <a:r>
              <a:rPr lang="en-GB" sz="4000" dirty="0"/>
              <a:t>, </a:t>
            </a:r>
            <a:r>
              <a:rPr lang="en-GB" sz="4000" dirty="0" err="1"/>
              <a:t>valLabels</a:t>
            </a:r>
            <a:r>
              <a:rPr lang="en-GB" sz="4000" dirty="0"/>
              <a:t>) = </a:t>
            </a:r>
            <a:r>
              <a:rPr lang="en-GB" sz="4000" dirty="0" err="1"/>
              <a:t>train_test_split</a:t>
            </a:r>
            <a:r>
              <a:rPr lang="en-GB" sz="4000" dirty="0"/>
              <a:t>(</a:t>
            </a:r>
            <a:r>
              <a:rPr lang="en-GB" sz="4000" dirty="0" err="1"/>
              <a:t>trainData</a:t>
            </a:r>
            <a:r>
              <a:rPr lang="en-GB" sz="4000" dirty="0"/>
              <a:t>, </a:t>
            </a:r>
            <a:r>
              <a:rPr lang="en-GB" sz="4000" dirty="0" err="1"/>
              <a:t>trainLabels</a:t>
            </a:r>
            <a:r>
              <a:rPr lang="en-GB" sz="4000" dirty="0"/>
              <a:t>,</a:t>
            </a:r>
          </a:p>
          <a:p>
            <a:pPr marL="0" indent="0">
              <a:buNone/>
            </a:pPr>
            <a:r>
              <a:rPr lang="en-GB" sz="4000" dirty="0" err="1"/>
              <a:t>test_size</a:t>
            </a:r>
            <a:r>
              <a:rPr lang="en-GB" sz="4000" dirty="0"/>
              <a:t>=0.1, </a:t>
            </a:r>
            <a:r>
              <a:rPr lang="en-GB" sz="4000" dirty="0" err="1"/>
              <a:t>random_state</a:t>
            </a:r>
            <a:r>
              <a:rPr lang="en-GB" sz="4000" dirty="0"/>
              <a:t>=84)</a:t>
            </a:r>
          </a:p>
          <a:p>
            <a:pPr marL="0" indent="0">
              <a:buNone/>
            </a:pPr>
            <a:r>
              <a:rPr lang="en-GB" sz="4000" dirty="0"/>
              <a:t># show the sizes of each data split</a:t>
            </a:r>
          </a:p>
          <a:p>
            <a:pPr marL="0" indent="0">
              <a:buNone/>
            </a:pPr>
            <a:r>
              <a:rPr lang="en-GB" sz="4000" dirty="0"/>
              <a:t>print("training data points: {}".format(</a:t>
            </a:r>
            <a:r>
              <a:rPr lang="en-GB" sz="4000" dirty="0" err="1"/>
              <a:t>len</a:t>
            </a:r>
            <a:r>
              <a:rPr lang="en-GB" sz="4000" dirty="0"/>
              <a:t>(</a:t>
            </a:r>
            <a:r>
              <a:rPr lang="en-GB" sz="4000" dirty="0" err="1"/>
              <a:t>trainLabels</a:t>
            </a:r>
            <a:r>
              <a:rPr lang="en-GB" sz="4000" dirty="0"/>
              <a:t>)))</a:t>
            </a:r>
          </a:p>
          <a:p>
            <a:pPr marL="0" indent="0">
              <a:buNone/>
            </a:pPr>
            <a:r>
              <a:rPr lang="en-GB" sz="4000" dirty="0"/>
              <a:t>print("validation data points: {}".format(</a:t>
            </a:r>
            <a:r>
              <a:rPr lang="en-GB" sz="4000" dirty="0" err="1"/>
              <a:t>len</a:t>
            </a:r>
            <a:r>
              <a:rPr lang="en-GB" sz="4000" dirty="0"/>
              <a:t>(</a:t>
            </a:r>
            <a:r>
              <a:rPr lang="en-GB" sz="4000" dirty="0" err="1"/>
              <a:t>valLabels</a:t>
            </a:r>
            <a:r>
              <a:rPr lang="en-GB" sz="4000" dirty="0"/>
              <a:t>)))</a:t>
            </a:r>
          </a:p>
          <a:p>
            <a:pPr marL="0" indent="0">
              <a:buNone/>
            </a:pPr>
            <a:r>
              <a:rPr lang="en-GB" sz="4000" dirty="0"/>
              <a:t>print("testing data points: {}".format(</a:t>
            </a:r>
            <a:r>
              <a:rPr lang="en-GB" sz="4000" dirty="0" err="1"/>
              <a:t>len</a:t>
            </a:r>
            <a:r>
              <a:rPr lang="en-GB" sz="4000" dirty="0"/>
              <a:t>(</a:t>
            </a:r>
            <a:r>
              <a:rPr lang="en-GB" sz="4000" dirty="0" err="1"/>
              <a:t>testLabels</a:t>
            </a:r>
            <a:r>
              <a:rPr lang="en-GB" sz="4000" dirty="0"/>
              <a:t>)))</a:t>
            </a:r>
          </a:p>
          <a:p>
            <a:pPr marL="0" indent="0">
              <a:buNone/>
            </a:pPr>
            <a:r>
              <a:rPr lang="en-GB" sz="4000" dirty="0"/>
              <a:t>model = </a:t>
            </a:r>
            <a:r>
              <a:rPr lang="en-GB" sz="4000" dirty="0" err="1"/>
              <a:t>neighbors.KNeighborsClassifier</a:t>
            </a:r>
            <a:r>
              <a:rPr lang="en-GB" sz="4000" dirty="0"/>
              <a:t>(</a:t>
            </a:r>
            <a:r>
              <a:rPr lang="en-GB" sz="4000" dirty="0" err="1"/>
              <a:t>n_neighbors</a:t>
            </a:r>
            <a:r>
              <a:rPr lang="en-GB" sz="4000" dirty="0"/>
              <a:t>=3)</a:t>
            </a:r>
          </a:p>
          <a:p>
            <a:pPr marL="0" indent="0">
              <a:buNone/>
            </a:pPr>
            <a:r>
              <a:rPr lang="en-GB" sz="4000" dirty="0" err="1"/>
              <a:t>model.fit</a:t>
            </a:r>
            <a:r>
              <a:rPr lang="en-GB" sz="4000" dirty="0"/>
              <a:t>(</a:t>
            </a:r>
            <a:r>
              <a:rPr lang="en-GB" sz="4000" dirty="0" err="1"/>
              <a:t>trainData</a:t>
            </a:r>
            <a:r>
              <a:rPr lang="en-GB" sz="4000" dirty="0"/>
              <a:t>, </a:t>
            </a:r>
            <a:r>
              <a:rPr lang="en-GB" sz="4000" dirty="0" err="1"/>
              <a:t>trainLabels</a:t>
            </a:r>
            <a:r>
              <a:rPr lang="en-GB" sz="4000" dirty="0"/>
              <a:t>)</a:t>
            </a:r>
          </a:p>
          <a:p>
            <a:pPr marL="0" indent="0">
              <a:buNone/>
            </a:pPr>
            <a:r>
              <a:rPr lang="es-ES" sz="4000" dirty="0"/>
              <a:t>y_pred2=</a:t>
            </a:r>
            <a:r>
              <a:rPr lang="es-ES" sz="4000" dirty="0" err="1"/>
              <a:t>model.predict</a:t>
            </a:r>
            <a:r>
              <a:rPr lang="es-ES" sz="4000" dirty="0"/>
              <a:t>(</a:t>
            </a:r>
            <a:r>
              <a:rPr lang="es-ES" sz="4000" dirty="0" err="1"/>
              <a:t>testData</a:t>
            </a:r>
            <a:r>
              <a:rPr lang="es-ES" sz="40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4061377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53F35-722F-4AE9-87EF-4C0215955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kNN</a:t>
            </a:r>
            <a:r>
              <a:rPr lang="en-GB" dirty="0"/>
              <a:t> with Scikit-Learn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B66538-494B-4C64-9BB0-EFD5336080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9216427" cy="38929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from </a:t>
            </a:r>
            <a:r>
              <a:rPr lang="en-GB" sz="2400" dirty="0" err="1"/>
              <a:t>sklearn</a:t>
            </a:r>
            <a:r>
              <a:rPr lang="en-GB" sz="2400" dirty="0"/>
              <a:t> import metrics</a:t>
            </a:r>
          </a:p>
          <a:p>
            <a:pPr marL="0" indent="0">
              <a:buNone/>
            </a:pPr>
            <a:r>
              <a:rPr lang="en-GB" sz="2400" dirty="0"/>
              <a:t>print(</a:t>
            </a:r>
            <a:r>
              <a:rPr lang="en-GB" sz="2400" dirty="0" err="1"/>
              <a:t>metrics.confusion_matrix</a:t>
            </a:r>
            <a:r>
              <a:rPr lang="en-GB" sz="2400" dirty="0"/>
              <a:t>(</a:t>
            </a:r>
            <a:r>
              <a:rPr lang="en-GB" sz="2400" dirty="0" err="1"/>
              <a:t>testLabels</a:t>
            </a:r>
            <a:r>
              <a:rPr lang="en-GB" sz="2400" dirty="0"/>
              <a:t>, y_pred2))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# Print the precision and recall, among other metrics</a:t>
            </a:r>
          </a:p>
          <a:p>
            <a:pPr marL="0" indent="0">
              <a:buNone/>
            </a:pPr>
            <a:r>
              <a:rPr lang="en-GB" sz="2400" dirty="0"/>
              <a:t>print(</a:t>
            </a:r>
            <a:r>
              <a:rPr lang="en-GB" sz="2400" dirty="0" err="1"/>
              <a:t>metrics.classification_report</a:t>
            </a:r>
            <a:r>
              <a:rPr lang="en-GB" sz="2400" dirty="0"/>
              <a:t>(</a:t>
            </a:r>
            <a:r>
              <a:rPr lang="en-GB" sz="2400" dirty="0" err="1"/>
              <a:t>testLabels</a:t>
            </a:r>
            <a:r>
              <a:rPr lang="en-GB" sz="2400" dirty="0"/>
              <a:t>, y_pred2, digits=3))</a:t>
            </a:r>
          </a:p>
        </p:txBody>
      </p:sp>
    </p:spTree>
    <p:extLst>
      <p:ext uri="{BB962C8B-B14F-4D97-AF65-F5344CB8AC3E}">
        <p14:creationId xmlns:p14="http://schemas.microsoft.com/office/powerpoint/2010/main" val="25018745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6494D-939A-4CC6-88B9-1E9ECBDF3F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kNN</a:t>
            </a:r>
            <a:r>
              <a:rPr lang="en-GB" dirty="0"/>
              <a:t> with Scikit-Learn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CFEA93D-7189-4030-B330-6F8CEAE551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02860" y="804194"/>
            <a:ext cx="5649362" cy="5859897"/>
          </a:xfrm>
        </p:spPr>
      </p:pic>
    </p:spTree>
    <p:extLst>
      <p:ext uri="{BB962C8B-B14F-4D97-AF65-F5344CB8AC3E}">
        <p14:creationId xmlns:p14="http://schemas.microsoft.com/office/powerpoint/2010/main" val="39203881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529</Words>
  <Application>Microsoft Office PowerPoint</Application>
  <PresentationFormat>Widescreen</PresentationFormat>
  <Paragraphs>62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Cambria Math</vt:lpstr>
      <vt:lpstr>Office Theme</vt:lpstr>
      <vt:lpstr>K-Nearest Neighbours kNN</vt:lpstr>
      <vt:lpstr>PowerPoint Presentation</vt:lpstr>
      <vt:lpstr>K-Nearest Neighbours kNN</vt:lpstr>
      <vt:lpstr>PowerPoint Presentation</vt:lpstr>
      <vt:lpstr>PowerPoint Presentation</vt:lpstr>
      <vt:lpstr>kNN Algorithm</vt:lpstr>
      <vt:lpstr>K-NN, choosing k</vt:lpstr>
      <vt:lpstr>K-NN Similarity Measures</vt:lpstr>
      <vt:lpstr>K-NN Similarity Measures</vt:lpstr>
      <vt:lpstr>kNN with Scikit-Learn MNIST Digit dataset</vt:lpstr>
      <vt:lpstr>kNN with Scikit-Learn</vt:lpstr>
      <vt:lpstr>kNN with Scikit-Learn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K-Nearest Neighbours kNN</dc:title>
  <dc:creator>Gordon Dickers</dc:creator>
  <cp:lastModifiedBy>Gordon Dickers</cp:lastModifiedBy>
  <cp:revision>4</cp:revision>
  <dcterms:created xsi:type="dcterms:W3CDTF">2022-03-14T09:52:33Z</dcterms:created>
  <dcterms:modified xsi:type="dcterms:W3CDTF">2022-03-14T11:54:06Z</dcterms:modified>
</cp:coreProperties>
</file>