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cy-GB" dirty="0" smtClean="0"/>
              <a:t>Gwerthiant </a:t>
            </a:r>
            <a:r>
              <a:rPr lang="cy-GB" dirty="0" err="1" smtClean="0"/>
              <a:t>Coca</a:t>
            </a:r>
            <a:r>
              <a:rPr lang="cy-GB" baseline="0" dirty="0" smtClean="0"/>
              <a:t> – </a:t>
            </a:r>
            <a:r>
              <a:rPr lang="cy-GB" baseline="0" dirty="0" err="1" smtClean="0"/>
              <a:t>Cola</a:t>
            </a:r>
            <a:r>
              <a:rPr lang="cy-GB" baseline="0" dirty="0" smtClean="0"/>
              <a:t> i gymharu a Pepsi.co (Biliynau) </a:t>
            </a:r>
            <a:endParaRPr lang="cy-GB" dirty="0"/>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Coca-Cola</c:v>
                </c:pt>
              </c:strCache>
            </c:strRef>
          </c:tx>
          <c:spPr>
            <a:gradFill rotWithShape="1">
              <a:gsLst>
                <a:gs pos="0">
                  <a:schemeClr val="accent1">
                    <a:tint val="96000"/>
                    <a:lumMod val="104000"/>
                  </a:schemeClr>
                </a:gs>
                <a:gs pos="100000">
                  <a:schemeClr val="accent1">
                    <a:shade val="98000"/>
                    <a:lumMod val="94000"/>
                  </a:schemeClr>
                </a:gs>
              </a:gsLst>
              <a:lin ang="5400000" scaled="0"/>
            </a:gradFill>
            <a:ln>
              <a:noFill/>
            </a:ln>
            <a:effectLst>
              <a:outerShdw blurRad="50800" dist="38100" dir="5400000" rotWithShape="0">
                <a:srgbClr val="000000">
                  <a:alpha val="60000"/>
                </a:srgbClr>
              </a:outerShdw>
            </a:effectLst>
          </c:spPr>
          <c:invertIfNegative val="0"/>
          <c:cat>
            <c:numRef>
              <c:f>Sheet1!$A$2:$A$3</c:f>
              <c:numCache>
                <c:formatCode>General</c:formatCode>
                <c:ptCount val="2"/>
                <c:pt idx="0">
                  <c:v>2007</c:v>
                </c:pt>
                <c:pt idx="1">
                  <c:v>2010</c:v>
                </c:pt>
              </c:numCache>
            </c:numRef>
          </c:cat>
          <c:val>
            <c:numRef>
              <c:f>Sheet1!$B$2:$B$3</c:f>
              <c:numCache>
                <c:formatCode>General</c:formatCode>
                <c:ptCount val="2"/>
                <c:pt idx="0">
                  <c:v>6</c:v>
                </c:pt>
                <c:pt idx="1">
                  <c:v>11.8</c:v>
                </c:pt>
              </c:numCache>
            </c:numRef>
          </c:val>
        </c:ser>
        <c:ser>
          <c:idx val="1"/>
          <c:order val="1"/>
          <c:tx>
            <c:strRef>
              <c:f>Sheet1!$C$1</c:f>
              <c:strCache>
                <c:ptCount val="1"/>
                <c:pt idx="0">
                  <c:v>Pepsi.co</c:v>
                </c:pt>
              </c:strCache>
            </c:strRef>
          </c:tx>
          <c:spPr>
            <a:gradFill rotWithShape="1">
              <a:gsLst>
                <a:gs pos="0">
                  <a:schemeClr val="accent2">
                    <a:tint val="96000"/>
                    <a:lumMod val="104000"/>
                  </a:schemeClr>
                </a:gs>
                <a:gs pos="100000">
                  <a:schemeClr val="accent2">
                    <a:shade val="98000"/>
                    <a:lumMod val="94000"/>
                  </a:schemeClr>
                </a:gs>
              </a:gsLst>
              <a:lin ang="5400000" scaled="0"/>
            </a:gradFill>
            <a:ln>
              <a:noFill/>
            </a:ln>
            <a:effectLst>
              <a:outerShdw blurRad="50800" dist="38100" dir="5400000" rotWithShape="0">
                <a:srgbClr val="000000">
                  <a:alpha val="60000"/>
                </a:srgbClr>
              </a:outerShdw>
            </a:effectLst>
          </c:spPr>
          <c:invertIfNegative val="0"/>
          <c:cat>
            <c:numRef>
              <c:f>Sheet1!$A$2:$A$3</c:f>
              <c:numCache>
                <c:formatCode>General</c:formatCode>
                <c:ptCount val="2"/>
                <c:pt idx="0">
                  <c:v>2007</c:v>
                </c:pt>
                <c:pt idx="1">
                  <c:v>2010</c:v>
                </c:pt>
              </c:numCache>
            </c:numRef>
          </c:cat>
          <c:val>
            <c:numRef>
              <c:f>Sheet1!$C$2:$C$3</c:f>
              <c:numCache>
                <c:formatCode>General</c:formatCode>
                <c:ptCount val="2"/>
                <c:pt idx="0">
                  <c:v>5.8</c:v>
                </c:pt>
                <c:pt idx="1">
                  <c:v>6.4</c:v>
                </c:pt>
              </c:numCache>
            </c:numRef>
          </c:val>
        </c:ser>
        <c:dLbls>
          <c:showLegendKey val="0"/>
          <c:showVal val="0"/>
          <c:showCatName val="0"/>
          <c:showSerName val="0"/>
          <c:showPercent val="0"/>
          <c:showBubbleSize val="0"/>
        </c:dLbls>
        <c:gapWidth val="115"/>
        <c:overlap val="-20"/>
        <c:axId val="302012264"/>
        <c:axId val="302013440"/>
      </c:barChart>
      <c:catAx>
        <c:axId val="302012264"/>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02013440"/>
        <c:crosses val="autoZero"/>
        <c:auto val="1"/>
        <c:lblAlgn val="ctr"/>
        <c:lblOffset val="100"/>
        <c:noMultiLvlLbl val="0"/>
      </c:catAx>
      <c:valAx>
        <c:axId val="30201344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020122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9AE92-27ED-4981-8362-78A03BFDF3D1}" type="datetimeFigureOut">
              <a:rPr lang="en-GB" smtClean="0"/>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AC63FD-B176-4E47-A726-E33ABBB038A2}" type="slidenum">
              <a:rPr lang="en-GB" smtClean="0"/>
              <a:t>‹#›</a:t>
            </a:fld>
            <a:endParaRPr lang="en-GB"/>
          </a:p>
        </p:txBody>
      </p:sp>
    </p:spTree>
    <p:extLst>
      <p:ext uri="{BB962C8B-B14F-4D97-AF65-F5344CB8AC3E}">
        <p14:creationId xmlns:p14="http://schemas.microsoft.com/office/powerpoint/2010/main" val="1578459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1</a:t>
            </a:fld>
            <a:endParaRPr lang="en-GB"/>
          </a:p>
        </p:txBody>
      </p:sp>
    </p:spTree>
    <p:extLst>
      <p:ext uri="{BB962C8B-B14F-4D97-AF65-F5344CB8AC3E}">
        <p14:creationId xmlns:p14="http://schemas.microsoft.com/office/powerpoint/2010/main" val="3559605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References</a:t>
            </a:r>
          </a:p>
          <a:p>
            <a:r>
              <a:rPr lang="en-GB" sz="1200" b="0" i="0" kern="1200" dirty="0" smtClean="0">
                <a:solidFill>
                  <a:schemeClr val="tx1"/>
                </a:solidFill>
                <a:effectLst/>
                <a:latin typeface="+mn-lt"/>
                <a:ea typeface="+mn-ea"/>
                <a:cs typeface="+mn-cs"/>
              </a:rPr>
              <a:t>Coca-cola.co.uk. (2018). </a:t>
            </a:r>
            <a:r>
              <a:rPr lang="en-GB" sz="1200" b="0" i="1" kern="1200" dirty="0" smtClean="0">
                <a:solidFill>
                  <a:schemeClr val="tx1"/>
                </a:solidFill>
                <a:effectLst/>
                <a:latin typeface="+mn-lt"/>
                <a:ea typeface="+mn-ea"/>
                <a:cs typeface="+mn-cs"/>
              </a:rPr>
              <a:t>Our Mission Statement &amp; Company Values | Coca-Cola GB</a:t>
            </a:r>
            <a:r>
              <a:rPr lang="en-GB" sz="1200" b="0" i="0" kern="1200" dirty="0" smtClean="0">
                <a:solidFill>
                  <a:schemeClr val="tx1"/>
                </a:solidFill>
                <a:effectLst/>
                <a:latin typeface="+mn-lt"/>
                <a:ea typeface="+mn-ea"/>
                <a:cs typeface="+mn-cs"/>
              </a:rPr>
              <a:t>. [online] Available at: https://www.coca-cola.co.uk/about-us/mission-vision-and-values [Accessed 17 Dec. 2018].</a:t>
            </a:r>
          </a:p>
          <a:p>
            <a:endParaRPr lang="en-GB" dirty="0"/>
          </a:p>
        </p:txBody>
      </p:sp>
      <p:sp>
        <p:nvSpPr>
          <p:cNvPr id="4" name="Slide Number Placeholder 3"/>
          <p:cNvSpPr>
            <a:spLocks noGrp="1"/>
          </p:cNvSpPr>
          <p:nvPr>
            <p:ph type="sldNum" sz="quarter" idx="10"/>
          </p:nvPr>
        </p:nvSpPr>
        <p:spPr/>
        <p:txBody>
          <a:bodyPr/>
          <a:lstStyle/>
          <a:p>
            <a:fld id="{60AC63FD-B176-4E47-A726-E33ABBB038A2}" type="slidenum">
              <a:rPr lang="en-GB" smtClean="0"/>
              <a:t>3</a:t>
            </a:fld>
            <a:endParaRPr lang="en-GB"/>
          </a:p>
        </p:txBody>
      </p:sp>
    </p:spTree>
    <p:extLst>
      <p:ext uri="{BB962C8B-B14F-4D97-AF65-F5344CB8AC3E}">
        <p14:creationId xmlns:p14="http://schemas.microsoft.com/office/powerpoint/2010/main" val="3984522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gan </a:t>
            </a:r>
            <a:r>
              <a:rPr lang="cy-GB" dirty="0" err="1" smtClean="0"/>
              <a:t>Coca</a:t>
            </a:r>
            <a:r>
              <a:rPr lang="cy-GB" dirty="0" smtClean="0"/>
              <a:t> – </a:t>
            </a:r>
            <a:r>
              <a:rPr lang="cy-GB" dirty="0" err="1" smtClean="0"/>
              <a:t>Cola</a:t>
            </a:r>
            <a:r>
              <a:rPr lang="cy-GB" dirty="0" smtClean="0"/>
              <a:t> weledigaeth</a:t>
            </a:r>
            <a:r>
              <a:rPr lang="cy-GB" baseline="0" dirty="0" smtClean="0"/>
              <a:t> da o’r dyfodol ac eu maw nhw o hyd yn datblygu ac yn helpu cymunedau i fod yn gynaliadwy, mae hyn yn hwb mawr i’w gwerthiant oherwydd fod ganddyn nhw farchnad darged sydd yn ymddiried ynddyn nhw. </a:t>
            </a:r>
          </a:p>
          <a:p>
            <a:r>
              <a:rPr lang="en-GB" sz="1200" b="0" i="0" kern="1200" dirty="0" smtClean="0">
                <a:solidFill>
                  <a:schemeClr val="tx1"/>
                </a:solidFill>
                <a:effectLst/>
                <a:latin typeface="+mn-lt"/>
                <a:ea typeface="+mn-ea"/>
                <a:cs typeface="+mn-cs"/>
              </a:rPr>
              <a:t>References</a:t>
            </a:r>
          </a:p>
          <a:p>
            <a:r>
              <a:rPr lang="en-GB" sz="1200" b="0" i="0" kern="1200" dirty="0" smtClean="0">
                <a:solidFill>
                  <a:schemeClr val="tx1"/>
                </a:solidFill>
                <a:effectLst/>
                <a:latin typeface="+mn-lt"/>
                <a:ea typeface="+mn-ea"/>
                <a:cs typeface="+mn-cs"/>
              </a:rPr>
              <a:t>Coca-cola.co.uk. (2018). </a:t>
            </a:r>
            <a:r>
              <a:rPr lang="en-GB" sz="1200" b="0" i="1" kern="1200" dirty="0" smtClean="0">
                <a:solidFill>
                  <a:schemeClr val="tx1"/>
                </a:solidFill>
                <a:effectLst/>
                <a:latin typeface="+mn-lt"/>
                <a:ea typeface="+mn-ea"/>
                <a:cs typeface="+mn-cs"/>
              </a:rPr>
              <a:t>Our Mission Statement &amp; Company Values | Coca-Cola GB</a:t>
            </a:r>
            <a:r>
              <a:rPr lang="en-GB" sz="1200" b="0" i="0" kern="1200" dirty="0" smtClean="0">
                <a:solidFill>
                  <a:schemeClr val="tx1"/>
                </a:solidFill>
                <a:effectLst/>
                <a:latin typeface="+mn-lt"/>
                <a:ea typeface="+mn-ea"/>
                <a:cs typeface="+mn-cs"/>
              </a:rPr>
              <a:t>. [online] Available at: https://www.coca-cola.co.uk/about-us/mission-vision-and-values [Accessed 17 Dec. 2018].</a:t>
            </a:r>
          </a:p>
          <a:p>
            <a:endParaRPr lang="cy-GB" baseline="0" dirty="0" smtClean="0"/>
          </a:p>
        </p:txBody>
      </p:sp>
      <p:sp>
        <p:nvSpPr>
          <p:cNvPr id="4" name="Slide Number Placeholder 3"/>
          <p:cNvSpPr>
            <a:spLocks noGrp="1"/>
          </p:cNvSpPr>
          <p:nvPr>
            <p:ph type="sldNum" sz="quarter" idx="10"/>
          </p:nvPr>
        </p:nvSpPr>
        <p:spPr/>
        <p:txBody>
          <a:bodyPr/>
          <a:lstStyle/>
          <a:p>
            <a:fld id="{60AC63FD-B176-4E47-A726-E33ABBB038A2}" type="slidenum">
              <a:rPr lang="en-GB" smtClean="0"/>
              <a:t>4</a:t>
            </a:fld>
            <a:endParaRPr lang="en-GB"/>
          </a:p>
        </p:txBody>
      </p:sp>
    </p:spTree>
    <p:extLst>
      <p:ext uri="{BB962C8B-B14F-4D97-AF65-F5344CB8AC3E}">
        <p14:creationId xmlns:p14="http://schemas.microsoft.com/office/powerpoint/2010/main" val="966506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Wrth</a:t>
            </a:r>
            <a:r>
              <a:rPr lang="cy-GB" baseline="0" dirty="0" smtClean="0"/>
              <a:t> ddilyn y 7 cam yma bydd </a:t>
            </a:r>
            <a:r>
              <a:rPr lang="cy-GB" baseline="0" dirty="0" err="1" smtClean="0"/>
              <a:t>Coca</a:t>
            </a:r>
            <a:r>
              <a:rPr lang="cy-GB" baseline="0" dirty="0" smtClean="0"/>
              <a:t> - </a:t>
            </a:r>
            <a:r>
              <a:rPr lang="cy-GB" baseline="0" dirty="0" err="1" smtClean="0"/>
              <a:t>Cola</a:t>
            </a:r>
            <a:r>
              <a:rPr lang="cy-GB" baseline="0" dirty="0" smtClean="0"/>
              <a:t> yn sicrhau ansawdd a cynnyrch o safon uwch. Wrth dilyn y camau yma mae </a:t>
            </a:r>
            <a:r>
              <a:rPr lang="cy-GB" baseline="0" dirty="0" err="1" smtClean="0"/>
              <a:t>Coca</a:t>
            </a:r>
            <a:r>
              <a:rPr lang="cy-GB" baseline="0" dirty="0" smtClean="0"/>
              <a:t> – </a:t>
            </a:r>
            <a:r>
              <a:rPr lang="cy-GB" baseline="0" dirty="0" err="1" smtClean="0"/>
              <a:t>Cola</a:t>
            </a:r>
            <a:r>
              <a:rPr lang="cy-GB" baseline="0" dirty="0" smtClean="0"/>
              <a:t> yn rhoi yn nol i’w cwsmeriaid a‘i cyfranddalwyr. </a:t>
            </a:r>
          </a:p>
          <a:p>
            <a:endParaRPr lang="cy-GB" baseline="0" dirty="0" smtClean="0"/>
          </a:p>
          <a:p>
            <a:r>
              <a:rPr lang="en-GB" sz="1200" b="0" i="0" kern="1200" dirty="0" smtClean="0">
                <a:solidFill>
                  <a:schemeClr val="tx1"/>
                </a:solidFill>
                <a:effectLst/>
                <a:latin typeface="+mn-lt"/>
                <a:ea typeface="+mn-ea"/>
                <a:cs typeface="+mn-cs"/>
              </a:rPr>
              <a:t>References</a:t>
            </a:r>
          </a:p>
          <a:p>
            <a:r>
              <a:rPr lang="en-GB" sz="1200" b="0" i="0" kern="1200" dirty="0" smtClean="0">
                <a:solidFill>
                  <a:schemeClr val="tx1"/>
                </a:solidFill>
                <a:effectLst/>
                <a:latin typeface="+mn-lt"/>
                <a:ea typeface="+mn-ea"/>
                <a:cs typeface="+mn-cs"/>
              </a:rPr>
              <a:t>Coca-cola.co.uk. (2018). </a:t>
            </a:r>
            <a:r>
              <a:rPr lang="en-GB" sz="1200" b="0" i="1" kern="1200" dirty="0" smtClean="0">
                <a:solidFill>
                  <a:schemeClr val="tx1"/>
                </a:solidFill>
                <a:effectLst/>
                <a:latin typeface="+mn-lt"/>
                <a:ea typeface="+mn-ea"/>
                <a:cs typeface="+mn-cs"/>
              </a:rPr>
              <a:t>Our Mission Statement &amp; Company Values | Coca-Cola GB</a:t>
            </a:r>
            <a:r>
              <a:rPr lang="en-GB" sz="1200" b="0" i="0" kern="1200" dirty="0" smtClean="0">
                <a:solidFill>
                  <a:schemeClr val="tx1"/>
                </a:solidFill>
                <a:effectLst/>
                <a:latin typeface="+mn-lt"/>
                <a:ea typeface="+mn-ea"/>
                <a:cs typeface="+mn-cs"/>
              </a:rPr>
              <a:t>. [online] Available at: https://www.coca-cola.co.uk/about-us/mission-vision-and-values [Accessed 17 Dec. 2018].</a:t>
            </a:r>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5</a:t>
            </a:fld>
            <a:endParaRPr lang="en-GB"/>
          </a:p>
        </p:txBody>
      </p:sp>
    </p:spTree>
    <p:extLst>
      <p:ext uri="{BB962C8B-B14F-4D97-AF65-F5344CB8AC3E}">
        <p14:creationId xmlns:p14="http://schemas.microsoft.com/office/powerpoint/2010/main" val="2456736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dirty="0" smtClean="0"/>
              <a:t>Mae dadansoddiad PESTEL yn bwysig i bob cwmni, yn enwedig cwmnïoedd mawr megis </a:t>
            </a:r>
            <a:r>
              <a:rPr lang="cy-GB" sz="1200" dirty="0" err="1" smtClean="0"/>
              <a:t>Coca</a:t>
            </a:r>
            <a:r>
              <a:rPr lang="cy-GB" sz="1200" dirty="0" smtClean="0"/>
              <a:t> – </a:t>
            </a:r>
            <a:r>
              <a:rPr lang="cy-GB" sz="1200" dirty="0" err="1" smtClean="0"/>
              <a:t>Cola</a:t>
            </a:r>
            <a:r>
              <a:rPr lang="cy-GB" sz="1200" dirty="0" smtClean="0"/>
              <a:t>. Mae’r gwair PESTEL yn golygu 6 gwahanol ffactorau i’w </a:t>
            </a:r>
            <a:r>
              <a:rPr lang="cy-GB" sz="1200" dirty="0" err="1" smtClean="0"/>
              <a:t>gorchwilio</a:t>
            </a:r>
            <a:r>
              <a:rPr lang="cy-GB" sz="1200" dirty="0" smtClean="0"/>
              <a:t> pan yn edrych ar sut mae’r sefydliad yn cael effaith.</a:t>
            </a:r>
          </a:p>
          <a:p>
            <a:endParaRPr lang="cy-GB" dirty="0" smtClean="0"/>
          </a:p>
          <a:p>
            <a:r>
              <a:rPr lang="en-GB" sz="1200" b="0" i="0" kern="1200" dirty="0" smtClean="0">
                <a:solidFill>
                  <a:schemeClr val="tx1"/>
                </a:solidFill>
                <a:effectLst/>
                <a:latin typeface="+mn-lt"/>
                <a:ea typeface="+mn-ea"/>
                <a:cs typeface="+mn-cs"/>
              </a:rPr>
              <a:t>References</a:t>
            </a:r>
          </a:p>
          <a:p>
            <a:r>
              <a:rPr lang="en-GB" sz="1200" b="0" i="0" kern="1200" dirty="0" err="1" smtClean="0">
                <a:solidFill>
                  <a:schemeClr val="tx1"/>
                </a:solidFill>
                <a:effectLst/>
                <a:latin typeface="+mn-lt"/>
                <a:ea typeface="+mn-ea"/>
                <a:cs typeface="+mn-cs"/>
              </a:rPr>
              <a:t>Frue</a:t>
            </a:r>
            <a:r>
              <a:rPr lang="en-GB" sz="1200" b="0" i="0" kern="1200" dirty="0" smtClean="0">
                <a:solidFill>
                  <a:schemeClr val="tx1"/>
                </a:solidFill>
                <a:effectLst/>
                <a:latin typeface="+mn-lt"/>
                <a:ea typeface="+mn-ea"/>
                <a:cs typeface="+mn-cs"/>
              </a:rPr>
              <a:t>, K. (2018). </a:t>
            </a:r>
            <a:r>
              <a:rPr lang="en-GB" sz="1200" b="0" i="1" kern="1200" dirty="0" smtClean="0">
                <a:solidFill>
                  <a:schemeClr val="tx1"/>
                </a:solidFill>
                <a:effectLst/>
                <a:latin typeface="+mn-lt"/>
                <a:ea typeface="+mn-ea"/>
                <a:cs typeface="+mn-cs"/>
              </a:rPr>
              <a:t>PESTLE Analysis of Coca Cola</a:t>
            </a:r>
            <a:r>
              <a:rPr lang="en-GB" sz="1200" b="0" i="0" kern="1200" dirty="0" smtClean="0">
                <a:solidFill>
                  <a:schemeClr val="tx1"/>
                </a:solidFill>
                <a:effectLst/>
                <a:latin typeface="+mn-lt"/>
                <a:ea typeface="+mn-ea"/>
                <a:cs typeface="+mn-cs"/>
              </a:rPr>
              <a:t>. [online] PESTLE Analysis. Available at: https://pestleanalysis.com/pestle-analysis-of-coca-cola/ [Accessed 18 Dec. 2018].</a:t>
            </a:r>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6</a:t>
            </a:fld>
            <a:endParaRPr lang="en-GB"/>
          </a:p>
        </p:txBody>
      </p:sp>
    </p:spTree>
    <p:extLst>
      <p:ext uri="{BB962C8B-B14F-4D97-AF65-F5344CB8AC3E}">
        <p14:creationId xmlns:p14="http://schemas.microsoft.com/office/powerpoint/2010/main" val="193089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200" dirty="0" smtClean="0"/>
          </a:p>
          <a:p>
            <a:endParaRPr lang="cy-GB" dirty="0" smtClean="0"/>
          </a:p>
          <a:p>
            <a:r>
              <a:rPr lang="en-GB" sz="1200" b="0" i="0" kern="1200" dirty="0" smtClean="0">
                <a:solidFill>
                  <a:schemeClr val="tx1"/>
                </a:solidFill>
                <a:effectLst/>
                <a:latin typeface="+mn-lt"/>
                <a:ea typeface="+mn-ea"/>
                <a:cs typeface="+mn-cs"/>
              </a:rPr>
              <a:t>References</a:t>
            </a:r>
          </a:p>
          <a:p>
            <a:r>
              <a:rPr lang="en-GB" sz="1200" b="0" i="0" kern="1200" dirty="0" err="1" smtClean="0">
                <a:solidFill>
                  <a:schemeClr val="tx1"/>
                </a:solidFill>
                <a:effectLst/>
                <a:latin typeface="+mn-lt"/>
                <a:ea typeface="+mn-ea"/>
                <a:cs typeface="+mn-cs"/>
              </a:rPr>
              <a:t>Frue</a:t>
            </a:r>
            <a:r>
              <a:rPr lang="en-GB" sz="1200" b="0" i="0" kern="1200" dirty="0" smtClean="0">
                <a:solidFill>
                  <a:schemeClr val="tx1"/>
                </a:solidFill>
                <a:effectLst/>
                <a:latin typeface="+mn-lt"/>
                <a:ea typeface="+mn-ea"/>
                <a:cs typeface="+mn-cs"/>
              </a:rPr>
              <a:t>, K. (2018). </a:t>
            </a:r>
            <a:r>
              <a:rPr lang="en-GB" sz="1200" b="0" i="1" kern="1200" dirty="0" smtClean="0">
                <a:solidFill>
                  <a:schemeClr val="tx1"/>
                </a:solidFill>
                <a:effectLst/>
                <a:latin typeface="+mn-lt"/>
                <a:ea typeface="+mn-ea"/>
                <a:cs typeface="+mn-cs"/>
              </a:rPr>
              <a:t>PESTLE Analysis of Coca Cola</a:t>
            </a:r>
            <a:r>
              <a:rPr lang="en-GB" sz="1200" b="0" i="0" kern="1200" dirty="0" smtClean="0">
                <a:solidFill>
                  <a:schemeClr val="tx1"/>
                </a:solidFill>
                <a:effectLst/>
                <a:latin typeface="+mn-lt"/>
                <a:ea typeface="+mn-ea"/>
                <a:cs typeface="+mn-cs"/>
              </a:rPr>
              <a:t>. [online] PESTLE Analysis. Available at: https://pestleanalysis.com/pestle-analysis-of-coca-cola/ [Accessed 18 Dec. 2018].</a:t>
            </a:r>
          </a:p>
          <a:p>
            <a:endParaRPr lang="cy-GB" dirty="0" smtClean="0"/>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7</a:t>
            </a:fld>
            <a:endParaRPr lang="en-GB"/>
          </a:p>
        </p:txBody>
      </p:sp>
    </p:spTree>
    <p:extLst>
      <p:ext uri="{BB962C8B-B14F-4D97-AF65-F5344CB8AC3E}">
        <p14:creationId xmlns:p14="http://schemas.microsoft.com/office/powerpoint/2010/main" val="4219311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References</a:t>
            </a:r>
          </a:p>
          <a:p>
            <a:r>
              <a:rPr lang="en-GB" sz="1200" b="0" i="0" kern="1200" dirty="0" err="1" smtClean="0">
                <a:solidFill>
                  <a:schemeClr val="tx1"/>
                </a:solidFill>
                <a:effectLst/>
                <a:latin typeface="+mn-lt"/>
                <a:ea typeface="+mn-ea"/>
                <a:cs typeface="+mn-cs"/>
              </a:rPr>
              <a:t>Bhasin</a:t>
            </a:r>
            <a:r>
              <a:rPr lang="en-GB" sz="1200" b="0" i="0" kern="1200" dirty="0" smtClean="0">
                <a:solidFill>
                  <a:schemeClr val="tx1"/>
                </a:solidFill>
                <a:effectLst/>
                <a:latin typeface="+mn-lt"/>
                <a:ea typeface="+mn-ea"/>
                <a:cs typeface="+mn-cs"/>
              </a:rPr>
              <a:t>, H. (2018). </a:t>
            </a:r>
            <a:r>
              <a:rPr lang="en-GB" sz="1200" b="0" i="1" kern="1200" dirty="0" smtClean="0">
                <a:solidFill>
                  <a:schemeClr val="tx1"/>
                </a:solidFill>
                <a:effectLst/>
                <a:latin typeface="+mn-lt"/>
                <a:ea typeface="+mn-ea"/>
                <a:cs typeface="+mn-cs"/>
              </a:rPr>
              <a:t>SWOT of Coca Cola - SWOT analysis of Coca cola</a:t>
            </a:r>
            <a:r>
              <a:rPr lang="en-GB" sz="1200" b="0" i="0" kern="1200" dirty="0" smtClean="0">
                <a:solidFill>
                  <a:schemeClr val="tx1"/>
                </a:solidFill>
                <a:effectLst/>
                <a:latin typeface="+mn-lt"/>
                <a:ea typeface="+mn-ea"/>
                <a:cs typeface="+mn-cs"/>
              </a:rPr>
              <a:t>. [online] Marketing91. Available at: https://www.marketing91.com/swot-coca-cola/ [Accessed 20 Dec. 2018].</a:t>
            </a:r>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8</a:t>
            </a:fld>
            <a:endParaRPr lang="en-GB"/>
          </a:p>
        </p:txBody>
      </p:sp>
    </p:spTree>
    <p:extLst>
      <p:ext uri="{BB962C8B-B14F-4D97-AF65-F5344CB8AC3E}">
        <p14:creationId xmlns:p14="http://schemas.microsoft.com/office/powerpoint/2010/main" val="15669406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References</a:t>
            </a:r>
          </a:p>
          <a:p>
            <a:r>
              <a:rPr lang="en-GB" sz="1200" b="0" i="0" kern="1200" dirty="0" err="1" smtClean="0">
                <a:solidFill>
                  <a:schemeClr val="tx1"/>
                </a:solidFill>
                <a:effectLst/>
                <a:latin typeface="+mn-lt"/>
                <a:ea typeface="+mn-ea"/>
                <a:cs typeface="+mn-cs"/>
              </a:rPr>
              <a:t>Bhasin</a:t>
            </a:r>
            <a:r>
              <a:rPr lang="en-GB" sz="1200" b="0" i="0" kern="1200" dirty="0" smtClean="0">
                <a:solidFill>
                  <a:schemeClr val="tx1"/>
                </a:solidFill>
                <a:effectLst/>
                <a:latin typeface="+mn-lt"/>
                <a:ea typeface="+mn-ea"/>
                <a:cs typeface="+mn-cs"/>
              </a:rPr>
              <a:t>, H. (2018). </a:t>
            </a:r>
            <a:r>
              <a:rPr lang="en-GB" sz="1200" b="0" i="1" kern="1200" dirty="0" smtClean="0">
                <a:solidFill>
                  <a:schemeClr val="tx1"/>
                </a:solidFill>
                <a:effectLst/>
                <a:latin typeface="+mn-lt"/>
                <a:ea typeface="+mn-ea"/>
                <a:cs typeface="+mn-cs"/>
              </a:rPr>
              <a:t>SWOT of Coca Cola - SWOT analysis of Coca cola</a:t>
            </a:r>
            <a:r>
              <a:rPr lang="en-GB" sz="1200" b="0" i="0" kern="1200" dirty="0" smtClean="0">
                <a:solidFill>
                  <a:schemeClr val="tx1"/>
                </a:solidFill>
                <a:effectLst/>
                <a:latin typeface="+mn-lt"/>
                <a:ea typeface="+mn-ea"/>
                <a:cs typeface="+mn-cs"/>
              </a:rPr>
              <a:t>. [online] Marketing91. Available at: https://www.marketing91.com/swot-coca-cola/ [Accessed 20 Dec. 2018].</a:t>
            </a:r>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9</a:t>
            </a:fld>
            <a:endParaRPr lang="en-GB"/>
          </a:p>
        </p:txBody>
      </p:sp>
    </p:spTree>
    <p:extLst>
      <p:ext uri="{BB962C8B-B14F-4D97-AF65-F5344CB8AC3E}">
        <p14:creationId xmlns:p14="http://schemas.microsoft.com/office/powerpoint/2010/main" val="1150035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Mae’r </a:t>
            </a:r>
            <a:r>
              <a:rPr lang="cy-GB" dirty="0" err="1" smtClean="0"/>
              <a:t>graph</a:t>
            </a:r>
            <a:r>
              <a:rPr lang="cy-GB" dirty="0" smtClean="0"/>
              <a:t> yma yn dangos y gwahaniaeth</a:t>
            </a:r>
            <a:r>
              <a:rPr lang="cy-GB" baseline="0" dirty="0" smtClean="0"/>
              <a:t> rhwng gwerthiant </a:t>
            </a:r>
            <a:r>
              <a:rPr lang="cy-GB" baseline="0" dirty="0" err="1" smtClean="0"/>
              <a:t>Coca</a:t>
            </a:r>
            <a:r>
              <a:rPr lang="cy-GB" baseline="0" dirty="0" smtClean="0"/>
              <a:t> – </a:t>
            </a:r>
            <a:r>
              <a:rPr lang="cy-GB" baseline="0" dirty="0" err="1" smtClean="0"/>
              <a:t>Cola</a:t>
            </a:r>
            <a:r>
              <a:rPr lang="cy-GB" baseline="0" dirty="0" smtClean="0"/>
              <a:t> a gwerthiant Pepsi.co yn y flwyddyn 2007 i gymharu a’r flwyddyn 2010. Mae’r </a:t>
            </a:r>
            <a:r>
              <a:rPr lang="cy-GB" baseline="0" dirty="0" err="1" smtClean="0"/>
              <a:t>graph</a:t>
            </a:r>
            <a:r>
              <a:rPr lang="cy-GB" baseline="0" dirty="0" smtClean="0"/>
              <a:t> yma yn dangos y cyferbyniad rhwng y ddau. </a:t>
            </a:r>
          </a:p>
          <a:p>
            <a:endParaRPr lang="cy-GB" baseline="0" dirty="0" smtClean="0"/>
          </a:p>
          <a:p>
            <a:endParaRPr lang="cy-GB" dirty="0"/>
          </a:p>
        </p:txBody>
      </p:sp>
      <p:sp>
        <p:nvSpPr>
          <p:cNvPr id="4" name="Slide Number Placeholder 3"/>
          <p:cNvSpPr>
            <a:spLocks noGrp="1"/>
          </p:cNvSpPr>
          <p:nvPr>
            <p:ph type="sldNum" sz="quarter" idx="10"/>
          </p:nvPr>
        </p:nvSpPr>
        <p:spPr/>
        <p:txBody>
          <a:bodyPr/>
          <a:lstStyle/>
          <a:p>
            <a:fld id="{60AC63FD-B176-4E47-A726-E33ABBB038A2}" type="slidenum">
              <a:rPr lang="en-GB" smtClean="0"/>
              <a:t>10</a:t>
            </a:fld>
            <a:endParaRPr lang="en-GB"/>
          </a:p>
        </p:txBody>
      </p:sp>
    </p:spTree>
    <p:extLst>
      <p:ext uri="{BB962C8B-B14F-4D97-AF65-F5344CB8AC3E}">
        <p14:creationId xmlns:p14="http://schemas.microsoft.com/office/powerpoint/2010/main" val="3141200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12/21/2018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 result for coca cola backgrou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000"/>
            <a:ext cx="12217560" cy="686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3954949" y="5323973"/>
            <a:ext cx="8924500" cy="939477"/>
          </a:xfrm>
        </p:spPr>
        <p:txBody>
          <a:bodyPr>
            <a:normAutofit fontScale="90000"/>
          </a:bodyPr>
          <a:lstStyle/>
          <a:p>
            <a:pPr algn="ctr"/>
            <a:r>
              <a:rPr lang="en-GB" sz="6600" u="sng" dirty="0" smtClean="0">
                <a:solidFill>
                  <a:schemeClr val="bg1"/>
                </a:solidFill>
                <a:latin typeface="Lucida Handwriting" panose="03010101010101010101" pitchFamily="66" charset="0"/>
                <a:ea typeface="Cambria" panose="02040503050406030204" pitchFamily="18" charset="0"/>
              </a:rPr>
              <a:t>Coca – Cola</a:t>
            </a:r>
            <a:br>
              <a:rPr lang="en-GB" sz="6600" u="sng" dirty="0" smtClean="0">
                <a:solidFill>
                  <a:schemeClr val="bg1"/>
                </a:solidFill>
                <a:latin typeface="Lucida Handwriting" panose="03010101010101010101" pitchFamily="66" charset="0"/>
                <a:ea typeface="Cambria" panose="02040503050406030204" pitchFamily="18" charset="0"/>
              </a:rPr>
            </a:br>
            <a:r>
              <a:rPr lang="en-GB" sz="6600" u="sng" dirty="0" smtClean="0">
                <a:solidFill>
                  <a:schemeClr val="bg1"/>
                </a:solidFill>
                <a:latin typeface="Lucida Handwriting" panose="03010101010101010101" pitchFamily="66" charset="0"/>
                <a:ea typeface="Cambria" panose="02040503050406030204" pitchFamily="18" charset="0"/>
              </a:rPr>
              <a:t/>
            </a:r>
            <a:br>
              <a:rPr lang="en-GB" sz="6600" u="sng" dirty="0" smtClean="0">
                <a:solidFill>
                  <a:schemeClr val="bg1"/>
                </a:solidFill>
                <a:latin typeface="Lucida Handwriting" panose="03010101010101010101" pitchFamily="66" charset="0"/>
                <a:ea typeface="Cambria" panose="02040503050406030204" pitchFamily="18" charset="0"/>
              </a:rPr>
            </a:br>
            <a:r>
              <a:rPr lang="en-GB" sz="6600" u="sng" dirty="0">
                <a:solidFill>
                  <a:schemeClr val="bg1"/>
                </a:solidFill>
                <a:latin typeface="Lucida Handwriting" panose="03010101010101010101" pitchFamily="66" charset="0"/>
                <a:ea typeface="Cambria" panose="02040503050406030204" pitchFamily="18" charset="0"/>
              </a:rPr>
              <a:t/>
            </a:r>
            <a:br>
              <a:rPr lang="en-GB" sz="6600" u="sng" dirty="0">
                <a:solidFill>
                  <a:schemeClr val="bg1"/>
                </a:solidFill>
                <a:latin typeface="Lucida Handwriting" panose="03010101010101010101" pitchFamily="66" charset="0"/>
                <a:ea typeface="Cambria" panose="02040503050406030204" pitchFamily="18" charset="0"/>
              </a:rPr>
            </a:br>
            <a:r>
              <a:rPr lang="en-GB" sz="2000" u="sng" dirty="0" smtClean="0">
                <a:solidFill>
                  <a:schemeClr val="bg1"/>
                </a:solidFill>
                <a:latin typeface="Lucida Handwriting" panose="03010101010101010101" pitchFamily="66" charset="0"/>
                <a:ea typeface="Cambria" panose="02040503050406030204" pitchFamily="18" charset="0"/>
              </a:rPr>
              <a:t>Rhodri Phillips  - 1805871</a:t>
            </a:r>
            <a:br>
              <a:rPr lang="en-GB" sz="2000" u="sng" dirty="0" smtClean="0">
                <a:solidFill>
                  <a:schemeClr val="bg1"/>
                </a:solidFill>
                <a:latin typeface="Lucida Handwriting" panose="03010101010101010101" pitchFamily="66" charset="0"/>
                <a:ea typeface="Cambria" panose="02040503050406030204" pitchFamily="18" charset="0"/>
              </a:rPr>
            </a:br>
            <a:r>
              <a:rPr lang="en-GB" sz="2000" u="sng" dirty="0">
                <a:solidFill>
                  <a:schemeClr val="bg1"/>
                </a:solidFill>
                <a:latin typeface="Lucida Handwriting" panose="03010101010101010101" pitchFamily="66" charset="0"/>
                <a:ea typeface="Cambria" panose="02040503050406030204" pitchFamily="18" charset="0"/>
              </a:rPr>
              <a:t/>
            </a:r>
            <a:br>
              <a:rPr lang="en-GB" sz="2000" u="sng" dirty="0">
                <a:solidFill>
                  <a:schemeClr val="bg1"/>
                </a:solidFill>
                <a:latin typeface="Lucida Handwriting" panose="03010101010101010101" pitchFamily="66" charset="0"/>
                <a:ea typeface="Cambria" panose="02040503050406030204" pitchFamily="18" charset="0"/>
              </a:rPr>
            </a:br>
            <a:r>
              <a:rPr lang="en-GB" sz="2000" u="sng" dirty="0" smtClean="0">
                <a:solidFill>
                  <a:schemeClr val="bg1"/>
                </a:solidFill>
                <a:latin typeface="Lucida Handwriting" panose="03010101010101010101" pitchFamily="66" charset="0"/>
                <a:ea typeface="Cambria" panose="02040503050406030204" pitchFamily="18" charset="0"/>
              </a:rPr>
              <a:t>Contemporary Management Approaches </a:t>
            </a:r>
            <a:br>
              <a:rPr lang="en-GB" sz="2000" u="sng" dirty="0" smtClean="0">
                <a:solidFill>
                  <a:schemeClr val="bg1"/>
                </a:solidFill>
                <a:latin typeface="Lucida Handwriting" panose="03010101010101010101" pitchFamily="66" charset="0"/>
                <a:ea typeface="Cambria" panose="02040503050406030204" pitchFamily="18" charset="0"/>
              </a:rPr>
            </a:br>
            <a:r>
              <a:rPr lang="en-GB" sz="2000" u="sng" dirty="0">
                <a:solidFill>
                  <a:schemeClr val="bg1"/>
                </a:solidFill>
                <a:latin typeface="Lucida Handwriting" panose="03010101010101010101" pitchFamily="66" charset="0"/>
                <a:ea typeface="Cambria" panose="02040503050406030204" pitchFamily="18" charset="0"/>
              </a:rPr>
              <a:t/>
            </a:r>
            <a:br>
              <a:rPr lang="en-GB" sz="2000" u="sng" dirty="0">
                <a:solidFill>
                  <a:schemeClr val="bg1"/>
                </a:solidFill>
                <a:latin typeface="Lucida Handwriting" panose="03010101010101010101" pitchFamily="66" charset="0"/>
                <a:ea typeface="Cambria" panose="02040503050406030204" pitchFamily="18" charset="0"/>
              </a:rPr>
            </a:br>
            <a:r>
              <a:rPr lang="en-GB" sz="2000" u="sng" dirty="0" err="1" smtClean="0">
                <a:solidFill>
                  <a:schemeClr val="bg1"/>
                </a:solidFill>
                <a:latin typeface="Lucida Handwriting" panose="03010101010101010101" pitchFamily="66" charset="0"/>
                <a:ea typeface="Cambria" panose="02040503050406030204" pitchFamily="18" charset="0"/>
              </a:rPr>
              <a:t>Assigment</a:t>
            </a:r>
            <a:r>
              <a:rPr lang="en-GB" sz="2000" u="sng" dirty="0" smtClean="0">
                <a:solidFill>
                  <a:schemeClr val="bg1"/>
                </a:solidFill>
                <a:latin typeface="Lucida Handwriting" panose="03010101010101010101" pitchFamily="66" charset="0"/>
                <a:ea typeface="Cambria" panose="02040503050406030204" pitchFamily="18" charset="0"/>
              </a:rPr>
              <a:t> 2 – Davina Evans </a:t>
            </a:r>
            <a:endParaRPr lang="en-GB" sz="2000" u="sng" dirty="0">
              <a:solidFill>
                <a:schemeClr val="bg1"/>
              </a:solidFill>
              <a:latin typeface="Lucida Handwriting" panose="03010101010101010101" pitchFamily="66" charset="0"/>
              <a:ea typeface="Cambria" panose="02040503050406030204" pitchFamily="18" charset="0"/>
            </a:endParaRPr>
          </a:p>
        </p:txBody>
      </p:sp>
      <p:sp>
        <p:nvSpPr>
          <p:cNvPr id="5" name="AutoShape 6" descr="Image result for coca col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282706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9406" y="2356833"/>
            <a:ext cx="9048550" cy="1477328"/>
          </a:xfrm>
          <a:prstGeom prst="rect">
            <a:avLst/>
          </a:prstGeom>
          <a:noFill/>
        </p:spPr>
        <p:txBody>
          <a:bodyPr wrap="square" rtlCol="0">
            <a:spAutoFit/>
          </a:bodyPr>
          <a:lstStyle/>
          <a:p>
            <a:r>
              <a:rPr lang="en-GB" dirty="0" err="1"/>
              <a:t>Yn</a:t>
            </a:r>
            <a:r>
              <a:rPr lang="en-GB" dirty="0"/>
              <a:t> y </a:t>
            </a:r>
            <a:r>
              <a:rPr lang="en-GB" dirty="0" err="1"/>
              <a:t>cyflwyniad</a:t>
            </a:r>
            <a:r>
              <a:rPr lang="en-GB" dirty="0"/>
              <a:t> </a:t>
            </a:r>
            <a:r>
              <a:rPr lang="en-GB" dirty="0" err="1"/>
              <a:t>hwn</a:t>
            </a:r>
            <a:r>
              <a:rPr lang="en-GB" dirty="0"/>
              <a:t>, </a:t>
            </a:r>
            <a:r>
              <a:rPr lang="en-GB" dirty="0" err="1"/>
              <a:t>byddaf</a:t>
            </a:r>
            <a:r>
              <a:rPr lang="en-GB" dirty="0"/>
              <a:t> </a:t>
            </a:r>
            <a:r>
              <a:rPr lang="en-GB" dirty="0" err="1"/>
              <a:t>yn</a:t>
            </a:r>
            <a:r>
              <a:rPr lang="en-GB" dirty="0"/>
              <a:t> </a:t>
            </a:r>
            <a:r>
              <a:rPr lang="en-GB" dirty="0" err="1"/>
              <a:t>trafod</a:t>
            </a:r>
            <a:r>
              <a:rPr lang="en-GB" dirty="0"/>
              <a:t> y </a:t>
            </a:r>
            <a:r>
              <a:rPr lang="en-GB" dirty="0" err="1"/>
              <a:t>sefydliad</a:t>
            </a:r>
            <a:r>
              <a:rPr lang="en-GB" dirty="0"/>
              <a:t> 'Coca-Cola' ac </a:t>
            </a:r>
            <a:r>
              <a:rPr lang="en-GB" dirty="0" err="1"/>
              <a:t>yn</a:t>
            </a:r>
            <a:r>
              <a:rPr lang="en-GB" dirty="0"/>
              <a:t> </a:t>
            </a:r>
            <a:r>
              <a:rPr lang="en-GB" dirty="0" err="1"/>
              <a:t>dangos</a:t>
            </a:r>
            <a:r>
              <a:rPr lang="en-GB" dirty="0"/>
              <a:t> </a:t>
            </a:r>
            <a:r>
              <a:rPr lang="en-GB" dirty="0" err="1"/>
              <a:t>tystiolaeth</a:t>
            </a:r>
            <a:r>
              <a:rPr lang="en-GB" dirty="0"/>
              <a:t> </a:t>
            </a:r>
            <a:r>
              <a:rPr lang="en-GB" dirty="0" err="1"/>
              <a:t>o'i</a:t>
            </a:r>
            <a:r>
              <a:rPr lang="en-GB" dirty="0"/>
              <a:t> </a:t>
            </a:r>
            <a:r>
              <a:rPr lang="en-GB" dirty="0" err="1"/>
              <a:t>ddulliau</a:t>
            </a:r>
            <a:r>
              <a:rPr lang="en-GB" dirty="0"/>
              <a:t> </a:t>
            </a:r>
            <a:r>
              <a:rPr lang="en-GB" dirty="0" err="1"/>
              <a:t>tuag</a:t>
            </a:r>
            <a:r>
              <a:rPr lang="en-GB" dirty="0"/>
              <a:t> at </a:t>
            </a:r>
            <a:r>
              <a:rPr lang="en-GB" dirty="0" err="1"/>
              <a:t>reoli</a:t>
            </a:r>
            <a:r>
              <a:rPr lang="en-GB" dirty="0"/>
              <a:t>, </a:t>
            </a:r>
            <a:r>
              <a:rPr lang="en-GB" dirty="0" err="1"/>
              <a:t>fframweithiau</a:t>
            </a:r>
            <a:r>
              <a:rPr lang="en-GB" dirty="0"/>
              <a:t>, </a:t>
            </a:r>
            <a:r>
              <a:rPr lang="en-GB" dirty="0" err="1"/>
              <a:t>damcaniaethau</a:t>
            </a:r>
            <a:r>
              <a:rPr lang="en-GB" dirty="0"/>
              <a:t> a </a:t>
            </a:r>
            <a:r>
              <a:rPr lang="en-GB" dirty="0" err="1"/>
              <a:t>modelau</a:t>
            </a:r>
            <a:r>
              <a:rPr lang="en-GB" dirty="0"/>
              <a:t>. </a:t>
            </a:r>
            <a:r>
              <a:rPr lang="en-GB" dirty="0" err="1"/>
              <a:t>Byddaf</a:t>
            </a:r>
            <a:r>
              <a:rPr lang="en-GB" dirty="0"/>
              <a:t> </a:t>
            </a:r>
            <a:r>
              <a:rPr lang="en-GB" dirty="0" err="1"/>
              <a:t>hefyd</a:t>
            </a:r>
            <a:r>
              <a:rPr lang="en-GB" dirty="0"/>
              <a:t> </a:t>
            </a:r>
            <a:r>
              <a:rPr lang="en-GB" dirty="0" err="1"/>
              <a:t>yn</a:t>
            </a:r>
            <a:r>
              <a:rPr lang="en-GB" dirty="0"/>
              <a:t> </a:t>
            </a:r>
            <a:r>
              <a:rPr lang="en-GB" dirty="0" err="1"/>
              <a:t>gwneud</a:t>
            </a:r>
            <a:r>
              <a:rPr lang="en-GB" dirty="0"/>
              <a:t> </a:t>
            </a:r>
            <a:r>
              <a:rPr lang="en-GB" dirty="0" err="1"/>
              <a:t>ymchwil</a:t>
            </a:r>
            <a:r>
              <a:rPr lang="en-GB" dirty="0"/>
              <a:t> </a:t>
            </a:r>
            <a:r>
              <a:rPr lang="en-GB" dirty="0" err="1"/>
              <a:t>ar</a:t>
            </a:r>
            <a:r>
              <a:rPr lang="en-GB" dirty="0"/>
              <a:t> </a:t>
            </a:r>
            <a:r>
              <a:rPr lang="en-GB" dirty="0" err="1"/>
              <a:t>nodau</a:t>
            </a:r>
            <a:r>
              <a:rPr lang="en-GB" dirty="0"/>
              <a:t>, </a:t>
            </a:r>
            <a:r>
              <a:rPr lang="en-GB" dirty="0" err="1"/>
              <a:t>amcanion</a:t>
            </a:r>
            <a:r>
              <a:rPr lang="en-GB" dirty="0"/>
              <a:t>, PEST, SWOT, a PESTEL y </a:t>
            </a:r>
            <a:r>
              <a:rPr lang="en-GB" dirty="0" err="1"/>
              <a:t>cwmni</a:t>
            </a:r>
            <a:r>
              <a:rPr lang="en-GB" dirty="0"/>
              <a:t>. </a:t>
            </a:r>
            <a:r>
              <a:rPr lang="en-GB" dirty="0" err="1"/>
              <a:t>Byddaf</a:t>
            </a:r>
            <a:r>
              <a:rPr lang="en-GB" dirty="0"/>
              <a:t> </a:t>
            </a:r>
            <a:r>
              <a:rPr lang="en-GB" dirty="0" err="1"/>
              <a:t>yn</a:t>
            </a:r>
            <a:r>
              <a:rPr lang="en-GB" dirty="0"/>
              <a:t> </a:t>
            </a:r>
            <a:r>
              <a:rPr lang="en-GB" dirty="0" err="1"/>
              <a:t>ymchwilio</a:t>
            </a:r>
            <a:r>
              <a:rPr lang="en-GB" dirty="0"/>
              <a:t> </a:t>
            </a:r>
            <a:r>
              <a:rPr lang="en-GB" dirty="0" err="1"/>
              <a:t>i</a:t>
            </a:r>
            <a:r>
              <a:rPr lang="en-GB" dirty="0"/>
              <a:t> </a:t>
            </a:r>
            <a:r>
              <a:rPr lang="en-GB" dirty="0" err="1"/>
              <a:t>ba</a:t>
            </a:r>
            <a:r>
              <a:rPr lang="en-GB" dirty="0"/>
              <a:t> </a:t>
            </a:r>
            <a:r>
              <a:rPr lang="en-GB" dirty="0" err="1"/>
              <a:t>mor</a:t>
            </a:r>
            <a:r>
              <a:rPr lang="en-GB" dirty="0"/>
              <a:t> </a:t>
            </a:r>
            <a:r>
              <a:rPr lang="en-GB" dirty="0" err="1"/>
              <a:t>gynaliadwy</a:t>
            </a:r>
            <a:r>
              <a:rPr lang="en-GB" dirty="0"/>
              <a:t> </a:t>
            </a:r>
            <a:r>
              <a:rPr lang="en-GB" dirty="0" err="1"/>
              <a:t>yw</a:t>
            </a:r>
            <a:r>
              <a:rPr lang="en-GB" dirty="0"/>
              <a:t> Coca - Cola a </a:t>
            </a:r>
            <a:r>
              <a:rPr lang="en-GB" dirty="0" err="1"/>
              <a:t>beth</a:t>
            </a:r>
            <a:r>
              <a:rPr lang="en-GB" dirty="0"/>
              <a:t> y </a:t>
            </a:r>
            <a:r>
              <a:rPr lang="en-GB" dirty="0" err="1"/>
              <a:t>gallai</a:t>
            </a:r>
            <a:r>
              <a:rPr lang="en-GB" dirty="0"/>
              <a:t> </a:t>
            </a:r>
            <a:r>
              <a:rPr lang="en-GB" dirty="0" err="1"/>
              <a:t>fod</a:t>
            </a:r>
            <a:r>
              <a:rPr lang="en-GB" dirty="0"/>
              <a:t> </a:t>
            </a:r>
            <a:r>
              <a:rPr lang="en-GB" dirty="0" err="1"/>
              <a:t>yn</a:t>
            </a:r>
            <a:r>
              <a:rPr lang="en-GB" dirty="0"/>
              <a:t> </a:t>
            </a:r>
            <a:r>
              <a:rPr lang="en-GB" dirty="0" err="1"/>
              <a:t>ei</a:t>
            </a:r>
            <a:r>
              <a:rPr lang="en-GB" dirty="0"/>
              <a:t> </a:t>
            </a:r>
            <a:r>
              <a:rPr lang="en-GB" dirty="0" err="1"/>
              <a:t>wneud</a:t>
            </a:r>
            <a:r>
              <a:rPr lang="en-GB" dirty="0"/>
              <a:t> </a:t>
            </a:r>
            <a:r>
              <a:rPr lang="en-GB" dirty="0" err="1"/>
              <a:t>i</a:t>
            </a:r>
            <a:r>
              <a:rPr lang="en-GB" dirty="0"/>
              <a:t> </a:t>
            </a:r>
            <a:r>
              <a:rPr lang="en-GB" dirty="0" err="1"/>
              <a:t>wella</a:t>
            </a:r>
            <a:r>
              <a:rPr lang="en-GB" dirty="0"/>
              <a:t> </a:t>
            </a:r>
            <a:r>
              <a:rPr lang="en-GB" dirty="0" err="1"/>
              <a:t>eu</a:t>
            </a:r>
            <a:r>
              <a:rPr lang="en-GB" dirty="0"/>
              <a:t> </a:t>
            </a:r>
            <a:r>
              <a:rPr lang="en-GB" dirty="0" err="1"/>
              <a:t>cynaladwyedd</a:t>
            </a:r>
            <a:endParaRPr lang="en-GB" dirty="0"/>
          </a:p>
        </p:txBody>
      </p:sp>
      <p:sp>
        <p:nvSpPr>
          <p:cNvPr id="3" name="Rectangle 2"/>
          <p:cNvSpPr/>
          <p:nvPr/>
        </p:nvSpPr>
        <p:spPr>
          <a:xfrm>
            <a:off x="2312039" y="919593"/>
            <a:ext cx="4121642" cy="923330"/>
          </a:xfrm>
          <a:prstGeom prst="rect">
            <a:avLst/>
          </a:prstGeom>
          <a:noFill/>
        </p:spPr>
        <p:txBody>
          <a:bodyPr wrap="none" lIns="91440" tIns="45720" rIns="91440" bIns="45720">
            <a:spAutoFit/>
          </a:bodyPr>
          <a:lstStyle/>
          <a:p>
            <a:pPr algn="ctr"/>
            <a:r>
              <a:rPr lang="en-US" sz="5400" dirty="0" err="1" smtClean="0">
                <a:ln w="0"/>
                <a:effectLst>
                  <a:outerShdw blurRad="38100" dist="19050" dir="2700000" algn="tl" rotWithShape="0">
                    <a:schemeClr val="dk1">
                      <a:alpha val="40000"/>
                    </a:schemeClr>
                  </a:outerShdw>
                </a:effectLst>
              </a:rPr>
              <a:t>Cyflwyniad</a:t>
            </a:r>
            <a:r>
              <a:rPr lang="en-US" sz="5400" b="0" cap="none" spc="0" dirty="0" smtClean="0">
                <a:ln w="0"/>
                <a:solidFill>
                  <a:schemeClr val="tx1"/>
                </a:solidFill>
                <a:effectLst>
                  <a:outerShdw blurRad="38100" dist="19050" dir="2700000" algn="tl" rotWithShape="0">
                    <a:schemeClr val="dk1">
                      <a:alpha val="40000"/>
                    </a:schemeClr>
                  </a:outerShdw>
                </a:effectLst>
              </a:rPr>
              <a:t>:</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4" name="AutoShape 2" descr="Image result for coca cola sustainabil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1937129" y="4666043"/>
            <a:ext cx="3114675" cy="1466850"/>
          </a:xfrm>
          <a:prstGeom prst="rect">
            <a:avLst/>
          </a:prstGeom>
        </p:spPr>
      </p:pic>
      <p:pic>
        <p:nvPicPr>
          <p:cNvPr id="6" name="Picture 5"/>
          <p:cNvPicPr>
            <a:picLocks noChangeAspect="1"/>
          </p:cNvPicPr>
          <p:nvPr/>
        </p:nvPicPr>
        <p:blipFill>
          <a:blip r:embed="rId3"/>
          <a:stretch>
            <a:fillRect/>
          </a:stretch>
        </p:blipFill>
        <p:spPr>
          <a:xfrm>
            <a:off x="6593983" y="4770818"/>
            <a:ext cx="3638550" cy="1257300"/>
          </a:xfrm>
          <a:prstGeom prst="rect">
            <a:avLst/>
          </a:prstGeom>
        </p:spPr>
      </p:pic>
    </p:spTree>
    <p:extLst>
      <p:ext uri="{BB962C8B-B14F-4D97-AF65-F5344CB8AC3E}">
        <p14:creationId xmlns:p14="http://schemas.microsoft.com/office/powerpoint/2010/main" val="23847973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9284" y="894567"/>
            <a:ext cx="8911687" cy="534988"/>
          </a:xfrm>
        </p:spPr>
        <p:txBody>
          <a:bodyPr>
            <a:normAutofit fontScale="90000"/>
          </a:bodyPr>
          <a:lstStyle/>
          <a:p>
            <a:r>
              <a:rPr lang="en-GB" dirty="0" smtClean="0"/>
              <a:t>Mission Statement:</a:t>
            </a:r>
            <a:br>
              <a:rPr lang="en-GB" dirty="0" smtClean="0"/>
            </a:br>
            <a:r>
              <a:rPr lang="en-GB" dirty="0"/>
              <a:t/>
            </a:r>
            <a:br>
              <a:rPr lang="en-GB" dirty="0"/>
            </a:br>
            <a:r>
              <a:rPr lang="en-GB" dirty="0" smtClean="0"/>
              <a:t/>
            </a:r>
            <a:br>
              <a:rPr lang="en-GB" dirty="0" smtClean="0"/>
            </a:br>
            <a:r>
              <a:rPr lang="en-GB" sz="1800" dirty="0" smtClean="0"/>
              <a:t/>
            </a:r>
            <a:br>
              <a:rPr lang="en-GB" sz="1800" dirty="0" smtClean="0"/>
            </a:br>
            <a:r>
              <a:rPr lang="en-GB" dirty="0"/>
              <a:t/>
            </a:r>
            <a:br>
              <a:rPr lang="en-GB" dirty="0"/>
            </a:br>
            <a:r>
              <a:rPr lang="en-GB" dirty="0" smtClean="0"/>
              <a:t/>
            </a:r>
            <a:br>
              <a:rPr lang="en-GB" dirty="0" smtClean="0"/>
            </a:br>
            <a:r>
              <a:rPr lang="en-GB" dirty="0" smtClean="0"/>
              <a:t/>
            </a:r>
            <a:br>
              <a:rPr lang="en-GB" dirty="0" smtClean="0"/>
            </a:br>
            <a:r>
              <a:rPr lang="cy-GB" sz="1800" dirty="0" smtClean="0"/>
              <a:t>Gallwn ddweud llawer am gwmni wrth edrych ar eu ‘</a:t>
            </a:r>
            <a:r>
              <a:rPr lang="cy-GB" sz="1800" dirty="0" err="1" smtClean="0"/>
              <a:t>mission</a:t>
            </a:r>
            <a:r>
              <a:rPr lang="cy-GB" sz="1800" dirty="0" smtClean="0"/>
              <a:t> </a:t>
            </a:r>
            <a:r>
              <a:rPr lang="cy-GB" sz="1800" dirty="0" err="1" smtClean="0"/>
              <a:t>statement</a:t>
            </a:r>
            <a:r>
              <a:rPr lang="cy-GB" sz="1800" dirty="0" smtClean="0"/>
              <a:t>’ Mae gan bron pob gwmni ‘</a:t>
            </a:r>
            <a:r>
              <a:rPr lang="cy-GB" sz="1800" dirty="0" err="1" smtClean="0"/>
              <a:t>mission</a:t>
            </a:r>
            <a:r>
              <a:rPr lang="cy-GB" sz="1800" dirty="0" smtClean="0"/>
              <a:t> </a:t>
            </a:r>
            <a:r>
              <a:rPr lang="cy-GB" sz="1800" dirty="0" err="1" smtClean="0"/>
              <a:t>statement</a:t>
            </a:r>
            <a:r>
              <a:rPr lang="cy-GB" sz="1800" dirty="0" smtClean="0"/>
              <a:t>’. Gallwch ddarganfod ‘</a:t>
            </a:r>
            <a:r>
              <a:rPr lang="cy-GB" sz="1800" dirty="0" err="1" smtClean="0"/>
              <a:t>mission</a:t>
            </a:r>
            <a:r>
              <a:rPr lang="cy-GB" sz="1800" dirty="0" smtClean="0"/>
              <a:t> </a:t>
            </a:r>
            <a:r>
              <a:rPr lang="cy-GB" sz="1800" dirty="0" err="1" smtClean="0"/>
              <a:t>statement</a:t>
            </a:r>
            <a:r>
              <a:rPr lang="cy-GB" sz="1800" dirty="0" smtClean="0"/>
              <a:t>’ cwmni ar eu wefan wrth fynd I fewn I ‘</a:t>
            </a:r>
            <a:r>
              <a:rPr lang="cy-GB" sz="1800" dirty="0" err="1" smtClean="0"/>
              <a:t>corporate</a:t>
            </a:r>
            <a:r>
              <a:rPr lang="cy-GB" sz="1800" dirty="0" smtClean="0"/>
              <a:t> </a:t>
            </a:r>
            <a:r>
              <a:rPr lang="cy-GB" sz="1800" dirty="0" err="1" smtClean="0"/>
              <a:t>information</a:t>
            </a:r>
            <a:r>
              <a:rPr lang="cy-GB" sz="1800" dirty="0" smtClean="0"/>
              <a:t>’ neu ‘</a:t>
            </a:r>
            <a:r>
              <a:rPr lang="cy-GB" sz="1800" dirty="0" err="1" smtClean="0"/>
              <a:t>company</a:t>
            </a:r>
            <a:r>
              <a:rPr lang="cy-GB" sz="1800" dirty="0" smtClean="0"/>
              <a:t> </a:t>
            </a:r>
            <a:r>
              <a:rPr lang="cy-GB" sz="1800" dirty="0" err="1" smtClean="0"/>
              <a:t>information</a:t>
            </a:r>
            <a:r>
              <a:rPr lang="cy-GB" sz="1800" dirty="0" smtClean="0"/>
              <a:t>’. Dydy hi ddim yn sicr fod gan pob cwmni ‘</a:t>
            </a:r>
            <a:r>
              <a:rPr lang="cy-GB" sz="1800" dirty="0" err="1" smtClean="0"/>
              <a:t>mission</a:t>
            </a:r>
            <a:r>
              <a:rPr lang="cy-GB" sz="1800" dirty="0" smtClean="0"/>
              <a:t> </a:t>
            </a:r>
            <a:r>
              <a:rPr lang="cy-GB" sz="1800" dirty="0" err="1" smtClean="0"/>
              <a:t>statement</a:t>
            </a:r>
            <a:r>
              <a:rPr lang="cy-GB" sz="1800" dirty="0" smtClean="0"/>
              <a:t>’, ond mae gan mwyafrif o </a:t>
            </a:r>
            <a:r>
              <a:rPr lang="cy-GB" sz="1800" dirty="0" err="1" smtClean="0"/>
              <a:t>gwmniau</a:t>
            </a:r>
            <a:r>
              <a:rPr lang="cy-GB" sz="1800" dirty="0" smtClean="0"/>
              <a:t> mawr un. Weithiau bydd eu ‘</a:t>
            </a:r>
            <a:r>
              <a:rPr lang="cy-GB" sz="1800" dirty="0" err="1" smtClean="0"/>
              <a:t>mission</a:t>
            </a:r>
            <a:r>
              <a:rPr lang="cy-GB" sz="1800" dirty="0" smtClean="0"/>
              <a:t> </a:t>
            </a:r>
            <a:r>
              <a:rPr lang="cy-GB" sz="1800" dirty="0" err="1" smtClean="0"/>
              <a:t>statement</a:t>
            </a:r>
            <a:r>
              <a:rPr lang="cy-GB" sz="1800" dirty="0" smtClean="0"/>
              <a:t>’ ar eu cardiau busnes neu thaflen busnes neu cherbyd busnes. Credau </a:t>
            </a:r>
            <a:r>
              <a:rPr lang="cy-GB" sz="1800" dirty="0" err="1" smtClean="0"/>
              <a:t>Coca</a:t>
            </a:r>
            <a:r>
              <a:rPr lang="cy-GB" sz="1800" dirty="0" smtClean="0"/>
              <a:t> – </a:t>
            </a:r>
            <a:r>
              <a:rPr lang="cy-GB" sz="1800" dirty="0" err="1" smtClean="0"/>
              <a:t>Cola</a:t>
            </a:r>
            <a:r>
              <a:rPr lang="cy-GB" sz="1800" dirty="0" smtClean="0"/>
              <a:t> fod yn rhaid edrych ymlaen I’r dyfodol er mwyn paratoi beth sydd I ddod a mewn pa ffyrdd sydd angen newid. Wrth edrych ymlaen ir 10 mlynedd nesaf mae </a:t>
            </a:r>
            <a:r>
              <a:rPr lang="cy-GB" sz="1800" dirty="0" err="1" smtClean="0"/>
              <a:t>Coca</a:t>
            </a:r>
            <a:r>
              <a:rPr lang="cy-GB" sz="1800" dirty="0" smtClean="0"/>
              <a:t> – </a:t>
            </a:r>
            <a:r>
              <a:rPr lang="cy-GB" sz="1800" dirty="0" err="1" smtClean="0"/>
              <a:t>Cola</a:t>
            </a:r>
            <a:r>
              <a:rPr lang="cy-GB" sz="1800" dirty="0" smtClean="0"/>
              <a:t> yn sicrhau newidiant perthnasol sydd yn </a:t>
            </a:r>
            <a:r>
              <a:rPr lang="cy-GB" sz="1800" dirty="0" err="1" smtClean="0"/>
              <a:t>ofynol</a:t>
            </a:r>
            <a:r>
              <a:rPr lang="cy-GB" sz="1800" dirty="0" smtClean="0"/>
              <a:t> i’r dyfodol.  Mae </a:t>
            </a:r>
            <a:r>
              <a:rPr lang="cy-GB" sz="1800" dirty="0" err="1" smtClean="0"/>
              <a:t>Coca</a:t>
            </a:r>
            <a:r>
              <a:rPr lang="cy-GB" sz="1800" dirty="0" smtClean="0"/>
              <a:t> – </a:t>
            </a:r>
            <a:r>
              <a:rPr lang="cy-GB" sz="1800" dirty="0" err="1" smtClean="0"/>
              <a:t>cola</a:t>
            </a:r>
            <a:r>
              <a:rPr lang="cy-GB" sz="1800" dirty="0" smtClean="0"/>
              <a:t> yn credu wrth ddilyn y tair cam hwn, byddwn yn </a:t>
            </a:r>
            <a:r>
              <a:rPr lang="cy-GB" sz="1800" dirty="0" err="1" smtClean="0"/>
              <a:t>llwyddianus</a:t>
            </a:r>
            <a:r>
              <a:rPr lang="cy-GB" sz="1800" dirty="0" smtClean="0"/>
              <a:t> ac yn </a:t>
            </a:r>
            <a:r>
              <a:rPr lang="cy-GB" sz="1800" dirty="0" err="1" smtClean="0"/>
              <a:t>sichrau</a:t>
            </a:r>
            <a:r>
              <a:rPr lang="cy-GB" sz="1800" dirty="0" smtClean="0"/>
              <a:t> boddhad cwsmeriaid mewn flynyddoedd i ddod.</a:t>
            </a:r>
            <a:endParaRPr lang="cy-GB" dirty="0"/>
          </a:p>
        </p:txBody>
      </p:sp>
      <p:sp>
        <p:nvSpPr>
          <p:cNvPr id="3" name="TextBox 2"/>
          <p:cNvSpPr txBox="1"/>
          <p:nvPr/>
        </p:nvSpPr>
        <p:spPr>
          <a:xfrm>
            <a:off x="2150772" y="1815920"/>
            <a:ext cx="6606862" cy="203132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‘To </a:t>
            </a:r>
            <a:r>
              <a:rPr lang="en-GB" dirty="0"/>
              <a:t>refresh the world in mind, body and </a:t>
            </a:r>
            <a:r>
              <a:rPr lang="en-GB" dirty="0" smtClean="0"/>
              <a:t>spirit’</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‘To </a:t>
            </a:r>
            <a:r>
              <a:rPr lang="en-GB" dirty="0"/>
              <a:t>inspire moments of optimism and happiness through our brands and </a:t>
            </a:r>
            <a:r>
              <a:rPr lang="en-GB" dirty="0" smtClean="0"/>
              <a:t>actions’</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‘To </a:t>
            </a:r>
            <a:r>
              <a:rPr lang="en-GB" dirty="0"/>
              <a:t>create value and make a </a:t>
            </a:r>
            <a:r>
              <a:rPr lang="en-GB" dirty="0" smtClean="0"/>
              <a:t>difference’</a:t>
            </a: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2578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722" y="624110"/>
            <a:ext cx="8897889" cy="645132"/>
          </a:xfrm>
        </p:spPr>
        <p:txBody>
          <a:bodyPr>
            <a:noAutofit/>
          </a:bodyPr>
          <a:lstStyle/>
          <a:p>
            <a:r>
              <a:rPr lang="cy-GB" dirty="0" smtClean="0"/>
              <a:t>Dulliau Rheoli </a:t>
            </a:r>
            <a:r>
              <a:rPr lang="cy-GB" dirty="0" smtClean="0"/>
              <a:t/>
            </a:r>
            <a:br>
              <a:rPr lang="cy-GB" dirty="0" smtClean="0"/>
            </a:br>
            <a:r>
              <a:rPr lang="cy-GB" dirty="0" smtClean="0"/>
              <a:t/>
            </a:r>
            <a:br>
              <a:rPr lang="cy-GB" dirty="0" smtClean="0"/>
            </a:br>
            <a:r>
              <a:rPr lang="cy-GB" sz="1600" dirty="0" smtClean="0"/>
              <a:t>Er mwyn i </a:t>
            </a:r>
            <a:r>
              <a:rPr lang="cy-GB" sz="1600" dirty="0" err="1" smtClean="0"/>
              <a:t>Coca</a:t>
            </a:r>
            <a:r>
              <a:rPr lang="cy-GB" sz="1600" dirty="0" smtClean="0"/>
              <a:t> – </a:t>
            </a:r>
            <a:r>
              <a:rPr lang="cy-GB" sz="1600" dirty="0" err="1"/>
              <a:t>C</a:t>
            </a:r>
            <a:r>
              <a:rPr lang="cy-GB" sz="1600" dirty="0" err="1" smtClean="0"/>
              <a:t>ola</a:t>
            </a:r>
            <a:r>
              <a:rPr lang="cy-GB" sz="1600" dirty="0" smtClean="0"/>
              <a:t>  rheoli beth sydd angen iddyn wneud er mwyn sefydlu dyfodol da, mae’n nhw wedi  creu rhestr o nodau i ddilyn yn agos ac i gyrraedd yn y dyfodol agos, dyma nhw:</a:t>
            </a:r>
            <a:br>
              <a:rPr lang="cy-GB" sz="1600" dirty="0" smtClean="0"/>
            </a:br>
            <a:r>
              <a:rPr lang="cy-GB" sz="1600" dirty="0"/>
              <a:t/>
            </a:r>
            <a:br>
              <a:rPr lang="cy-GB" sz="1600" dirty="0"/>
            </a:br>
            <a:r>
              <a:rPr lang="cy-GB" sz="1600" dirty="0" smtClean="0"/>
              <a:t> -  Pobol:  Mae’r cwmni yn ceisio dylanwadu ar eu gilydd er mwyn cyrraedd ei llawn potensial a sicrhau amgylchedd da i weithio.</a:t>
            </a:r>
            <a:br>
              <a:rPr lang="cy-GB" sz="1600" dirty="0" smtClean="0"/>
            </a:br>
            <a:r>
              <a:rPr lang="cy-GB" sz="1600" dirty="0"/>
              <a:t/>
            </a:r>
            <a:br>
              <a:rPr lang="cy-GB" sz="1600" dirty="0"/>
            </a:br>
            <a:r>
              <a:rPr lang="cy-GB" sz="1600" dirty="0" smtClean="0"/>
              <a:t>-  Portffolio: Cynnig amrywiaeth o ddiodydd a frandiau er mwyn cyrraedd gofynion pawb.</a:t>
            </a:r>
            <a:br>
              <a:rPr lang="cy-GB" sz="1600" dirty="0" smtClean="0"/>
            </a:br>
            <a:r>
              <a:rPr lang="cy-GB" sz="1600" dirty="0"/>
              <a:t/>
            </a:r>
            <a:br>
              <a:rPr lang="cy-GB" sz="1600" dirty="0"/>
            </a:br>
            <a:r>
              <a:rPr lang="cy-GB" sz="1600" dirty="0" smtClean="0"/>
              <a:t>- Partneriaid: Ennill ymddiriedolaeth nifer o wahanol bartneriaid o amgylch y byd ac adeiladu teyrngarwch gyda’i gilydd.</a:t>
            </a:r>
            <a:br>
              <a:rPr lang="cy-GB" sz="1600" dirty="0" smtClean="0"/>
            </a:br>
            <a:r>
              <a:rPr lang="cy-GB" sz="1600" dirty="0" smtClean="0"/>
              <a:t/>
            </a:r>
            <a:br>
              <a:rPr lang="cy-GB" sz="1600" dirty="0" smtClean="0"/>
            </a:br>
            <a:r>
              <a:rPr lang="cy-GB" sz="1600" dirty="0" smtClean="0"/>
              <a:t> - Planed: Fod yn ddinesydd byd eang cyfrifol wrth wneud gwahaniaeth drwy gynnig cymorth a help adeiladu cymunedau cynaliadwy.  </a:t>
            </a:r>
            <a:br>
              <a:rPr lang="cy-GB" sz="1600" dirty="0" smtClean="0"/>
            </a:br>
            <a:r>
              <a:rPr lang="cy-GB" sz="1600" dirty="0"/>
              <a:t/>
            </a:r>
            <a:br>
              <a:rPr lang="cy-GB" sz="1600" dirty="0"/>
            </a:br>
            <a:r>
              <a:rPr lang="cy-GB" sz="1600" dirty="0" smtClean="0"/>
              <a:t>- Elw: Sicrhau elw mwyaf posibl er mwyn rhoi yn nol i gyfranddalwyr, gan hefyd fod yn ofalus o gyfrifoldeb eu hun. </a:t>
            </a:r>
            <a:br>
              <a:rPr lang="cy-GB" sz="1600" dirty="0" smtClean="0"/>
            </a:br>
            <a:r>
              <a:rPr lang="cy-GB" sz="1600" dirty="0"/>
              <a:t/>
            </a:r>
            <a:br>
              <a:rPr lang="cy-GB" sz="1600" dirty="0"/>
            </a:br>
            <a:r>
              <a:rPr lang="cy-GB" sz="1600" dirty="0" smtClean="0"/>
              <a:t>- Cynhyrchiant: Sicrhau ei bod yn sefydliad sydd yn symud yn gyflym mewn ffyrdd effeithiol. </a:t>
            </a:r>
            <a:br>
              <a:rPr lang="cy-GB" sz="1600" dirty="0" smtClean="0"/>
            </a:br>
            <a:r>
              <a:rPr lang="cy-GB" sz="1800" dirty="0"/>
              <a:t/>
            </a:r>
            <a:br>
              <a:rPr lang="cy-GB" sz="1800" dirty="0"/>
            </a:br>
            <a:r>
              <a:rPr lang="cy-GB" sz="1800" dirty="0" smtClean="0"/>
              <a:t/>
            </a:r>
            <a:br>
              <a:rPr lang="cy-GB" sz="1800" dirty="0" smtClean="0"/>
            </a:br>
            <a:r>
              <a:rPr lang="cy-GB" sz="1800" dirty="0" smtClean="0"/>
              <a:t/>
            </a:r>
            <a:br>
              <a:rPr lang="cy-GB" sz="1800" dirty="0" smtClean="0"/>
            </a:br>
            <a:r>
              <a:rPr lang="cy-GB" sz="1800" dirty="0" smtClean="0"/>
              <a:t/>
            </a:r>
            <a:br>
              <a:rPr lang="cy-GB" sz="1800" dirty="0" smtClean="0"/>
            </a:br>
            <a:r>
              <a:rPr lang="cy-GB" sz="1800" dirty="0"/>
              <a:t/>
            </a:r>
            <a:br>
              <a:rPr lang="cy-GB" sz="1800" dirty="0"/>
            </a:br>
            <a:r>
              <a:rPr lang="cy-GB" sz="1800" dirty="0" smtClean="0"/>
              <a:t/>
            </a:r>
            <a:br>
              <a:rPr lang="cy-GB" sz="1800" dirty="0" smtClean="0"/>
            </a:br>
            <a:r>
              <a:rPr lang="cy-GB" dirty="0" smtClean="0"/>
              <a:t/>
            </a:r>
            <a:br>
              <a:rPr lang="cy-GB" dirty="0" smtClean="0"/>
            </a:br>
            <a:r>
              <a:rPr lang="cy-GB" dirty="0"/>
              <a:t/>
            </a:r>
            <a:br>
              <a:rPr lang="cy-GB" dirty="0"/>
            </a:br>
            <a:r>
              <a:rPr lang="cy-GB" sz="1800" dirty="0"/>
              <a:t/>
            </a:r>
            <a:br>
              <a:rPr lang="cy-GB" sz="1800" dirty="0"/>
            </a:br>
            <a:endParaRPr lang="cy-GB" dirty="0"/>
          </a:p>
        </p:txBody>
      </p:sp>
    </p:spTree>
    <p:extLst>
      <p:ext uri="{BB962C8B-B14F-4D97-AF65-F5344CB8AC3E}">
        <p14:creationId xmlns:p14="http://schemas.microsoft.com/office/powerpoint/2010/main" val="498041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013621"/>
          </a:xfrm>
        </p:spPr>
        <p:txBody>
          <a:bodyPr>
            <a:normAutofit fontScale="90000"/>
          </a:bodyPr>
          <a:lstStyle/>
          <a:p>
            <a:r>
              <a:rPr lang="cy-GB" dirty="0" err="1" smtClean="0"/>
              <a:t>Coca</a:t>
            </a:r>
            <a:r>
              <a:rPr lang="cy-GB" dirty="0" smtClean="0"/>
              <a:t> – </a:t>
            </a:r>
            <a:r>
              <a:rPr lang="cy-GB" dirty="0" err="1" smtClean="0"/>
              <a:t>Cola</a:t>
            </a:r>
            <a:r>
              <a:rPr lang="cy-GB" dirty="0" smtClean="0"/>
              <a:t> </a:t>
            </a:r>
            <a:r>
              <a:rPr lang="cy-GB" dirty="0" err="1" smtClean="0"/>
              <a:t>Company</a:t>
            </a:r>
            <a:r>
              <a:rPr lang="cy-GB" dirty="0" smtClean="0"/>
              <a:t> </a:t>
            </a:r>
            <a:r>
              <a:rPr lang="cy-GB" dirty="0" err="1" smtClean="0"/>
              <a:t>Values</a:t>
            </a:r>
            <a:r>
              <a:rPr lang="cy-GB" dirty="0" smtClean="0"/>
              <a:t>: </a:t>
            </a:r>
            <a:br>
              <a:rPr lang="cy-GB" dirty="0" smtClean="0"/>
            </a:br>
            <a:r>
              <a:rPr lang="cy-GB" dirty="0"/>
              <a:t/>
            </a:r>
            <a:br>
              <a:rPr lang="cy-GB" dirty="0"/>
            </a:br>
            <a:r>
              <a:rPr lang="cy-GB" dirty="0" smtClean="0"/>
              <a:t/>
            </a:r>
            <a:br>
              <a:rPr lang="cy-GB" dirty="0" smtClean="0"/>
            </a:br>
            <a:r>
              <a:rPr lang="cy-GB" sz="1800" dirty="0" smtClean="0"/>
              <a:t>1.  Arweinyddiaeth – Y gallu a’r hyder i sicrhau dyfodol gwell </a:t>
            </a:r>
            <a:br>
              <a:rPr lang="cy-GB" sz="1800" dirty="0" smtClean="0"/>
            </a:br>
            <a:r>
              <a:rPr lang="cy-GB" sz="1800" dirty="0" smtClean="0"/>
              <a:t/>
            </a:r>
            <a:br>
              <a:rPr lang="cy-GB" sz="1800" dirty="0" smtClean="0"/>
            </a:br>
            <a:r>
              <a:rPr lang="cy-GB" sz="1800" dirty="0" smtClean="0"/>
              <a:t>2. Cydweithrediad – Hybu chasglu a rhannu gwybodaeth</a:t>
            </a:r>
            <a:br>
              <a:rPr lang="cy-GB" sz="1800" dirty="0" smtClean="0"/>
            </a:br>
            <a:r>
              <a:rPr lang="cy-GB" sz="1800" dirty="0" smtClean="0"/>
              <a:t/>
            </a:r>
            <a:br>
              <a:rPr lang="cy-GB" sz="1800" dirty="0" smtClean="0"/>
            </a:br>
            <a:r>
              <a:rPr lang="cy-GB" sz="1800" dirty="0" smtClean="0"/>
              <a:t>3. Uniondeb – Fod yn wirioneddol</a:t>
            </a:r>
            <a:br>
              <a:rPr lang="cy-GB" sz="1800" dirty="0" smtClean="0"/>
            </a:br>
            <a:r>
              <a:rPr lang="cy-GB" sz="1800" dirty="0" smtClean="0"/>
              <a:t/>
            </a:r>
            <a:br>
              <a:rPr lang="cy-GB" sz="1800" dirty="0" smtClean="0"/>
            </a:br>
            <a:r>
              <a:rPr lang="cy-GB" sz="1800" dirty="0" smtClean="0"/>
              <a:t>4. Atebolrwydd – Cymryd cyfrifoldeb</a:t>
            </a:r>
            <a:br>
              <a:rPr lang="cy-GB" sz="1800" dirty="0" smtClean="0"/>
            </a:br>
            <a:r>
              <a:rPr lang="cy-GB" sz="1800" dirty="0" smtClean="0"/>
              <a:t/>
            </a:r>
            <a:br>
              <a:rPr lang="cy-GB" sz="1800" dirty="0" smtClean="0"/>
            </a:br>
            <a:r>
              <a:rPr lang="cy-GB" sz="1800" dirty="0" smtClean="0"/>
              <a:t>5. Angerdd – </a:t>
            </a:r>
            <a:r>
              <a:rPr lang="cy-GB" sz="1800" dirty="0" err="1" smtClean="0"/>
              <a:t>ymrwymiaeth</a:t>
            </a:r>
            <a:r>
              <a:rPr lang="cy-GB" sz="1800" dirty="0" smtClean="0"/>
              <a:t> i’w gwaith </a:t>
            </a:r>
            <a:br>
              <a:rPr lang="cy-GB" sz="1800" dirty="0" smtClean="0"/>
            </a:br>
            <a:r>
              <a:rPr lang="cy-GB" sz="1800" dirty="0" smtClean="0"/>
              <a:t/>
            </a:r>
            <a:br>
              <a:rPr lang="cy-GB" sz="1800" dirty="0" smtClean="0"/>
            </a:br>
            <a:r>
              <a:rPr lang="cy-GB" sz="1800" dirty="0" smtClean="0"/>
              <a:t>6. Amrywiaeth – Mor gynhwysol a’i brandiau, cael llawer o wahanol bethau i’w chynnig </a:t>
            </a:r>
            <a:br>
              <a:rPr lang="cy-GB" sz="1800" dirty="0" smtClean="0"/>
            </a:br>
            <a:r>
              <a:rPr lang="cy-GB" sz="1800" dirty="0" smtClean="0"/>
              <a:t/>
            </a:r>
            <a:br>
              <a:rPr lang="cy-GB" sz="1800" dirty="0" smtClean="0"/>
            </a:br>
            <a:r>
              <a:rPr lang="cy-GB" sz="1800" dirty="0" smtClean="0"/>
              <a:t>7. Ansawdd – Os gwneud rhywbeth, gwneud </a:t>
            </a:r>
            <a:r>
              <a:rPr lang="cy-GB" sz="1800" dirty="0" err="1" smtClean="0"/>
              <a:t>e’n</a:t>
            </a:r>
            <a:r>
              <a:rPr lang="cy-GB" sz="1800" dirty="0" smtClean="0"/>
              <a:t> iawn</a:t>
            </a:r>
            <a:endParaRPr lang="cy-GB" dirty="0"/>
          </a:p>
        </p:txBody>
      </p:sp>
    </p:spTree>
    <p:extLst>
      <p:ext uri="{BB962C8B-B14F-4D97-AF65-F5344CB8AC3E}">
        <p14:creationId xmlns:p14="http://schemas.microsoft.com/office/powerpoint/2010/main" val="3684962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1605" y="337508"/>
            <a:ext cx="8911687" cy="781609"/>
          </a:xfrm>
        </p:spPr>
        <p:txBody>
          <a:bodyPr>
            <a:normAutofit fontScale="90000"/>
          </a:bodyPr>
          <a:lstStyle/>
          <a:p>
            <a:r>
              <a:rPr lang="cy-GB" sz="4400" dirty="0" smtClean="0"/>
              <a:t>PESTEL </a:t>
            </a:r>
            <a:r>
              <a:rPr lang="cy-GB" sz="4400" dirty="0"/>
              <a:t/>
            </a:r>
            <a:br>
              <a:rPr lang="cy-GB" sz="4400" dirty="0"/>
            </a:br>
            <a:r>
              <a:rPr lang="cy-GB" sz="4400" dirty="0" smtClean="0"/>
              <a:t/>
            </a:r>
            <a:br>
              <a:rPr lang="cy-GB" sz="4400" dirty="0" smtClean="0"/>
            </a:br>
            <a:r>
              <a:rPr lang="cy-GB" sz="1800" dirty="0" smtClean="0"/>
              <a:t> </a:t>
            </a:r>
            <a:r>
              <a:rPr lang="cy-GB" dirty="0" err="1" smtClean="0"/>
              <a:t>Political</a:t>
            </a:r>
            <a:r>
              <a:rPr lang="cy-GB" dirty="0" smtClean="0"/>
              <a:t>: </a:t>
            </a:r>
            <a:r>
              <a:rPr lang="cy-GB" sz="1800" dirty="0" smtClean="0"/>
              <a:t>Mae’n rhaid i gynnyrch </a:t>
            </a:r>
            <a:r>
              <a:rPr lang="cy-GB" sz="1800" dirty="0" err="1" smtClean="0"/>
              <a:t>Coca</a:t>
            </a:r>
            <a:r>
              <a:rPr lang="cy-GB" sz="1800" dirty="0" smtClean="0"/>
              <a:t> – </a:t>
            </a:r>
            <a:r>
              <a:rPr lang="cy-GB" sz="1800" dirty="0" err="1" smtClean="0"/>
              <a:t>Cola</a:t>
            </a:r>
            <a:r>
              <a:rPr lang="cy-GB" sz="1800" dirty="0" smtClean="0"/>
              <a:t> gyrraedd safon yr FDA (Food </a:t>
            </a:r>
            <a:r>
              <a:rPr lang="cy-GB" sz="1800" dirty="0" err="1" smtClean="0"/>
              <a:t>and</a:t>
            </a:r>
            <a:r>
              <a:rPr lang="cy-GB" sz="1800" dirty="0" smtClean="0"/>
              <a:t> </a:t>
            </a:r>
            <a:r>
              <a:rPr lang="cy-GB" sz="1800" dirty="0" err="1" smtClean="0"/>
              <a:t>Drug</a:t>
            </a:r>
            <a:r>
              <a:rPr lang="cy-GB" sz="1800" dirty="0" smtClean="0"/>
              <a:t> </a:t>
            </a:r>
            <a:r>
              <a:rPr lang="cy-GB" sz="1800" dirty="0" err="1" smtClean="0"/>
              <a:t>Association</a:t>
            </a:r>
            <a:r>
              <a:rPr lang="cy-GB" sz="1800" dirty="0" smtClean="0"/>
              <a:t>) sydd wedi’i osod gan y llywodraeth, ac ar ôl pasio hwn mae </a:t>
            </a:r>
            <a:r>
              <a:rPr lang="cy-GB" sz="1800" dirty="0" err="1" smtClean="0"/>
              <a:t>Coca</a:t>
            </a:r>
            <a:r>
              <a:rPr lang="cy-GB" sz="1800" dirty="0" smtClean="0"/>
              <a:t> – </a:t>
            </a:r>
            <a:r>
              <a:rPr lang="cy-GB" sz="1800" dirty="0" err="1" smtClean="0"/>
              <a:t>cola</a:t>
            </a:r>
            <a:r>
              <a:rPr lang="cy-GB" sz="1800" dirty="0" smtClean="0"/>
              <a:t> yn cael rhoi eu cynnyrch ar y silffoedd.</a:t>
            </a:r>
            <a:br>
              <a:rPr lang="cy-GB" sz="1800" dirty="0" smtClean="0"/>
            </a:br>
            <a:r>
              <a:rPr lang="cy-GB" sz="1800" dirty="0" smtClean="0"/>
              <a:t/>
            </a:r>
            <a:br>
              <a:rPr lang="cy-GB" sz="1800" dirty="0" smtClean="0"/>
            </a:br>
            <a:r>
              <a:rPr lang="cy-GB" dirty="0" err="1" smtClean="0"/>
              <a:t>Economical</a:t>
            </a:r>
            <a:r>
              <a:rPr lang="cy-GB" dirty="0" smtClean="0"/>
              <a:t>: </a:t>
            </a:r>
            <a:r>
              <a:rPr lang="cy-GB" sz="1800" dirty="0" smtClean="0"/>
              <a:t>Mae </a:t>
            </a:r>
            <a:r>
              <a:rPr lang="cy-GB" sz="1800" dirty="0" err="1" smtClean="0"/>
              <a:t>Coca</a:t>
            </a:r>
            <a:r>
              <a:rPr lang="cy-GB" sz="1800" dirty="0" smtClean="0"/>
              <a:t> – </a:t>
            </a:r>
            <a:r>
              <a:rPr lang="cy-GB" sz="1800" dirty="0" err="1" smtClean="0"/>
              <a:t>Cola</a:t>
            </a:r>
            <a:r>
              <a:rPr lang="cy-GB" sz="1800" dirty="0" smtClean="0"/>
              <a:t> yn dosbarthu eu cynnyrch led – led y byd i amrywiaeth o wahanol arferion, diwylliannau, a dymuniadau. Mae </a:t>
            </a:r>
            <a:r>
              <a:rPr lang="cy-GB" sz="1800" dirty="0" err="1" smtClean="0"/>
              <a:t>Coca</a:t>
            </a:r>
            <a:r>
              <a:rPr lang="cy-GB" sz="1800" dirty="0" smtClean="0"/>
              <a:t> – </a:t>
            </a:r>
            <a:r>
              <a:rPr lang="cy-GB" sz="1800" dirty="0" err="1" smtClean="0"/>
              <a:t>Cola</a:t>
            </a:r>
            <a:r>
              <a:rPr lang="cy-GB" sz="1800" dirty="0" smtClean="0"/>
              <a:t> wedi newid ac diweddari eu cynnyrch er mwyn plesio’u cwsmeriaid i gyd. Mae gan y cwmni $80 Biliwn a mwy mewn ecwiti, y mwyafrif o hwn yn dod o’r busnes diodydd. Mae tua 70% o’i incwm yn dod o’r tu allan i’r UD. Yn y blynyddoedd diwethaf mae pobl yn edrych am ddiodydd mwy iachus, ond </a:t>
            </a:r>
            <a:r>
              <a:rPr lang="cy-GB" sz="1800" dirty="0" err="1" smtClean="0"/>
              <a:t>dyd</a:t>
            </a:r>
            <a:r>
              <a:rPr lang="cy-GB" sz="1800" dirty="0" smtClean="0"/>
              <a:t> </a:t>
            </a:r>
            <a:r>
              <a:rPr lang="cy-GB" sz="1800" dirty="0" err="1" smtClean="0"/>
              <a:t>Coca</a:t>
            </a:r>
            <a:r>
              <a:rPr lang="cy-GB" sz="1800" dirty="0" smtClean="0"/>
              <a:t> – </a:t>
            </a:r>
            <a:r>
              <a:rPr lang="cy-GB" sz="1800" dirty="0" err="1" smtClean="0"/>
              <a:t>Cola</a:t>
            </a:r>
            <a:r>
              <a:rPr lang="cy-GB" sz="1800" dirty="0" smtClean="0"/>
              <a:t> ddim yn barod i gymryd y cam yna eto. </a:t>
            </a:r>
            <a:br>
              <a:rPr lang="cy-GB" sz="1800" dirty="0" smtClean="0"/>
            </a:br>
            <a:r>
              <a:rPr lang="cy-GB" sz="1800" dirty="0"/>
              <a:t/>
            </a:r>
            <a:br>
              <a:rPr lang="cy-GB" sz="1800" dirty="0"/>
            </a:br>
            <a:r>
              <a:rPr lang="cy-GB" dirty="0" err="1" smtClean="0"/>
              <a:t>Social</a:t>
            </a:r>
            <a:r>
              <a:rPr lang="cy-GB" dirty="0" smtClean="0"/>
              <a:t>: </a:t>
            </a:r>
            <a:r>
              <a:rPr lang="cy-GB" sz="1800" dirty="0" smtClean="0"/>
              <a:t>Mae </a:t>
            </a:r>
            <a:r>
              <a:rPr lang="cy-GB" sz="1800" dirty="0" err="1" smtClean="0"/>
              <a:t>Coca</a:t>
            </a:r>
            <a:r>
              <a:rPr lang="cy-GB" sz="1800" dirty="0" smtClean="0"/>
              <a:t> – </a:t>
            </a:r>
            <a:r>
              <a:rPr lang="cy-GB" sz="1800" dirty="0" err="1" smtClean="0"/>
              <a:t>Cola</a:t>
            </a:r>
            <a:r>
              <a:rPr lang="cy-GB" sz="1800" dirty="0" smtClean="0"/>
              <a:t> yn dosbarthu nifer o’i cynnyrch i wledydd diwylliannol, ac mae’n ceision cyrraedd anghenion y cwsmeriaid yma. Yn Japan, creodd </a:t>
            </a:r>
            <a:r>
              <a:rPr lang="cy-GB" sz="1800" dirty="0" err="1" smtClean="0"/>
              <a:t>Coca</a:t>
            </a:r>
            <a:r>
              <a:rPr lang="cy-GB" sz="1800" dirty="0" smtClean="0"/>
              <a:t> – </a:t>
            </a:r>
            <a:r>
              <a:rPr lang="cy-GB" sz="1800" dirty="0" err="1" smtClean="0"/>
              <a:t>Cola</a:t>
            </a:r>
            <a:r>
              <a:rPr lang="cy-GB" sz="1800" dirty="0" smtClean="0"/>
              <a:t> 30 o </a:t>
            </a:r>
            <a:r>
              <a:rPr lang="cy-GB" sz="1800" dirty="0" err="1" smtClean="0"/>
              <a:t>flasau</a:t>
            </a:r>
            <a:r>
              <a:rPr lang="cy-GB" sz="1800" dirty="0" smtClean="0"/>
              <a:t> gwahanol er mwyn apelio at bobl Japan. Mae hyn hefyd yn digwydd yn China. Mae pobl America yn gofyn am ddiodydd mwy iachus fel te neu ddŵr ond mae angen </a:t>
            </a:r>
            <a:r>
              <a:rPr lang="cy-GB" sz="1800" dirty="0" err="1" smtClean="0"/>
              <a:t>Coca</a:t>
            </a:r>
            <a:r>
              <a:rPr lang="cy-GB" sz="1800" dirty="0" smtClean="0"/>
              <a:t> – </a:t>
            </a:r>
            <a:r>
              <a:rPr lang="cy-GB" sz="1800" dirty="0" err="1" smtClean="0"/>
              <a:t>Cola</a:t>
            </a:r>
            <a:r>
              <a:rPr lang="cy-GB" sz="1800" dirty="0" smtClean="0"/>
              <a:t> ymateb i’w gofynion.  </a:t>
            </a:r>
            <a:br>
              <a:rPr lang="cy-GB" sz="1800" dirty="0" smtClean="0"/>
            </a:br>
            <a:r>
              <a:rPr lang="cy-GB" sz="1800" dirty="0"/>
              <a:t/>
            </a:r>
            <a:br>
              <a:rPr lang="cy-GB" sz="1800" dirty="0"/>
            </a:br>
            <a:r>
              <a:rPr lang="cy-GB" sz="1800" dirty="0" smtClean="0"/>
              <a:t/>
            </a:r>
            <a:br>
              <a:rPr lang="cy-GB" sz="1800" dirty="0" smtClean="0"/>
            </a:br>
            <a:r>
              <a:rPr lang="cy-GB" sz="1800" dirty="0"/>
              <a:t/>
            </a:r>
            <a:br>
              <a:rPr lang="cy-GB" sz="1800" dirty="0"/>
            </a:br>
            <a:r>
              <a:rPr lang="cy-GB" sz="1800" dirty="0" smtClean="0"/>
              <a:t>  </a:t>
            </a:r>
            <a:endParaRPr lang="cy-GB" sz="4400" dirty="0"/>
          </a:p>
        </p:txBody>
      </p:sp>
    </p:spTree>
    <p:extLst>
      <p:ext uri="{BB962C8B-B14F-4D97-AF65-F5344CB8AC3E}">
        <p14:creationId xmlns:p14="http://schemas.microsoft.com/office/powerpoint/2010/main" val="25093168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97289" y="-109182"/>
            <a:ext cx="9034818" cy="8125301"/>
          </a:xfrm>
          <a:prstGeom prst="rect">
            <a:avLst/>
          </a:prstGeom>
          <a:noFill/>
        </p:spPr>
        <p:txBody>
          <a:bodyPr wrap="square" rtlCol="0">
            <a:spAutoFit/>
          </a:bodyPr>
          <a:lstStyle/>
          <a:p>
            <a:endParaRPr lang="cy-GB" sz="3600" dirty="0" smtClean="0"/>
          </a:p>
          <a:p>
            <a:endParaRPr lang="cy-GB" sz="3600" dirty="0" smtClean="0"/>
          </a:p>
          <a:p>
            <a:r>
              <a:rPr lang="cy-GB" sz="3600" dirty="0" err="1" smtClean="0"/>
              <a:t>Technological</a:t>
            </a:r>
            <a:r>
              <a:rPr lang="cy-GB" sz="3600" dirty="0" smtClean="0"/>
              <a:t>: </a:t>
            </a:r>
            <a:r>
              <a:rPr lang="cy-GB" dirty="0" smtClean="0"/>
              <a:t>Mae peiriannau wedi helpu </a:t>
            </a:r>
            <a:r>
              <a:rPr lang="cy-GB" dirty="0" err="1" smtClean="0"/>
              <a:t>Coca</a:t>
            </a:r>
            <a:r>
              <a:rPr lang="cy-GB" dirty="0" smtClean="0"/>
              <a:t> – </a:t>
            </a:r>
            <a:r>
              <a:rPr lang="cy-GB" dirty="0" err="1" smtClean="0"/>
              <a:t>cola</a:t>
            </a:r>
            <a:r>
              <a:rPr lang="cy-GB" dirty="0" smtClean="0"/>
              <a:t> erioed. Mae gan </a:t>
            </a:r>
            <a:r>
              <a:rPr lang="cy-GB" dirty="0" err="1" smtClean="0"/>
              <a:t>Coca</a:t>
            </a:r>
            <a:r>
              <a:rPr lang="cy-GB" dirty="0" smtClean="0"/>
              <a:t> – </a:t>
            </a:r>
            <a:r>
              <a:rPr lang="cy-GB" dirty="0" err="1" smtClean="0"/>
              <a:t>Cola</a:t>
            </a:r>
            <a:r>
              <a:rPr lang="cy-GB" dirty="0" smtClean="0"/>
              <a:t> nifer o </a:t>
            </a:r>
            <a:r>
              <a:rPr lang="cy-GB" dirty="0" err="1" smtClean="0"/>
              <a:t>ffactriau</a:t>
            </a:r>
            <a:r>
              <a:rPr lang="cy-GB" dirty="0" smtClean="0"/>
              <a:t> ym </a:t>
            </a:r>
            <a:r>
              <a:rPr lang="cy-GB" dirty="0" err="1" smtClean="0"/>
              <a:t>Mhrydain</a:t>
            </a:r>
            <a:r>
              <a:rPr lang="cy-GB" dirty="0" smtClean="0"/>
              <a:t> sydd yn sicrhau cynnyrch cyflym o safon uwch. Mae </a:t>
            </a:r>
            <a:r>
              <a:rPr lang="cy-GB" dirty="0" err="1" smtClean="0"/>
              <a:t>Coca</a:t>
            </a:r>
            <a:r>
              <a:rPr lang="cy-GB" dirty="0"/>
              <a:t> </a:t>
            </a:r>
            <a:r>
              <a:rPr lang="cy-GB" dirty="0" smtClean="0"/>
              <a:t>– </a:t>
            </a:r>
            <a:r>
              <a:rPr lang="cy-GB" dirty="0" err="1" smtClean="0"/>
              <a:t>Cola</a:t>
            </a:r>
            <a:r>
              <a:rPr lang="cy-GB" dirty="0" smtClean="0"/>
              <a:t> hefyd yn defnyddio gwefannau cymdeithasu megis </a:t>
            </a:r>
            <a:r>
              <a:rPr lang="cy-GB" dirty="0" err="1" smtClean="0"/>
              <a:t>Facebook</a:t>
            </a:r>
            <a:r>
              <a:rPr lang="cy-GB" dirty="0" smtClean="0"/>
              <a:t> er mwyn cysylltu gyda cwsmeriaid, gyda hyn ddatblygodd yr enwai ar </a:t>
            </a:r>
            <a:r>
              <a:rPr lang="cy-GB" dirty="0" err="1" smtClean="0"/>
              <a:t>foteli</a:t>
            </a:r>
            <a:r>
              <a:rPr lang="cy-GB" dirty="0" smtClean="0"/>
              <a:t>, roedd nifer o gwsmeriaid yn ciwio i fyny er mwyn cael llun gyda botel a’i enw nhw arno.</a:t>
            </a:r>
          </a:p>
          <a:p>
            <a:endParaRPr lang="cy-GB" dirty="0"/>
          </a:p>
          <a:p>
            <a:r>
              <a:rPr lang="cy-GB" sz="3600" dirty="0" err="1" smtClean="0"/>
              <a:t>Legal</a:t>
            </a:r>
            <a:r>
              <a:rPr lang="cy-GB" sz="3600" dirty="0" smtClean="0"/>
              <a:t>: </a:t>
            </a:r>
            <a:r>
              <a:rPr lang="cy-GB" dirty="0" smtClean="0"/>
              <a:t>Mae </a:t>
            </a:r>
            <a:r>
              <a:rPr lang="cy-GB" dirty="0" err="1" smtClean="0"/>
              <a:t>Coca</a:t>
            </a:r>
            <a:r>
              <a:rPr lang="cy-GB" dirty="0" smtClean="0"/>
              <a:t> – </a:t>
            </a:r>
            <a:r>
              <a:rPr lang="cy-GB" dirty="0" err="1" smtClean="0"/>
              <a:t>Cola</a:t>
            </a:r>
            <a:r>
              <a:rPr lang="cy-GB" dirty="0" smtClean="0"/>
              <a:t> yn cymryd pob cyfrifoldeb am ei cynnyrch presennol ac am ei cynnyrch yn y gorffennol. Mae hyn yn cynnwys pob un o’i cynnyrch sydd wedi datblygu gyda patent. </a:t>
            </a:r>
          </a:p>
          <a:p>
            <a:endParaRPr lang="cy-GB" sz="3600" dirty="0"/>
          </a:p>
          <a:p>
            <a:r>
              <a:rPr lang="cy-GB" sz="3600" dirty="0" smtClean="0"/>
              <a:t>Environmental: </a:t>
            </a:r>
            <a:r>
              <a:rPr lang="cy-GB" dirty="0" smtClean="0"/>
              <a:t>Mae </a:t>
            </a:r>
            <a:r>
              <a:rPr lang="cy-GB" dirty="0" err="1" smtClean="0"/>
              <a:t>Coca</a:t>
            </a:r>
            <a:r>
              <a:rPr lang="cy-GB" dirty="0" smtClean="0"/>
              <a:t> – </a:t>
            </a:r>
            <a:r>
              <a:rPr lang="cy-GB" dirty="0" err="1" smtClean="0"/>
              <a:t>Cola</a:t>
            </a:r>
            <a:r>
              <a:rPr lang="cy-GB" dirty="0" smtClean="0"/>
              <a:t> yn dibynnu ar ddŵr er mwyn creu eu diodydd </a:t>
            </a:r>
            <a:r>
              <a:rPr lang="cy-GB" dirty="0" err="1" smtClean="0"/>
              <a:t>fizzi</a:t>
            </a:r>
            <a:r>
              <a:rPr lang="cy-GB" dirty="0" smtClean="0"/>
              <a:t>. Pe bai newid hinsawdd yn datblygu’n fwy fydd hyn yn golygu fod </a:t>
            </a:r>
            <a:r>
              <a:rPr lang="cy-GB" dirty="0" err="1" smtClean="0"/>
              <a:t>Coca</a:t>
            </a:r>
            <a:r>
              <a:rPr lang="cy-GB" dirty="0" smtClean="0"/>
              <a:t> – </a:t>
            </a:r>
            <a:r>
              <a:rPr lang="cy-GB" dirty="0" err="1" smtClean="0"/>
              <a:t>Cola</a:t>
            </a:r>
            <a:r>
              <a:rPr lang="cy-GB" dirty="0" smtClean="0"/>
              <a:t> o dan bwysau ac yn dioddef colled. Fel pob cwmni arall, mae’n rhaid i </a:t>
            </a:r>
            <a:r>
              <a:rPr lang="cy-GB" dirty="0" err="1" smtClean="0"/>
              <a:t>Coca</a:t>
            </a:r>
            <a:r>
              <a:rPr lang="cy-GB" dirty="0" smtClean="0"/>
              <a:t> – </a:t>
            </a:r>
            <a:r>
              <a:rPr lang="cy-GB" dirty="0" err="1" smtClean="0"/>
              <a:t>Cola</a:t>
            </a:r>
            <a:r>
              <a:rPr lang="cy-GB" dirty="0" smtClean="0"/>
              <a:t> ddilyn gyfraith amgylcheddol pan yn cynhyrchu ei cynnyrch. Pe bai yn torri’r deddfau yma, gallwn wynebu cosb enfawr neu rhoi stop ar gynhyrchu’n </a:t>
            </a:r>
            <a:r>
              <a:rPr lang="cy-GB" smtClean="0"/>
              <a:t>gyfan gwbl.</a:t>
            </a:r>
            <a:endParaRPr lang="cy-GB" sz="3600" dirty="0" smtClean="0"/>
          </a:p>
          <a:p>
            <a:endParaRPr lang="cy-GB" dirty="0"/>
          </a:p>
          <a:p>
            <a:r>
              <a:rPr lang="cy-GB" dirty="0" smtClean="0"/>
              <a:t> </a:t>
            </a:r>
          </a:p>
          <a:p>
            <a:endParaRPr lang="cy-GB" dirty="0"/>
          </a:p>
          <a:p>
            <a:r>
              <a:rPr lang="cy-GB" dirty="0" smtClean="0"/>
              <a:t> </a:t>
            </a:r>
            <a:endParaRPr lang="cy-GB" sz="3600" dirty="0"/>
          </a:p>
        </p:txBody>
      </p:sp>
    </p:spTree>
    <p:extLst>
      <p:ext uri="{BB962C8B-B14F-4D97-AF65-F5344CB8AC3E}">
        <p14:creationId xmlns:p14="http://schemas.microsoft.com/office/powerpoint/2010/main" val="3982683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433042"/>
            <a:ext cx="8911687" cy="699723"/>
          </a:xfrm>
        </p:spPr>
        <p:txBody>
          <a:bodyPr/>
          <a:lstStyle/>
          <a:p>
            <a:r>
              <a:rPr lang="cy-GB" dirty="0" smtClean="0"/>
              <a:t>Dadansoddiad SWOT</a:t>
            </a:r>
            <a:endParaRPr lang="cy-GB" dirty="0"/>
          </a:p>
        </p:txBody>
      </p:sp>
      <p:sp>
        <p:nvSpPr>
          <p:cNvPr id="3" name="TextBox 2"/>
          <p:cNvSpPr txBox="1"/>
          <p:nvPr/>
        </p:nvSpPr>
        <p:spPr>
          <a:xfrm>
            <a:off x="1719620" y="1282889"/>
            <a:ext cx="9225886" cy="5078313"/>
          </a:xfrm>
          <a:prstGeom prst="rect">
            <a:avLst/>
          </a:prstGeom>
          <a:noFill/>
        </p:spPr>
        <p:txBody>
          <a:bodyPr wrap="square" rtlCol="0">
            <a:spAutoFit/>
          </a:bodyPr>
          <a:lstStyle/>
          <a:p>
            <a:pPr marL="285750" indent="-285750">
              <a:buFont typeface="Arial" panose="020B0604020202020204" pitchFamily="34" charset="0"/>
              <a:buChar char="•"/>
            </a:pPr>
            <a:r>
              <a:rPr lang="cy-GB" b="1" dirty="0" err="1" smtClean="0"/>
              <a:t>Strengths</a:t>
            </a:r>
            <a:r>
              <a:rPr lang="cy-GB" dirty="0" smtClean="0"/>
              <a:t> (Cryfderau):  Mae cryfderau </a:t>
            </a:r>
            <a:r>
              <a:rPr lang="cy-GB" dirty="0" err="1" smtClean="0"/>
              <a:t>Coca</a:t>
            </a:r>
            <a:r>
              <a:rPr lang="cy-GB" dirty="0" smtClean="0"/>
              <a:t> – </a:t>
            </a:r>
            <a:r>
              <a:rPr lang="cy-GB" dirty="0" err="1" smtClean="0"/>
              <a:t>Cola</a:t>
            </a:r>
            <a:r>
              <a:rPr lang="cy-GB" dirty="0" smtClean="0"/>
              <a:t> wedi’u rhannu i fewn i 7 wahanol sector o’r cwmni.</a:t>
            </a:r>
          </a:p>
          <a:p>
            <a:pPr marL="285750" indent="-285750">
              <a:buFont typeface="Arial" panose="020B0604020202020204" pitchFamily="34" charset="0"/>
              <a:buChar char="•"/>
            </a:pPr>
            <a:r>
              <a:rPr lang="cy-GB" dirty="0" smtClean="0"/>
              <a:t>1. Ecwiti – Yn 2011 cafodd </a:t>
            </a:r>
            <a:r>
              <a:rPr lang="cy-GB" dirty="0" err="1" smtClean="0"/>
              <a:t>Coca</a:t>
            </a:r>
            <a:r>
              <a:rPr lang="cy-GB" dirty="0" smtClean="0"/>
              <a:t> – </a:t>
            </a:r>
            <a:r>
              <a:rPr lang="cy-GB" dirty="0" err="1" smtClean="0"/>
              <a:t>Cola</a:t>
            </a:r>
            <a:r>
              <a:rPr lang="cy-GB" dirty="0" smtClean="0"/>
              <a:t> eu wobrwyo gyda ‘</a:t>
            </a:r>
            <a:r>
              <a:rPr lang="cy-GB" dirty="0" err="1" smtClean="0"/>
              <a:t>Interbrand</a:t>
            </a:r>
            <a:r>
              <a:rPr lang="cy-GB" dirty="0" smtClean="0"/>
              <a:t>’ am y safon uchelaf o gynnyrch. Mae gan </a:t>
            </a:r>
            <a:r>
              <a:rPr lang="cy-GB" dirty="0" err="1" smtClean="0"/>
              <a:t>Coca</a:t>
            </a:r>
            <a:r>
              <a:rPr lang="cy-GB" dirty="0" smtClean="0"/>
              <a:t> – </a:t>
            </a:r>
            <a:r>
              <a:rPr lang="cy-GB" dirty="0" err="1" smtClean="0"/>
              <a:t>Cola</a:t>
            </a:r>
            <a:r>
              <a:rPr lang="cy-GB" dirty="0" smtClean="0"/>
              <a:t> gynnyrch unigryw sydd o dan sylw led – led y byd ac felly dyna sut mae ganddo ecwiti da.</a:t>
            </a:r>
          </a:p>
          <a:p>
            <a:pPr marL="285750" indent="-285750">
              <a:buFont typeface="Arial" panose="020B0604020202020204" pitchFamily="34" charset="0"/>
              <a:buChar char="•"/>
            </a:pPr>
            <a:endParaRPr lang="cy-GB" dirty="0" smtClean="0"/>
          </a:p>
          <a:p>
            <a:pPr marL="285750" indent="-285750">
              <a:buFont typeface="Arial" panose="020B0604020202020204" pitchFamily="34" charset="0"/>
              <a:buChar char="•"/>
            </a:pPr>
            <a:r>
              <a:rPr lang="cy-GB" dirty="0" smtClean="0"/>
              <a:t>2. Prisiad y cwmni – Gan </a:t>
            </a:r>
            <a:r>
              <a:rPr lang="cy-GB" dirty="0" err="1" smtClean="0"/>
              <a:t>gosti</a:t>
            </a:r>
            <a:r>
              <a:rPr lang="cy-GB" dirty="0" smtClean="0"/>
              <a:t> 79.2 Biliwn o </a:t>
            </a:r>
            <a:r>
              <a:rPr lang="cy-GB" dirty="0" err="1" smtClean="0"/>
              <a:t>ddoleru</a:t>
            </a:r>
            <a:r>
              <a:rPr lang="cy-GB" dirty="0" smtClean="0"/>
              <a:t>, </a:t>
            </a:r>
            <a:r>
              <a:rPr lang="cy-GB" dirty="0" err="1" smtClean="0"/>
              <a:t>Coca</a:t>
            </a:r>
            <a:r>
              <a:rPr lang="cy-GB" dirty="0" smtClean="0"/>
              <a:t> – </a:t>
            </a:r>
            <a:r>
              <a:rPr lang="cy-GB" dirty="0" err="1" smtClean="0"/>
              <a:t>Cola</a:t>
            </a:r>
            <a:r>
              <a:rPr lang="cy-GB" dirty="0" smtClean="0"/>
              <a:t> yw un o fusnesau mwyaf gwerthfawr yn y byd. Mae’r prisiad yma yn cynnwys gwerth y brand eu hun, y sawl ffactri ac asedau y cwmni.</a:t>
            </a:r>
          </a:p>
          <a:p>
            <a:pPr marL="285750" indent="-285750">
              <a:buFont typeface="Arial" panose="020B0604020202020204" pitchFamily="34" charset="0"/>
              <a:buChar char="•"/>
            </a:pPr>
            <a:endParaRPr lang="cy-GB" dirty="0" smtClean="0"/>
          </a:p>
          <a:p>
            <a:pPr marL="285750" indent="-285750">
              <a:buFont typeface="Arial" panose="020B0604020202020204" pitchFamily="34" charset="0"/>
              <a:buChar char="•"/>
            </a:pPr>
            <a:r>
              <a:rPr lang="cy-GB" dirty="0" smtClean="0"/>
              <a:t>3. Presenoldeb byd eang -  Mae brand </a:t>
            </a:r>
            <a:r>
              <a:rPr lang="cy-GB" dirty="0" err="1" smtClean="0"/>
              <a:t>Coca</a:t>
            </a:r>
            <a:r>
              <a:rPr lang="cy-GB" dirty="0" smtClean="0"/>
              <a:t> – </a:t>
            </a:r>
            <a:r>
              <a:rPr lang="cy-GB" dirty="0" err="1" smtClean="0"/>
              <a:t>Cola</a:t>
            </a:r>
            <a:r>
              <a:rPr lang="cy-GB" dirty="0"/>
              <a:t> </a:t>
            </a:r>
            <a:r>
              <a:rPr lang="cy-GB" dirty="0" smtClean="0"/>
              <a:t>wedi’u gwasgari dros 200 o wahanol wledydd. Mae </a:t>
            </a:r>
            <a:r>
              <a:rPr lang="cy-GB" dirty="0" err="1" smtClean="0"/>
              <a:t>Coca</a:t>
            </a:r>
            <a:r>
              <a:rPr lang="cy-GB" dirty="0" smtClean="0"/>
              <a:t> – </a:t>
            </a:r>
            <a:r>
              <a:rPr lang="cy-GB" dirty="0" err="1" smtClean="0"/>
              <a:t>Cola</a:t>
            </a:r>
            <a:r>
              <a:rPr lang="cy-GB" dirty="0" smtClean="0"/>
              <a:t> ar gael mewn bron pob marchnad yn y byd a dyna sut mae’r enw mor enwog nawr. </a:t>
            </a:r>
          </a:p>
          <a:p>
            <a:pPr marL="285750" indent="-285750">
              <a:buFont typeface="Arial" panose="020B0604020202020204" pitchFamily="34" charset="0"/>
              <a:buChar char="•"/>
            </a:pPr>
            <a:endParaRPr lang="cy-GB" dirty="0" smtClean="0"/>
          </a:p>
          <a:p>
            <a:pPr marL="285750" indent="-285750">
              <a:buFont typeface="Arial" panose="020B0604020202020204" pitchFamily="34" charset="0"/>
              <a:buChar char="•"/>
            </a:pPr>
            <a:r>
              <a:rPr lang="cy-GB" dirty="0" smtClean="0"/>
              <a:t>4. Cyfran fwyaf o’r farchnad – Yn y farchnad o ddiodydd </a:t>
            </a:r>
            <a:r>
              <a:rPr lang="cy-GB" dirty="0" err="1" smtClean="0"/>
              <a:t>fizzi</a:t>
            </a:r>
            <a:r>
              <a:rPr lang="cy-GB" dirty="0" smtClean="0"/>
              <a:t>, dim ond dau cystadleuydd sy’n amlwg, </a:t>
            </a:r>
            <a:r>
              <a:rPr lang="cy-GB" dirty="0" err="1" smtClean="0"/>
              <a:t>Coca</a:t>
            </a:r>
            <a:r>
              <a:rPr lang="cy-GB" dirty="0" smtClean="0"/>
              <a:t> – </a:t>
            </a:r>
            <a:r>
              <a:rPr lang="cy-GB" dirty="0" err="1" smtClean="0"/>
              <a:t>Cola</a:t>
            </a:r>
            <a:r>
              <a:rPr lang="cy-GB" dirty="0" smtClean="0"/>
              <a:t> a Pepsi.co, a </a:t>
            </a:r>
            <a:r>
              <a:rPr lang="cy-GB" dirty="0" err="1" smtClean="0"/>
              <a:t>Coca</a:t>
            </a:r>
            <a:r>
              <a:rPr lang="cy-GB" dirty="0" smtClean="0"/>
              <a:t> – </a:t>
            </a:r>
            <a:r>
              <a:rPr lang="cy-GB" dirty="0" err="1" smtClean="0"/>
              <a:t>Cola</a:t>
            </a:r>
            <a:r>
              <a:rPr lang="cy-GB" dirty="0" smtClean="0"/>
              <a:t> yw’r enillydd gyda’i diodydd fel </a:t>
            </a:r>
            <a:r>
              <a:rPr lang="cy-GB" dirty="0" err="1" smtClean="0"/>
              <a:t>Fanta</a:t>
            </a:r>
            <a:r>
              <a:rPr lang="cy-GB" dirty="0" smtClean="0"/>
              <a:t>, Diet </a:t>
            </a:r>
            <a:r>
              <a:rPr lang="cy-GB" dirty="0" err="1" smtClean="0"/>
              <a:t>Coke</a:t>
            </a:r>
            <a:r>
              <a:rPr lang="cy-GB" dirty="0" smtClean="0"/>
              <a:t>, </a:t>
            </a:r>
            <a:r>
              <a:rPr lang="cy-GB" dirty="0" err="1" smtClean="0"/>
              <a:t>Sprite</a:t>
            </a:r>
            <a:r>
              <a:rPr lang="cy-GB" dirty="0" smtClean="0"/>
              <a:t> ac wrth gwrs </a:t>
            </a:r>
            <a:r>
              <a:rPr lang="cy-GB" dirty="0" err="1" smtClean="0"/>
              <a:t>Coke</a:t>
            </a:r>
            <a:r>
              <a:rPr lang="cy-GB" dirty="0" smtClean="0"/>
              <a:t> yn help mawr i ddod a nhw i’r blaen. </a:t>
            </a:r>
            <a:endParaRPr lang="cy-GB" dirty="0"/>
          </a:p>
        </p:txBody>
      </p:sp>
    </p:spTree>
    <p:extLst>
      <p:ext uri="{BB962C8B-B14F-4D97-AF65-F5344CB8AC3E}">
        <p14:creationId xmlns:p14="http://schemas.microsoft.com/office/powerpoint/2010/main" val="1059984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p:cNvSpPr txBox="1"/>
          <p:nvPr/>
        </p:nvSpPr>
        <p:spPr>
          <a:xfrm>
            <a:off x="2483893" y="1441204"/>
            <a:ext cx="9280477" cy="4247317"/>
          </a:xfrm>
          <a:prstGeom prst="rect">
            <a:avLst/>
          </a:prstGeom>
          <a:noFill/>
        </p:spPr>
        <p:txBody>
          <a:bodyPr wrap="square" rtlCol="0">
            <a:spAutoFit/>
          </a:bodyPr>
          <a:lstStyle/>
          <a:p>
            <a:pPr marL="285750" indent="-285750">
              <a:buFont typeface="Arial" panose="020B0604020202020204" pitchFamily="34" charset="0"/>
              <a:buChar char="•"/>
            </a:pPr>
            <a:r>
              <a:rPr lang="cy-GB" dirty="0" smtClean="0"/>
              <a:t>5. Strategaeth marchnata da – Yn wahanol i Pepsi.co, mae </a:t>
            </a:r>
            <a:r>
              <a:rPr lang="cy-GB" dirty="0" err="1" smtClean="0"/>
              <a:t>Coca</a:t>
            </a:r>
            <a:r>
              <a:rPr lang="cy-GB" dirty="0"/>
              <a:t> </a:t>
            </a:r>
            <a:r>
              <a:rPr lang="cy-GB" dirty="0" smtClean="0"/>
              <a:t>– </a:t>
            </a:r>
            <a:r>
              <a:rPr lang="cy-GB" dirty="0" err="1" smtClean="0"/>
              <a:t>Cola</a:t>
            </a:r>
            <a:r>
              <a:rPr lang="cy-GB" dirty="0" smtClean="0"/>
              <a:t> yn ceisio ennill teyrngarwch cwsmeriaid wrth creu cynnyrch sydd wedi eu anelu at gwsmeriaid o bob oedran. Mae </a:t>
            </a:r>
            <a:r>
              <a:rPr lang="cy-GB" dirty="0" err="1" smtClean="0"/>
              <a:t>Coca</a:t>
            </a:r>
            <a:r>
              <a:rPr lang="cy-GB" dirty="0" smtClean="0"/>
              <a:t> – </a:t>
            </a:r>
            <a:r>
              <a:rPr lang="cy-GB" dirty="0" err="1" smtClean="0"/>
              <a:t>Cola</a:t>
            </a:r>
            <a:r>
              <a:rPr lang="cy-GB" dirty="0" smtClean="0"/>
              <a:t> hefyd yn defnyddio pobl enwog i farchnata eu cynnyrch </a:t>
            </a:r>
            <a:r>
              <a:rPr lang="cy-GB" dirty="0" err="1" smtClean="0"/>
              <a:t>e.e</a:t>
            </a:r>
            <a:r>
              <a:rPr lang="cy-GB" dirty="0" smtClean="0"/>
              <a:t> </a:t>
            </a:r>
            <a:r>
              <a:rPr lang="cy-GB" dirty="0" err="1" smtClean="0"/>
              <a:t>Aamir</a:t>
            </a:r>
            <a:r>
              <a:rPr lang="cy-GB" dirty="0" smtClean="0"/>
              <a:t> Khan, </a:t>
            </a:r>
            <a:r>
              <a:rPr lang="en-GB" dirty="0"/>
              <a:t>Amitabh </a:t>
            </a:r>
            <a:r>
              <a:rPr lang="en-GB" dirty="0" err="1"/>
              <a:t>Bacchan</a:t>
            </a:r>
            <a:r>
              <a:rPr lang="en-GB" dirty="0"/>
              <a:t>, Sachin </a:t>
            </a:r>
            <a:r>
              <a:rPr lang="en-GB" dirty="0" smtClean="0"/>
              <a:t>Tendulkar a </a:t>
            </a:r>
            <a:r>
              <a:rPr lang="en-GB" dirty="0" err="1" smtClean="0"/>
              <a:t>Aishwarya</a:t>
            </a:r>
            <a:r>
              <a:rPr lang="en-GB" dirty="0" smtClean="0"/>
              <a:t> </a:t>
            </a:r>
            <a:r>
              <a:rPr lang="en-GB" dirty="0" err="1" smtClean="0"/>
              <a:t>Rai</a:t>
            </a:r>
            <a:r>
              <a:rPr lang="en-GB" dirty="0" smtClean="0"/>
              <a:t>.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6. </a:t>
            </a:r>
            <a:r>
              <a:rPr lang="en-GB" dirty="0" err="1" smtClean="0"/>
              <a:t>Teyrngarwch</a:t>
            </a:r>
            <a:r>
              <a:rPr lang="en-GB" dirty="0" smtClean="0"/>
              <a:t> </a:t>
            </a:r>
            <a:r>
              <a:rPr lang="en-GB" dirty="0" err="1" smtClean="0"/>
              <a:t>Cwsmeriaid</a:t>
            </a:r>
            <a:r>
              <a:rPr lang="en-GB" dirty="0"/>
              <a:t> </a:t>
            </a:r>
            <a:r>
              <a:rPr lang="en-GB" dirty="0" smtClean="0"/>
              <a:t>– </a:t>
            </a:r>
            <a:r>
              <a:rPr lang="en-GB" dirty="0" err="1" smtClean="0"/>
              <a:t>Gyda</a:t>
            </a:r>
            <a:r>
              <a:rPr lang="en-GB" dirty="0" smtClean="0"/>
              <a:t> </a:t>
            </a:r>
            <a:r>
              <a:rPr lang="en-GB" dirty="0" err="1" smtClean="0"/>
              <a:t>cynnyrch</a:t>
            </a:r>
            <a:r>
              <a:rPr lang="en-GB" dirty="0" smtClean="0"/>
              <a:t> </a:t>
            </a:r>
            <a:r>
              <a:rPr lang="en-GB" dirty="0" err="1" smtClean="0"/>
              <a:t>mor</a:t>
            </a:r>
            <a:r>
              <a:rPr lang="en-GB" dirty="0" smtClean="0"/>
              <a:t> </a:t>
            </a:r>
            <a:r>
              <a:rPr lang="en-GB" dirty="0" err="1" smtClean="0"/>
              <a:t>gryf</a:t>
            </a:r>
            <a:r>
              <a:rPr lang="en-GB" dirty="0" smtClean="0"/>
              <a:t> a </a:t>
            </a:r>
            <a:r>
              <a:rPr lang="en-GB" dirty="0" err="1" smtClean="0"/>
              <a:t>sydd</a:t>
            </a:r>
            <a:r>
              <a:rPr lang="en-GB" dirty="0" smtClean="0"/>
              <a:t> </a:t>
            </a:r>
            <a:r>
              <a:rPr lang="en-GB" dirty="0" err="1" smtClean="0"/>
              <a:t>gan</a:t>
            </a:r>
            <a:r>
              <a:rPr lang="en-GB" dirty="0" smtClean="0"/>
              <a:t> Coca – Cola, </a:t>
            </a:r>
            <a:r>
              <a:rPr lang="en-GB" dirty="0" err="1" smtClean="0"/>
              <a:t>a’r</a:t>
            </a:r>
            <a:r>
              <a:rPr lang="en-GB" dirty="0" smtClean="0"/>
              <a:t> </a:t>
            </a:r>
            <a:r>
              <a:rPr lang="en-GB" dirty="0" err="1" smtClean="0"/>
              <a:t>dewis</a:t>
            </a:r>
            <a:r>
              <a:rPr lang="en-GB" dirty="0" smtClean="0"/>
              <a:t> o </a:t>
            </a:r>
            <a:r>
              <a:rPr lang="en-GB" dirty="0" err="1" smtClean="0"/>
              <a:t>wahanol</a:t>
            </a:r>
            <a:r>
              <a:rPr lang="en-GB" dirty="0" smtClean="0"/>
              <a:t> </a:t>
            </a:r>
            <a:r>
              <a:rPr lang="en-GB" dirty="0" err="1" smtClean="0"/>
              <a:t>cynnyrch</a:t>
            </a:r>
            <a:r>
              <a:rPr lang="en-GB" dirty="0" smtClean="0"/>
              <a:t> </a:t>
            </a:r>
            <a:r>
              <a:rPr lang="en-GB" dirty="0" err="1" smtClean="0"/>
              <a:t>sydd</a:t>
            </a:r>
            <a:r>
              <a:rPr lang="en-GB" dirty="0" smtClean="0"/>
              <a:t> </a:t>
            </a:r>
            <a:r>
              <a:rPr lang="en-GB" dirty="0" err="1" smtClean="0"/>
              <a:t>ganddo</a:t>
            </a:r>
            <a:r>
              <a:rPr lang="cy-GB" dirty="0" smtClean="0"/>
              <a:t> nhw, mae teyrngarwch cwsmeriaid yn peth pwysig, mae’n ganddo nhw gynnyrch mor dda ac oherwydd eu bod ddim llawer o gystadleuaeth ganddyn mae cwsmeriaid yn dueddol i aros gyda’r brand.</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7. Rhwydwaith Dosbarthu – Oherwydd yr alwad sydd gan </a:t>
            </a:r>
            <a:r>
              <a:rPr lang="cy-GB" dirty="0" err="1" smtClean="0"/>
              <a:t>Coca</a:t>
            </a:r>
            <a:r>
              <a:rPr lang="cy-GB" dirty="0" smtClean="0"/>
              <a:t> – </a:t>
            </a:r>
            <a:r>
              <a:rPr lang="cy-GB" dirty="0" err="1" smtClean="0"/>
              <a:t>Cola</a:t>
            </a:r>
            <a:r>
              <a:rPr lang="cy-GB" dirty="0" smtClean="0"/>
              <a:t> am eu cynnyrch mae’n rhaid iddyn gael rhwydwaith ddosbarthu da. Oherwydd hyn mae </a:t>
            </a:r>
            <a:r>
              <a:rPr lang="cy-GB" dirty="0" err="1" smtClean="0"/>
              <a:t>Coca</a:t>
            </a:r>
            <a:r>
              <a:rPr lang="cy-GB" dirty="0" smtClean="0"/>
              <a:t> – </a:t>
            </a:r>
            <a:r>
              <a:rPr lang="cy-GB" dirty="0" err="1" smtClean="0"/>
              <a:t>Cola</a:t>
            </a:r>
            <a:r>
              <a:rPr lang="cy-GB" dirty="0" smtClean="0"/>
              <a:t> wedi sicrhau presenoldeb farchnad uchel.  </a:t>
            </a:r>
            <a:r>
              <a:rPr lang="en-GB" dirty="0" smtClean="0"/>
              <a:t> </a:t>
            </a:r>
            <a:endParaRPr lang="cy-GB" dirty="0"/>
          </a:p>
        </p:txBody>
      </p:sp>
    </p:spTree>
    <p:extLst>
      <p:ext uri="{BB962C8B-B14F-4D97-AF65-F5344CB8AC3E}">
        <p14:creationId xmlns:p14="http://schemas.microsoft.com/office/powerpoint/2010/main" val="3790401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p:cNvGraphicFramePr/>
          <p:nvPr>
            <p:extLst>
              <p:ext uri="{D42A27DB-BD31-4B8C-83A1-F6EECF244321}">
                <p14:modId xmlns:p14="http://schemas.microsoft.com/office/powerpoint/2010/main" val="2117793835"/>
              </p:ext>
            </p:extLst>
          </p:nvPr>
        </p:nvGraphicFramePr>
        <p:xfrm>
          <a:off x="2060135" y="677463"/>
          <a:ext cx="8128000" cy="541866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583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Dadansoddiad SWOT</a:t>
            </a:r>
            <a:endParaRPr lang="cy-GB" dirty="0"/>
          </a:p>
        </p:txBody>
      </p:sp>
      <p:sp>
        <p:nvSpPr>
          <p:cNvPr id="3" name="TextBox 2"/>
          <p:cNvSpPr txBox="1"/>
          <p:nvPr/>
        </p:nvSpPr>
        <p:spPr>
          <a:xfrm>
            <a:off x="1963296" y="1905000"/>
            <a:ext cx="9748911" cy="3970318"/>
          </a:xfrm>
          <a:prstGeom prst="rect">
            <a:avLst/>
          </a:prstGeom>
          <a:noFill/>
        </p:spPr>
        <p:txBody>
          <a:bodyPr wrap="square" rtlCol="0">
            <a:spAutoFit/>
          </a:bodyPr>
          <a:lstStyle/>
          <a:p>
            <a:pPr marL="285750" indent="-285750">
              <a:buFont typeface="Arial" panose="020B0604020202020204" pitchFamily="34" charset="0"/>
              <a:buChar char="•"/>
            </a:pPr>
            <a:r>
              <a:rPr lang="cy-GB" b="1" dirty="0" err="1" smtClean="0"/>
              <a:t>Weaknesses</a:t>
            </a:r>
            <a:r>
              <a:rPr lang="cy-GB" dirty="0" smtClean="0"/>
              <a:t> ( Gwendidau) – 1. Cystadleuaeth gyda Pepsi.co – Er fod </a:t>
            </a:r>
            <a:r>
              <a:rPr lang="cy-GB" dirty="0" err="1" smtClean="0"/>
              <a:t>Coca</a:t>
            </a:r>
            <a:r>
              <a:rPr lang="cy-GB" dirty="0"/>
              <a:t> </a:t>
            </a:r>
            <a:r>
              <a:rPr lang="cy-GB" dirty="0" smtClean="0"/>
              <a:t>– </a:t>
            </a:r>
            <a:r>
              <a:rPr lang="cy-GB" dirty="0" err="1" smtClean="0"/>
              <a:t>Cola</a:t>
            </a:r>
            <a:r>
              <a:rPr lang="cy-GB" dirty="0" smtClean="0"/>
              <a:t> yn tu blaen i Pepsi.co mewn gwerthiant, mae Pepsi dal yn creu ffwdan i </a:t>
            </a:r>
            <a:r>
              <a:rPr lang="cy-GB" dirty="0" err="1" smtClean="0"/>
              <a:t>Coca</a:t>
            </a:r>
            <a:r>
              <a:rPr lang="cy-GB" dirty="0" smtClean="0"/>
              <a:t> – </a:t>
            </a:r>
            <a:r>
              <a:rPr lang="cy-GB" dirty="0" err="1" smtClean="0"/>
              <a:t>Cola</a:t>
            </a:r>
            <a:r>
              <a:rPr lang="cy-GB" dirty="0" smtClean="0"/>
              <a:t>. </a:t>
            </a:r>
            <a:endParaRPr lang="cy-GB" dirty="0"/>
          </a:p>
          <a:p>
            <a:endParaRPr lang="cy-GB" dirty="0" smtClean="0"/>
          </a:p>
          <a:p>
            <a:pPr marL="285750" indent="-285750">
              <a:buFont typeface="Arial" panose="020B0604020202020204" pitchFamily="34" charset="0"/>
              <a:buChar char="•"/>
            </a:pPr>
            <a:r>
              <a:rPr lang="cy-GB" dirty="0" smtClean="0"/>
              <a:t>2. Arallgyfeirio cynnyrch isel – Gyda brandiau fel Pepsi wedi arallgyfeirio tuag at fwydydd a snaciau, mae </a:t>
            </a:r>
            <a:r>
              <a:rPr lang="cy-GB" dirty="0" err="1" smtClean="0"/>
              <a:t>Coca</a:t>
            </a:r>
            <a:r>
              <a:rPr lang="cy-GB" dirty="0" smtClean="0"/>
              <a:t> – </a:t>
            </a:r>
            <a:r>
              <a:rPr lang="cy-GB" dirty="0" err="1" smtClean="0"/>
              <a:t>Cola</a:t>
            </a:r>
            <a:r>
              <a:rPr lang="cy-GB" dirty="0" smtClean="0"/>
              <a:t> wedi aros gyda diodydd yn unig.</a:t>
            </a:r>
          </a:p>
          <a:p>
            <a:endParaRPr lang="cy-GB" dirty="0"/>
          </a:p>
          <a:p>
            <a:pPr marL="285750" indent="-285750">
              <a:buFont typeface="Arial" panose="020B0604020202020204" pitchFamily="34" charset="0"/>
              <a:buChar char="•"/>
            </a:pPr>
            <a:r>
              <a:rPr lang="cy-GB" dirty="0" smtClean="0"/>
              <a:t>3. Absenoldeb mewn diodydd iachus – Wrth wylio'r newyddion, mae’n amlwg fod ordewdra yn broblem enfawr, a gyda nifer o gwsmeriaid yn gofyn am ddiodydd iachus, dydy </a:t>
            </a:r>
            <a:r>
              <a:rPr lang="cy-GB" dirty="0" err="1" smtClean="0"/>
              <a:t>Coca</a:t>
            </a:r>
            <a:r>
              <a:rPr lang="cy-GB" dirty="0" smtClean="0"/>
              <a:t> – </a:t>
            </a:r>
            <a:r>
              <a:rPr lang="cy-GB" dirty="0" err="1" smtClean="0"/>
              <a:t>Cola</a:t>
            </a:r>
            <a:r>
              <a:rPr lang="cy-GB" dirty="0" smtClean="0"/>
              <a:t> ddim wedi gwneud y cam hynny eto.</a:t>
            </a:r>
          </a:p>
          <a:p>
            <a:endParaRPr lang="cy-GB" dirty="0"/>
          </a:p>
          <a:p>
            <a:pPr marL="285750" indent="-285750">
              <a:buFont typeface="Arial" panose="020B0604020202020204" pitchFamily="34" charset="0"/>
              <a:buChar char="•"/>
            </a:pPr>
            <a:r>
              <a:rPr lang="cy-GB" dirty="0" smtClean="0"/>
              <a:t>4. Rheoli dwr – Mae </a:t>
            </a:r>
            <a:r>
              <a:rPr lang="cy-GB" dirty="0" err="1" smtClean="0"/>
              <a:t>Coca</a:t>
            </a:r>
            <a:r>
              <a:rPr lang="cy-GB" dirty="0" smtClean="0"/>
              <a:t> – </a:t>
            </a:r>
            <a:r>
              <a:rPr lang="cy-GB" dirty="0" err="1" smtClean="0"/>
              <a:t>Cola</a:t>
            </a:r>
            <a:r>
              <a:rPr lang="cy-GB" dirty="0" smtClean="0"/>
              <a:t> wedi’u wynebu rhybudd yn y gorffennol oherwydd </a:t>
            </a:r>
            <a:r>
              <a:rPr lang="cy-GB" dirty="0" err="1" smtClean="0"/>
              <a:t>or</a:t>
            </a:r>
            <a:r>
              <a:rPr lang="cy-GB" dirty="0" smtClean="0"/>
              <a:t> – ddefnyddio dwr, ond gyda cynhyrchiad mor fawr mae’n anodd i </a:t>
            </a:r>
            <a:r>
              <a:rPr lang="cy-GB" dirty="0" err="1" smtClean="0"/>
              <a:t>Coca</a:t>
            </a:r>
            <a:r>
              <a:rPr lang="cy-GB" dirty="0" smtClean="0"/>
              <a:t> – </a:t>
            </a:r>
            <a:r>
              <a:rPr lang="cy-GB" dirty="0" err="1" smtClean="0"/>
              <a:t>Cola</a:t>
            </a:r>
            <a:r>
              <a:rPr lang="cy-GB" dirty="0" smtClean="0"/>
              <a:t> rheoli hyn.</a:t>
            </a:r>
            <a:endParaRPr lang="cy-GB" dirty="0"/>
          </a:p>
        </p:txBody>
      </p:sp>
    </p:spTree>
    <p:extLst>
      <p:ext uri="{BB962C8B-B14F-4D97-AF65-F5344CB8AC3E}">
        <p14:creationId xmlns:p14="http://schemas.microsoft.com/office/powerpoint/2010/main" val="2566082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80492" y="787791"/>
            <a:ext cx="9594166" cy="6186309"/>
          </a:xfrm>
          <a:prstGeom prst="rect">
            <a:avLst/>
          </a:prstGeom>
          <a:noFill/>
        </p:spPr>
        <p:txBody>
          <a:bodyPr wrap="square" rtlCol="0">
            <a:spAutoFit/>
          </a:bodyPr>
          <a:lstStyle/>
          <a:p>
            <a:pPr marL="285750" indent="-285750">
              <a:buFont typeface="Arial" panose="020B0604020202020204" pitchFamily="34" charset="0"/>
              <a:buChar char="•"/>
            </a:pPr>
            <a:r>
              <a:rPr lang="cy-GB" b="1" dirty="0" err="1" smtClean="0"/>
              <a:t>Opportunities</a:t>
            </a:r>
            <a:r>
              <a:rPr lang="cy-GB" b="1" dirty="0" smtClean="0"/>
              <a:t> </a:t>
            </a:r>
            <a:r>
              <a:rPr lang="cy-GB" dirty="0" smtClean="0"/>
              <a:t>( Cyfleon): 1. Arallgyfeirio -  Cyfle da i </a:t>
            </a:r>
            <a:r>
              <a:rPr lang="cy-GB" dirty="0" err="1" smtClean="0"/>
              <a:t>Coca</a:t>
            </a:r>
            <a:r>
              <a:rPr lang="cy-GB" dirty="0" smtClean="0"/>
              <a:t> – </a:t>
            </a:r>
            <a:r>
              <a:rPr lang="cy-GB" dirty="0" err="1" smtClean="0"/>
              <a:t>cola</a:t>
            </a:r>
            <a:r>
              <a:rPr lang="cy-GB" dirty="0" smtClean="0"/>
              <a:t> yw i ddechrau gynhyrchu diodydd a bwydydd iachus er mwyn cyrraedd gofynion pob cwsmer ac sicrhau yr elw mwyaf posibl.</a:t>
            </a:r>
          </a:p>
          <a:p>
            <a:endParaRPr lang="cy-GB" dirty="0"/>
          </a:p>
          <a:p>
            <a:pPr marL="285750" indent="-285750">
              <a:buFont typeface="Arial" panose="020B0604020202020204" pitchFamily="34" charset="0"/>
              <a:buChar char="•"/>
            </a:pPr>
            <a:r>
              <a:rPr lang="cy-GB" dirty="0" smtClean="0"/>
              <a:t>2. Gwledydd sy’n datblygu – Mae gwledydd sy’n datblygu yn dechrau troi i ddiodydd mwy iachus yn ddiweddar, er hyn mae’r gwledydd dal yn mwynhau diodydd </a:t>
            </a:r>
            <a:r>
              <a:rPr lang="cy-GB" dirty="0" err="1" smtClean="0"/>
              <a:t>fizzi</a:t>
            </a:r>
            <a:r>
              <a:rPr lang="cy-GB" dirty="0" smtClean="0"/>
              <a:t> fel </a:t>
            </a:r>
            <a:r>
              <a:rPr lang="cy-GB" dirty="0" err="1" smtClean="0"/>
              <a:t>Coca</a:t>
            </a:r>
            <a:r>
              <a:rPr lang="cy-GB" dirty="0" smtClean="0"/>
              <a:t> – </a:t>
            </a:r>
            <a:r>
              <a:rPr lang="cy-GB" dirty="0" err="1" smtClean="0"/>
              <a:t>cola</a:t>
            </a:r>
            <a:r>
              <a:rPr lang="cy-GB" dirty="0" smtClean="0"/>
              <a:t>. Oherwydd y tywydd twym gall </a:t>
            </a:r>
            <a:r>
              <a:rPr lang="cy-GB" dirty="0" err="1" smtClean="0"/>
              <a:t>Coca</a:t>
            </a:r>
            <a:r>
              <a:rPr lang="cy-GB" dirty="0"/>
              <a:t> </a:t>
            </a:r>
            <a:r>
              <a:rPr lang="cy-GB" dirty="0" smtClean="0"/>
              <a:t>– </a:t>
            </a:r>
            <a:r>
              <a:rPr lang="cy-GB" dirty="0" err="1" smtClean="0"/>
              <a:t>Cola</a:t>
            </a:r>
            <a:r>
              <a:rPr lang="cy-GB" dirty="0" smtClean="0"/>
              <a:t> </a:t>
            </a:r>
            <a:r>
              <a:rPr lang="cy-GB" dirty="0" err="1" smtClean="0"/>
              <a:t>fanteiso</a:t>
            </a:r>
            <a:r>
              <a:rPr lang="cy-GB" dirty="0" smtClean="0"/>
              <a:t> ar y cyfle yma i werthu dau ddiod o dau wahanol farchnad.</a:t>
            </a:r>
          </a:p>
          <a:p>
            <a:endParaRPr lang="cy-GB" dirty="0"/>
          </a:p>
          <a:p>
            <a:pPr marL="285750" indent="-285750">
              <a:buFont typeface="Arial" panose="020B0604020202020204" pitchFamily="34" charset="0"/>
              <a:buChar char="•"/>
            </a:pPr>
            <a:r>
              <a:rPr lang="cy-GB" dirty="0" smtClean="0"/>
              <a:t>3. </a:t>
            </a:r>
            <a:r>
              <a:rPr lang="cy-GB" dirty="0" err="1" smtClean="0"/>
              <a:t>DŴr</a:t>
            </a:r>
            <a:r>
              <a:rPr lang="cy-GB" dirty="0" smtClean="0"/>
              <a:t> yfed wedi’u becynnu – Mae gan </a:t>
            </a:r>
            <a:r>
              <a:rPr lang="cy-GB" dirty="0" err="1" smtClean="0"/>
              <a:t>Coca</a:t>
            </a:r>
            <a:r>
              <a:rPr lang="cy-GB" dirty="0" smtClean="0"/>
              <a:t> – </a:t>
            </a:r>
            <a:r>
              <a:rPr lang="cy-GB" dirty="0" err="1" smtClean="0"/>
              <a:t>Cola</a:t>
            </a:r>
            <a:r>
              <a:rPr lang="cy-GB" dirty="0" smtClean="0"/>
              <a:t> ddŵr </a:t>
            </a:r>
            <a:r>
              <a:rPr lang="cy-GB" dirty="0" err="1" smtClean="0"/>
              <a:t>or</a:t>
            </a:r>
            <a:r>
              <a:rPr lang="cy-GB" dirty="0" smtClean="0"/>
              <a:t> enw </a:t>
            </a:r>
            <a:r>
              <a:rPr lang="cy-GB" dirty="0" err="1" smtClean="0"/>
              <a:t>Kinley</a:t>
            </a:r>
            <a:r>
              <a:rPr lang="cy-GB" dirty="0" smtClean="0"/>
              <a:t>. Yn ddiweddar mae pobl wedi bod yn </a:t>
            </a:r>
            <a:r>
              <a:rPr lang="cy-GB" dirty="0" err="1" smtClean="0"/>
              <a:t>son</a:t>
            </a:r>
            <a:r>
              <a:rPr lang="cy-GB" dirty="0" smtClean="0"/>
              <a:t> am becynnu diodydd yn well. Gan fod boteli </a:t>
            </a:r>
            <a:r>
              <a:rPr lang="cy-GB" dirty="0" err="1" smtClean="0"/>
              <a:t>kinley</a:t>
            </a:r>
            <a:r>
              <a:rPr lang="cy-GB" dirty="0" smtClean="0"/>
              <a:t> yn dda cyn dechrau, gall </a:t>
            </a:r>
            <a:r>
              <a:rPr lang="cy-GB" dirty="0" err="1" smtClean="0"/>
              <a:t>Coca</a:t>
            </a:r>
            <a:r>
              <a:rPr lang="cy-GB" dirty="0" smtClean="0"/>
              <a:t> – </a:t>
            </a:r>
            <a:r>
              <a:rPr lang="cy-GB" dirty="0" err="1" smtClean="0"/>
              <a:t>Cola</a:t>
            </a:r>
            <a:r>
              <a:rPr lang="cy-GB" dirty="0" smtClean="0"/>
              <a:t> ddatblygu hyn er mwyn fanteisio.</a:t>
            </a:r>
          </a:p>
          <a:p>
            <a:endParaRPr lang="cy-GB" dirty="0"/>
          </a:p>
          <a:p>
            <a:pPr marL="285750" indent="-285750">
              <a:buFont typeface="Arial" panose="020B0604020202020204" pitchFamily="34" charset="0"/>
              <a:buChar char="•"/>
            </a:pPr>
            <a:r>
              <a:rPr lang="cy-GB" dirty="0" smtClean="0"/>
              <a:t>4. Gwella’r gadwyn gyflenwi – Mae sefydliad </a:t>
            </a:r>
            <a:r>
              <a:rPr lang="cy-GB" dirty="0" err="1" smtClean="0"/>
              <a:t>Coca</a:t>
            </a:r>
            <a:r>
              <a:rPr lang="cy-GB" dirty="0" smtClean="0"/>
              <a:t> – </a:t>
            </a:r>
            <a:r>
              <a:rPr lang="cy-GB" dirty="0" err="1" smtClean="0"/>
              <a:t>Cola</a:t>
            </a:r>
            <a:r>
              <a:rPr lang="cy-GB" dirty="0" smtClean="0"/>
              <a:t> yn dibynnu’n llwyr ar gludiant ar draws y byd. Wrth cryfhau hyn a’i ddatblygu fydd </a:t>
            </a:r>
            <a:r>
              <a:rPr lang="cy-GB" dirty="0" err="1" smtClean="0"/>
              <a:t>Coca</a:t>
            </a:r>
            <a:r>
              <a:rPr lang="cy-GB" dirty="0"/>
              <a:t> </a:t>
            </a:r>
            <a:r>
              <a:rPr lang="cy-GB" dirty="0" smtClean="0"/>
              <a:t>– </a:t>
            </a:r>
            <a:r>
              <a:rPr lang="cy-GB" dirty="0" err="1" smtClean="0"/>
              <a:t>Cola’n</a:t>
            </a:r>
            <a:r>
              <a:rPr lang="cy-GB" dirty="0" smtClean="0"/>
              <a:t> manteisio ac yn fod yn fwy cynaliadwy. </a:t>
            </a:r>
          </a:p>
          <a:p>
            <a:endParaRPr lang="cy-GB" dirty="0"/>
          </a:p>
          <a:p>
            <a:pPr marL="285750" indent="-285750">
              <a:buFont typeface="Arial" panose="020B0604020202020204" pitchFamily="34" charset="0"/>
              <a:buChar char="•"/>
            </a:pPr>
            <a:r>
              <a:rPr lang="cy-GB" dirty="0" smtClean="0"/>
              <a:t>5. Marchnata cynhyrchion sydd ddim yn gwerthu – Wrth edrych ar bortffolio </a:t>
            </a:r>
            <a:r>
              <a:rPr lang="cy-GB" dirty="0" err="1" smtClean="0"/>
              <a:t>Coca</a:t>
            </a:r>
            <a:r>
              <a:rPr lang="cy-GB" dirty="0" smtClean="0"/>
              <a:t> – </a:t>
            </a:r>
            <a:r>
              <a:rPr lang="cy-GB" dirty="0" err="1" smtClean="0"/>
              <a:t>Cola</a:t>
            </a:r>
            <a:r>
              <a:rPr lang="cy-GB" dirty="0" smtClean="0"/>
              <a:t> mae’n debyg fod nifer o’i cynnyrch ddim wedi darganfod lle yn y farchnad. Wrth weithio ar y cynnyrch yma i ddod a nhw i </a:t>
            </a:r>
            <a:r>
              <a:rPr lang="cy-GB" dirty="0" err="1" smtClean="0"/>
              <a:t>fynny</a:t>
            </a:r>
            <a:r>
              <a:rPr lang="cy-GB" dirty="0" smtClean="0"/>
              <a:t> yn y farchnad bydd gan </a:t>
            </a:r>
            <a:r>
              <a:rPr lang="cy-GB" dirty="0" err="1" smtClean="0"/>
              <a:t>Coca</a:t>
            </a:r>
            <a:r>
              <a:rPr lang="cy-GB" dirty="0" smtClean="0"/>
              <a:t> – </a:t>
            </a:r>
            <a:r>
              <a:rPr lang="cy-GB" dirty="0" err="1" smtClean="0"/>
              <a:t>Cola</a:t>
            </a:r>
            <a:r>
              <a:rPr lang="cy-GB" dirty="0" smtClean="0"/>
              <a:t> hyd yn oed yn fwy o gynnyrch ar ein silffoedd.</a:t>
            </a:r>
            <a:endParaRPr lang="cy-GB" dirty="0"/>
          </a:p>
        </p:txBody>
      </p:sp>
    </p:spTree>
    <p:extLst>
      <p:ext uri="{BB962C8B-B14F-4D97-AF65-F5344CB8AC3E}">
        <p14:creationId xmlns:p14="http://schemas.microsoft.com/office/powerpoint/2010/main" val="2624741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21169" y="759655"/>
            <a:ext cx="9383151" cy="2585323"/>
          </a:xfrm>
          <a:prstGeom prst="rect">
            <a:avLst/>
          </a:prstGeom>
          <a:noFill/>
        </p:spPr>
        <p:txBody>
          <a:bodyPr wrap="square" rtlCol="0">
            <a:spAutoFit/>
          </a:bodyPr>
          <a:lstStyle/>
          <a:p>
            <a:pPr marL="285750" indent="-285750">
              <a:buFont typeface="Arial" panose="020B0604020202020204" pitchFamily="34" charset="0"/>
              <a:buChar char="•"/>
            </a:pPr>
            <a:r>
              <a:rPr lang="cy-GB" b="1" dirty="0" err="1" smtClean="0"/>
              <a:t>Threats</a:t>
            </a:r>
            <a:r>
              <a:rPr lang="cy-GB" dirty="0"/>
              <a:t> </a:t>
            </a:r>
            <a:r>
              <a:rPr lang="cy-GB" dirty="0" smtClean="0"/>
              <a:t>(Bygythiadau</a:t>
            </a:r>
            <a:r>
              <a:rPr lang="cy-GB" dirty="0" smtClean="0"/>
              <a:t>): 1. Crychu deunydd crau -  Dwr yw’r unig bygythiad i </a:t>
            </a:r>
            <a:r>
              <a:rPr lang="cy-GB" dirty="0" err="1" smtClean="0"/>
              <a:t>Coca</a:t>
            </a:r>
            <a:r>
              <a:rPr lang="cy-GB" dirty="0" smtClean="0"/>
              <a:t> – </a:t>
            </a:r>
            <a:r>
              <a:rPr lang="cy-GB" dirty="0" err="1" smtClean="0"/>
              <a:t>Cola</a:t>
            </a:r>
            <a:r>
              <a:rPr lang="cy-GB" dirty="0" smtClean="0"/>
              <a:t>, gyda newid hinsawdd yn digwydd a chyfradd dwr yn cael ei monitro mae’n rhaid i </a:t>
            </a:r>
            <a:r>
              <a:rPr lang="cy-GB" dirty="0" err="1" smtClean="0"/>
              <a:t>Coca</a:t>
            </a:r>
            <a:r>
              <a:rPr lang="cy-GB" dirty="0" smtClean="0"/>
              <a:t> – </a:t>
            </a:r>
            <a:r>
              <a:rPr lang="cy-GB" dirty="0" err="1" smtClean="0"/>
              <a:t>Cola</a:t>
            </a:r>
            <a:r>
              <a:rPr lang="cy-GB" dirty="0" smtClean="0"/>
              <a:t> fod yn ofalus iawn gyda faint o ddŵr y mae’n </a:t>
            </a:r>
            <a:r>
              <a:rPr lang="cy-GB" dirty="0" err="1" smtClean="0"/>
              <a:t>nhw’n</a:t>
            </a:r>
            <a:r>
              <a:rPr lang="cy-GB" dirty="0" smtClean="0"/>
              <a:t> ddefnyddio. </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2. Cystadleuwyr anuniongyrchol – Mae siopau coffi fel Starbucks, </a:t>
            </a:r>
            <a:r>
              <a:rPr lang="cy-GB" dirty="0" err="1" smtClean="0"/>
              <a:t>Cafe</a:t>
            </a:r>
            <a:r>
              <a:rPr lang="cy-GB" dirty="0" smtClean="0"/>
              <a:t> </a:t>
            </a:r>
            <a:r>
              <a:rPr lang="cy-GB" dirty="0" err="1" smtClean="0"/>
              <a:t>coffee</a:t>
            </a:r>
            <a:r>
              <a:rPr lang="cy-GB" dirty="0" smtClean="0"/>
              <a:t> </a:t>
            </a:r>
            <a:r>
              <a:rPr lang="cy-GB" dirty="0" err="1" smtClean="0"/>
              <a:t>day</a:t>
            </a:r>
            <a:r>
              <a:rPr lang="cy-GB" dirty="0"/>
              <a:t> </a:t>
            </a:r>
            <a:r>
              <a:rPr lang="cy-GB" dirty="0" smtClean="0"/>
              <a:t>a </a:t>
            </a:r>
            <a:r>
              <a:rPr lang="cy-GB" dirty="0" err="1" smtClean="0"/>
              <a:t>Chosta</a:t>
            </a:r>
            <a:r>
              <a:rPr lang="cy-GB" dirty="0" smtClean="0"/>
              <a:t> </a:t>
            </a:r>
            <a:r>
              <a:rPr lang="cy-GB" dirty="0" err="1" smtClean="0"/>
              <a:t>coffee</a:t>
            </a:r>
            <a:r>
              <a:rPr lang="cy-GB" dirty="0" smtClean="0"/>
              <a:t> yn dod mwy boblogaidd, a gyda rhain yn ddiodydd iachus i gymharu a cynnyrch </a:t>
            </a:r>
            <a:r>
              <a:rPr lang="cy-GB" dirty="0" err="1" smtClean="0"/>
              <a:t>Coca</a:t>
            </a:r>
            <a:r>
              <a:rPr lang="cy-GB" dirty="0" smtClean="0"/>
              <a:t> – </a:t>
            </a:r>
            <a:r>
              <a:rPr lang="cy-GB" dirty="0" err="1" smtClean="0"/>
              <a:t>Cola</a:t>
            </a:r>
            <a:r>
              <a:rPr lang="cy-GB" dirty="0" smtClean="0"/>
              <a:t>, gall hyn wneud wahaniaeth i werthiant </a:t>
            </a:r>
            <a:r>
              <a:rPr lang="cy-GB" dirty="0" err="1" smtClean="0"/>
              <a:t>Coca</a:t>
            </a:r>
            <a:r>
              <a:rPr lang="cy-GB" dirty="0" smtClean="0"/>
              <a:t> – </a:t>
            </a:r>
            <a:r>
              <a:rPr lang="cy-GB" dirty="0" err="1" smtClean="0"/>
              <a:t>Cola</a:t>
            </a:r>
            <a:r>
              <a:rPr lang="cy-GB" dirty="0" smtClean="0"/>
              <a:t>.   </a:t>
            </a:r>
            <a:endParaRPr lang="cy-GB" dirty="0"/>
          </a:p>
        </p:txBody>
      </p:sp>
    </p:spTree>
    <p:extLst>
      <p:ext uri="{BB962C8B-B14F-4D97-AF65-F5344CB8AC3E}">
        <p14:creationId xmlns:p14="http://schemas.microsoft.com/office/powerpoint/2010/main" val="3271756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713371"/>
          </a:xfrm>
        </p:spPr>
        <p:txBody>
          <a:bodyPr/>
          <a:lstStyle/>
          <a:p>
            <a:r>
              <a:rPr lang="cy-GB" dirty="0" smtClean="0"/>
              <a:t>Gweithio fel grŵp a fel tîm </a:t>
            </a:r>
            <a:endParaRPr lang="cy-GB" dirty="0"/>
          </a:p>
        </p:txBody>
      </p:sp>
      <p:sp>
        <p:nvSpPr>
          <p:cNvPr id="3" name="TextBox 2"/>
          <p:cNvSpPr txBox="1"/>
          <p:nvPr/>
        </p:nvSpPr>
        <p:spPr>
          <a:xfrm>
            <a:off x="2115403" y="1856096"/>
            <a:ext cx="9389208" cy="4801314"/>
          </a:xfrm>
          <a:prstGeom prst="rect">
            <a:avLst/>
          </a:prstGeom>
          <a:noFill/>
        </p:spPr>
        <p:txBody>
          <a:bodyPr wrap="square" rtlCol="0">
            <a:spAutoFit/>
          </a:bodyPr>
          <a:lstStyle/>
          <a:p>
            <a:pPr marL="285750" indent="-285750">
              <a:buFont typeface="Arial" panose="020B0604020202020204" pitchFamily="34" charset="0"/>
              <a:buChar char="•"/>
            </a:pPr>
            <a:r>
              <a:rPr lang="cy-GB" dirty="0" smtClean="0"/>
              <a:t>Mae gan </a:t>
            </a:r>
            <a:r>
              <a:rPr lang="cy-GB" dirty="0" err="1" smtClean="0"/>
              <a:t>Coca</a:t>
            </a:r>
            <a:r>
              <a:rPr lang="cy-GB" dirty="0" smtClean="0"/>
              <a:t> – </a:t>
            </a:r>
            <a:r>
              <a:rPr lang="cy-GB" dirty="0" err="1" smtClean="0"/>
              <a:t>Cola</a:t>
            </a:r>
            <a:r>
              <a:rPr lang="cy-GB" dirty="0" smtClean="0"/>
              <a:t> nifer o wahanol swyddi i’w gynnig mewn wahanol sectorau o’i brand. I rwy’n sydd yn awyddus i weithio fel </a:t>
            </a:r>
            <a:r>
              <a:rPr lang="cy-GB" dirty="0" err="1" smtClean="0"/>
              <a:t>tim</a:t>
            </a:r>
            <a:r>
              <a:rPr lang="cy-GB" dirty="0" smtClean="0"/>
              <a:t> neu mewn grŵp mae </a:t>
            </a:r>
            <a:r>
              <a:rPr lang="cy-GB" dirty="0" err="1" smtClean="0"/>
              <a:t>Coca</a:t>
            </a:r>
            <a:r>
              <a:rPr lang="cy-GB" dirty="0" smtClean="0"/>
              <a:t> – </a:t>
            </a:r>
            <a:r>
              <a:rPr lang="cy-GB" dirty="0" err="1" smtClean="0"/>
              <a:t>Cola</a:t>
            </a:r>
            <a:r>
              <a:rPr lang="cy-GB" dirty="0" smtClean="0"/>
              <a:t> yn cynnig llawer o hyn.</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Mae’r gwaith yn gallu fod yn wobrwyol iawn gyda faint mae </a:t>
            </a:r>
            <a:r>
              <a:rPr lang="cy-GB" dirty="0" err="1" smtClean="0"/>
              <a:t>Coca</a:t>
            </a:r>
            <a:r>
              <a:rPr lang="cy-GB" dirty="0" smtClean="0"/>
              <a:t> – </a:t>
            </a:r>
            <a:r>
              <a:rPr lang="cy-GB" dirty="0" err="1" smtClean="0"/>
              <a:t>Cola</a:t>
            </a:r>
            <a:r>
              <a:rPr lang="cy-GB" dirty="0" smtClean="0"/>
              <a:t> yn gwneud i helpu a ddatblygu cymunedau dros y byd.</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Ar yr 18fed o Hydref 2018 roedd </a:t>
            </a:r>
            <a:r>
              <a:rPr lang="cy-GB" dirty="0" err="1" smtClean="0"/>
              <a:t>Coca</a:t>
            </a:r>
            <a:r>
              <a:rPr lang="cy-GB" dirty="0" smtClean="0"/>
              <a:t> – </a:t>
            </a:r>
            <a:r>
              <a:rPr lang="cy-GB" dirty="0" err="1" smtClean="0"/>
              <a:t>Cola</a:t>
            </a:r>
            <a:r>
              <a:rPr lang="cy-GB" dirty="0" smtClean="0"/>
              <a:t> yn dathlu y garreg filltir o gyrraedd $1 Biliwn mewn cyfanswm rhoddion tuag at </a:t>
            </a:r>
            <a:r>
              <a:rPr lang="cy-GB" dirty="0" err="1" smtClean="0"/>
              <a:t>elusenu</a:t>
            </a:r>
            <a:r>
              <a:rPr lang="cy-GB" dirty="0" smtClean="0"/>
              <a:t> ac achosion da arall. Roedd hyn dros gyfnod o 34 o flynyddoedd.  </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Yn ogystal a helpu elusennau, mae </a:t>
            </a:r>
            <a:r>
              <a:rPr lang="cy-GB" dirty="0" err="1" smtClean="0"/>
              <a:t>Coca</a:t>
            </a:r>
            <a:r>
              <a:rPr lang="cy-GB" dirty="0" smtClean="0"/>
              <a:t> – </a:t>
            </a:r>
            <a:r>
              <a:rPr lang="cy-GB" dirty="0" err="1" smtClean="0"/>
              <a:t>Cola</a:t>
            </a:r>
            <a:r>
              <a:rPr lang="cy-GB" dirty="0" smtClean="0"/>
              <a:t> yn cefnogi 2,400 o sefydliadau gyda’r ffocws o ofalu am yr amgylchedd, hybu hawliau menywod ac ehangu cymunedau. </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smtClean="0"/>
              <a:t>Bob blwyddyn mae </a:t>
            </a:r>
            <a:r>
              <a:rPr lang="cy-GB" dirty="0" err="1" smtClean="0"/>
              <a:t>Coca</a:t>
            </a:r>
            <a:r>
              <a:rPr lang="cy-GB" dirty="0" smtClean="0"/>
              <a:t> – </a:t>
            </a:r>
            <a:r>
              <a:rPr lang="cy-GB" dirty="0" err="1" smtClean="0"/>
              <a:t>Cola</a:t>
            </a:r>
            <a:r>
              <a:rPr lang="cy-GB" dirty="0" smtClean="0"/>
              <a:t> yn ceisio rhoi 1% o’i elw nol i’r gymuned ac i helpu sefydliadau. </a:t>
            </a:r>
            <a:endParaRPr lang="cy-GB" dirty="0"/>
          </a:p>
        </p:txBody>
      </p:sp>
    </p:spTree>
    <p:extLst>
      <p:ext uri="{BB962C8B-B14F-4D97-AF65-F5344CB8AC3E}">
        <p14:creationId xmlns:p14="http://schemas.microsoft.com/office/powerpoint/2010/main" val="40724986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Image result for glass coke bott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6" name="AutoShape 4" descr="Image result for glass coke bottle"/>
          <p:cNvSpPr>
            <a:spLocks noChangeAspect="1" noChangeArrowheads="1"/>
          </p:cNvSpPr>
          <p:nvPr/>
        </p:nvSpPr>
        <p:spPr bwMode="auto">
          <a:xfrm>
            <a:off x="155575" y="-144463"/>
            <a:ext cx="457200" cy="45720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7" name="Picture 6"/>
          <p:cNvPicPr>
            <a:picLocks noChangeAspect="1"/>
          </p:cNvPicPr>
          <p:nvPr/>
        </p:nvPicPr>
        <p:blipFill>
          <a:blip r:embed="rId2"/>
          <a:stretch>
            <a:fillRect/>
          </a:stretch>
        </p:blipFill>
        <p:spPr>
          <a:xfrm>
            <a:off x="6017524" y="1304959"/>
            <a:ext cx="4275375" cy="4275375"/>
          </a:xfrm>
          <a:prstGeom prst="rect">
            <a:avLst/>
          </a:prstGeom>
        </p:spPr>
      </p:pic>
      <p:sp>
        <p:nvSpPr>
          <p:cNvPr id="8" name="TextBox 7"/>
          <p:cNvSpPr txBox="1"/>
          <p:nvPr/>
        </p:nvSpPr>
        <p:spPr>
          <a:xfrm>
            <a:off x="2350933" y="2429302"/>
            <a:ext cx="3712191" cy="1754326"/>
          </a:xfrm>
          <a:prstGeom prst="rect">
            <a:avLst/>
          </a:prstGeom>
          <a:noFill/>
        </p:spPr>
        <p:txBody>
          <a:bodyPr wrap="square" rtlCol="0">
            <a:spAutoFit/>
          </a:bodyPr>
          <a:lstStyle/>
          <a:p>
            <a:pPr marL="285750" indent="-285750">
              <a:buFont typeface="Arial" panose="020B0604020202020204" pitchFamily="34" charset="0"/>
              <a:buChar char="•"/>
            </a:pPr>
            <a:r>
              <a:rPr lang="cy-GB" dirty="0" smtClean="0"/>
              <a:t>Cafodd siâp botel </a:t>
            </a:r>
            <a:r>
              <a:rPr lang="cy-GB" dirty="0" err="1" smtClean="0"/>
              <a:t>Coca</a:t>
            </a:r>
            <a:r>
              <a:rPr lang="cy-GB" dirty="0" smtClean="0"/>
              <a:t> – </a:t>
            </a:r>
            <a:r>
              <a:rPr lang="cy-GB" dirty="0" err="1" smtClean="0"/>
              <a:t>Cola</a:t>
            </a:r>
            <a:r>
              <a:rPr lang="cy-GB" dirty="0" smtClean="0"/>
              <a:t> ei creu er mwyn dangos cefnogaeth i fenywod yn ystod yr ail ryfel byd. Mae siâp y botel yn ‘</a:t>
            </a:r>
            <a:r>
              <a:rPr lang="cy-GB" dirty="0" err="1" smtClean="0"/>
              <a:t>hourglass</a:t>
            </a:r>
            <a:r>
              <a:rPr lang="cy-GB" dirty="0" smtClean="0"/>
              <a:t>’ o fenyw. </a:t>
            </a:r>
            <a:endParaRPr lang="cy-GB" dirty="0"/>
          </a:p>
        </p:txBody>
      </p:sp>
      <p:sp>
        <p:nvSpPr>
          <p:cNvPr id="9" name="AutoShape 6" descr="Image result for ww2 womens  coke bott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10" name="Picture 9"/>
          <p:cNvPicPr>
            <a:picLocks noChangeAspect="1"/>
          </p:cNvPicPr>
          <p:nvPr/>
        </p:nvPicPr>
        <p:blipFill>
          <a:blip r:embed="rId3"/>
          <a:stretch>
            <a:fillRect/>
          </a:stretch>
        </p:blipFill>
        <p:spPr>
          <a:xfrm>
            <a:off x="9820914" y="2075810"/>
            <a:ext cx="1666875" cy="2733675"/>
          </a:xfrm>
          <a:prstGeom prst="rect">
            <a:avLst/>
          </a:prstGeom>
        </p:spPr>
      </p:pic>
    </p:spTree>
    <p:extLst>
      <p:ext uri="{BB962C8B-B14F-4D97-AF65-F5344CB8AC3E}">
        <p14:creationId xmlns:p14="http://schemas.microsoft.com/office/powerpoint/2010/main" val="16625548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4519" y="491319"/>
            <a:ext cx="6892120" cy="646331"/>
          </a:xfrm>
          <a:prstGeom prst="rect">
            <a:avLst/>
          </a:prstGeom>
          <a:noFill/>
        </p:spPr>
        <p:txBody>
          <a:bodyPr wrap="square" rtlCol="0">
            <a:spAutoFit/>
          </a:bodyPr>
          <a:lstStyle/>
          <a:p>
            <a:r>
              <a:rPr lang="cy-GB" sz="3600" u="sng" dirty="0" smtClean="0"/>
              <a:t>Rheoli </a:t>
            </a:r>
            <a:endParaRPr lang="cy-GB" sz="3600" u="sng" dirty="0"/>
          </a:p>
        </p:txBody>
      </p:sp>
      <p:sp>
        <p:nvSpPr>
          <p:cNvPr id="4" name="TextBox 3"/>
          <p:cNvSpPr txBox="1"/>
          <p:nvPr/>
        </p:nvSpPr>
        <p:spPr>
          <a:xfrm>
            <a:off x="1555845" y="1424697"/>
            <a:ext cx="9048465" cy="3970318"/>
          </a:xfrm>
          <a:prstGeom prst="rect">
            <a:avLst/>
          </a:prstGeom>
          <a:noFill/>
        </p:spPr>
        <p:txBody>
          <a:bodyPr wrap="square" rtlCol="0">
            <a:spAutoFit/>
          </a:bodyPr>
          <a:lstStyle/>
          <a:p>
            <a:pPr marL="285750" indent="-285750">
              <a:buFont typeface="Arial" panose="020B0604020202020204" pitchFamily="34" charset="0"/>
              <a:buChar char="•"/>
            </a:pPr>
            <a:r>
              <a:rPr lang="cy-GB" dirty="0" smtClean="0"/>
              <a:t>Mae </a:t>
            </a:r>
            <a:r>
              <a:rPr lang="cy-GB" dirty="0" err="1" smtClean="0"/>
              <a:t>Coca</a:t>
            </a:r>
            <a:r>
              <a:rPr lang="cy-GB" dirty="0" smtClean="0"/>
              <a:t> – </a:t>
            </a:r>
            <a:r>
              <a:rPr lang="cy-GB" dirty="0" err="1" smtClean="0"/>
              <a:t>Cola</a:t>
            </a:r>
            <a:r>
              <a:rPr lang="cy-GB" dirty="0" smtClean="0"/>
              <a:t> erioed wedi dilyn strwythur rheoli clasurol. Oherwydd fod yn sefydliad mor fawr mae llawer o rheolwyr ganddo er mwyn sicrhau fod pawb yn gweithio gyda’i gilydd. </a:t>
            </a:r>
            <a:endParaRPr lang="cy-GB" dirty="0"/>
          </a:p>
          <a:p>
            <a:pPr marL="285750" indent="-285750">
              <a:buFont typeface="Arial" panose="020B0604020202020204" pitchFamily="34" charset="0"/>
              <a:buChar char="•"/>
            </a:pPr>
            <a:endParaRPr lang="cy-GB" b="1" dirty="0" smtClean="0"/>
          </a:p>
          <a:p>
            <a:pPr marL="285750" indent="-285750">
              <a:buFont typeface="Arial" panose="020B0604020202020204" pitchFamily="34" charset="0"/>
              <a:buChar char="•"/>
            </a:pPr>
            <a:r>
              <a:rPr lang="cy-GB" b="1" dirty="0" smtClean="0"/>
              <a:t>Damcaniaethau: </a:t>
            </a:r>
            <a:r>
              <a:rPr lang="cy-GB" dirty="0" smtClean="0"/>
              <a:t>Systemau organig sydd yn gorfod addasu i anghenion amgylcheddol.</a:t>
            </a:r>
          </a:p>
          <a:p>
            <a:pPr marL="285750" indent="-285750">
              <a:buFont typeface="Arial" panose="020B0604020202020204" pitchFamily="34" charset="0"/>
              <a:buChar char="•"/>
            </a:pPr>
            <a:r>
              <a:rPr lang="cy-GB" dirty="0" smtClean="0"/>
              <a:t>Agwedd fodern tuag </a:t>
            </a:r>
            <a:r>
              <a:rPr lang="cy-GB" dirty="0"/>
              <a:t>at sefydliadau: </a:t>
            </a:r>
            <a:r>
              <a:rPr lang="cy-GB" dirty="0" smtClean="0"/>
              <a:t>amlddisgyblaeth,  natur ddeinamig tuag at gyfathrebu a phwysigrwydd integreiddio. </a:t>
            </a:r>
          </a:p>
          <a:p>
            <a:pPr marL="285750" indent="-285750">
              <a:buFont typeface="Arial" panose="020B0604020202020204" pitchFamily="34" charset="0"/>
              <a:buChar char="•"/>
            </a:pPr>
            <a:endParaRPr lang="cy-GB" b="1" dirty="0" smtClean="0"/>
          </a:p>
          <a:p>
            <a:pPr marL="285750" indent="-285750">
              <a:buFont typeface="Arial" panose="020B0604020202020204" pitchFamily="34" charset="0"/>
              <a:buChar char="•"/>
            </a:pPr>
            <a:r>
              <a:rPr lang="cy-GB" b="1" dirty="0" smtClean="0"/>
              <a:t>Y gyfrwng</a:t>
            </a:r>
            <a:r>
              <a:rPr lang="cy-GB" dirty="0" smtClean="0"/>
              <a:t>: Ble mae’r sefydliad ac unigolion yn cydweithio, mae hyn yn chwarae rôl allweddol mewn sicrhau sefydliad cynaliadwy. </a:t>
            </a:r>
            <a:endParaRPr lang="cy-GB" dirty="0"/>
          </a:p>
          <a:p>
            <a:pPr marL="285750" indent="-285750">
              <a:buFont typeface="Arial" panose="020B0604020202020204" pitchFamily="34" charset="0"/>
              <a:buChar char="•"/>
            </a:pPr>
            <a:endParaRPr lang="cy-GB" dirty="0" smtClean="0"/>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endParaRPr lang="cy-GB" dirty="0"/>
          </a:p>
        </p:txBody>
      </p:sp>
      <p:sp>
        <p:nvSpPr>
          <p:cNvPr id="5" name="AutoShape 2" descr="Image result for coca cola own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6" name="Picture 5"/>
          <p:cNvPicPr>
            <a:picLocks noChangeAspect="1"/>
          </p:cNvPicPr>
          <p:nvPr/>
        </p:nvPicPr>
        <p:blipFill>
          <a:blip r:embed="rId2"/>
          <a:stretch>
            <a:fillRect/>
          </a:stretch>
        </p:blipFill>
        <p:spPr>
          <a:xfrm>
            <a:off x="8379441" y="4742513"/>
            <a:ext cx="2857500" cy="1600200"/>
          </a:xfrm>
          <a:prstGeom prst="rect">
            <a:avLst/>
          </a:prstGeom>
        </p:spPr>
      </p:pic>
    </p:spTree>
    <p:extLst>
      <p:ext uri="{BB962C8B-B14F-4D97-AF65-F5344CB8AC3E}">
        <p14:creationId xmlns:p14="http://schemas.microsoft.com/office/powerpoint/2010/main" val="36711187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46663" y="286603"/>
            <a:ext cx="10167582" cy="6401753"/>
          </a:xfrm>
          <a:prstGeom prst="rect">
            <a:avLst/>
          </a:prstGeom>
          <a:noFill/>
        </p:spPr>
        <p:txBody>
          <a:bodyPr wrap="square" rtlCol="0">
            <a:spAutoFit/>
          </a:bodyPr>
          <a:lstStyle/>
          <a:p>
            <a:r>
              <a:rPr lang="en-GB" sz="2400" dirty="0"/>
              <a:t>References</a:t>
            </a:r>
          </a:p>
          <a:p>
            <a:endParaRPr lang="en-GB" sz="1100" dirty="0" smtClean="0"/>
          </a:p>
          <a:p>
            <a:r>
              <a:rPr lang="en-GB" sz="1400" dirty="0" smtClean="0"/>
              <a:t>1. </a:t>
            </a:r>
            <a:r>
              <a:rPr lang="en-GB" sz="1400" dirty="0" err="1" smtClean="0"/>
              <a:t>Bhasin</a:t>
            </a:r>
            <a:r>
              <a:rPr lang="en-GB" sz="1400" dirty="0"/>
              <a:t>, H. (2018). </a:t>
            </a:r>
            <a:r>
              <a:rPr lang="en-GB" sz="1400" i="1" dirty="0"/>
              <a:t>SWOT of Coca Cola - SWOT analysis of Coca cola</a:t>
            </a:r>
            <a:r>
              <a:rPr lang="en-GB" sz="1400" dirty="0"/>
              <a:t>. [online] Marketing91. Available at: https://www.marketing91.com/swot-coca-cola/ [Accessed 21 Dec. 2018].</a:t>
            </a:r>
          </a:p>
          <a:p>
            <a:endParaRPr lang="en-GB" sz="1400" dirty="0" smtClean="0"/>
          </a:p>
          <a:p>
            <a:r>
              <a:rPr lang="en-GB" sz="1400" dirty="0" smtClean="0"/>
              <a:t>2. Coca-cola.co.uk</a:t>
            </a:r>
            <a:r>
              <a:rPr lang="en-GB" sz="1400" dirty="0"/>
              <a:t>. (2018). </a:t>
            </a:r>
            <a:r>
              <a:rPr lang="en-GB" sz="1400" i="1" dirty="0"/>
              <a:t>Charity &amp; Community Projects | FAQ | Coca-Cola GB</a:t>
            </a:r>
            <a:r>
              <a:rPr lang="en-GB" sz="1400" dirty="0"/>
              <a:t>. [online] Available at: https://www.coca-cola.co.uk/faq/does-coca-cola-support-any-particular-charities-community-projects [Accessed 21 Dec. 2018].</a:t>
            </a:r>
          </a:p>
          <a:p>
            <a:endParaRPr lang="en-GB" sz="1400" dirty="0" smtClean="0"/>
          </a:p>
          <a:p>
            <a:r>
              <a:rPr lang="en-GB" sz="1400" dirty="0" smtClean="0"/>
              <a:t>3. Coca-cola.co.uk</a:t>
            </a:r>
            <a:r>
              <a:rPr lang="en-GB" sz="1400" dirty="0"/>
              <a:t>. (2018). </a:t>
            </a:r>
            <a:r>
              <a:rPr lang="en-GB" sz="1400" i="1" dirty="0"/>
              <a:t>The Coca-Cola Foundation Announces $1 Billion Giving Milestone</a:t>
            </a:r>
            <a:r>
              <a:rPr lang="en-GB" sz="1400" dirty="0"/>
              <a:t>. [online] Available at: https://www.coca-cola.co.uk/stories/the-coca-cola-foundation-announces-1-billion-giving-milestone [Accessed 21 Dec. 2018].</a:t>
            </a:r>
          </a:p>
          <a:p>
            <a:r>
              <a:rPr lang="en-GB" sz="1400" dirty="0" err="1"/>
              <a:t>Frue</a:t>
            </a:r>
            <a:r>
              <a:rPr lang="en-GB" sz="1400" dirty="0"/>
              <a:t>, K. (2018). </a:t>
            </a:r>
            <a:r>
              <a:rPr lang="en-GB" sz="1400" i="1" dirty="0"/>
              <a:t>PESTLE Analysis of Coca Cola</a:t>
            </a:r>
            <a:r>
              <a:rPr lang="en-GB" sz="1400" dirty="0"/>
              <a:t>. [online] PESTLE Analysis. Available at: https://pestleanalysis.com/pestle-analysis-of-coca-cola/ [Accessed 21 Dec. 2018].</a:t>
            </a:r>
          </a:p>
          <a:p>
            <a:endParaRPr lang="en-GB" sz="1400" dirty="0" smtClean="0"/>
          </a:p>
          <a:p>
            <a:r>
              <a:rPr lang="en-GB" sz="1400" dirty="0" smtClean="0"/>
              <a:t>4. Google.com</a:t>
            </a:r>
            <a:r>
              <a:rPr lang="en-GB" sz="1400" dirty="0"/>
              <a:t>. (2018). </a:t>
            </a:r>
            <a:r>
              <a:rPr lang="en-GB" sz="1400" i="1" dirty="0"/>
              <a:t>Homepage | Journey | Coca-Cola Great Britain</a:t>
            </a:r>
            <a:r>
              <a:rPr lang="en-GB" sz="1400" dirty="0"/>
              <a:t>. [online] Available at: https://www.google.com/aclk?sa=L&amp;ai=DChcSEwju6tTJtbHfAhVFtO0KHQpoAyAYABAAGgJkZw&amp;ae=1&amp;sig=AOD64_25bRWtr05P7vAmeJpHO6RMmUcrFg&amp;q=&amp;ved=2ahUKEwjcltDJtbHfAhVTtXEKHXGoCOIQ0Qx6BAgREAE&amp;adurl=https://www.coca-cola.co.uk%3Fgclid%3DEAIaIQobChMI7urUybWx3wIVRbTtCh0KaAMgEAAYASAAEgLO8PD_BwE [Accessed 21 Dec. 2018].</a:t>
            </a:r>
          </a:p>
          <a:p>
            <a:endParaRPr lang="en-GB" sz="1400" dirty="0" smtClean="0"/>
          </a:p>
          <a:p>
            <a:r>
              <a:rPr lang="en-GB" sz="1400" dirty="0" smtClean="0"/>
              <a:t>5. Managementstudyguide.com</a:t>
            </a:r>
            <a:r>
              <a:rPr lang="en-GB" sz="1400" dirty="0"/>
              <a:t>. (2018). </a:t>
            </a:r>
            <a:r>
              <a:rPr lang="en-GB" sz="1400" i="1" dirty="0"/>
              <a:t>How Management Functions are Performed at Coca Cola</a:t>
            </a:r>
            <a:r>
              <a:rPr lang="en-GB" sz="1400" dirty="0"/>
              <a:t>. [online] Available at: https://www.managementstudyguide.com/how-management-functions-are-performed-at-coca-cola.htm [Accessed 21 Dec. 2018].</a:t>
            </a:r>
          </a:p>
          <a:p>
            <a:endParaRPr lang="en-GB" sz="1400" dirty="0" smtClean="0"/>
          </a:p>
          <a:p>
            <a:r>
              <a:rPr lang="en-GB" sz="1400" dirty="0" smtClean="0"/>
              <a:t>6. O</a:t>
            </a:r>
            <a:r>
              <a:rPr lang="en-GB" sz="1400" dirty="0"/>
              <a:t>&amp;#39;Brien, S. (2018). </a:t>
            </a:r>
            <a:r>
              <a:rPr lang="en-GB" sz="1400" i="1" dirty="0"/>
              <a:t>Coca Cola Vs. Pepsi: Comparing Sales, Earnings &amp; More</a:t>
            </a:r>
            <a:r>
              <a:rPr lang="en-GB" sz="1400" dirty="0"/>
              <a:t>. [online] Dividend.com. Available at: https://www.dividend.com/how-to-invest/7-charts-that-compare-coca-cola-and-pepsico-ko-pep/ [Accessed 21 Dec. 2018].</a:t>
            </a:r>
          </a:p>
          <a:p>
            <a:endParaRPr lang="en-GB" sz="1100" dirty="0" smtClean="0"/>
          </a:p>
        </p:txBody>
      </p:sp>
    </p:spTree>
    <p:extLst>
      <p:ext uri="{BB962C8B-B14F-4D97-AF65-F5344CB8AC3E}">
        <p14:creationId xmlns:p14="http://schemas.microsoft.com/office/powerpoint/2010/main" val="18351346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33266" y="204717"/>
            <a:ext cx="9880979" cy="6524863"/>
          </a:xfrm>
          <a:prstGeom prst="rect">
            <a:avLst/>
          </a:prstGeom>
          <a:noFill/>
        </p:spPr>
        <p:txBody>
          <a:bodyPr wrap="square" rtlCol="0">
            <a:spAutoFit/>
          </a:bodyPr>
          <a:lstStyle/>
          <a:p>
            <a:r>
              <a:rPr lang="en-GB" sz="1600" dirty="0"/>
              <a:t>7. The Coca-Cola Company. (2018). </a:t>
            </a:r>
            <a:r>
              <a:rPr lang="en-GB" sz="1600" i="1" dirty="0"/>
              <a:t>Coca-Cola Leaders Join Global Conversation on Growth and Resiliency</a:t>
            </a:r>
            <a:r>
              <a:rPr lang="en-GB" sz="1600" dirty="0"/>
              <a:t>. [online] Available at: https://www.coca-colacompany.com/stories/davos-2013-coca-cola-leaders-join-global-conversation-on-growth-resiliency [Accessed 21 Dec. 2018].</a:t>
            </a:r>
          </a:p>
          <a:p>
            <a:endParaRPr lang="en-GB" sz="1600" dirty="0"/>
          </a:p>
          <a:p>
            <a:r>
              <a:rPr lang="en-GB" sz="1600" dirty="0"/>
              <a:t>8. The Coca-Cola Company. (2018). </a:t>
            </a:r>
            <a:r>
              <a:rPr lang="en-GB" sz="1600" i="1" dirty="0"/>
              <a:t>Leadership Viewpoints - The Coca-Cola Company</a:t>
            </a:r>
            <a:r>
              <a:rPr lang="en-GB" sz="1600" dirty="0"/>
              <a:t>. [online] Available at: https://www.coca-colacompany.com/our-company/leadership-viewpoints [Accessed 21 Dec. 2018].</a:t>
            </a:r>
          </a:p>
          <a:p>
            <a:endParaRPr lang="en-GB" sz="1600" dirty="0"/>
          </a:p>
          <a:p>
            <a:r>
              <a:rPr lang="en-GB" sz="1600" dirty="0"/>
              <a:t>9. The Coca-Cola Company. (2018). </a:t>
            </a:r>
            <a:r>
              <a:rPr lang="en-GB" sz="1600" i="1" dirty="0"/>
              <a:t>The Coca-Cola Company Announces New International Structure, Promotes Key Leaders</a:t>
            </a:r>
            <a:r>
              <a:rPr lang="en-GB" sz="1600" dirty="0"/>
              <a:t>. [online] Available at: https://www.coca-colacompany.com/press-center/press-releases/the-coca-cola-company-announces-new-international-structure-promotes-key-leaders [Accessed 21 Dec. 2018].</a:t>
            </a:r>
          </a:p>
          <a:p>
            <a:endParaRPr lang="en-GB" sz="1600" dirty="0"/>
          </a:p>
          <a:p>
            <a:r>
              <a:rPr lang="en-GB" sz="1600" dirty="0"/>
              <a:t>10.The Coca-Cola Company. (2018). </a:t>
            </a:r>
            <a:r>
              <a:rPr lang="en-GB" sz="1600" i="1" dirty="0"/>
              <a:t>Warren Buffet: Why the Largest Coca-Cola Shareowner Will Never Sell His Coca-Cola Stock</a:t>
            </a:r>
            <a:r>
              <a:rPr lang="en-GB" sz="1600" dirty="0"/>
              <a:t>. [online] Available at: https://www.coca-colacompany.com/stories/i-like-to-bet-on-sure-things-warren-buffett-on-why-hell-never-sell-a-share-of-coke-stock [Accessed 21 Dec. 2018].</a:t>
            </a:r>
          </a:p>
          <a:p>
            <a:endParaRPr lang="en-GB" sz="1600" dirty="0"/>
          </a:p>
          <a:p>
            <a:r>
              <a:rPr lang="en-GB" sz="1600" dirty="0"/>
              <a:t>11.The Coca-Cola Company. (2018). </a:t>
            </a:r>
            <a:r>
              <a:rPr lang="en-GB" sz="1600" i="1" dirty="0"/>
              <a:t>Why Work at The Coca-Cola Company</a:t>
            </a:r>
            <a:r>
              <a:rPr lang="en-GB" sz="1600" dirty="0"/>
              <a:t>. [online] Available at: https://www.coca-colacompany.com/careers/why-work-at-the-coca-cola-company [Accessed 21 Dec. 2018</a:t>
            </a:r>
            <a:r>
              <a:rPr lang="en-GB" sz="1600" dirty="0" smtClean="0"/>
              <a:t>].</a:t>
            </a:r>
          </a:p>
          <a:p>
            <a:endParaRPr lang="en-GB" sz="1600" dirty="0"/>
          </a:p>
          <a:p>
            <a:r>
              <a:rPr lang="en-GB" sz="1600" i="1" dirty="0" smtClean="0"/>
              <a:t>12. Our </a:t>
            </a:r>
            <a:r>
              <a:rPr lang="en-GB" sz="1600" i="1" dirty="0"/>
              <a:t>Mission Statement &amp; Company Values | Coca-Cola GB</a:t>
            </a:r>
            <a:r>
              <a:rPr lang="en-GB" sz="1600" dirty="0"/>
              <a:t>. [online] Available at: https://www.coca-cola.co.uk/about-us/mission-vision-and-values [Accessed 17 Dec. 2018].</a:t>
            </a:r>
          </a:p>
          <a:p>
            <a:endParaRPr lang="cy-GB" sz="1600" dirty="0"/>
          </a:p>
          <a:p>
            <a:endParaRPr lang="en-GB" sz="1600" dirty="0"/>
          </a:p>
        </p:txBody>
      </p:sp>
    </p:spTree>
    <p:extLst>
      <p:ext uri="{BB962C8B-B14F-4D97-AF65-F5344CB8AC3E}">
        <p14:creationId xmlns:p14="http://schemas.microsoft.com/office/powerpoint/2010/main" val="3625883390"/>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523</TotalTime>
  <Words>1678</Words>
  <Application>Microsoft Office PowerPoint</Application>
  <PresentationFormat>Widescreen</PresentationFormat>
  <Paragraphs>133</Paragraphs>
  <Slides>18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Cambria</vt:lpstr>
      <vt:lpstr>Century Gothic</vt:lpstr>
      <vt:lpstr>Lucida Handwriting</vt:lpstr>
      <vt:lpstr>Wingdings 3</vt:lpstr>
      <vt:lpstr>Wisp</vt:lpstr>
      <vt:lpstr>Coca – Cola   Rhodri Phillips  - 1805871  Contemporary Management Approaches   Assigment 2 – Davina Evans </vt:lpstr>
      <vt:lpstr>PowerPoint Presentation</vt:lpstr>
      <vt:lpstr>Mission Statement:       Gallwn ddweud llawer am gwmni wrth edrych ar eu ‘mission statement’ Mae gan bron pob gwmni ‘mission statement’. Gallwch ddarganfod ‘mission statement’ cwmni ar eu wefan wrth fynd I fewn I ‘corporate information’ neu ‘company information’. Dydy hi ddim yn sicr fod gan pob cwmni ‘mission statement’, ond mae gan mwyafrif o gwmniau mawr un. Weithiau bydd eu ‘mission statement’ ar eu cardiau busnes neu thaflen busnes neu cherbyd busnes. Credau Coca – Cola fod yn rhaid edrych ymlaen I’r dyfodol er mwyn paratoi beth sydd I ddod a mewn pa ffyrdd sydd angen newid. Wrth edrych ymlaen ir 10 mlynedd nesaf mae Coca – Cola yn sicrhau newidiant perthnasol sydd yn ofynol i’r dyfodol.  Mae Coca – cola yn credu wrth ddilyn y tair cam hwn, byddwn yn llwyddianus ac yn sichrau boddhad cwsmeriaid mewn flynyddoedd i ddod.</vt:lpstr>
      <vt:lpstr>Dulliau Rheoli   Er mwyn i Coca – Cola  rheoli beth sydd angen iddyn wneud er mwyn sefydlu dyfodol da, mae’n nhw wedi  creu rhestr o nodau i ddilyn yn agos ac i gyrraedd yn y dyfodol agos, dyma nhw:   -  Pobol:  Mae’r cwmni yn ceisio dylanwadu ar eu gilydd er mwyn cyrraedd ei llawn potensial a sicrhau amgylchedd da i weithio.  -  Portffolio: Cynnig amrywiaeth o ddiodydd a frandiau er mwyn cyrraedd gofynion pawb.  - Partneriaid: Ennill ymddiriedolaeth nifer o wahanol bartneriaid o amgylch y byd ac adeiladu teyrngarwch gyda’i gilydd.   - Planed: Fod yn ddinesydd byd eang cyfrifol wrth wneud gwahaniaeth drwy gynnig cymorth a help adeiladu cymunedau cynaliadwy.    - Elw: Sicrhau elw mwyaf posibl er mwyn rhoi yn nol i gyfranddalwyr, gan hefyd fod yn ofalus o gyfrifoldeb eu hun.   - Cynhyrchiant: Sicrhau ei bod yn sefydliad sydd yn symud yn gyflym mewn ffyrdd effeithiol.           </vt:lpstr>
      <vt:lpstr>Coca – Cola Company Values:    1.  Arweinyddiaeth – Y gallu a’r hyder i sicrhau dyfodol gwell   2. Cydweithrediad – Hybu chasglu a rhannu gwybodaeth  3. Uniondeb – Fod yn wirioneddol  4. Atebolrwydd – Cymryd cyfrifoldeb  5. Angerdd – ymrwymiaeth i’w gwaith   6. Amrywiaeth – Mor gynhwysol a’i brandiau, cael llawer o wahanol bethau i’w chynnig   7. Ansawdd – Os gwneud rhywbeth, gwneud e’n iawn</vt:lpstr>
      <vt:lpstr>PESTEL    Political: Mae’n rhaid i gynnyrch Coca – Cola gyrraedd safon yr FDA (Food and Drug Association) sydd wedi’i osod gan y llywodraeth, ac ar ôl pasio hwn mae Coca – cola yn cael rhoi eu cynnyrch ar y silffoedd.  Economical: Mae Coca – Cola yn dosbarthu eu cynnyrch led – led y byd i amrywiaeth o wahanol arferion, diwylliannau, a dymuniadau. Mae Coca – Cola wedi newid ac diweddari eu cynnyrch er mwyn plesio’u cwsmeriaid i gyd. Mae gan y cwmni $80 Biliwn a mwy mewn ecwiti, y mwyafrif o hwn yn dod o’r busnes diodydd. Mae tua 70% o’i incwm yn dod o’r tu allan i’r UD. Yn y blynyddoedd diwethaf mae pobl yn edrych am ddiodydd mwy iachus, ond dyd Coca – Cola ddim yn barod i gymryd y cam yna eto.   Social: Mae Coca – Cola yn dosbarthu nifer o’i cynnyrch i wledydd diwylliannol, ac mae’n ceision cyrraedd anghenion y cwsmeriaid yma. Yn Japan, creodd Coca – Cola 30 o flasau gwahanol er mwyn apelio at bobl Japan. Mae hyn hefyd yn digwydd yn China. Mae pobl America yn gofyn am ddiodydd mwy iachus fel te neu ddŵr ond mae angen Coca – Cola ymateb i’w gofynion.        </vt:lpstr>
      <vt:lpstr>PowerPoint Presentation</vt:lpstr>
      <vt:lpstr>Dadansoddiad SWOT</vt:lpstr>
      <vt:lpstr>PowerPoint Presentation</vt:lpstr>
      <vt:lpstr>PowerPoint Presentation</vt:lpstr>
      <vt:lpstr>Dadansoddiad SWOT</vt:lpstr>
      <vt:lpstr>PowerPoint Presentation</vt:lpstr>
      <vt:lpstr>PowerPoint Presentation</vt:lpstr>
      <vt:lpstr>Gweithio fel grŵp a fel tîm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Coca - Cola</dc:title>
  <dc:creator>Caroline Phillips</dc:creator>
  <cp:lastModifiedBy>Caroline Phillips</cp:lastModifiedBy>
  <cp:revision>61</cp:revision>
  <dcterms:created xsi:type="dcterms:W3CDTF">2018-12-17T14:50:02Z</dcterms:created>
  <dcterms:modified xsi:type="dcterms:W3CDTF">2018-12-21T17:21:50Z</dcterms:modified>
</cp:coreProperties>
</file>