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57" r:id="rId6"/>
    <p:sldId id="258" r:id="rId7"/>
    <p:sldId id="265" r:id="rId8"/>
    <p:sldId id="259" r:id="rId9"/>
    <p:sldId id="260" r:id="rId10"/>
    <p:sldId id="263" r:id="rId11"/>
    <p:sldId id="264" r:id="rId12"/>
    <p:sldId id="262"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6EEFF4-9355-4B19-889C-15276064CF48}">
          <p14:sldIdLst>
            <p14:sldId id="256"/>
            <p14:sldId id="257"/>
          </p14:sldIdLst>
        </p14:section>
        <p14:section name="Untitled Section" id="{F0EF6516-092D-427D-B074-B77ABB8F5329}">
          <p14:sldIdLst>
            <p14:sldId id="258"/>
            <p14:sldId id="265"/>
            <p14:sldId id="259"/>
            <p14:sldId id="260"/>
            <p14:sldId id="263"/>
            <p14:sldId id="264"/>
            <p14:sldId id="262"/>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F2F476-D22C-4566-B501-50E8180AFFAE}" v="7" dt="2026-10-18T18:25:54.9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32" d="100"/>
          <a:sy n="32" d="100"/>
        </p:scale>
        <p:origin x="112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jun Kumar (2513702)" userId="fd94f5d0-5095-42a1-ace5-d2d7cf8a116f" providerId="ADAL" clId="{7820AB56-1D8A-43EC-825F-C86E12F80888}"/>
    <pc:docChg chg="modSld">
      <pc:chgData name="Arjun Kumar (2513702)" userId="fd94f5d0-5095-42a1-ace5-d2d7cf8a116f" providerId="ADAL" clId="{7820AB56-1D8A-43EC-825F-C86E12F80888}" dt="2026-10-18T18:24:10.848" v="5"/>
      <pc:docMkLst>
        <pc:docMk/>
      </pc:docMkLst>
      <pc:sldChg chg="modSp">
        <pc:chgData name="Arjun Kumar (2513702)" userId="fd94f5d0-5095-42a1-ace5-d2d7cf8a116f" providerId="ADAL" clId="{7820AB56-1D8A-43EC-825F-C86E12F80888}" dt="2026-10-18T18:22:55.066" v="3"/>
        <pc:sldMkLst>
          <pc:docMk/>
          <pc:sldMk cId="1122665779" sldId="260"/>
        </pc:sldMkLst>
        <pc:spChg chg="mod">
          <ac:chgData name="Arjun Kumar (2513702)" userId="fd94f5d0-5095-42a1-ace5-d2d7cf8a116f" providerId="ADAL" clId="{7820AB56-1D8A-43EC-825F-C86E12F80888}" dt="2026-10-18T18:22:55.066" v="3"/>
          <ac:spMkLst>
            <pc:docMk/>
            <pc:sldMk cId="1122665779" sldId="260"/>
            <ac:spMk id="2" creationId="{3AD684D5-8842-630F-8E68-74328F7007A2}"/>
          </ac:spMkLst>
        </pc:spChg>
        <pc:spChg chg="mod">
          <ac:chgData name="Arjun Kumar (2513702)" userId="fd94f5d0-5095-42a1-ace5-d2d7cf8a116f" providerId="ADAL" clId="{7820AB56-1D8A-43EC-825F-C86E12F80888}" dt="2026-10-18T18:07:09.538" v="0"/>
          <ac:spMkLst>
            <pc:docMk/>
            <pc:sldMk cId="1122665779" sldId="260"/>
            <ac:spMk id="3" creationId="{7183276E-0F79-45CE-5AA5-CC7E498F33BC}"/>
          </ac:spMkLst>
        </pc:spChg>
      </pc:sldChg>
      <pc:sldChg chg="addSp modSp">
        <pc:chgData name="Arjun Kumar (2513702)" userId="fd94f5d0-5095-42a1-ace5-d2d7cf8a116f" providerId="ADAL" clId="{7820AB56-1D8A-43EC-825F-C86E12F80888}" dt="2026-10-18T18:24:10.848" v="5"/>
        <pc:sldMkLst>
          <pc:docMk/>
          <pc:sldMk cId="3508050352" sldId="266"/>
        </pc:sldMkLst>
        <pc:spChg chg="add mod">
          <ac:chgData name="Arjun Kumar (2513702)" userId="fd94f5d0-5095-42a1-ace5-d2d7cf8a116f" providerId="ADAL" clId="{7820AB56-1D8A-43EC-825F-C86E12F80888}" dt="2026-10-18T18:24:10.848" v="5"/>
          <ac:spMkLst>
            <pc:docMk/>
            <pc:sldMk cId="3508050352" sldId="266"/>
            <ac:spMk id="2" creationId="{2A186E83-3FB6-2883-2EF2-26B72995200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483AE3-E225-401A-B506-A33162AB4403}" type="datetimeFigureOut">
              <a:rPr lang="en-GB" smtClean="0"/>
              <a:t>18/10/2026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BF981E-FA6E-438F-9418-D87F5660F90C}" type="slidenum">
              <a:rPr lang="en-GB" smtClean="0"/>
              <a:t>‹#›</a:t>
            </a:fld>
            <a:endParaRPr lang="en-GB"/>
          </a:p>
        </p:txBody>
      </p:sp>
    </p:spTree>
    <p:extLst>
      <p:ext uri="{BB962C8B-B14F-4D97-AF65-F5344CB8AC3E}">
        <p14:creationId xmlns:p14="http://schemas.microsoft.com/office/powerpoint/2010/main" val="1144180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BF981E-FA6E-438F-9418-D87F5660F90C}" type="slidenum">
              <a:rPr lang="en-GB" smtClean="0"/>
              <a:t>9</a:t>
            </a:fld>
            <a:endParaRPr lang="en-GB"/>
          </a:p>
        </p:txBody>
      </p:sp>
    </p:spTree>
    <p:extLst>
      <p:ext uri="{BB962C8B-B14F-4D97-AF65-F5344CB8AC3E}">
        <p14:creationId xmlns:p14="http://schemas.microsoft.com/office/powerpoint/2010/main" val="3390948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BC7C6-0CFE-C808-43D5-2068671E8AB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A2698FA-412A-43B6-4E43-91B6900CE6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B10324F-6FF9-BB47-E262-C8D8EC4FDC25}"/>
              </a:ext>
            </a:extLst>
          </p:cNvPr>
          <p:cNvSpPr>
            <a:spLocks noGrp="1"/>
          </p:cNvSpPr>
          <p:nvPr>
            <p:ph type="dt" sz="half" idx="10"/>
          </p:nvPr>
        </p:nvSpPr>
        <p:spPr/>
        <p:txBody>
          <a:bodyPr/>
          <a:lstStyle/>
          <a:p>
            <a:fld id="{38987A6F-FBE9-4801-9F44-2A07963C6FF1}" type="datetimeFigureOut">
              <a:rPr lang="en-GB" smtClean="0"/>
              <a:t>18/10/2026</a:t>
            </a:fld>
            <a:endParaRPr lang="en-GB"/>
          </a:p>
        </p:txBody>
      </p:sp>
      <p:sp>
        <p:nvSpPr>
          <p:cNvPr id="5" name="Footer Placeholder 4">
            <a:extLst>
              <a:ext uri="{FF2B5EF4-FFF2-40B4-BE49-F238E27FC236}">
                <a16:creationId xmlns:a16="http://schemas.microsoft.com/office/drawing/2014/main" id="{8522160C-B48B-0019-9CDF-04194EE503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E4E59A-4381-2A0D-B965-0D7EAE1C5E94}"/>
              </a:ext>
            </a:extLst>
          </p:cNvPr>
          <p:cNvSpPr>
            <a:spLocks noGrp="1"/>
          </p:cNvSpPr>
          <p:nvPr>
            <p:ph type="sldNum" sz="quarter" idx="12"/>
          </p:nvPr>
        </p:nvSpPr>
        <p:spPr/>
        <p:txBody>
          <a:bodyPr/>
          <a:lstStyle/>
          <a:p>
            <a:fld id="{BA87EB90-11F6-4897-9B20-DB52E6383A59}" type="slidenum">
              <a:rPr lang="en-GB" smtClean="0"/>
              <a:t>‹#›</a:t>
            </a:fld>
            <a:endParaRPr lang="en-GB"/>
          </a:p>
        </p:txBody>
      </p:sp>
    </p:spTree>
    <p:extLst>
      <p:ext uri="{BB962C8B-B14F-4D97-AF65-F5344CB8AC3E}">
        <p14:creationId xmlns:p14="http://schemas.microsoft.com/office/powerpoint/2010/main" val="1983628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1A37E-A238-9760-1A79-7E67C927A4B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F20F3D9-3F3C-07F4-6079-393E3318B7A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74853C-5F67-657B-5CEE-1C7EEDFF79F5}"/>
              </a:ext>
            </a:extLst>
          </p:cNvPr>
          <p:cNvSpPr>
            <a:spLocks noGrp="1"/>
          </p:cNvSpPr>
          <p:nvPr>
            <p:ph type="dt" sz="half" idx="10"/>
          </p:nvPr>
        </p:nvSpPr>
        <p:spPr/>
        <p:txBody>
          <a:bodyPr/>
          <a:lstStyle/>
          <a:p>
            <a:fld id="{38987A6F-FBE9-4801-9F44-2A07963C6FF1}" type="datetimeFigureOut">
              <a:rPr lang="en-GB" smtClean="0"/>
              <a:t>18/10/2026</a:t>
            </a:fld>
            <a:endParaRPr lang="en-GB"/>
          </a:p>
        </p:txBody>
      </p:sp>
      <p:sp>
        <p:nvSpPr>
          <p:cNvPr id="5" name="Footer Placeholder 4">
            <a:extLst>
              <a:ext uri="{FF2B5EF4-FFF2-40B4-BE49-F238E27FC236}">
                <a16:creationId xmlns:a16="http://schemas.microsoft.com/office/drawing/2014/main" id="{9DA208F8-9EE2-1763-B888-C1FED4A5C5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511786-10C9-B9AC-9033-492C5A0066F9}"/>
              </a:ext>
            </a:extLst>
          </p:cNvPr>
          <p:cNvSpPr>
            <a:spLocks noGrp="1"/>
          </p:cNvSpPr>
          <p:nvPr>
            <p:ph type="sldNum" sz="quarter" idx="12"/>
          </p:nvPr>
        </p:nvSpPr>
        <p:spPr/>
        <p:txBody>
          <a:bodyPr/>
          <a:lstStyle/>
          <a:p>
            <a:fld id="{BA87EB90-11F6-4897-9B20-DB52E6383A59}" type="slidenum">
              <a:rPr lang="en-GB" smtClean="0"/>
              <a:t>‹#›</a:t>
            </a:fld>
            <a:endParaRPr lang="en-GB"/>
          </a:p>
        </p:txBody>
      </p:sp>
    </p:spTree>
    <p:extLst>
      <p:ext uri="{BB962C8B-B14F-4D97-AF65-F5344CB8AC3E}">
        <p14:creationId xmlns:p14="http://schemas.microsoft.com/office/powerpoint/2010/main" val="1886995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32D18-029E-4BB0-A315-6D99D3067C1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19704F8-B841-2C28-14B7-DDDFFC74817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A81DA2F-40AD-5B87-1320-68D432EABD35}"/>
              </a:ext>
            </a:extLst>
          </p:cNvPr>
          <p:cNvSpPr>
            <a:spLocks noGrp="1"/>
          </p:cNvSpPr>
          <p:nvPr>
            <p:ph type="dt" sz="half" idx="10"/>
          </p:nvPr>
        </p:nvSpPr>
        <p:spPr/>
        <p:txBody>
          <a:bodyPr/>
          <a:lstStyle/>
          <a:p>
            <a:fld id="{38987A6F-FBE9-4801-9F44-2A07963C6FF1}" type="datetimeFigureOut">
              <a:rPr lang="en-GB" smtClean="0"/>
              <a:t>18/10/2026</a:t>
            </a:fld>
            <a:endParaRPr lang="en-GB"/>
          </a:p>
        </p:txBody>
      </p:sp>
      <p:sp>
        <p:nvSpPr>
          <p:cNvPr id="5" name="Footer Placeholder 4">
            <a:extLst>
              <a:ext uri="{FF2B5EF4-FFF2-40B4-BE49-F238E27FC236}">
                <a16:creationId xmlns:a16="http://schemas.microsoft.com/office/drawing/2014/main" id="{0A056EC3-F987-0F81-012F-D7266F4CBB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4C459A-16AB-1103-D9C3-E705A6820AC3}"/>
              </a:ext>
            </a:extLst>
          </p:cNvPr>
          <p:cNvSpPr>
            <a:spLocks noGrp="1"/>
          </p:cNvSpPr>
          <p:nvPr>
            <p:ph type="sldNum" sz="quarter" idx="12"/>
          </p:nvPr>
        </p:nvSpPr>
        <p:spPr/>
        <p:txBody>
          <a:bodyPr/>
          <a:lstStyle/>
          <a:p>
            <a:fld id="{BA87EB90-11F6-4897-9B20-DB52E6383A59}" type="slidenum">
              <a:rPr lang="en-GB" smtClean="0"/>
              <a:t>‹#›</a:t>
            </a:fld>
            <a:endParaRPr lang="en-GB"/>
          </a:p>
        </p:txBody>
      </p:sp>
    </p:spTree>
    <p:extLst>
      <p:ext uri="{BB962C8B-B14F-4D97-AF65-F5344CB8AC3E}">
        <p14:creationId xmlns:p14="http://schemas.microsoft.com/office/powerpoint/2010/main" val="3750049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ED749-B7B2-7A8E-1C09-33FBA23B72B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FCAF207-454E-BDBE-C1C2-C11F307E51B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E0393A0-F0CF-4881-5AE4-28039EBDCA1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2DF6977-96A6-CC78-1A57-34588633DBFF}"/>
              </a:ext>
            </a:extLst>
          </p:cNvPr>
          <p:cNvSpPr>
            <a:spLocks noGrp="1"/>
          </p:cNvSpPr>
          <p:nvPr>
            <p:ph type="dt" sz="half" idx="10"/>
          </p:nvPr>
        </p:nvSpPr>
        <p:spPr/>
        <p:txBody>
          <a:bodyPr/>
          <a:lstStyle/>
          <a:p>
            <a:fld id="{38987A6F-FBE9-4801-9F44-2A07963C6FF1}" type="datetimeFigureOut">
              <a:rPr lang="en-GB" smtClean="0"/>
              <a:t>18/10/2026</a:t>
            </a:fld>
            <a:endParaRPr lang="en-GB"/>
          </a:p>
        </p:txBody>
      </p:sp>
      <p:sp>
        <p:nvSpPr>
          <p:cNvPr id="6" name="Footer Placeholder 5">
            <a:extLst>
              <a:ext uri="{FF2B5EF4-FFF2-40B4-BE49-F238E27FC236}">
                <a16:creationId xmlns:a16="http://schemas.microsoft.com/office/drawing/2014/main" id="{CC6644CE-36F8-9352-AF96-C8BFC043A9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4EAF92-F00B-7E3A-1B3D-CAD53237787B}"/>
              </a:ext>
            </a:extLst>
          </p:cNvPr>
          <p:cNvSpPr>
            <a:spLocks noGrp="1"/>
          </p:cNvSpPr>
          <p:nvPr>
            <p:ph type="sldNum" sz="quarter" idx="12"/>
          </p:nvPr>
        </p:nvSpPr>
        <p:spPr/>
        <p:txBody>
          <a:bodyPr/>
          <a:lstStyle/>
          <a:p>
            <a:fld id="{BA87EB90-11F6-4897-9B20-DB52E6383A59}" type="slidenum">
              <a:rPr lang="en-GB" smtClean="0"/>
              <a:t>‹#›</a:t>
            </a:fld>
            <a:endParaRPr lang="en-GB"/>
          </a:p>
        </p:txBody>
      </p:sp>
    </p:spTree>
    <p:extLst>
      <p:ext uri="{BB962C8B-B14F-4D97-AF65-F5344CB8AC3E}">
        <p14:creationId xmlns:p14="http://schemas.microsoft.com/office/powerpoint/2010/main" val="830957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89CEE-F2A8-9D7E-59D4-3DA1BE47A81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ADEDB11-269E-9405-AE3D-B859F75804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BA3DEF-181F-AAA6-6D18-54FC768262E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C3C9516-AF43-558A-27E1-58133A435E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5CF977F-04D5-7384-B08D-BA1915D2350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320B1E4-7B3F-F90F-F288-B878E99A8819}"/>
              </a:ext>
            </a:extLst>
          </p:cNvPr>
          <p:cNvSpPr>
            <a:spLocks noGrp="1"/>
          </p:cNvSpPr>
          <p:nvPr>
            <p:ph type="dt" sz="half" idx="10"/>
          </p:nvPr>
        </p:nvSpPr>
        <p:spPr/>
        <p:txBody>
          <a:bodyPr/>
          <a:lstStyle/>
          <a:p>
            <a:fld id="{38987A6F-FBE9-4801-9F44-2A07963C6FF1}" type="datetimeFigureOut">
              <a:rPr lang="en-GB" smtClean="0"/>
              <a:t>18/10/2026</a:t>
            </a:fld>
            <a:endParaRPr lang="en-GB"/>
          </a:p>
        </p:txBody>
      </p:sp>
      <p:sp>
        <p:nvSpPr>
          <p:cNvPr id="8" name="Footer Placeholder 7">
            <a:extLst>
              <a:ext uri="{FF2B5EF4-FFF2-40B4-BE49-F238E27FC236}">
                <a16:creationId xmlns:a16="http://schemas.microsoft.com/office/drawing/2014/main" id="{59493FFF-1001-A8DD-730A-5623EC4852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3D21D5-6ACB-857B-467C-98AB5C4D0845}"/>
              </a:ext>
            </a:extLst>
          </p:cNvPr>
          <p:cNvSpPr>
            <a:spLocks noGrp="1"/>
          </p:cNvSpPr>
          <p:nvPr>
            <p:ph type="sldNum" sz="quarter" idx="12"/>
          </p:nvPr>
        </p:nvSpPr>
        <p:spPr/>
        <p:txBody>
          <a:bodyPr/>
          <a:lstStyle/>
          <a:p>
            <a:fld id="{BA87EB90-11F6-4897-9B20-DB52E6383A59}" type="slidenum">
              <a:rPr lang="en-GB" smtClean="0"/>
              <a:t>‹#›</a:t>
            </a:fld>
            <a:endParaRPr lang="en-GB"/>
          </a:p>
        </p:txBody>
      </p:sp>
    </p:spTree>
    <p:extLst>
      <p:ext uri="{BB962C8B-B14F-4D97-AF65-F5344CB8AC3E}">
        <p14:creationId xmlns:p14="http://schemas.microsoft.com/office/powerpoint/2010/main" val="4066133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BE6EA-936E-7D26-776C-9895B4E7C63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4A03029-8548-A378-2501-E65BDADDACBC}"/>
              </a:ext>
            </a:extLst>
          </p:cNvPr>
          <p:cNvSpPr>
            <a:spLocks noGrp="1"/>
          </p:cNvSpPr>
          <p:nvPr>
            <p:ph type="dt" sz="half" idx="10"/>
          </p:nvPr>
        </p:nvSpPr>
        <p:spPr/>
        <p:txBody>
          <a:bodyPr/>
          <a:lstStyle/>
          <a:p>
            <a:fld id="{38987A6F-FBE9-4801-9F44-2A07963C6FF1}" type="datetimeFigureOut">
              <a:rPr lang="en-GB" smtClean="0"/>
              <a:t>18/10/2026</a:t>
            </a:fld>
            <a:endParaRPr lang="en-GB"/>
          </a:p>
        </p:txBody>
      </p:sp>
      <p:sp>
        <p:nvSpPr>
          <p:cNvPr id="4" name="Footer Placeholder 3">
            <a:extLst>
              <a:ext uri="{FF2B5EF4-FFF2-40B4-BE49-F238E27FC236}">
                <a16:creationId xmlns:a16="http://schemas.microsoft.com/office/drawing/2014/main" id="{FE83D204-3133-26A4-B889-E0F8639801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C7C1F5-84E0-AF88-65D9-0100140A3985}"/>
              </a:ext>
            </a:extLst>
          </p:cNvPr>
          <p:cNvSpPr>
            <a:spLocks noGrp="1"/>
          </p:cNvSpPr>
          <p:nvPr>
            <p:ph type="sldNum" sz="quarter" idx="12"/>
          </p:nvPr>
        </p:nvSpPr>
        <p:spPr/>
        <p:txBody>
          <a:bodyPr/>
          <a:lstStyle/>
          <a:p>
            <a:fld id="{BA87EB90-11F6-4897-9B20-DB52E6383A59}" type="slidenum">
              <a:rPr lang="en-GB" smtClean="0"/>
              <a:t>‹#›</a:t>
            </a:fld>
            <a:endParaRPr lang="en-GB"/>
          </a:p>
        </p:txBody>
      </p:sp>
    </p:spTree>
    <p:extLst>
      <p:ext uri="{BB962C8B-B14F-4D97-AF65-F5344CB8AC3E}">
        <p14:creationId xmlns:p14="http://schemas.microsoft.com/office/powerpoint/2010/main" val="709278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80769A-B560-91AE-4E7E-8F33BE06745D}"/>
              </a:ext>
            </a:extLst>
          </p:cNvPr>
          <p:cNvSpPr>
            <a:spLocks noGrp="1"/>
          </p:cNvSpPr>
          <p:nvPr>
            <p:ph type="dt" sz="half" idx="10"/>
          </p:nvPr>
        </p:nvSpPr>
        <p:spPr/>
        <p:txBody>
          <a:bodyPr/>
          <a:lstStyle/>
          <a:p>
            <a:fld id="{38987A6F-FBE9-4801-9F44-2A07963C6FF1}" type="datetimeFigureOut">
              <a:rPr lang="en-GB" smtClean="0"/>
              <a:t>18/10/2026</a:t>
            </a:fld>
            <a:endParaRPr lang="en-GB"/>
          </a:p>
        </p:txBody>
      </p:sp>
      <p:sp>
        <p:nvSpPr>
          <p:cNvPr id="3" name="Footer Placeholder 2">
            <a:extLst>
              <a:ext uri="{FF2B5EF4-FFF2-40B4-BE49-F238E27FC236}">
                <a16:creationId xmlns:a16="http://schemas.microsoft.com/office/drawing/2014/main" id="{422A0920-0989-6664-B6E4-64EA8B1644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BC0B98-7CCF-521E-D5B4-C122ED157379}"/>
              </a:ext>
            </a:extLst>
          </p:cNvPr>
          <p:cNvSpPr>
            <a:spLocks noGrp="1"/>
          </p:cNvSpPr>
          <p:nvPr>
            <p:ph type="sldNum" sz="quarter" idx="12"/>
          </p:nvPr>
        </p:nvSpPr>
        <p:spPr/>
        <p:txBody>
          <a:bodyPr/>
          <a:lstStyle/>
          <a:p>
            <a:fld id="{BA87EB90-11F6-4897-9B20-DB52E6383A59}" type="slidenum">
              <a:rPr lang="en-GB" smtClean="0"/>
              <a:t>‹#›</a:t>
            </a:fld>
            <a:endParaRPr lang="en-GB"/>
          </a:p>
        </p:txBody>
      </p:sp>
    </p:spTree>
    <p:extLst>
      <p:ext uri="{BB962C8B-B14F-4D97-AF65-F5344CB8AC3E}">
        <p14:creationId xmlns:p14="http://schemas.microsoft.com/office/powerpoint/2010/main" val="3422153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02E56-68FE-4A58-8BE9-2552357AFF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DCDC900-5FA0-5B20-2882-502DD9E1EF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381A361-6FC6-999A-A56A-DB0DB86BD1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9E1AE54-E650-C41F-4E8C-AF53B2B6486B}"/>
              </a:ext>
            </a:extLst>
          </p:cNvPr>
          <p:cNvSpPr>
            <a:spLocks noGrp="1"/>
          </p:cNvSpPr>
          <p:nvPr>
            <p:ph type="dt" sz="half" idx="10"/>
          </p:nvPr>
        </p:nvSpPr>
        <p:spPr/>
        <p:txBody>
          <a:bodyPr/>
          <a:lstStyle/>
          <a:p>
            <a:fld id="{38987A6F-FBE9-4801-9F44-2A07963C6FF1}" type="datetimeFigureOut">
              <a:rPr lang="en-GB" smtClean="0"/>
              <a:t>18/10/2026</a:t>
            </a:fld>
            <a:endParaRPr lang="en-GB"/>
          </a:p>
        </p:txBody>
      </p:sp>
      <p:sp>
        <p:nvSpPr>
          <p:cNvPr id="6" name="Footer Placeholder 5">
            <a:extLst>
              <a:ext uri="{FF2B5EF4-FFF2-40B4-BE49-F238E27FC236}">
                <a16:creationId xmlns:a16="http://schemas.microsoft.com/office/drawing/2014/main" id="{A5AB7CC4-69EC-D8C0-420B-A0612DABB1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B1881F-61B5-8AD9-BD9B-4B79FFAF633E}"/>
              </a:ext>
            </a:extLst>
          </p:cNvPr>
          <p:cNvSpPr>
            <a:spLocks noGrp="1"/>
          </p:cNvSpPr>
          <p:nvPr>
            <p:ph type="sldNum" sz="quarter" idx="12"/>
          </p:nvPr>
        </p:nvSpPr>
        <p:spPr/>
        <p:txBody>
          <a:bodyPr/>
          <a:lstStyle/>
          <a:p>
            <a:fld id="{BA87EB90-11F6-4897-9B20-DB52E6383A59}" type="slidenum">
              <a:rPr lang="en-GB" smtClean="0"/>
              <a:t>‹#›</a:t>
            </a:fld>
            <a:endParaRPr lang="en-GB"/>
          </a:p>
        </p:txBody>
      </p:sp>
    </p:spTree>
    <p:extLst>
      <p:ext uri="{BB962C8B-B14F-4D97-AF65-F5344CB8AC3E}">
        <p14:creationId xmlns:p14="http://schemas.microsoft.com/office/powerpoint/2010/main" val="282121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49FD4-970D-3612-BE1C-A7FF0332BC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DC434EF-6AA3-AAA2-04CC-FB69F60788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EFAE16-DE7B-3663-BB5A-5796A65183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849FEE-CCE3-C332-5956-62F2F463E7C5}"/>
              </a:ext>
            </a:extLst>
          </p:cNvPr>
          <p:cNvSpPr>
            <a:spLocks noGrp="1"/>
          </p:cNvSpPr>
          <p:nvPr>
            <p:ph type="dt" sz="half" idx="10"/>
          </p:nvPr>
        </p:nvSpPr>
        <p:spPr/>
        <p:txBody>
          <a:bodyPr/>
          <a:lstStyle/>
          <a:p>
            <a:fld id="{38987A6F-FBE9-4801-9F44-2A07963C6FF1}" type="datetimeFigureOut">
              <a:rPr lang="en-GB" smtClean="0"/>
              <a:t>18/10/2026</a:t>
            </a:fld>
            <a:endParaRPr lang="en-GB"/>
          </a:p>
        </p:txBody>
      </p:sp>
      <p:sp>
        <p:nvSpPr>
          <p:cNvPr id="6" name="Footer Placeholder 5">
            <a:extLst>
              <a:ext uri="{FF2B5EF4-FFF2-40B4-BE49-F238E27FC236}">
                <a16:creationId xmlns:a16="http://schemas.microsoft.com/office/drawing/2014/main" id="{89B2DBE6-0DC6-A6C4-A9C1-2E03B0E843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A0CFB3-5CDC-2FDD-6E8F-20A189A7DB80}"/>
              </a:ext>
            </a:extLst>
          </p:cNvPr>
          <p:cNvSpPr>
            <a:spLocks noGrp="1"/>
          </p:cNvSpPr>
          <p:nvPr>
            <p:ph type="sldNum" sz="quarter" idx="12"/>
          </p:nvPr>
        </p:nvSpPr>
        <p:spPr/>
        <p:txBody>
          <a:bodyPr/>
          <a:lstStyle/>
          <a:p>
            <a:fld id="{BA87EB90-11F6-4897-9B20-DB52E6383A59}" type="slidenum">
              <a:rPr lang="en-GB" smtClean="0"/>
              <a:t>‹#›</a:t>
            </a:fld>
            <a:endParaRPr lang="en-GB"/>
          </a:p>
        </p:txBody>
      </p:sp>
    </p:spTree>
    <p:extLst>
      <p:ext uri="{BB962C8B-B14F-4D97-AF65-F5344CB8AC3E}">
        <p14:creationId xmlns:p14="http://schemas.microsoft.com/office/powerpoint/2010/main" val="3779337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732BE-775C-A673-380F-E379A22B520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0B2721D-61ED-4A1D-0AA5-2C927EC8FB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79FDED-1B03-7A15-780A-EBED59196A12}"/>
              </a:ext>
            </a:extLst>
          </p:cNvPr>
          <p:cNvSpPr>
            <a:spLocks noGrp="1"/>
          </p:cNvSpPr>
          <p:nvPr>
            <p:ph type="dt" sz="half" idx="10"/>
          </p:nvPr>
        </p:nvSpPr>
        <p:spPr/>
        <p:txBody>
          <a:bodyPr/>
          <a:lstStyle/>
          <a:p>
            <a:fld id="{38987A6F-FBE9-4801-9F44-2A07963C6FF1}" type="datetimeFigureOut">
              <a:rPr lang="en-GB" smtClean="0"/>
              <a:t>18/10/2026</a:t>
            </a:fld>
            <a:endParaRPr lang="en-GB"/>
          </a:p>
        </p:txBody>
      </p:sp>
      <p:sp>
        <p:nvSpPr>
          <p:cNvPr id="5" name="Footer Placeholder 4">
            <a:extLst>
              <a:ext uri="{FF2B5EF4-FFF2-40B4-BE49-F238E27FC236}">
                <a16:creationId xmlns:a16="http://schemas.microsoft.com/office/drawing/2014/main" id="{A42F3D53-3AF4-8171-17D1-901F22C81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8A73C3-6EF1-10EF-ED85-14CB63792C36}"/>
              </a:ext>
            </a:extLst>
          </p:cNvPr>
          <p:cNvSpPr>
            <a:spLocks noGrp="1"/>
          </p:cNvSpPr>
          <p:nvPr>
            <p:ph type="sldNum" sz="quarter" idx="12"/>
          </p:nvPr>
        </p:nvSpPr>
        <p:spPr/>
        <p:txBody>
          <a:bodyPr/>
          <a:lstStyle/>
          <a:p>
            <a:fld id="{BA87EB90-11F6-4897-9B20-DB52E6383A59}" type="slidenum">
              <a:rPr lang="en-GB" smtClean="0"/>
              <a:t>‹#›</a:t>
            </a:fld>
            <a:endParaRPr lang="en-GB"/>
          </a:p>
        </p:txBody>
      </p:sp>
    </p:spTree>
    <p:extLst>
      <p:ext uri="{BB962C8B-B14F-4D97-AF65-F5344CB8AC3E}">
        <p14:creationId xmlns:p14="http://schemas.microsoft.com/office/powerpoint/2010/main" val="1116207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4A3F95-D306-E64C-8FC4-BC03376C68C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AD382D5-5418-E8EF-7BFE-8806147493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C6C9DE-9184-F09C-ADB9-F02627A0DA55}"/>
              </a:ext>
            </a:extLst>
          </p:cNvPr>
          <p:cNvSpPr>
            <a:spLocks noGrp="1"/>
          </p:cNvSpPr>
          <p:nvPr>
            <p:ph type="dt" sz="half" idx="10"/>
          </p:nvPr>
        </p:nvSpPr>
        <p:spPr/>
        <p:txBody>
          <a:bodyPr/>
          <a:lstStyle/>
          <a:p>
            <a:fld id="{38987A6F-FBE9-4801-9F44-2A07963C6FF1}" type="datetimeFigureOut">
              <a:rPr lang="en-GB" smtClean="0"/>
              <a:t>18/10/2026</a:t>
            </a:fld>
            <a:endParaRPr lang="en-GB"/>
          </a:p>
        </p:txBody>
      </p:sp>
      <p:sp>
        <p:nvSpPr>
          <p:cNvPr id="5" name="Footer Placeholder 4">
            <a:extLst>
              <a:ext uri="{FF2B5EF4-FFF2-40B4-BE49-F238E27FC236}">
                <a16:creationId xmlns:a16="http://schemas.microsoft.com/office/drawing/2014/main" id="{D372AB1A-E509-D0AA-A810-F62C55C025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BBDCDD-6DD2-9053-D9C0-D6956E891B24}"/>
              </a:ext>
            </a:extLst>
          </p:cNvPr>
          <p:cNvSpPr>
            <a:spLocks noGrp="1"/>
          </p:cNvSpPr>
          <p:nvPr>
            <p:ph type="sldNum" sz="quarter" idx="12"/>
          </p:nvPr>
        </p:nvSpPr>
        <p:spPr/>
        <p:txBody>
          <a:bodyPr/>
          <a:lstStyle/>
          <a:p>
            <a:fld id="{BA87EB90-11F6-4897-9B20-DB52E6383A59}" type="slidenum">
              <a:rPr lang="en-GB" smtClean="0"/>
              <a:t>‹#›</a:t>
            </a:fld>
            <a:endParaRPr lang="en-GB"/>
          </a:p>
        </p:txBody>
      </p:sp>
    </p:spTree>
    <p:extLst>
      <p:ext uri="{BB962C8B-B14F-4D97-AF65-F5344CB8AC3E}">
        <p14:creationId xmlns:p14="http://schemas.microsoft.com/office/powerpoint/2010/main" val="1816208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A85E46-11C3-EF69-2AC5-68DD404D3A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0D53A4E-878F-FC2D-AD2C-4F590ABADE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284CB3-2BC6-F80C-E31E-EE7E93FA92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987A6F-FBE9-4801-9F44-2A07963C6FF1}" type="datetimeFigureOut">
              <a:rPr lang="en-GB" smtClean="0"/>
              <a:t>18/10/2026</a:t>
            </a:fld>
            <a:endParaRPr lang="en-GB"/>
          </a:p>
        </p:txBody>
      </p:sp>
      <p:sp>
        <p:nvSpPr>
          <p:cNvPr id="5" name="Footer Placeholder 4">
            <a:extLst>
              <a:ext uri="{FF2B5EF4-FFF2-40B4-BE49-F238E27FC236}">
                <a16:creationId xmlns:a16="http://schemas.microsoft.com/office/drawing/2014/main" id="{A4BD4BC0-A36A-9888-5E10-8B826469CC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B8AE9B0-D416-5DE0-789C-2F21BC82C6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A87EB90-11F6-4897-9B20-DB52E6383A59}" type="slidenum">
              <a:rPr lang="en-GB" smtClean="0"/>
              <a:t>‹#›</a:t>
            </a:fld>
            <a:endParaRPr lang="en-GB"/>
          </a:p>
        </p:txBody>
      </p:sp>
    </p:spTree>
    <p:extLst>
      <p:ext uri="{BB962C8B-B14F-4D97-AF65-F5344CB8AC3E}">
        <p14:creationId xmlns:p14="http://schemas.microsoft.com/office/powerpoint/2010/main" val="4223205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jobs.nhs.uk/candidate/jobadvert/C9197-26-0913?keyword=Bereavement%20officer&amp;language=en"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doi.org/10.1093/bjsw/bcz004"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4" descr="Smiling hospital staff">
            <a:extLst>
              <a:ext uri="{FF2B5EF4-FFF2-40B4-BE49-F238E27FC236}">
                <a16:creationId xmlns:a16="http://schemas.microsoft.com/office/drawing/2014/main" id="{4702E2C7-D3C5-0946-CB4B-36E0EC6BF328}"/>
              </a:ext>
            </a:extLst>
          </p:cNvPr>
          <p:cNvPicPr>
            <a:picLocks noChangeAspect="1"/>
          </p:cNvPicPr>
          <p:nvPr/>
        </p:nvPicPr>
        <p:blipFill>
          <a:blip r:embed="rId2">
            <a:extLst>
              <a:ext uri="{28A0092B-C50C-407E-A947-70E740481C1C}">
                <a14:useLocalDpi xmlns:a14="http://schemas.microsoft.com/office/drawing/2010/main" val="0"/>
              </a:ext>
            </a:extLst>
          </a:blip>
          <a:srcRect t="3152" r="19276" b="5938"/>
          <a:stretch>
            <a:fillRect/>
          </a:stretch>
        </p:blipFill>
        <p:spPr>
          <a:xfrm>
            <a:off x="3523472" y="0"/>
            <a:ext cx="8668525" cy="6858000"/>
          </a:xfrm>
          <a:prstGeom prst="rect">
            <a:avLst/>
          </a:prstGeom>
        </p:spPr>
      </p:pic>
      <p:sp>
        <p:nvSpPr>
          <p:cNvPr id="23" name="Rectangle 2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CB2F9DD-63BF-74BA-7480-DE64BF0CD01B}"/>
              </a:ext>
            </a:extLst>
          </p:cNvPr>
          <p:cNvSpPr>
            <a:spLocks noGrp="1"/>
          </p:cNvSpPr>
          <p:nvPr>
            <p:ph type="ctrTitle"/>
          </p:nvPr>
        </p:nvSpPr>
        <p:spPr>
          <a:xfrm>
            <a:off x="477981" y="1122363"/>
            <a:ext cx="3898076" cy="2557008"/>
          </a:xfrm>
        </p:spPr>
        <p:txBody>
          <a:bodyPr anchor="b">
            <a:normAutofit/>
          </a:bodyPr>
          <a:lstStyle/>
          <a:p>
            <a:pPr algn="l"/>
            <a:r>
              <a:rPr lang="en-GB" sz="4800" noProof="0" dirty="0">
                <a:solidFill>
                  <a:schemeClr val="bg1"/>
                </a:solidFill>
                <a:latin typeface="Arial" panose="020B0604020202020204" pitchFamily="34" charset="0"/>
                <a:cs typeface="Arial" panose="020B0604020202020204" pitchFamily="34" charset="0"/>
              </a:rPr>
              <a:t>Bereavement Counsellor</a:t>
            </a:r>
            <a:br>
              <a:rPr lang="en-GB" sz="4800" noProof="0" dirty="0">
                <a:solidFill>
                  <a:schemeClr val="bg1"/>
                </a:solidFill>
              </a:rPr>
            </a:br>
            <a:endParaRPr lang="en-GB" sz="4800" noProof="0" dirty="0">
              <a:solidFill>
                <a:schemeClr val="bg1"/>
              </a:solidFill>
            </a:endParaRPr>
          </a:p>
        </p:txBody>
      </p:sp>
      <p:sp>
        <p:nvSpPr>
          <p:cNvPr id="3" name="Subtitle 2">
            <a:extLst>
              <a:ext uri="{FF2B5EF4-FFF2-40B4-BE49-F238E27FC236}">
                <a16:creationId xmlns:a16="http://schemas.microsoft.com/office/drawing/2014/main" id="{F13D1813-DA33-3EF7-1E1F-175E2B34616B}"/>
              </a:ext>
            </a:extLst>
          </p:cNvPr>
          <p:cNvSpPr>
            <a:spLocks noGrp="1"/>
          </p:cNvSpPr>
          <p:nvPr>
            <p:ph type="subTitle" idx="1"/>
          </p:nvPr>
        </p:nvSpPr>
        <p:spPr>
          <a:xfrm>
            <a:off x="523699" y="3773860"/>
            <a:ext cx="3977640" cy="2307203"/>
          </a:xfrm>
        </p:spPr>
        <p:txBody>
          <a:bodyPr>
            <a:normAutofit fontScale="92500"/>
          </a:bodyPr>
          <a:lstStyle/>
          <a:p>
            <a:pPr algn="l"/>
            <a:r>
              <a:rPr lang="en-GB" sz="2000" noProof="0" dirty="0">
                <a:solidFill>
                  <a:schemeClr val="bg1"/>
                </a:solidFill>
                <a:latin typeface="Arial" panose="020B0604020202020204" pitchFamily="34" charset="0"/>
                <a:cs typeface="Arial" panose="020B0604020202020204" pitchFamily="34" charset="0"/>
              </a:rPr>
              <a:t>Name: Arjun Kumar</a:t>
            </a:r>
          </a:p>
          <a:p>
            <a:pPr algn="l"/>
            <a:r>
              <a:rPr lang="en-GB" sz="2000" noProof="0" dirty="0">
                <a:solidFill>
                  <a:schemeClr val="bg1"/>
                </a:solidFill>
                <a:latin typeface="Arial" panose="020B0604020202020204" pitchFamily="34" charset="0"/>
                <a:cs typeface="Arial" panose="020B0604020202020204" pitchFamily="34" charset="0"/>
              </a:rPr>
              <a:t>Student ID: 2513702</a:t>
            </a:r>
          </a:p>
          <a:p>
            <a:pPr algn="l"/>
            <a:r>
              <a:rPr lang="en-GB" sz="2000" noProof="0" dirty="0">
                <a:solidFill>
                  <a:schemeClr val="bg1"/>
                </a:solidFill>
                <a:latin typeface="Arial" panose="020B0604020202020204" pitchFamily="34" charset="0"/>
                <a:cs typeface="Arial" panose="020B0604020202020204" pitchFamily="34" charset="0"/>
              </a:rPr>
              <a:t>Module: Professional Development within Health and Social Care</a:t>
            </a:r>
          </a:p>
          <a:p>
            <a:pPr algn="l"/>
            <a:r>
              <a:rPr lang="en-GB" sz="2000" noProof="0" dirty="0">
                <a:solidFill>
                  <a:schemeClr val="bg1"/>
                </a:solidFill>
                <a:latin typeface="Arial" panose="020B0604020202020204" pitchFamily="34" charset="0"/>
                <a:cs typeface="Arial" panose="020B0604020202020204" pitchFamily="34" charset="0"/>
              </a:rPr>
              <a:t>Module Code: LCHS4009</a:t>
            </a:r>
          </a:p>
          <a:p>
            <a:pPr algn="l"/>
            <a:r>
              <a:rPr lang="en-GB" sz="2000" noProof="0" dirty="0">
                <a:solidFill>
                  <a:schemeClr val="bg1"/>
                </a:solidFill>
              </a:rPr>
              <a:t> </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12373B5D-6A7B-8346-A03F-F1FC8FBF6406}"/>
              </a:ext>
            </a:extLst>
          </p:cNvPr>
          <p:cNvSpPr txBox="1"/>
          <p:nvPr/>
        </p:nvSpPr>
        <p:spPr>
          <a:xfrm>
            <a:off x="7663543" y="5442857"/>
            <a:ext cx="184731" cy="369332"/>
          </a:xfrm>
          <a:prstGeom prst="rect">
            <a:avLst/>
          </a:prstGeom>
          <a:noFill/>
        </p:spPr>
        <p:txBody>
          <a:bodyPr wrap="square" rtlCol="0">
            <a:spAutoFit/>
          </a:bodyPr>
          <a:lstStyle/>
          <a:p>
            <a:endParaRPr lang="en-GB" noProof="0" dirty="0"/>
          </a:p>
        </p:txBody>
      </p:sp>
    </p:spTree>
    <p:extLst>
      <p:ext uri="{BB962C8B-B14F-4D97-AF65-F5344CB8AC3E}">
        <p14:creationId xmlns:p14="http://schemas.microsoft.com/office/powerpoint/2010/main" val="2922465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7C01E1E-5D98-7FC7-194A-5D48CF30F3DF}"/>
              </a:ext>
            </a:extLst>
          </p:cNvPr>
          <p:cNvSpPr>
            <a:spLocks noGrp="1"/>
          </p:cNvSpPr>
          <p:nvPr>
            <p:ph type="title"/>
          </p:nvPr>
        </p:nvSpPr>
        <p:spPr>
          <a:xfrm>
            <a:off x="411480" y="987552"/>
            <a:ext cx="4485861" cy="1088136"/>
          </a:xfrm>
        </p:spPr>
        <p:txBody>
          <a:bodyPr anchor="b">
            <a:normAutofit/>
          </a:bodyPr>
          <a:lstStyle/>
          <a:p>
            <a:pPr algn="ctr"/>
            <a:r>
              <a:rPr lang="en-GB" sz="2900" u="sng" noProof="0" dirty="0">
                <a:latin typeface="Arial" panose="020B0604020202020204" pitchFamily="34" charset="0"/>
                <a:cs typeface="Arial" panose="020B0604020202020204" pitchFamily="34" charset="0"/>
              </a:rPr>
              <a:t>Why I Chose Bereavement Counsellor   </a:t>
            </a:r>
          </a:p>
        </p:txBody>
      </p:sp>
      <p:sp>
        <p:nvSpPr>
          <p:cNvPr id="36" name="Rectangle 35">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38" name="Rectangle 37">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D2CD2FE-CAC7-809C-F6A8-3BD8FC8CDA2F}"/>
              </a:ext>
            </a:extLst>
          </p:cNvPr>
          <p:cNvSpPr>
            <a:spLocks noGrp="1"/>
          </p:cNvSpPr>
          <p:nvPr>
            <p:ph idx="1"/>
          </p:nvPr>
        </p:nvSpPr>
        <p:spPr>
          <a:xfrm>
            <a:off x="411479" y="2688336"/>
            <a:ext cx="4498848" cy="3507486"/>
          </a:xfrm>
        </p:spPr>
        <p:txBody>
          <a:bodyPr>
            <a:normAutofit fontScale="92500" lnSpcReduction="10000"/>
          </a:bodyPr>
          <a:lstStyle/>
          <a:p>
            <a:pPr marL="0" indent="0">
              <a:buNone/>
            </a:pPr>
            <a:r>
              <a:rPr lang="en-GB" sz="2400" noProof="0" dirty="0">
                <a:latin typeface="Arial" panose="020B0604020202020204" pitchFamily="34" charset="0"/>
                <a:cs typeface="Arial" panose="020B0604020202020204" pitchFamily="34" charset="0"/>
              </a:rPr>
              <a:t>I chose this career path because of my personal experience with bereavement. Having had this experience, I understand the issues that may be involved. This has motivated me to help others in this situation who may need guidance and support. I researched the National Career Services (2026) and there are job opportunities as a Bereavement Counsellor.</a:t>
            </a:r>
          </a:p>
        </p:txBody>
      </p:sp>
      <p:pic>
        <p:nvPicPr>
          <p:cNvPr id="5" name="Picture 4">
            <a:extLst>
              <a:ext uri="{FF2B5EF4-FFF2-40B4-BE49-F238E27FC236}">
                <a16:creationId xmlns:a16="http://schemas.microsoft.com/office/drawing/2014/main" id="{9291ED08-E5BE-9890-DBE0-14424998A4B2}"/>
              </a:ext>
            </a:extLst>
          </p:cNvPr>
          <p:cNvPicPr>
            <a:picLocks noChangeAspect="1"/>
          </p:cNvPicPr>
          <p:nvPr/>
        </p:nvPicPr>
        <p:blipFill>
          <a:blip r:embed="rId2"/>
          <a:stretch>
            <a:fillRect/>
          </a:stretch>
        </p:blipFill>
        <p:spPr>
          <a:xfrm>
            <a:off x="6096000" y="662178"/>
            <a:ext cx="5533644" cy="5533644"/>
          </a:xfrm>
          <a:prstGeom prst="rect">
            <a:avLst/>
          </a:prstGeom>
        </p:spPr>
      </p:pic>
    </p:spTree>
    <p:extLst>
      <p:ext uri="{BB962C8B-B14F-4D97-AF65-F5344CB8AC3E}">
        <p14:creationId xmlns:p14="http://schemas.microsoft.com/office/powerpoint/2010/main" val="2898754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78A3C0-D78F-ACC7-78A3-EAEDA617C7A0}"/>
              </a:ext>
            </a:extLst>
          </p:cNvPr>
          <p:cNvSpPr txBox="1"/>
          <p:nvPr/>
        </p:nvSpPr>
        <p:spPr>
          <a:xfrm>
            <a:off x="130629" y="402771"/>
            <a:ext cx="11713028" cy="646331"/>
          </a:xfrm>
          <a:prstGeom prst="rect">
            <a:avLst/>
          </a:prstGeom>
          <a:noFill/>
        </p:spPr>
        <p:txBody>
          <a:bodyPr wrap="square" rtlCol="0">
            <a:spAutoFit/>
          </a:bodyPr>
          <a:lstStyle/>
          <a:p>
            <a:pPr algn="ctr"/>
            <a:r>
              <a:rPr lang="en-GB" sz="3600" noProof="0" dirty="0">
                <a:latin typeface="Arial" panose="020B0604020202020204" pitchFamily="34" charset="0"/>
                <a:cs typeface="Arial" panose="020B0604020202020204" pitchFamily="34" charset="0"/>
              </a:rPr>
              <a:t>Introduction</a:t>
            </a:r>
          </a:p>
        </p:txBody>
      </p:sp>
      <p:sp>
        <p:nvSpPr>
          <p:cNvPr id="4" name="TextBox 3">
            <a:extLst>
              <a:ext uri="{FF2B5EF4-FFF2-40B4-BE49-F238E27FC236}">
                <a16:creationId xmlns:a16="http://schemas.microsoft.com/office/drawing/2014/main" id="{85277BAF-7E94-7C20-90AF-A0EF8A4759C3}"/>
              </a:ext>
            </a:extLst>
          </p:cNvPr>
          <p:cNvSpPr txBox="1"/>
          <p:nvPr/>
        </p:nvSpPr>
        <p:spPr>
          <a:xfrm>
            <a:off x="337457" y="1049101"/>
            <a:ext cx="11723913"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Bereavement counselling is a specific type of counselling that is available for people who are experiencing grief and mourning after the death of someone close to you. Some people who may go through these type of situation and not address it may have a very negative impact on their mental, emotional and physical wellbeing, hence, why this role is vital within health and social. </a:t>
            </a:r>
          </a:p>
          <a:p>
            <a:r>
              <a:rPr lang="en-GB" sz="2000" dirty="0">
                <a:latin typeface="Arial" panose="020B0604020202020204" pitchFamily="34" charset="0"/>
                <a:cs typeface="Arial" panose="020B0604020202020204" pitchFamily="34" charset="0"/>
              </a:rPr>
              <a:t>According to (Worden, 2019) bereavement counsellors can help to improve their mental health and wellbeing, to help build coping mechanisms. The main aim of this role is to provide an environment for the client to feel safe and comfortable in a non-judgemental environment to talk and express their feeling (</a:t>
            </a:r>
            <a:r>
              <a:rPr lang="en-GB" sz="2000" dirty="0" err="1">
                <a:latin typeface="Arial" panose="020B0604020202020204" pitchFamily="34" charset="0"/>
                <a:cs typeface="Arial" panose="020B0604020202020204" pitchFamily="34" charset="0"/>
              </a:rPr>
              <a:t>Zisook</a:t>
            </a:r>
            <a:r>
              <a:rPr lang="en-GB" sz="2000" dirty="0">
                <a:latin typeface="Arial" panose="020B0604020202020204" pitchFamily="34" charset="0"/>
                <a:cs typeface="Arial" panose="020B0604020202020204" pitchFamily="34" charset="0"/>
              </a:rPr>
              <a:t> and Shear, 2009). </a:t>
            </a:r>
          </a:p>
        </p:txBody>
      </p:sp>
    </p:spTree>
    <p:extLst>
      <p:ext uri="{BB962C8B-B14F-4D97-AF65-F5344CB8AC3E}">
        <p14:creationId xmlns:p14="http://schemas.microsoft.com/office/powerpoint/2010/main" val="3520486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47656-54F8-0CA9-7A52-78B7A8D4130D}"/>
              </a:ext>
            </a:extLst>
          </p:cNvPr>
          <p:cNvSpPr>
            <a:spLocks noGrp="1"/>
          </p:cNvSpPr>
          <p:nvPr>
            <p:ph type="title"/>
          </p:nvPr>
        </p:nvSpPr>
        <p:spPr/>
        <p:txBody>
          <a:bodyPr>
            <a:normAutofit/>
          </a:bodyPr>
          <a:lstStyle/>
          <a:p>
            <a:pPr algn="ctr"/>
            <a:r>
              <a:rPr lang="en-GB" noProof="0" dirty="0">
                <a:latin typeface="Arial" panose="020B0604020202020204" pitchFamily="34" charset="0"/>
                <a:cs typeface="Arial" panose="020B0604020202020204" pitchFamily="34" charset="0"/>
              </a:rPr>
              <a:t>What is a SWOT Analysis</a:t>
            </a:r>
            <a:br>
              <a:rPr lang="en-GB" noProof="0" dirty="0">
                <a:highlight>
                  <a:srgbClr val="FFFF00"/>
                </a:highlight>
                <a:latin typeface="Arial" panose="020B0604020202020204" pitchFamily="34" charset="0"/>
                <a:cs typeface="Arial" panose="020B0604020202020204" pitchFamily="34" charset="0"/>
              </a:rPr>
            </a:br>
            <a:endParaRPr lang="en-GB" noProof="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9326664-74B3-FD52-EB26-525770A7FF94}"/>
              </a:ext>
            </a:extLst>
          </p:cNvPr>
          <p:cNvSpPr>
            <a:spLocks noGrp="1"/>
          </p:cNvSpPr>
          <p:nvPr>
            <p:ph idx="1"/>
          </p:nvPr>
        </p:nvSpPr>
        <p:spPr>
          <a:xfrm>
            <a:off x="838200" y="1253331"/>
            <a:ext cx="10515600" cy="437357"/>
          </a:xfrm>
        </p:spPr>
        <p:txBody>
          <a:bodyPr>
            <a:normAutofit lnSpcReduction="10000"/>
          </a:bodyPr>
          <a:lstStyle/>
          <a:p>
            <a:pPr marL="0" indent="0">
              <a:buNone/>
            </a:pPr>
            <a:r>
              <a:rPr lang="en-GB" noProof="0" dirty="0">
                <a:latin typeface="Arial" panose="020B0604020202020204" pitchFamily="34" charset="0"/>
                <a:cs typeface="Arial" panose="020B0604020202020204" pitchFamily="34" charset="0"/>
              </a:rPr>
              <a:t>This is a good tool for evaluating a developmental plan  </a:t>
            </a:r>
          </a:p>
          <a:p>
            <a:pPr marL="0" indent="0">
              <a:buNone/>
            </a:pPr>
            <a:endParaRPr lang="en-GB" noProof="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972A092-0123-720A-D9DC-0B477C2F1B05}"/>
              </a:ext>
            </a:extLst>
          </p:cNvPr>
          <p:cNvPicPr>
            <a:picLocks noChangeAspect="1"/>
          </p:cNvPicPr>
          <p:nvPr/>
        </p:nvPicPr>
        <p:blipFill>
          <a:blip r:embed="rId2"/>
          <a:stretch>
            <a:fillRect/>
          </a:stretch>
        </p:blipFill>
        <p:spPr>
          <a:xfrm>
            <a:off x="2536371" y="1831067"/>
            <a:ext cx="6215743" cy="4661808"/>
          </a:xfrm>
          <a:prstGeom prst="rect">
            <a:avLst/>
          </a:prstGeom>
        </p:spPr>
      </p:pic>
      <p:sp>
        <p:nvSpPr>
          <p:cNvPr id="7" name="TextBox 6">
            <a:extLst>
              <a:ext uri="{FF2B5EF4-FFF2-40B4-BE49-F238E27FC236}">
                <a16:creationId xmlns:a16="http://schemas.microsoft.com/office/drawing/2014/main" id="{F7E09473-8AFD-5291-3EEF-78361F13B3B0}"/>
              </a:ext>
            </a:extLst>
          </p:cNvPr>
          <p:cNvSpPr txBox="1"/>
          <p:nvPr/>
        </p:nvSpPr>
        <p:spPr>
          <a:xfrm>
            <a:off x="8752114" y="6052457"/>
            <a:ext cx="2677886" cy="369332"/>
          </a:xfrm>
          <a:prstGeom prst="rect">
            <a:avLst/>
          </a:prstGeom>
          <a:noFill/>
        </p:spPr>
        <p:txBody>
          <a:bodyPr wrap="square" rtlCol="0">
            <a:spAutoFit/>
          </a:bodyPr>
          <a:lstStyle/>
          <a:p>
            <a:r>
              <a:rPr lang="en-GB" noProof="0" dirty="0"/>
              <a:t>(Yahoo.com, 2026)</a:t>
            </a:r>
          </a:p>
        </p:txBody>
      </p:sp>
    </p:spTree>
    <p:extLst>
      <p:ext uri="{BB962C8B-B14F-4D97-AF65-F5344CB8AC3E}">
        <p14:creationId xmlns:p14="http://schemas.microsoft.com/office/powerpoint/2010/main" val="1709515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1C6488-A53F-7D13-6C72-B86A507EF8CB}"/>
              </a:ext>
            </a:extLst>
          </p:cNvPr>
          <p:cNvSpPr txBox="1"/>
          <p:nvPr/>
        </p:nvSpPr>
        <p:spPr>
          <a:xfrm>
            <a:off x="342900" y="1447163"/>
            <a:ext cx="11506200" cy="5018952"/>
          </a:xfrm>
          <a:prstGeom prst="rect">
            <a:avLst/>
          </a:prstGeom>
          <a:noFill/>
        </p:spPr>
        <p:txBody>
          <a:bodyPr wrap="square" rtlCol="0">
            <a:normAutofit fontScale="92500" lnSpcReduction="20000"/>
          </a:bodyPr>
          <a:lstStyle/>
          <a:p>
            <a:r>
              <a:rPr lang="en-GB" sz="2200" b="1" noProof="0" dirty="0">
                <a:latin typeface="Arial" panose="020B0604020202020204" pitchFamily="34" charset="0"/>
                <a:cs typeface="Arial" panose="020B0604020202020204" pitchFamily="34" charset="0"/>
              </a:rPr>
              <a:t>Strengths:</a:t>
            </a:r>
            <a:endParaRPr lang="en-GB" sz="2200" b="1" dirty="0">
              <a:latin typeface="Arial" panose="020B0604020202020204" pitchFamily="34" charset="0"/>
              <a:cs typeface="Arial" panose="020B0604020202020204" pitchFamily="34" charset="0"/>
            </a:endParaRPr>
          </a:p>
          <a:p>
            <a:endParaRPr lang="en-GB" sz="2200" b="1" noProof="0" dirty="0">
              <a:latin typeface="Arial" panose="020B0604020202020204" pitchFamily="34" charset="0"/>
              <a:cs typeface="Arial" panose="020B0604020202020204" pitchFamily="34" charset="0"/>
            </a:endParaRPr>
          </a:p>
          <a:p>
            <a:r>
              <a:rPr lang="en-GB" sz="2200" noProof="0" dirty="0">
                <a:latin typeface="Arial" panose="020B0604020202020204" pitchFamily="34" charset="0"/>
                <a:cs typeface="Arial" panose="020B0604020202020204" pitchFamily="34" charset="0"/>
              </a:rPr>
              <a:t>Empathetic: Ability to understand and share the feelings of others is key to building trust with clients.</a:t>
            </a:r>
          </a:p>
          <a:p>
            <a:endParaRPr lang="en-GB" sz="2200" dirty="0">
              <a:latin typeface="Arial" panose="020B0604020202020204" pitchFamily="34" charset="0"/>
              <a:cs typeface="Arial" panose="020B0604020202020204" pitchFamily="34" charset="0"/>
            </a:endParaRPr>
          </a:p>
          <a:p>
            <a:r>
              <a:rPr lang="en-GB" sz="2200" noProof="0" dirty="0">
                <a:latin typeface="Arial" panose="020B0604020202020204" pitchFamily="34" charset="0"/>
                <a:cs typeface="Arial" panose="020B0604020202020204" pitchFamily="34" charset="0"/>
              </a:rPr>
              <a:t>Compassion</a:t>
            </a:r>
            <a:r>
              <a:rPr lang="en-GB" sz="2200" dirty="0">
                <a:latin typeface="Arial" panose="020B0604020202020204" pitchFamily="34" charset="0"/>
                <a:cs typeface="Arial" panose="020B0604020202020204" pitchFamily="34" charset="0"/>
              </a:rPr>
              <a:t>: </a:t>
            </a:r>
            <a:r>
              <a:rPr lang="en-GB" sz="2200" noProof="0" dirty="0">
                <a:latin typeface="Arial" panose="020B0604020202020204" pitchFamily="34" charset="0"/>
                <a:cs typeface="Arial" panose="020B0604020202020204" pitchFamily="34" charset="0"/>
              </a:rPr>
              <a:t>Shows that you care for someone who</a:t>
            </a:r>
            <a:r>
              <a:rPr lang="en-GB" sz="2200" dirty="0">
                <a:latin typeface="Arial" panose="020B0604020202020204" pitchFamily="34" charset="0"/>
                <a:cs typeface="Arial" panose="020B0604020202020204" pitchFamily="34" charset="0"/>
              </a:rPr>
              <a:t> is</a:t>
            </a:r>
            <a:r>
              <a:rPr lang="en-GB" sz="2200" noProof="0" dirty="0">
                <a:latin typeface="Arial" panose="020B0604020202020204" pitchFamily="34" charset="0"/>
                <a:cs typeface="Arial" panose="020B0604020202020204" pitchFamily="34" charset="0"/>
              </a:rPr>
              <a:t> suffering and having a desire to ease their pain and not just feeling sorry for them. </a:t>
            </a:r>
          </a:p>
          <a:p>
            <a:endParaRPr lang="en-GB" sz="2200" noProof="0" dirty="0">
              <a:latin typeface="Arial" panose="020B0604020202020204" pitchFamily="34" charset="0"/>
              <a:cs typeface="Arial" panose="020B0604020202020204" pitchFamily="34" charset="0"/>
            </a:endParaRPr>
          </a:p>
          <a:p>
            <a:r>
              <a:rPr lang="en-GB" sz="2200" noProof="0" dirty="0">
                <a:latin typeface="Arial" panose="020B0604020202020204" pitchFamily="34" charset="0"/>
                <a:cs typeface="Arial" panose="020B0604020202020204" pitchFamily="34" charset="0"/>
              </a:rPr>
              <a:t>Communication and active listening: Ability to listen without any judgement and communicate with awareness</a:t>
            </a:r>
            <a:r>
              <a:rPr lang="en-GB" sz="2200" dirty="0">
                <a:latin typeface="Arial" panose="020B0604020202020204" pitchFamily="34" charset="0"/>
                <a:cs typeface="Arial" panose="020B0604020202020204" pitchFamily="34" charset="0"/>
              </a:rPr>
              <a:t> of their emotional state </a:t>
            </a:r>
            <a:r>
              <a:rPr lang="en-GB" sz="2200" noProof="0" dirty="0">
                <a:latin typeface="Arial" panose="020B0604020202020204" pitchFamily="34" charset="0"/>
                <a:cs typeface="Arial" panose="020B0604020202020204" pitchFamily="34" charset="0"/>
              </a:rPr>
              <a:t> </a:t>
            </a:r>
          </a:p>
          <a:p>
            <a:endParaRPr lang="en-GB" sz="2200" noProof="0" dirty="0">
              <a:latin typeface="Arial" panose="020B0604020202020204" pitchFamily="34" charset="0"/>
              <a:cs typeface="Arial" panose="020B0604020202020204" pitchFamily="34" charset="0"/>
            </a:endParaRPr>
          </a:p>
          <a:p>
            <a:r>
              <a:rPr lang="en-GB" sz="2200" noProof="0" dirty="0">
                <a:latin typeface="Arial" panose="020B0604020202020204" pitchFamily="34" charset="0"/>
                <a:cs typeface="Arial" panose="020B0604020202020204" pitchFamily="34" charset="0"/>
              </a:rPr>
              <a:t>Emotional Intelligence: Be able to manage my own emotions while supporting others.</a:t>
            </a:r>
          </a:p>
          <a:p>
            <a:endParaRPr lang="en-GB" sz="2200" noProof="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Weakness:</a:t>
            </a:r>
          </a:p>
          <a:p>
            <a:endParaRPr lang="en-GB" sz="2200" b="1" dirty="0">
              <a:latin typeface="Arial" panose="020B0604020202020204" pitchFamily="34" charset="0"/>
              <a:cs typeface="Arial" panose="020B0604020202020204" pitchFamily="34" charset="0"/>
            </a:endParaRPr>
          </a:p>
          <a:p>
            <a:r>
              <a:rPr lang="en-GB" sz="2200" noProof="0" dirty="0">
                <a:latin typeface="Arial" panose="020B0604020202020204" pitchFamily="34" charset="0"/>
                <a:cs typeface="Arial" panose="020B0604020202020204" pitchFamily="34" charset="0"/>
              </a:rPr>
              <a:t>Lack Of Clinical Experience: As a new counsellor I lack supervised practice hours</a:t>
            </a:r>
          </a:p>
          <a:p>
            <a:endParaRPr lang="en-GB" sz="2200" noProof="0" dirty="0">
              <a:latin typeface="Arial" panose="020B0604020202020204" pitchFamily="34" charset="0"/>
              <a:cs typeface="Arial" panose="020B0604020202020204" pitchFamily="34" charset="0"/>
            </a:endParaRPr>
          </a:p>
          <a:p>
            <a:r>
              <a:rPr lang="en-GB" sz="2200" noProof="0" dirty="0">
                <a:latin typeface="Arial" panose="020B0604020202020204" pitchFamily="34" charset="0"/>
                <a:cs typeface="Arial" panose="020B0604020202020204" pitchFamily="34" charset="0"/>
              </a:rPr>
              <a:t>Emotional Toll: The role can be a very emotional role. This can be very wearing and activate personal grief if not managed the right way.</a:t>
            </a:r>
          </a:p>
        </p:txBody>
      </p:sp>
      <p:sp>
        <p:nvSpPr>
          <p:cNvPr id="3" name="Title 2">
            <a:extLst>
              <a:ext uri="{FF2B5EF4-FFF2-40B4-BE49-F238E27FC236}">
                <a16:creationId xmlns:a16="http://schemas.microsoft.com/office/drawing/2014/main" id="{6494015B-9BA9-DB69-2A48-E51AF22BE09F}"/>
              </a:ext>
            </a:extLst>
          </p:cNvPr>
          <p:cNvSpPr>
            <a:spLocks noGrp="1"/>
          </p:cNvSpPr>
          <p:nvPr>
            <p:ph type="ctrTitle"/>
          </p:nvPr>
        </p:nvSpPr>
        <p:spPr>
          <a:xfrm>
            <a:off x="1524000" y="207963"/>
            <a:ext cx="9144000" cy="956171"/>
          </a:xfrm>
        </p:spPr>
        <p:txBody>
          <a:bodyPr>
            <a:normAutofit/>
          </a:bodyPr>
          <a:lstStyle/>
          <a:p>
            <a:r>
              <a:rPr lang="en-GB" dirty="0">
                <a:latin typeface="Arial" panose="020B0604020202020204" pitchFamily="34" charset="0"/>
                <a:cs typeface="Arial" panose="020B0604020202020204" pitchFamily="34" charset="0"/>
              </a:rPr>
              <a:t>SWOT Analysis</a:t>
            </a:r>
          </a:p>
        </p:txBody>
      </p:sp>
    </p:spTree>
    <p:extLst>
      <p:ext uri="{BB962C8B-B14F-4D97-AF65-F5344CB8AC3E}">
        <p14:creationId xmlns:p14="http://schemas.microsoft.com/office/powerpoint/2010/main" val="2008481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D684D5-8842-630F-8E68-74328F7007A2}"/>
              </a:ext>
            </a:extLst>
          </p:cNvPr>
          <p:cNvSpPr txBox="1"/>
          <p:nvPr/>
        </p:nvSpPr>
        <p:spPr>
          <a:xfrm>
            <a:off x="195943" y="1643743"/>
            <a:ext cx="11800114" cy="5447645"/>
          </a:xfrm>
          <a:prstGeom prst="rect">
            <a:avLst/>
          </a:prstGeom>
          <a:noFill/>
        </p:spPr>
        <p:txBody>
          <a:bodyPr wrap="square" lIns="91440" tIns="45720" rIns="91440" bIns="45720" rtlCol="0" anchor="t">
            <a:spAutoFit/>
          </a:bodyPr>
          <a:lstStyle/>
          <a:p>
            <a:r>
              <a:rPr lang="en-GB" sz="2200" b="1" noProof="0" dirty="0">
                <a:latin typeface="Arial" panose="020B0604020202020204" pitchFamily="34" charset="0"/>
                <a:cs typeface="Arial" panose="020B0604020202020204" pitchFamily="34" charset="0"/>
              </a:rPr>
              <a:t>Opportunities:</a:t>
            </a:r>
          </a:p>
          <a:p>
            <a:endParaRPr lang="en-GB" sz="2200" b="1" noProof="0" dirty="0">
              <a:latin typeface="Arial" panose="020B0604020202020204" pitchFamily="34" charset="0"/>
              <a:cs typeface="Arial" panose="020B0604020202020204" pitchFamily="34" charset="0"/>
            </a:endParaRPr>
          </a:p>
          <a:p>
            <a:r>
              <a:rPr lang="en-GB" sz="2000" noProof="0" dirty="0">
                <a:latin typeface="Arial" panose="020B0604020202020204" pitchFamily="34" charset="0"/>
                <a:cs typeface="Arial" panose="020B0604020202020204" pitchFamily="34" charset="0"/>
              </a:rPr>
              <a:t>Career Progression: Can move on to other area</a:t>
            </a:r>
            <a:r>
              <a:rPr lang="en-GB" sz="2000" dirty="0">
                <a:latin typeface="Arial" panose="020B0604020202020204" pitchFamily="34" charset="0"/>
                <a:cs typeface="Arial" panose="020B0604020202020204" pitchFamily="34" charset="0"/>
              </a:rPr>
              <a:t> such as </a:t>
            </a:r>
            <a:r>
              <a:rPr lang="en-GB" sz="2000" noProof="0" dirty="0">
                <a:latin typeface="Arial" panose="020B0604020202020204" pitchFamily="34" charset="0"/>
                <a:cs typeface="Arial" panose="020B0604020202020204" pitchFamily="34" charset="0"/>
              </a:rPr>
              <a:t>child and adolescent bereavement or lead to a clinical leader.</a:t>
            </a:r>
          </a:p>
          <a:p>
            <a:endParaRPr lang="en-GB" sz="2000" noProof="0" dirty="0">
              <a:latin typeface="Arial" panose="020B0604020202020204" pitchFamily="34" charset="0"/>
              <a:cs typeface="Arial" panose="020B0604020202020204" pitchFamily="34" charset="0"/>
            </a:endParaRPr>
          </a:p>
          <a:p>
            <a:r>
              <a:rPr lang="en-GB" sz="2000" noProof="0" dirty="0">
                <a:latin typeface="Arial" panose="020B0604020202020204" pitchFamily="34" charset="0"/>
                <a:cs typeface="Arial" panose="020B0604020202020204" pitchFamily="34" charset="0"/>
              </a:rPr>
              <a:t>High Demands: There is growing demand for grief support and awareness for mental health in the </a:t>
            </a:r>
            <a:r>
              <a:rPr lang="en-GB" sz="2000" dirty="0">
                <a:latin typeface="Arial" panose="020B0604020202020204" pitchFamily="34" charset="0"/>
                <a:cs typeface="Arial" panose="020B0604020202020204" pitchFamily="34" charset="0"/>
              </a:rPr>
              <a:t>UK(Hewison, Zafar and Efstathiou, 2020)  </a:t>
            </a:r>
            <a:endParaRPr lang="en-GB" sz="2000" b="1" noProof="0" dirty="0">
              <a:latin typeface="Arial" panose="020B0604020202020204" pitchFamily="34" charset="0"/>
              <a:cs typeface="Arial" panose="020B0604020202020204" pitchFamily="34" charset="0"/>
            </a:endParaRPr>
          </a:p>
          <a:p>
            <a:endParaRPr lang="en-GB" sz="2000" noProof="0" dirty="0">
              <a:latin typeface="Arial" panose="020B0604020202020204" pitchFamily="34" charset="0"/>
              <a:cs typeface="Arial" panose="020B0604020202020204" pitchFamily="34" charset="0"/>
            </a:endParaRPr>
          </a:p>
          <a:p>
            <a:r>
              <a:rPr lang="en-GB" sz="2000" noProof="0" dirty="0">
                <a:latin typeface="Arial" panose="020B0604020202020204" pitchFamily="34" charset="0"/>
                <a:cs typeface="Arial" panose="020B0604020202020204" pitchFamily="34" charset="0"/>
              </a:rPr>
              <a:t>Flexible Working: Working remotely and flexible on self-employed basis </a:t>
            </a:r>
          </a:p>
          <a:p>
            <a:endParaRPr lang="en-GB" sz="2200" noProof="0" dirty="0">
              <a:latin typeface="Arial" panose="020B0604020202020204" pitchFamily="34" charset="0"/>
              <a:cs typeface="Arial" panose="020B0604020202020204" pitchFamily="34" charset="0"/>
            </a:endParaRPr>
          </a:p>
          <a:p>
            <a:r>
              <a:rPr lang="en-GB" sz="2200" b="1" noProof="0" dirty="0">
                <a:latin typeface="Arial" panose="020B0604020202020204" pitchFamily="34" charset="0"/>
                <a:cs typeface="Arial" panose="020B0604020202020204" pitchFamily="34" charset="0"/>
              </a:rPr>
              <a:t>Threats:</a:t>
            </a:r>
          </a:p>
          <a:p>
            <a:endParaRPr lang="en-GB" sz="2200" b="1" noProof="0" dirty="0">
              <a:latin typeface="Arial" panose="020B0604020202020204" pitchFamily="34" charset="0"/>
              <a:cs typeface="Arial" panose="020B0604020202020204" pitchFamily="34" charset="0"/>
            </a:endParaRPr>
          </a:p>
          <a:p>
            <a:r>
              <a:rPr lang="en-GB" sz="2000" noProof="0" dirty="0">
                <a:latin typeface="Arial" panose="020B0604020202020204" pitchFamily="34" charset="0"/>
                <a:cs typeface="Arial" panose="020B0604020202020204" pitchFamily="34" charset="0"/>
              </a:rPr>
              <a:t>Burnout: This is a risk factor without the correct self care and support around you.</a:t>
            </a:r>
          </a:p>
          <a:p>
            <a:endParaRPr lang="en-GB" sz="2000" noProof="0" dirty="0">
              <a:latin typeface="Arial" panose="020B0604020202020204" pitchFamily="34" charset="0"/>
              <a:cs typeface="Arial" panose="020B0604020202020204" pitchFamily="34" charset="0"/>
            </a:endParaRPr>
          </a:p>
          <a:p>
            <a:r>
              <a:rPr lang="en-GB" sz="2000" noProof="0" dirty="0">
                <a:latin typeface="Arial" panose="020B0604020202020204" pitchFamily="34" charset="0"/>
                <a:cs typeface="Arial" panose="020B0604020202020204" pitchFamily="34" charset="0"/>
              </a:rPr>
              <a:t>Requirements: Required to keep</a:t>
            </a:r>
            <a:r>
              <a:rPr lang="en-GB" sz="2000" dirty="0">
                <a:latin typeface="Arial" panose="020B0604020202020204" pitchFamily="34" charset="0"/>
                <a:cs typeface="Arial" panose="020B0604020202020204" pitchFamily="34" charset="0"/>
              </a:rPr>
              <a:t> up to date </a:t>
            </a:r>
            <a:r>
              <a:rPr lang="en-GB" sz="2000" noProof="0" dirty="0">
                <a:latin typeface="Arial" panose="020B0604020202020204" pitchFamily="34" charset="0"/>
                <a:cs typeface="Arial" panose="020B0604020202020204" pitchFamily="34" charset="0"/>
              </a:rPr>
              <a:t>with </a:t>
            </a:r>
            <a:r>
              <a:rPr lang="en-GB" sz="2000" dirty="0">
                <a:latin typeface="Arial" panose="020B0604020202020204" pitchFamily="34" charset="0"/>
                <a:cs typeface="Arial" panose="020B0604020202020204" pitchFamily="34" charset="0"/>
              </a:rPr>
              <a:t>regulations, </a:t>
            </a:r>
            <a:r>
              <a:rPr lang="en-GB" sz="2000" noProof="0" dirty="0">
                <a:latin typeface="Arial" panose="020B0604020202020204" pitchFamily="34" charset="0"/>
                <a:cs typeface="Arial" panose="020B0604020202020204" pitchFamily="34" charset="0"/>
              </a:rPr>
              <a:t>standards and complete </a:t>
            </a:r>
            <a:r>
              <a:rPr lang="en-GB" sz="2000" dirty="0">
                <a:latin typeface="Arial" panose="020B0604020202020204" pitchFamily="34" charset="0"/>
                <a:cs typeface="Arial" panose="020B0604020202020204" pitchFamily="34" charset="0"/>
              </a:rPr>
              <a:t>Continuous Professional Development (CPD) </a:t>
            </a:r>
            <a:r>
              <a:rPr lang="en-GB" sz="2000" noProof="0" dirty="0">
                <a:latin typeface="Arial" panose="020B0604020202020204" pitchFamily="34" charset="0"/>
                <a:cs typeface="Arial" panose="020B0604020202020204" pitchFamily="34" charset="0"/>
              </a:rPr>
              <a:t>to maintain accreditation.  </a:t>
            </a:r>
          </a:p>
          <a:p>
            <a:endParaRPr lang="en-GB" noProof="0" dirty="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7183276E-0F79-45CE-5AA5-CC7E498F33BC}"/>
              </a:ext>
            </a:extLst>
          </p:cNvPr>
          <p:cNvSpPr>
            <a:spLocks noGrp="1"/>
          </p:cNvSpPr>
          <p:nvPr>
            <p:ph type="title"/>
          </p:nvPr>
        </p:nvSpPr>
        <p:spPr>
          <a:xfrm>
            <a:off x="424543" y="332468"/>
            <a:ext cx="10929257" cy="973818"/>
          </a:xfrm>
        </p:spPr>
        <p:txBody>
          <a:bodyPr/>
          <a:lstStyle/>
          <a:p>
            <a:pPr algn="ctr"/>
            <a:r>
              <a:rPr lang="en-GB" dirty="0">
                <a:latin typeface="Arial" panose="020B0604020202020204" pitchFamily="34" charset="0"/>
                <a:cs typeface="Arial" panose="020B0604020202020204" pitchFamily="34" charset="0"/>
              </a:rPr>
              <a:t>SWOT Analysis</a:t>
            </a:r>
            <a:endParaRPr lang="en-GB" dirty="0"/>
          </a:p>
        </p:txBody>
      </p:sp>
    </p:spTree>
    <p:extLst>
      <p:ext uri="{BB962C8B-B14F-4D97-AF65-F5344CB8AC3E}">
        <p14:creationId xmlns:p14="http://schemas.microsoft.com/office/powerpoint/2010/main" val="1122665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1A2507-C4E8-EBC0-FF3B-E5D5EB98ED46}"/>
              </a:ext>
            </a:extLst>
          </p:cNvPr>
          <p:cNvSpPr txBox="1"/>
          <p:nvPr/>
        </p:nvSpPr>
        <p:spPr>
          <a:xfrm>
            <a:off x="653143" y="359229"/>
            <a:ext cx="11538857" cy="4955203"/>
          </a:xfrm>
          <a:prstGeom prst="rect">
            <a:avLst/>
          </a:prstGeom>
          <a:noFill/>
        </p:spPr>
        <p:txBody>
          <a:bodyPr wrap="square" rtlCol="0">
            <a:spAutoFit/>
          </a:bodyPr>
          <a:lstStyle/>
          <a:p>
            <a:pPr algn="ctr"/>
            <a:r>
              <a:rPr lang="en-GB" sz="3600" u="sng" noProof="0" dirty="0"/>
              <a:t> STRENGTHS TO OVERCOME THE WEAKNESS </a:t>
            </a:r>
          </a:p>
          <a:p>
            <a:r>
              <a:rPr lang="en-GB" sz="2000" b="1" noProof="0" dirty="0">
                <a:solidFill>
                  <a:schemeClr val="accent6"/>
                </a:solidFill>
              </a:rPr>
              <a:t>STRENGTHS:</a:t>
            </a:r>
            <a:r>
              <a:rPr lang="en-GB" sz="2000" b="1" noProof="0" dirty="0"/>
              <a:t> Empathy and Communication </a:t>
            </a:r>
            <a:r>
              <a:rPr lang="en-GB" sz="2000" noProof="0" dirty="0"/>
              <a:t>– </a:t>
            </a:r>
          </a:p>
          <a:p>
            <a:endParaRPr lang="en-GB" sz="2000" noProof="0" dirty="0"/>
          </a:p>
          <a:p>
            <a:r>
              <a:rPr lang="en-GB" sz="2000" b="1" noProof="0" dirty="0">
                <a:solidFill>
                  <a:srgbClr val="FF0000"/>
                </a:solidFill>
              </a:rPr>
              <a:t>WEAKNESS</a:t>
            </a:r>
            <a:r>
              <a:rPr lang="en-GB" sz="2000" noProof="0" dirty="0">
                <a:solidFill>
                  <a:srgbClr val="FF0000"/>
                </a:solidFill>
              </a:rPr>
              <a:t>:</a:t>
            </a:r>
            <a:r>
              <a:rPr lang="en-GB" sz="2000" noProof="0" dirty="0"/>
              <a:t> A lack of experience can be a big  weakness</a:t>
            </a:r>
          </a:p>
          <a:p>
            <a:r>
              <a:rPr lang="en-GB" sz="2000" noProof="0" dirty="0"/>
              <a:t> </a:t>
            </a:r>
          </a:p>
          <a:p>
            <a:r>
              <a:rPr lang="en-GB" sz="2000" b="1" u="sng" noProof="0" dirty="0"/>
              <a:t>Action</a:t>
            </a:r>
            <a:r>
              <a:rPr lang="en-GB" sz="2000" noProof="0" dirty="0"/>
              <a:t> will be to volunteer at support networks like Cruse, </a:t>
            </a:r>
            <a:r>
              <a:rPr lang="en-GB" sz="2000" noProof="0" dirty="0">
                <a:latin typeface="Arial" panose="020B0604020202020204" pitchFamily="34" charset="0"/>
                <a:cs typeface="Arial" panose="020B0604020202020204" pitchFamily="34" charset="0"/>
              </a:rPr>
              <a:t>Birmingham charities and with BACP accreditation. These will help me</a:t>
            </a:r>
            <a:r>
              <a:rPr lang="en-GB" sz="2000" noProof="0" dirty="0"/>
              <a:t> gain experience </a:t>
            </a:r>
          </a:p>
          <a:p>
            <a:endParaRPr lang="en-GB" sz="2000" noProof="0" dirty="0"/>
          </a:p>
          <a:p>
            <a:r>
              <a:rPr lang="en-GB" sz="2000" b="1" noProof="0" dirty="0">
                <a:solidFill>
                  <a:schemeClr val="accent6"/>
                </a:solidFill>
              </a:rPr>
              <a:t>STRENGTHS:</a:t>
            </a:r>
            <a:r>
              <a:rPr lang="en-GB" sz="2000" b="1" noProof="0" dirty="0"/>
              <a:t> Emotional Intelligence –</a:t>
            </a:r>
          </a:p>
          <a:p>
            <a:endParaRPr lang="en-GB" sz="2000" b="1" noProof="0" dirty="0"/>
          </a:p>
          <a:p>
            <a:r>
              <a:rPr lang="en-GB" sz="2000" b="1" noProof="0" dirty="0">
                <a:solidFill>
                  <a:srgbClr val="FF0000"/>
                </a:solidFill>
              </a:rPr>
              <a:t>WEAKNESS:</a:t>
            </a:r>
            <a:r>
              <a:rPr lang="en-GB" sz="2000" noProof="0" dirty="0">
                <a:solidFill>
                  <a:srgbClr val="FF0000"/>
                </a:solidFill>
              </a:rPr>
              <a:t> </a:t>
            </a:r>
            <a:r>
              <a:rPr lang="en-GB" sz="2000" noProof="0" dirty="0"/>
              <a:t>Emotional toll this can have a big impact on a counsellor</a:t>
            </a:r>
          </a:p>
          <a:p>
            <a:endParaRPr lang="en-GB" sz="2000" noProof="0" dirty="0"/>
          </a:p>
          <a:p>
            <a:r>
              <a:rPr lang="en-GB" sz="2000" b="1" u="sng" noProof="0" dirty="0"/>
              <a:t>Action-</a:t>
            </a:r>
            <a:r>
              <a:rPr lang="en-GB" sz="2000" u="sng" noProof="0" dirty="0"/>
              <a:t>  C</a:t>
            </a:r>
            <a:r>
              <a:rPr lang="en-GB" sz="2000" noProof="0" dirty="0"/>
              <a:t>an be taken through personal therapy and monthly clinical supervision. This will help a lot for this role  </a:t>
            </a:r>
          </a:p>
          <a:p>
            <a:r>
              <a:rPr lang="en-GB" sz="2000" noProof="0" dirty="0"/>
              <a:t>-</a:t>
            </a:r>
          </a:p>
        </p:txBody>
      </p:sp>
    </p:spTree>
    <p:extLst>
      <p:ext uri="{BB962C8B-B14F-4D97-AF65-F5344CB8AC3E}">
        <p14:creationId xmlns:p14="http://schemas.microsoft.com/office/powerpoint/2010/main" val="2011652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3E14D8-AD4C-7361-DA25-AE9AE6499B7D}"/>
              </a:ext>
            </a:extLst>
          </p:cNvPr>
          <p:cNvSpPr txBox="1"/>
          <p:nvPr/>
        </p:nvSpPr>
        <p:spPr>
          <a:xfrm>
            <a:off x="740229" y="2028616"/>
            <a:ext cx="11266714" cy="1938992"/>
          </a:xfrm>
          <a:prstGeom prst="rect">
            <a:avLst/>
          </a:prstGeom>
          <a:noFill/>
        </p:spPr>
        <p:txBody>
          <a:bodyPr wrap="square" rtlCol="0">
            <a:spAutoFit/>
          </a:bodyPr>
          <a:lstStyle/>
          <a:p>
            <a:r>
              <a:rPr lang="en-GB" sz="2000" noProof="0" dirty="0">
                <a:latin typeface="Arial" panose="020B0604020202020204" pitchFamily="34" charset="0"/>
                <a:cs typeface="Arial" panose="020B0604020202020204" pitchFamily="34" charset="0"/>
              </a:rPr>
              <a:t>My plan is to make my natural empathy into a professional skill through volunteering at places such as Cruse; as they are a recognised support service. I will protect myself from burnout through supervision and self care.</a:t>
            </a:r>
          </a:p>
          <a:p>
            <a:r>
              <a:rPr lang="en-GB" sz="2000" noProof="0" dirty="0">
                <a:latin typeface="Arial" panose="020B0604020202020204" pitchFamily="34" charset="0"/>
                <a:cs typeface="Arial" panose="020B0604020202020204" pitchFamily="34" charset="0"/>
              </a:rPr>
              <a:t>There are growing demand</a:t>
            </a:r>
            <a:r>
              <a:rPr lang="en-GB" sz="2000" dirty="0">
                <a:latin typeface="Arial" panose="020B0604020202020204" pitchFamily="34" charset="0"/>
                <a:cs typeface="Arial" panose="020B0604020202020204" pitchFamily="34" charset="0"/>
              </a:rPr>
              <a:t>s</a:t>
            </a:r>
            <a:r>
              <a:rPr lang="en-GB" sz="2000" noProof="0" dirty="0">
                <a:latin typeface="Arial" panose="020B0604020202020204" pitchFamily="34" charset="0"/>
                <a:cs typeface="Arial" panose="020B0604020202020204" pitchFamily="34" charset="0"/>
              </a:rPr>
              <a:t> for bereavement support in the NHS and Birmingham charities and with BACP accreditation, this aligns with my health and social care qualification to help me to build a steady and rewarding career as a qualified bereavement counsellor.</a:t>
            </a:r>
          </a:p>
        </p:txBody>
      </p:sp>
      <p:sp>
        <p:nvSpPr>
          <p:cNvPr id="3" name="Title 2">
            <a:extLst>
              <a:ext uri="{FF2B5EF4-FFF2-40B4-BE49-F238E27FC236}">
                <a16:creationId xmlns:a16="http://schemas.microsoft.com/office/drawing/2014/main" id="{073FEA62-A863-F056-F24C-94D1A07AD7AA}"/>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To Conclude</a:t>
            </a:r>
            <a:endParaRPr lang="en-GB" dirty="0"/>
          </a:p>
        </p:txBody>
      </p:sp>
    </p:spTree>
    <p:extLst>
      <p:ext uri="{BB962C8B-B14F-4D97-AF65-F5344CB8AC3E}">
        <p14:creationId xmlns:p14="http://schemas.microsoft.com/office/powerpoint/2010/main" val="2910581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B8AF59-5E28-23C6-45D9-1893842EBA8B}"/>
              </a:ext>
            </a:extLst>
          </p:cNvPr>
          <p:cNvSpPr txBox="1"/>
          <p:nvPr/>
        </p:nvSpPr>
        <p:spPr>
          <a:xfrm>
            <a:off x="685800" y="424543"/>
            <a:ext cx="11092543" cy="6524863"/>
          </a:xfrm>
          <a:prstGeom prst="rect">
            <a:avLst/>
          </a:prstGeom>
          <a:noFill/>
        </p:spPr>
        <p:txBody>
          <a:bodyPr wrap="square" rtlCol="0">
            <a:spAutoFit/>
          </a:bodyPr>
          <a:lstStyle/>
          <a:p>
            <a:pPr algn="ctr"/>
            <a:r>
              <a:rPr lang="en-GB" sz="2000" u="sng" noProof="0" dirty="0">
                <a:latin typeface="Arial" panose="020B0604020202020204" pitchFamily="34" charset="0"/>
                <a:cs typeface="Arial" panose="020B0604020202020204" pitchFamily="34" charset="0"/>
              </a:rPr>
              <a:t>Reference </a:t>
            </a:r>
          </a:p>
          <a:p>
            <a:pPr algn="ctr"/>
            <a:r>
              <a:rPr lang="en-GB" sz="2000" noProof="0" dirty="0" err="1">
                <a:latin typeface="Arial" panose="020B0604020202020204" pitchFamily="34" charset="0"/>
                <a:cs typeface="Arial" panose="020B0604020202020204" pitchFamily="34" charset="0"/>
              </a:rPr>
              <a:t>Zisook</a:t>
            </a:r>
            <a:r>
              <a:rPr lang="en-GB" sz="2000" noProof="0" dirty="0">
                <a:latin typeface="Arial" panose="020B0604020202020204" pitchFamily="34" charset="0"/>
                <a:cs typeface="Arial" panose="020B0604020202020204" pitchFamily="34" charset="0"/>
              </a:rPr>
              <a:t>, S. and Shear, K. (2009). Grief and bereavement: What psychiatrists need to know. </a:t>
            </a:r>
            <a:r>
              <a:rPr lang="en-GB" sz="2000" i="1" noProof="0" dirty="0">
                <a:latin typeface="Arial" panose="020B0604020202020204" pitchFamily="34" charset="0"/>
                <a:cs typeface="Arial" panose="020B0604020202020204" pitchFamily="34" charset="0"/>
              </a:rPr>
              <a:t>World Psychiatry</a:t>
            </a:r>
            <a:r>
              <a:rPr lang="en-GB" sz="2000" noProof="0" dirty="0">
                <a:latin typeface="Arial" panose="020B0604020202020204" pitchFamily="34" charset="0"/>
                <a:cs typeface="Arial" panose="020B0604020202020204" pitchFamily="34" charset="0"/>
              </a:rPr>
              <a:t>, [online] 8(2), pp.67–74. doi:10.1002/j.2051-5545.2009.tb00217.x.</a:t>
            </a:r>
          </a:p>
          <a:p>
            <a:endParaRPr lang="en-GB" sz="2000" noProof="0" dirty="0">
              <a:latin typeface="Arial" panose="020B0604020202020204" pitchFamily="34" charset="0"/>
              <a:cs typeface="Arial" panose="020B0604020202020204" pitchFamily="34" charset="0"/>
            </a:endParaRPr>
          </a:p>
          <a:p>
            <a:r>
              <a:rPr lang="en-GB" sz="2000" noProof="0" dirty="0">
                <a:latin typeface="Arial" panose="020B0604020202020204" pitchFamily="34" charset="0"/>
                <a:cs typeface="Arial" panose="020B0604020202020204" pitchFamily="34" charset="0"/>
                <a:hlinkClick r:id="rId3"/>
              </a:rPr>
              <a:t>https://www.jobs.nhs.uk/candidate/jobadvert/C9197-26-0913?keyword=Bereavement%20officer&amp;language=en</a:t>
            </a:r>
            <a:r>
              <a:rPr lang="en-GB" sz="2000" noProof="0" dirty="0">
                <a:latin typeface="Arial" panose="020B0604020202020204" pitchFamily="34" charset="0"/>
                <a:cs typeface="Arial" panose="020B0604020202020204" pitchFamily="34" charset="0"/>
              </a:rPr>
              <a:t> (Accessed 8</a:t>
            </a:r>
            <a:r>
              <a:rPr lang="en-GB" sz="2000" baseline="30000" noProof="0" dirty="0">
                <a:latin typeface="Arial" panose="020B0604020202020204" pitchFamily="34" charset="0"/>
                <a:cs typeface="Arial" panose="020B0604020202020204" pitchFamily="34" charset="0"/>
              </a:rPr>
              <a:t>th</a:t>
            </a:r>
            <a:r>
              <a:rPr lang="en-GB" sz="2000" noProof="0" dirty="0">
                <a:latin typeface="Arial" panose="020B0604020202020204" pitchFamily="34" charset="0"/>
                <a:cs typeface="Arial" panose="020B0604020202020204" pitchFamily="34" charset="0"/>
              </a:rPr>
              <a:t> October 2026)</a:t>
            </a:r>
          </a:p>
          <a:p>
            <a:endParaRPr lang="en-GB" sz="2000" noProof="0" dirty="0">
              <a:latin typeface="Arial" panose="020B0604020202020204" pitchFamily="34" charset="0"/>
              <a:cs typeface="Arial" panose="020B0604020202020204" pitchFamily="34" charset="0"/>
            </a:endParaRPr>
          </a:p>
          <a:p>
            <a:r>
              <a:rPr lang="en-GB" sz="2000" noProof="0" dirty="0">
                <a:latin typeface="Arial" panose="020B0604020202020204" pitchFamily="34" charset="0"/>
                <a:cs typeface="Arial" panose="020B0604020202020204" pitchFamily="34" charset="0"/>
              </a:rPr>
              <a:t>J. William Worden The British Journal of Social Work, Volume 49, Issue 6, September 2019, Pages 1692–1694, </a:t>
            </a:r>
            <a:r>
              <a:rPr lang="en-GB" sz="2000" noProof="0" dirty="0">
                <a:latin typeface="Arial" panose="020B0604020202020204" pitchFamily="34" charset="0"/>
                <a:cs typeface="Arial" panose="020B0604020202020204" pitchFamily="34" charset="0"/>
                <a:hlinkClick r:id="rId4"/>
              </a:rPr>
              <a:t>https://doi.org/10.1093/bjsw/bcz004</a:t>
            </a:r>
            <a:r>
              <a:rPr lang="en-GB" sz="2000" noProof="0" dirty="0">
                <a:latin typeface="Arial" panose="020B0604020202020204" pitchFamily="34" charset="0"/>
                <a:cs typeface="Arial" panose="020B0604020202020204" pitchFamily="34" charset="0"/>
              </a:rPr>
              <a:t> </a:t>
            </a:r>
          </a:p>
          <a:p>
            <a:endParaRPr lang="en-GB" sz="2000" noProof="0" dirty="0">
              <a:latin typeface="Arial" panose="020B0604020202020204" pitchFamily="34" charset="0"/>
              <a:cs typeface="Arial" panose="020B0604020202020204" pitchFamily="34" charset="0"/>
            </a:endParaRPr>
          </a:p>
          <a:p>
            <a:r>
              <a:rPr lang="en-GB" sz="2000" noProof="0" dirty="0">
                <a:latin typeface="Arial" panose="020B0604020202020204" pitchFamily="34" charset="0"/>
                <a:cs typeface="Arial" panose="020B0604020202020204" pitchFamily="34" charset="0"/>
              </a:rPr>
              <a:t>National Careers Service (2024) </a:t>
            </a:r>
            <a:r>
              <a:rPr lang="en-GB" sz="2000" i="1" noProof="0" dirty="0">
                <a:latin typeface="Arial" panose="020B0604020202020204" pitchFamily="34" charset="0"/>
                <a:cs typeface="Arial" panose="020B0604020202020204" pitchFamily="34" charset="0"/>
              </a:rPr>
              <a:t>Counsellor | Explore Careers | National Careers Service</a:t>
            </a:r>
            <a:r>
              <a:rPr lang="en-GB" sz="2000" noProof="0" dirty="0">
                <a:latin typeface="Arial" panose="020B0604020202020204" pitchFamily="34" charset="0"/>
                <a:cs typeface="Arial" panose="020B0604020202020204" pitchFamily="34" charset="0"/>
              </a:rPr>
              <a:t>, </a:t>
            </a:r>
            <a:r>
              <a:rPr lang="en-GB" sz="2000" i="1" noProof="0" dirty="0">
                <a:latin typeface="Arial" panose="020B0604020202020204" pitchFamily="34" charset="0"/>
                <a:cs typeface="Arial" panose="020B0604020202020204" pitchFamily="34" charset="0"/>
              </a:rPr>
              <a:t>nationalcareers.service.gov.uk</a:t>
            </a:r>
            <a:r>
              <a:rPr lang="en-GB" sz="2000" noProof="0" dirty="0">
                <a:latin typeface="Arial" panose="020B0604020202020204" pitchFamily="34" charset="0"/>
                <a:cs typeface="Arial" panose="020B0604020202020204" pitchFamily="34" charset="0"/>
              </a:rPr>
              <a:t>. Available at: </a:t>
            </a:r>
            <a:r>
              <a:rPr lang="en-GB" sz="2000" u="sng" noProof="0" dirty="0">
                <a:latin typeface="Arial" panose="020B0604020202020204" pitchFamily="34" charset="0"/>
                <a:cs typeface="Arial" panose="020B0604020202020204" pitchFamily="34" charset="0"/>
              </a:rPr>
              <a:t>https://nationalcareers.service.gov.uk/job-profiles/counsellor.</a:t>
            </a:r>
            <a:r>
              <a:rPr lang="en-GB" sz="2000" noProof="0" dirty="0">
                <a:latin typeface="Arial" panose="020B0604020202020204" pitchFamily="34" charset="0"/>
                <a:cs typeface="Arial" panose="020B0604020202020204" pitchFamily="34" charset="0"/>
              </a:rPr>
              <a:t> (Accessed 5th October 2026) </a:t>
            </a:r>
          </a:p>
          <a:p>
            <a:endParaRPr lang="en-GB" sz="2000" dirty="0">
              <a:latin typeface="Arial" panose="020B0604020202020204" pitchFamily="34" charset="0"/>
              <a:cs typeface="Arial" panose="020B0604020202020204" pitchFamily="34" charset="0"/>
            </a:endParaRPr>
          </a:p>
          <a:p>
            <a:r>
              <a:rPr lang="en-GB" sz="2000" noProof="0" dirty="0">
                <a:latin typeface="Arial" panose="020B0604020202020204" pitchFamily="34" charset="0"/>
                <a:cs typeface="Arial" panose="020B0604020202020204" pitchFamily="34" charset="0"/>
              </a:rPr>
              <a:t>Yahoo.com. (2026). </a:t>
            </a:r>
            <a:r>
              <a:rPr lang="en-GB" sz="2000" i="1" noProof="0" dirty="0">
                <a:latin typeface="Arial" panose="020B0604020202020204" pitchFamily="34" charset="0"/>
                <a:cs typeface="Arial" panose="020B0604020202020204" pitchFamily="34" charset="0"/>
              </a:rPr>
              <a:t>SWOT analysis - Yahoo search results</a:t>
            </a:r>
            <a:r>
              <a:rPr lang="en-GB" sz="2000" noProof="0" dirty="0">
                <a:latin typeface="Arial" panose="020B0604020202020204" pitchFamily="34" charset="0"/>
                <a:cs typeface="Arial" panose="020B0604020202020204" pitchFamily="34" charset="0"/>
              </a:rPr>
              <a:t>. [online] Available at: https://uk.images.search.yahoo.com/search/images;_ylt=A2RSZcDY_c1q0gIAvrMM34lQ;_ylu=Y29sbwNldS13ZXN0LTEEcG9zAzEEdnRpZAMEc2VjA3BpdnM-?p=swot+analysis&amp;fr2=piv-web&amp;type=E210GB1357G0&amp;fr=mcafee&amp;imgurl=https%3A%2F%2Fcdn.prod.website-files.com%2F65cbc20570f3b8a352ed1706%2F679ba9e9e2eb2bec32bc78c5_SWOT%2520analysis.png [Accessed 13 Oct. 2026].</a:t>
            </a:r>
          </a:p>
          <a:p>
            <a:endParaRPr lang="en-GB" u="sng" noProof="0" dirty="0"/>
          </a:p>
        </p:txBody>
      </p:sp>
    </p:spTree>
    <p:extLst>
      <p:ext uri="{BB962C8B-B14F-4D97-AF65-F5344CB8AC3E}">
        <p14:creationId xmlns:p14="http://schemas.microsoft.com/office/powerpoint/2010/main" val="2448129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186E83-3FB6-2883-2EF2-26B729952007}"/>
              </a:ext>
            </a:extLst>
          </p:cNvPr>
          <p:cNvSpPr txBox="1"/>
          <p:nvPr/>
        </p:nvSpPr>
        <p:spPr>
          <a:xfrm>
            <a:off x="484414" y="446314"/>
            <a:ext cx="1122317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Hewison, A., Zafar, S. and Efstathiou, N. (2020). Bereavement support in the UK – a rapid evidence assessment. </a:t>
            </a:r>
            <a:r>
              <a:rPr lang="en-GB" sz="2000" i="1" dirty="0">
                <a:latin typeface="Arial" panose="020B0604020202020204" pitchFamily="34" charset="0"/>
                <a:cs typeface="Arial" panose="020B0604020202020204" pitchFamily="34" charset="0"/>
              </a:rPr>
              <a:t>Bereavement Care</a:t>
            </a:r>
            <a:r>
              <a:rPr lang="en-GB" sz="2000" dirty="0">
                <a:latin typeface="Arial" panose="020B0604020202020204" pitchFamily="34" charset="0"/>
                <a:cs typeface="Arial" panose="020B0604020202020204" pitchFamily="34" charset="0"/>
              </a:rPr>
              <a:t>, [online] 39(2), pp.69–78. doi:10.1080/02682621.2020.1728086.</a:t>
            </a:r>
          </a:p>
        </p:txBody>
      </p:sp>
    </p:spTree>
    <p:extLst>
      <p:ext uri="{BB962C8B-B14F-4D97-AF65-F5344CB8AC3E}">
        <p14:creationId xmlns:p14="http://schemas.microsoft.com/office/powerpoint/2010/main" val="3508050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1ff5d3342319223938068dc05f402deb">
  <xsd:schema xmlns:xsd="http://www.w3.org/2001/XMLSchema" xmlns:xs="http://www.w3.org/2001/XMLSchema" xmlns:p="http://schemas.microsoft.com/office/2006/metadata/properties" xmlns:ns3="3ef5847a-e696-4fee-a2c0-6c3f87568321" targetNamespace="http://schemas.microsoft.com/office/2006/metadata/properties" ma:root="true" ma:fieldsID="3d0773b1400dce4b0176f6698afeb4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00828B1-5EBE-492B-B393-031D8E53DB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EEBCED-69D0-41DD-A219-11EB333E0480}">
  <ds:schemaRefs>
    <ds:schemaRef ds:uri="http://purl.org/dc/terms/"/>
    <ds:schemaRef ds:uri="http://www.w3.org/XML/1998/namespace"/>
    <ds:schemaRef ds:uri="http://schemas.microsoft.com/office/2006/documentManagement/types"/>
    <ds:schemaRef ds:uri="http://purl.org/dc/dcmitype/"/>
    <ds:schemaRef ds:uri="http://schemas.microsoft.com/office/2006/metadata/properties"/>
    <ds:schemaRef ds:uri="http://purl.org/dc/elements/1.1/"/>
    <ds:schemaRef ds:uri="3ef5847a-e696-4fee-a2c0-6c3f87568321"/>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A9CA92D0-D54F-47D1-AD54-CC2A6E51B5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7928</TotalTime>
  <Words>948</Words>
  <Application>Microsoft Office PowerPoint</Application>
  <PresentationFormat>Widescreen</PresentationFormat>
  <Paragraphs>72</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Bereavement Counsellor </vt:lpstr>
      <vt:lpstr>Why I Chose Bereavement Counsellor   </vt:lpstr>
      <vt:lpstr>PowerPoint Presentation</vt:lpstr>
      <vt:lpstr>What is a SWOT Analysis </vt:lpstr>
      <vt:lpstr>SWOT Analysis</vt:lpstr>
      <vt:lpstr>SWOT Analysis</vt:lpstr>
      <vt:lpstr>PowerPoint Presentation</vt:lpstr>
      <vt:lpstr>To Conclude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aj1988.ak@gmail.com</dc:creator>
  <cp:lastModifiedBy>Arjun Kumar (2513702)</cp:lastModifiedBy>
  <cp:revision>46</cp:revision>
  <dcterms:created xsi:type="dcterms:W3CDTF">2026-09-16T15:45:04Z</dcterms:created>
  <dcterms:modified xsi:type="dcterms:W3CDTF">2026-10-18T18:41:44Z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