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6" r:id="rId1"/>
    <p:sldMasterId id="2147483752" r:id="rId2"/>
  </p:sldMasterIdLst>
  <p:sldIdLst>
    <p:sldId id="278" r:id="rId3"/>
    <p:sldId id="288" r:id="rId4"/>
    <p:sldId id="281" r:id="rId5"/>
    <p:sldId id="282" r:id="rId6"/>
    <p:sldId id="283" r:id="rId7"/>
    <p:sldId id="285" r:id="rId8"/>
    <p:sldId id="284" r:id="rId9"/>
    <p:sldId id="286" r:id="rId10"/>
    <p:sldId id="287" r:id="rId11"/>
    <p:sldId id="280" r:id="rId12"/>
    <p:sldId id="28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0" d="100"/>
          <a:sy n="70" d="100"/>
        </p:scale>
        <p:origin x="1088" y="4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tableStyles" Target="tableStyles.xml" /><Relationship Id="rId2" Type="http://schemas.openxmlformats.org/officeDocument/2006/relationships/slideMaster" Target="slideMasters/slideMaster2.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viewProps" Target="viewProps.xml" /><Relationship Id="rId10" Type="http://schemas.openxmlformats.org/officeDocument/2006/relationships/slide" Target="slides/slide8.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7/13/2026</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872789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7/13/2026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34411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7/13/2026</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5396066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01471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7/13/2026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93695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7/13/2026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15019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7/13/2026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6949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7/13/2026</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18359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7/13/2026</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2357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33174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91842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7/13/2026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7/13/2026</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50623667"/>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7/13/2026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 TargetMode="External" /><Relationship Id="rId7" Type="http://schemas.openxmlformats.org/officeDocument/2006/relationships/hyperlink" Target="https://shoresidetherapies.com" TargetMode="External" /><Relationship Id="rId2" Type="http://schemas.openxmlformats.org/officeDocument/2006/relationships/hyperlink" Target="https://www.attachmentproject.com" TargetMode="External" /><Relationship Id="rId1" Type="http://schemas.openxmlformats.org/officeDocument/2006/relationships/slideLayout" Target="../slideLayouts/slideLayout2.xml" /><Relationship Id="rId6" Type="http://schemas.openxmlformats.org/officeDocument/2006/relationships/hyperlink" Target="https://bethtyson.com" TargetMode="External" /><Relationship Id="rId5" Type="http://schemas.openxmlformats.org/officeDocument/2006/relationships/hyperlink" Target="https://my.clevelandclinic.org" TargetMode="External" /><Relationship Id="rId4" Type="http://schemas.openxmlformats.org/officeDocument/2006/relationships/hyperlink" Target="https://positivepsychology.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233AEC-02FB-0C56-17E4-C893C206563B}"/>
              </a:ext>
            </a:extLst>
          </p:cNvPr>
          <p:cNvSpPr>
            <a:spLocks noGrp="1"/>
          </p:cNvSpPr>
          <p:nvPr>
            <p:ph type="ctrTitle"/>
          </p:nvPr>
        </p:nvSpPr>
        <p:spPr>
          <a:xfrm>
            <a:off x="251926" y="1576996"/>
            <a:ext cx="10227388" cy="2078653"/>
          </a:xfrm>
        </p:spPr>
        <p:txBody>
          <a:bodyPr>
            <a:noAutofit/>
          </a:bodyPr>
          <a:lstStyle/>
          <a:p>
            <a:r>
              <a:rPr lang="en-GB" sz="2400" i="0" dirty="0">
                <a:latin typeface="Arial" panose="020B0604020202020204" pitchFamily="34" charset="0"/>
                <a:cs typeface="Arial" panose="020B0604020202020204" pitchFamily="34" charset="0"/>
              </a:rPr>
              <a:t>Student </a:t>
            </a:r>
            <a:r>
              <a:rPr lang="en-GB" sz="2400" i="0">
                <a:latin typeface="Arial" panose="020B0604020202020204" pitchFamily="34" charset="0"/>
                <a:cs typeface="Arial" panose="020B0604020202020204" pitchFamily="34" charset="0"/>
              </a:rPr>
              <a:t>name - Andreea</a:t>
            </a:r>
            <a:r>
              <a:rPr lang="en-GB" sz="2400" i="0" dirty="0">
                <a:latin typeface="Arial" panose="020B0604020202020204" pitchFamily="34" charset="0"/>
                <a:cs typeface="Arial" panose="020B0604020202020204" pitchFamily="34" charset="0"/>
              </a:rPr>
              <a:t>-Rebeca </a:t>
            </a:r>
            <a:r>
              <a:rPr lang="en-GB" sz="2400" i="0" dirty="0" err="1">
                <a:latin typeface="Arial" panose="020B0604020202020204" pitchFamily="34" charset="0"/>
                <a:cs typeface="Arial" panose="020B0604020202020204" pitchFamily="34" charset="0"/>
              </a:rPr>
              <a:t>Ardelean</a:t>
            </a:r>
            <a:br>
              <a:rPr lang="en-GB" sz="2400" i="0" dirty="0">
                <a:latin typeface="Arial" panose="020B0604020202020204" pitchFamily="34" charset="0"/>
                <a:cs typeface="Arial" panose="020B0604020202020204" pitchFamily="34" charset="0"/>
              </a:rPr>
            </a:br>
            <a:r>
              <a:rPr lang="en-GB" sz="2400" i="0" dirty="0">
                <a:latin typeface="Arial" panose="020B0604020202020204" pitchFamily="34" charset="0"/>
                <a:cs typeface="Arial" panose="020B0604020202020204" pitchFamily="34" charset="0"/>
              </a:rPr>
              <a:t>student ID - 2508016</a:t>
            </a:r>
            <a:br>
              <a:rPr lang="en-GB" sz="2400" i="0" dirty="0">
                <a:latin typeface="Arial" panose="020B0604020202020204" pitchFamily="34" charset="0"/>
                <a:cs typeface="Arial" panose="020B0604020202020204" pitchFamily="34" charset="0"/>
              </a:rPr>
            </a:br>
            <a:r>
              <a:rPr lang="en-GB" sz="2400" i="0" dirty="0">
                <a:latin typeface="Arial" panose="020B0604020202020204" pitchFamily="34" charset="0"/>
                <a:cs typeface="Arial" panose="020B0604020202020204" pitchFamily="34" charset="0"/>
              </a:rPr>
              <a:t>lecturers name- Dr Shepherd </a:t>
            </a:r>
            <a:r>
              <a:rPr lang="en-GB" sz="2400" i="0" dirty="0" err="1">
                <a:latin typeface="Arial" panose="020B0604020202020204" pitchFamily="34" charset="0"/>
                <a:cs typeface="Arial" panose="020B0604020202020204" pitchFamily="34" charset="0"/>
              </a:rPr>
              <a:t>Ziko</a:t>
            </a:r>
            <a:br>
              <a:rPr lang="en-GB" sz="2400" i="0" dirty="0">
                <a:latin typeface="Arial" panose="020B0604020202020204" pitchFamily="34" charset="0"/>
                <a:cs typeface="Arial" panose="020B0604020202020204" pitchFamily="34" charset="0"/>
              </a:rPr>
            </a:br>
            <a:endParaRPr lang="en-US" sz="2400" i="0" dirty="0">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3566367" y="1040861"/>
            <a:ext cx="5705856" cy="996696"/>
          </a:xfrm>
        </p:spPr>
        <p:txBody>
          <a:bodyPr>
            <a:normAutofit fontScale="55000" lnSpcReduction="20000"/>
          </a:bodyPr>
          <a:lstStyle/>
          <a:p>
            <a:pPr eaLnBrk="1" hangingPunct="1"/>
            <a:r>
              <a:rPr lang="en-GB" sz="4000" dirty="0">
                <a:solidFill>
                  <a:schemeClr val="tx1"/>
                </a:solidFill>
                <a:latin typeface="Calibri" panose="020F0502020204030204" pitchFamily="34" charset="0"/>
                <a:cs typeface="Calibri" panose="020F0502020204030204" pitchFamily="34" charset="0"/>
              </a:rPr>
              <a:t>                                </a:t>
            </a:r>
            <a:r>
              <a:rPr lang="en-GB" sz="4000" b="1" dirty="0">
                <a:solidFill>
                  <a:schemeClr val="tx1"/>
                </a:solidFill>
                <a:latin typeface="Calibri" panose="020F0502020204030204" pitchFamily="34" charset="0"/>
                <a:cs typeface="Calibri" panose="020F0502020204030204" pitchFamily="34" charset="0"/>
              </a:rPr>
              <a:t>LCHS4010</a:t>
            </a:r>
            <a:r>
              <a:rPr lang="en-GB" sz="4000" dirty="0">
                <a:solidFill>
                  <a:schemeClr val="tx1"/>
                </a:solidFill>
                <a:latin typeface="Calibri" panose="020F0502020204030204" pitchFamily="34" charset="0"/>
                <a:cs typeface="Calibri" panose="020F0502020204030204" pitchFamily="34" charset="0"/>
              </a:rPr>
              <a:t> </a:t>
            </a:r>
          </a:p>
          <a:p>
            <a:pPr eaLnBrk="1" hangingPunct="1"/>
            <a:r>
              <a:rPr lang="en-GB" sz="4000" dirty="0">
                <a:solidFill>
                  <a:schemeClr val="tx1"/>
                </a:solidFill>
                <a:latin typeface="Calibri" panose="020F0502020204030204" pitchFamily="34" charset="0"/>
                <a:cs typeface="Calibri" panose="020F0502020204030204" pitchFamily="34" charset="0"/>
              </a:rPr>
              <a:t>Psychology in Health and Social care</a:t>
            </a:r>
            <a:endParaRPr lang="en-GB" altLang="en-US" sz="4000" b="1" dirty="0">
              <a:solidFill>
                <a:schemeClr val="bg1"/>
              </a:solidFill>
            </a:endParaRPr>
          </a:p>
          <a:p>
            <a:endParaRPr lang="en-GB" sz="4000" dirty="0">
              <a:latin typeface="Calibri" panose="020F0502020204030204" pitchFamily="34" charset="0"/>
              <a:cs typeface="Calibri" panose="020F0502020204030204" pitchFamily="34" charset="0"/>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5" name="TextBox 4">
            <a:extLst>
              <a:ext uri="{FF2B5EF4-FFF2-40B4-BE49-F238E27FC236}">
                <a16:creationId xmlns:a16="http://schemas.microsoft.com/office/drawing/2014/main" id="{8F5E5A6D-2E7D-C569-64AE-A02FE78CA45E}"/>
              </a:ext>
            </a:extLst>
          </p:cNvPr>
          <p:cNvSpPr txBox="1"/>
          <p:nvPr/>
        </p:nvSpPr>
        <p:spPr>
          <a:xfrm>
            <a:off x="251926" y="3707805"/>
            <a:ext cx="11101874" cy="1754326"/>
          </a:xfrm>
          <a:prstGeom prst="rect">
            <a:avLst/>
          </a:prstGeom>
          <a:noFill/>
        </p:spPr>
        <p:txBody>
          <a:bodyPr wrap="square" rtlCol="0">
            <a:spAutoFit/>
          </a:bodyPr>
          <a:lstStyle/>
          <a:p>
            <a:pPr algn="l"/>
            <a:r>
              <a:rPr lang="en-GB" b="1" dirty="0"/>
              <a:t>Acknowledgements of the use of AI tools</a:t>
            </a:r>
          </a:p>
          <a:p>
            <a:pPr algn="l"/>
            <a:r>
              <a:rPr lang="en-GB" dirty="0">
                <a:latin typeface="Arial" panose="020B0604020202020204" pitchFamily="34" charset="0"/>
                <a:cs typeface="Arial" panose="020B0604020202020204" pitchFamily="34" charset="0"/>
              </a:rPr>
              <a:t>I confirm that I have </a:t>
            </a:r>
            <a:r>
              <a:rPr lang="en-GB" b="1"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used any AI tools in the research and creation of this assignment. I confirm that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have not presented any AI generated materials as my own work. I confirm that o have not presented any AI generated materials as my own work.</a:t>
            </a:r>
          </a:p>
          <a:p>
            <a:pPr algn="l"/>
            <a:r>
              <a:rPr lang="en-GB" dirty="0">
                <a:latin typeface="Arial" panose="020B0604020202020204" pitchFamily="34" charset="0"/>
                <a:cs typeface="Arial" panose="020B0604020202020204" pitchFamily="34" charset="0"/>
              </a:rPr>
              <a:t>I confirm I have copies of my drafts, notes, and other resources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used, which may be asked to provide in evidence.</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9293-BA33-5181-A384-938727111C2E}"/>
              </a:ext>
            </a:extLst>
          </p:cNvPr>
          <p:cNvSpPr>
            <a:spLocks noGrp="1"/>
          </p:cNvSpPr>
          <p:nvPr>
            <p:ph type="title"/>
          </p:nvPr>
        </p:nvSpPr>
        <p:spPr/>
        <p:txBody>
          <a:bodyPr>
            <a:normAutofit fontScale="90000"/>
          </a:bodyPr>
          <a:lstStyle/>
          <a:p>
            <a:r>
              <a:rPr lang="en-GB" u="sng" dirty="0">
                <a:latin typeface="Arial" panose="020B0604020202020204" pitchFamily="34" charset="0"/>
                <a:cs typeface="Arial" panose="020B0604020202020204" pitchFamily="34" charset="0"/>
              </a:rPr>
              <a:t>Bowlby’s attachment theory, what is it?</a:t>
            </a:r>
            <a:endParaRPr lang="en-US"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F637B0A-E648-E74A-A80B-522AF2BA1D08}"/>
              </a:ext>
            </a:extLst>
          </p:cNvPr>
          <p:cNvSpPr>
            <a:spLocks noGrp="1"/>
          </p:cNvSpPr>
          <p:nvPr>
            <p:ph idx="1"/>
          </p:nvPr>
        </p:nvSpPr>
        <p:spPr>
          <a:xfrm>
            <a:off x="791547" y="1798735"/>
            <a:ext cx="10638453" cy="4416671"/>
          </a:xfrm>
        </p:spPr>
        <p:txBody>
          <a:bodyPr>
            <a:normAutofit/>
          </a:bodyPr>
          <a:lstStyle/>
          <a:p>
            <a:r>
              <a:rPr lang="en-GB" dirty="0">
                <a:latin typeface="Arial" panose="020B0604020202020204" pitchFamily="34" charset="0"/>
                <a:cs typeface="Arial" panose="020B0604020202020204" pitchFamily="34" charset="0"/>
              </a:rPr>
              <a:t>Bowlby's theory explains that a child will develop a specific attachment to their primary caregivers, building a reliance upon then from 7-24 months. </a:t>
            </a:r>
            <a:r>
              <a:rPr lang="en-GB" baseline="30000" dirty="0">
                <a:latin typeface="Arial" panose="020B0604020202020204" pitchFamily="34" charset="0"/>
                <a:cs typeface="Arial" panose="020B0604020202020204" pitchFamily="34" charset="0"/>
              </a:rPr>
              <a:t>1</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 reveals that this exact connection creates a secure base for an individuals emotional regulation and behavioural patterns in life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is emphasised by an internal working model during the critical stage (2.5 years) 1 as this bond dictates whether they view themselves as worthy of care, alongside ability to trust others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explains to the contribution of the mother/primary caregiver to the then future adult patterns of behaviour in relationships </a:t>
            </a:r>
            <a:r>
              <a:rPr lang="en-GB" baseline="30000" dirty="0"/>
              <a:t>1</a:t>
            </a:r>
          </a:p>
          <a:p>
            <a:endParaRPr lang="en-GB" dirty="0"/>
          </a:p>
        </p:txBody>
      </p:sp>
    </p:spTree>
    <p:extLst>
      <p:ext uri="{BB962C8B-B14F-4D97-AF65-F5344CB8AC3E}">
        <p14:creationId xmlns:p14="http://schemas.microsoft.com/office/powerpoint/2010/main" val="893376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CCC17-BD51-5BDF-790B-FE0EB45941A5}"/>
              </a:ext>
            </a:extLst>
          </p:cNvPr>
          <p:cNvSpPr>
            <a:spLocks noGrp="1"/>
          </p:cNvSpPr>
          <p:nvPr>
            <p:ph type="title"/>
          </p:nvPr>
        </p:nvSpPr>
        <p:spPr/>
        <p:txBody>
          <a:bodyPr>
            <a:normAutofit fontScale="90000"/>
          </a:bodyPr>
          <a:lstStyle/>
          <a:p>
            <a:r>
              <a:rPr lang="en-GB" u="sng" dirty="0">
                <a:latin typeface="Arial" panose="020B0604020202020204" pitchFamily="34" charset="0"/>
                <a:cs typeface="Arial" panose="020B0604020202020204" pitchFamily="34" charset="0"/>
              </a:rPr>
              <a:t>What does the theory tell us about development during children's early years? </a:t>
            </a:r>
            <a:endParaRPr lang="en-US"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1AACF6-697F-F89C-94B6-6AAD178E7921}"/>
              </a:ext>
            </a:extLst>
          </p:cNvPr>
          <p:cNvSpPr>
            <a:spLocks noGrp="1"/>
          </p:cNvSpPr>
          <p:nvPr>
            <p:ph idx="1"/>
          </p:nvPr>
        </p:nvSpPr>
        <p:spPr>
          <a:xfrm>
            <a:off x="1066800" y="2353388"/>
            <a:ext cx="9969241" cy="3592726"/>
          </a:xfrm>
        </p:spPr>
        <p:txBody>
          <a:bodyPr/>
          <a:lstStyle/>
          <a:p>
            <a:r>
              <a:rPr lang="en-GB" dirty="0">
                <a:latin typeface="Arial" panose="020B0604020202020204" pitchFamily="34" charset="0"/>
                <a:cs typeface="Arial" panose="020B0604020202020204" pitchFamily="34" charset="0"/>
              </a:rPr>
              <a:t>The theory, explains that during the early years children face four stages</a:t>
            </a:r>
          </a:p>
          <a:p>
            <a:r>
              <a:rPr lang="en-GB" dirty="0">
                <a:latin typeface="Arial" panose="020B0604020202020204" pitchFamily="34" charset="0"/>
                <a:cs typeface="Arial" panose="020B0604020202020204" pitchFamily="34" charset="0"/>
              </a:rPr>
              <a:t>Pre attachment phase (birth to 6 weeks) which is when there is no connection to any caregiver </a:t>
            </a:r>
            <a:r>
              <a:rPr lang="en-GB" baseline="30000" dirty="0">
                <a:latin typeface="Arial" panose="020B0604020202020204" pitchFamily="34" charset="0"/>
                <a:cs typeface="Arial" panose="020B0604020202020204" pitchFamily="34" charset="0"/>
              </a:rPr>
              <a:t>2</a:t>
            </a:r>
          </a:p>
          <a:p>
            <a:r>
              <a:rPr lang="en-GB" dirty="0">
                <a:latin typeface="Arial" panose="020B0604020202020204" pitchFamily="34" charset="0"/>
                <a:cs typeface="Arial" panose="020B0604020202020204" pitchFamily="34" charset="0"/>
              </a:rPr>
              <a:t>Attachment in making (6 weeks to 8 months) </a:t>
            </a:r>
            <a:r>
              <a:rPr lang="en-GB" baseline="30000" dirty="0">
                <a:latin typeface="Arial" panose="020B0604020202020204" pitchFamily="34" charset="0"/>
                <a:cs typeface="Arial" panose="020B0604020202020204" pitchFamily="34" charset="0"/>
              </a:rPr>
              <a:t>1 &amp; 2 </a:t>
            </a:r>
          </a:p>
          <a:p>
            <a:r>
              <a:rPr lang="en-GB" dirty="0">
                <a:latin typeface="Arial" panose="020B0604020202020204" pitchFamily="34" charset="0"/>
                <a:cs typeface="Arial" panose="020B0604020202020204" pitchFamily="34" charset="0"/>
              </a:rPr>
              <a:t>Clear cut attachment (8 months to 2 years)  Where a bond deepens and the child would experience distress or anxiety when the caregiver leaves </a:t>
            </a:r>
            <a:r>
              <a:rPr lang="en-GB" baseline="30000" dirty="0">
                <a:latin typeface="Arial" panose="020B0604020202020204" pitchFamily="34" charset="0"/>
                <a:cs typeface="Arial" panose="020B0604020202020204" pitchFamily="34" charset="0"/>
              </a:rPr>
              <a:t>2 </a:t>
            </a:r>
          </a:p>
          <a:p>
            <a:r>
              <a:rPr lang="en-GB" dirty="0">
                <a:latin typeface="Arial" panose="020B0604020202020204" pitchFamily="34" charset="0"/>
                <a:cs typeface="Arial" panose="020B0604020202020204" pitchFamily="34" charset="0"/>
              </a:rPr>
              <a:t>2 years onwards, language and cognitive skills grow, leading to separation and growing </a:t>
            </a:r>
            <a:r>
              <a:rPr lang="en-GB" dirty="0" err="1">
                <a:latin typeface="Arial" panose="020B0604020202020204" pitchFamily="34" charset="0"/>
                <a:cs typeface="Arial" panose="020B0604020202020204" pitchFamily="34" charset="0"/>
              </a:rPr>
              <a:t>independence,as</a:t>
            </a:r>
            <a:r>
              <a:rPr lang="en-GB" dirty="0">
                <a:latin typeface="Arial" panose="020B0604020202020204" pitchFamily="34" charset="0"/>
                <a:cs typeface="Arial" panose="020B0604020202020204" pitchFamily="34" charset="0"/>
              </a:rPr>
              <a:t> separation anxiety lessens. </a:t>
            </a:r>
            <a:r>
              <a:rPr lang="en-GB" baseline="30000" dirty="0"/>
              <a:t>2</a:t>
            </a:r>
            <a:r>
              <a:rPr lang="en-GB" dirty="0"/>
              <a:t> </a:t>
            </a:r>
          </a:p>
          <a:p>
            <a:endParaRPr lang="en-US" dirty="0"/>
          </a:p>
        </p:txBody>
      </p:sp>
    </p:spTree>
    <p:extLst>
      <p:ext uri="{BB962C8B-B14F-4D97-AF65-F5344CB8AC3E}">
        <p14:creationId xmlns:p14="http://schemas.microsoft.com/office/powerpoint/2010/main" val="1103337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7B59-BFAC-0BFF-FBBD-049B603EAE8B}"/>
              </a:ext>
            </a:extLst>
          </p:cNvPr>
          <p:cNvSpPr>
            <a:spLocks noGrp="1"/>
          </p:cNvSpPr>
          <p:nvPr>
            <p:ph type="title"/>
          </p:nvPr>
        </p:nvSpPr>
        <p:spPr/>
        <p:txBody>
          <a:bodyPr>
            <a:normAutofit fontScale="90000"/>
          </a:bodyPr>
          <a:lstStyle/>
          <a:p>
            <a:r>
              <a:rPr lang="en-GB" u="sng" dirty="0">
                <a:latin typeface="Arial" panose="020B0604020202020204" pitchFamily="34" charset="0"/>
                <a:cs typeface="Arial" panose="020B0604020202020204" pitchFamily="34" charset="0"/>
              </a:rPr>
              <a:t>How does this theory apply to </a:t>
            </a:r>
            <a:r>
              <a:rPr lang="en-GB" u="sng" dirty="0" err="1">
                <a:latin typeface="Arial" panose="020B0604020202020204" pitchFamily="34" charset="0"/>
                <a:cs typeface="Arial" panose="020B0604020202020204" pitchFamily="34" charset="0"/>
              </a:rPr>
              <a:t>Issacs</a:t>
            </a:r>
            <a:r>
              <a:rPr lang="en-GB" u="sng" dirty="0">
                <a:latin typeface="Arial" panose="020B0604020202020204" pitchFamily="34" charset="0"/>
                <a:cs typeface="Arial" panose="020B0604020202020204" pitchFamily="34" charset="0"/>
              </a:rPr>
              <a:t> situation?</a:t>
            </a:r>
            <a:endParaRPr lang="en-US"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C71F8DE-2119-5831-E7EB-EB3A12D24E23}"/>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theory is applicable as Bowlby reveals that by having an attachment to a not present figure, it creates cognitive decline and delays which is evident in </a:t>
            </a:r>
            <a:r>
              <a:rPr lang="en-GB" dirty="0" err="1">
                <a:latin typeface="Arial" panose="020B0604020202020204" pitchFamily="34" charset="0"/>
                <a:cs typeface="Arial" panose="020B0604020202020204" pitchFamily="34" charset="0"/>
              </a:rPr>
              <a:t>isaac</a:t>
            </a:r>
            <a:r>
              <a:rPr lang="en-GB" dirty="0">
                <a:latin typeface="Arial" panose="020B0604020202020204" pitchFamily="34" charset="0"/>
                <a:cs typeface="Arial" panose="020B0604020202020204" pitchFamily="34" charset="0"/>
              </a:rPr>
              <a:t> who is seen to be stuck in the clear cut attachment phase </a:t>
            </a:r>
            <a:r>
              <a:rPr lang="en-GB" baseline="30000" dirty="0">
                <a:latin typeface="Arial" panose="020B0604020202020204" pitchFamily="34" charset="0"/>
                <a:cs typeface="Arial" panose="020B0604020202020204" pitchFamily="34" charset="0"/>
              </a:rPr>
              <a:t>2</a:t>
            </a:r>
            <a:r>
              <a:rPr lang="en-GB" dirty="0">
                <a:latin typeface="Arial" panose="020B0604020202020204" pitchFamily="34" charset="0"/>
                <a:cs typeface="Arial" panose="020B0604020202020204" pitchFamily="34" charset="0"/>
              </a:rPr>
              <a:t> </a:t>
            </a:r>
            <a:r>
              <a:rPr lang="en-GB" baseline="30000" dirty="0">
                <a:latin typeface="Arial" panose="020B0604020202020204" pitchFamily="34" charset="0"/>
                <a:cs typeface="Arial" panose="020B0604020202020204" pitchFamily="34" charset="0"/>
              </a:rPr>
              <a:t>&amp;</a:t>
            </a:r>
            <a:r>
              <a:rPr lang="en-GB" dirty="0">
                <a:latin typeface="Arial" panose="020B0604020202020204" pitchFamily="34" charset="0"/>
                <a:cs typeface="Arial" panose="020B0604020202020204" pitchFamily="34" charset="0"/>
              </a:rPr>
              <a:t> </a:t>
            </a:r>
            <a:r>
              <a:rPr lang="en-GB" baseline="30000" dirty="0">
                <a:latin typeface="Arial" panose="020B0604020202020204" pitchFamily="34" charset="0"/>
                <a:cs typeface="Arial" panose="020B0604020202020204" pitchFamily="34" charset="0"/>
              </a:rPr>
              <a:t>3</a:t>
            </a:r>
          </a:p>
          <a:p>
            <a:r>
              <a:rPr lang="en-GB" dirty="0">
                <a:latin typeface="Arial" panose="020B0604020202020204" pitchFamily="34" charset="0"/>
                <a:cs typeface="Arial" panose="020B0604020202020204" pitchFamily="34" charset="0"/>
              </a:rPr>
              <a:t> we can also apply the theory to Isaacs emotional distress and refusal to explore new options such as participating positively with classmates as a result of his emotionally absent mother. </a:t>
            </a:r>
            <a:r>
              <a:rPr lang="en-GB" baseline="30000" dirty="0">
                <a:latin typeface="Arial" panose="020B0604020202020204" pitchFamily="34" charset="0"/>
                <a:cs typeface="Arial" panose="020B0604020202020204" pitchFamily="34" charset="0"/>
              </a:rPr>
              <a:t>3</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His experiences in struggling to catch up with his peers also is predicted by Bowlby however it also considers factors such as missed appointments with social workers and socialising with other family members are a key factor to consider. </a:t>
            </a:r>
            <a:r>
              <a:rPr lang="en-GB" baseline="30000" dirty="0">
                <a:latin typeface="Arial" panose="020B0604020202020204" pitchFamily="34" charset="0"/>
                <a:cs typeface="Arial" panose="020B0604020202020204" pitchFamily="34" charset="0"/>
              </a:rPr>
              <a:t>3</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drawbacks of this theory to Isaac is that the theory emphasises the role of specifically the mother, neglecting the idea that the social workers may of had created a bond with him, which also not considering the mother’s mental state. </a:t>
            </a:r>
            <a:r>
              <a:rPr lang="en-GB" baseline="30000" dirty="0">
                <a:latin typeface="Arial" panose="020B0604020202020204" pitchFamily="34" charset="0"/>
                <a:cs typeface="Arial" panose="020B0604020202020204" pitchFamily="34" charset="0"/>
              </a:rPr>
              <a:t>4</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2255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D33C5-E125-C918-1F1D-1182EC5F8B4F}"/>
              </a:ext>
            </a:extLst>
          </p:cNvPr>
          <p:cNvSpPr>
            <a:spLocks noGrp="1"/>
          </p:cNvSpPr>
          <p:nvPr>
            <p:ph type="title"/>
          </p:nvPr>
        </p:nvSpPr>
        <p:spPr>
          <a:xfrm>
            <a:off x="765629" y="722139"/>
            <a:ext cx="10515600" cy="1325563"/>
          </a:xfrm>
        </p:spPr>
        <p:txBody>
          <a:bodyPr>
            <a:normAutofit fontScale="90000"/>
          </a:bodyPr>
          <a:lstStyle/>
          <a:p>
            <a:r>
              <a:rPr lang="en-GB" u="sng" dirty="0">
                <a:latin typeface="Arial" panose="020B0604020202020204" pitchFamily="34" charset="0"/>
                <a:cs typeface="Arial" panose="020B0604020202020204" pitchFamily="34" charset="0"/>
              </a:rPr>
              <a:t>How has Isaac already shown signs of impact due to his upbringing relating to the theory?</a:t>
            </a:r>
            <a:endParaRPr lang="en-US"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836F77-38E4-8E9C-68C3-D8616AE2ED5C}"/>
              </a:ext>
            </a:extLst>
          </p:cNvPr>
          <p:cNvSpPr>
            <a:spLocks noGrp="1"/>
          </p:cNvSpPr>
          <p:nvPr>
            <p:ph idx="1"/>
          </p:nvPr>
        </p:nvSpPr>
        <p:spPr>
          <a:xfrm>
            <a:off x="1041400" y="2633306"/>
            <a:ext cx="9964057" cy="3406918"/>
          </a:xfrm>
        </p:spPr>
        <p:txBody>
          <a:bodyPr/>
          <a:lstStyle/>
          <a:p>
            <a:r>
              <a:rPr lang="en-GB" dirty="0">
                <a:latin typeface="Arial" panose="020B0604020202020204" pitchFamily="34" charset="0"/>
                <a:cs typeface="Arial" panose="020B0604020202020204" pitchFamily="34" charset="0"/>
              </a:rPr>
              <a:t>Isaac had faces attachment issues, aligning with </a:t>
            </a:r>
            <a:r>
              <a:rPr lang="en-GB" dirty="0" err="1">
                <a:latin typeface="Arial" panose="020B0604020202020204" pitchFamily="34" charset="0"/>
                <a:cs typeface="Arial" panose="020B0604020202020204" pitchFamily="34" charset="0"/>
              </a:rPr>
              <a:t>Bowlbys</a:t>
            </a:r>
            <a:r>
              <a:rPr lang="en-GB" dirty="0">
                <a:latin typeface="Arial" panose="020B0604020202020204" pitchFamily="34" charset="0"/>
                <a:cs typeface="Arial" panose="020B0604020202020204" pitchFamily="34" charset="0"/>
              </a:rPr>
              <a:t> theory </a:t>
            </a:r>
          </a:p>
          <a:p>
            <a:r>
              <a:rPr lang="en-GB" dirty="0">
                <a:latin typeface="Arial" panose="020B0604020202020204" pitchFamily="34" charset="0"/>
                <a:cs typeface="Arial" panose="020B0604020202020204" pitchFamily="34" charset="0"/>
              </a:rPr>
              <a:t>As a result of neglect, he faces delayed development, predicted by the theory</a:t>
            </a:r>
          </a:p>
          <a:p>
            <a:r>
              <a:rPr lang="en-GB" dirty="0">
                <a:latin typeface="Arial" panose="020B0604020202020204" pitchFamily="34" charset="0"/>
                <a:cs typeface="Arial" panose="020B0604020202020204" pitchFamily="34" charset="0"/>
              </a:rPr>
              <a:t>Both biotic and biotic factors, such as missed appointment with care services and post partum depression on the mother’s side played a large role in Isaacs developmental neglect</a:t>
            </a:r>
          </a:p>
          <a:p>
            <a:r>
              <a:rPr lang="en-GB" dirty="0">
                <a:latin typeface="Arial" panose="020B0604020202020204" pitchFamily="34" charset="0"/>
                <a:cs typeface="Arial" panose="020B0604020202020204" pitchFamily="34" charset="0"/>
              </a:rPr>
              <a:t>As a result of this, he lacks social skills essential to his future in which are built during the critical stage</a:t>
            </a:r>
          </a:p>
          <a:p>
            <a:r>
              <a:rPr lang="en-GB" dirty="0">
                <a:latin typeface="Arial" panose="020B0604020202020204" pitchFamily="34" charset="0"/>
                <a:cs typeface="Arial" panose="020B0604020202020204" pitchFamily="34" charset="0"/>
              </a:rPr>
              <a:t>And unifying with Bowlby's theory, it then explains his dependence and desperation for his mother’s attention.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91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9586A-00F2-C193-4627-3A013A9FB0E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Isaacs current needs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510E09E-900C-C926-A369-ED8161576C8B}"/>
              </a:ext>
            </a:extLst>
          </p:cNvPr>
          <p:cNvSpPr>
            <a:spLocks noGrp="1"/>
          </p:cNvSpPr>
          <p:nvPr>
            <p:ph idx="1"/>
          </p:nvPr>
        </p:nvSpPr>
        <p:spPr>
          <a:xfrm>
            <a:off x="1066799" y="1803919"/>
            <a:ext cx="10192139" cy="4561632"/>
          </a:xfrm>
        </p:spPr>
        <p:txBody>
          <a:bodyPr>
            <a:normAutofit/>
          </a:bodyPr>
          <a:lstStyle/>
          <a:p>
            <a:r>
              <a:rPr lang="en-GB" dirty="0">
                <a:latin typeface="Arial" panose="020B0604020202020204" pitchFamily="34" charset="0"/>
                <a:cs typeface="Arial" panose="020B0604020202020204" pitchFamily="34" charset="0"/>
              </a:rPr>
              <a:t>Isaac requires critical nurturing in skills and cognitive development that had been neglected during his critical stage of life</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He requires emotional regulation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Attachment based Approaches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Mentoring to aid problems in social settings to help his socialise with children his 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play-based learning / interactive approaches to ensure cognitive engagement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Help Isaac learn independence away from his mother, as she suffers from depression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6660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DB5EA-3FC9-134F-89FD-3203BD175DEC}"/>
              </a:ext>
            </a:extLst>
          </p:cNvPr>
          <p:cNvSpPr>
            <a:spLocks noGrp="1"/>
          </p:cNvSpPr>
          <p:nvPr>
            <p:ph type="title"/>
          </p:nvPr>
        </p:nvSpPr>
        <p:spPr/>
        <p:txBody>
          <a:bodyPr>
            <a:normAutofit fontScale="90000"/>
          </a:bodyPr>
          <a:lstStyle/>
          <a:p>
            <a:r>
              <a:rPr lang="en-GB" u="sng" dirty="0">
                <a:latin typeface="Arial" panose="020B0604020202020204" pitchFamily="34" charset="0"/>
                <a:cs typeface="Arial" panose="020B0604020202020204" pitchFamily="34" charset="0"/>
              </a:rPr>
              <a:t>Interventions I would undertake to help Isaac</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229104-4F2D-C335-B18B-BBDAC53D834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Integrated play sessions so build his vital communication skills that had been neglected</a:t>
            </a:r>
          </a:p>
          <a:p>
            <a:r>
              <a:rPr lang="en-GB" dirty="0">
                <a:latin typeface="Arial" panose="020B0604020202020204" pitchFamily="34" charset="0"/>
                <a:cs typeface="Arial" panose="020B0604020202020204" pitchFamily="34" charset="0"/>
              </a:rPr>
              <a:t>Creating a gradual transition away from his mother by arranging short and frequent settling in sessions to allow Isaac to develop past the clear cut stage. </a:t>
            </a:r>
            <a:r>
              <a:rPr lang="en-GB" baseline="30000" dirty="0">
                <a:latin typeface="Arial" panose="020B0604020202020204" pitchFamily="34" charset="0"/>
                <a:cs typeface="Arial" panose="020B0604020202020204" pitchFamily="34" charset="0"/>
              </a:rPr>
              <a:t>5</a:t>
            </a:r>
          </a:p>
          <a:p>
            <a:r>
              <a:rPr lang="en-GB" dirty="0">
                <a:latin typeface="Arial" panose="020B0604020202020204" pitchFamily="34" charset="0"/>
                <a:cs typeface="Arial" panose="020B0604020202020204" pitchFamily="34" charset="0"/>
              </a:rPr>
              <a:t>Giving Isaac emotional validation as he was emotionally neglected instead of distracting him which could worsen his development </a:t>
            </a:r>
            <a:r>
              <a:rPr lang="en-GB" baseline="30000" dirty="0">
                <a:latin typeface="Arial" panose="020B0604020202020204" pitchFamily="34" charset="0"/>
                <a:cs typeface="Arial" panose="020B0604020202020204" pitchFamily="34" charset="0"/>
              </a:rPr>
              <a:t>5 &amp; 6</a:t>
            </a:r>
          </a:p>
          <a:p>
            <a:r>
              <a:rPr lang="en-GB" dirty="0">
                <a:latin typeface="Arial" panose="020B0604020202020204" pitchFamily="34" charset="0"/>
                <a:cs typeface="Arial" panose="020B0604020202020204" pitchFamily="34" charset="0"/>
              </a:rPr>
              <a:t>Play based sessions that train his cognitive function to ensure frequent mental activity and development </a:t>
            </a:r>
            <a:r>
              <a:rPr lang="en-GB" baseline="30000" dirty="0">
                <a:latin typeface="Arial" panose="020B0604020202020204" pitchFamily="34" charset="0"/>
                <a:cs typeface="Arial" panose="020B0604020202020204" pitchFamily="34" charset="0"/>
              </a:rPr>
              <a:t>6</a:t>
            </a:r>
          </a:p>
          <a:p>
            <a:r>
              <a:rPr lang="en-GB" dirty="0">
                <a:latin typeface="Arial" panose="020B0604020202020204" pitchFamily="34" charset="0"/>
                <a:cs typeface="Arial" panose="020B0604020202020204" pitchFamily="34" charset="0"/>
              </a:rPr>
              <a:t>Create predictable routines so Isaac can settle and learn the routine to offer stability </a:t>
            </a:r>
            <a:r>
              <a:rPr lang="en-GB" baseline="30000" dirty="0">
                <a:latin typeface="Arial" panose="020B0604020202020204" pitchFamily="34" charset="0"/>
                <a:cs typeface="Arial" panose="020B0604020202020204" pitchFamily="34" charset="0"/>
              </a:rPr>
              <a:t>5</a:t>
            </a:r>
            <a:r>
              <a:rPr lang="en-GB" dirty="0">
                <a:latin typeface="Arial" panose="020B0604020202020204" pitchFamily="34" charset="0"/>
                <a:cs typeface="Arial" panose="020B0604020202020204" pitchFamily="34" charset="0"/>
              </a:rPr>
              <a:t> </a:t>
            </a:r>
          </a:p>
          <a:p>
            <a:pPr marL="0" indent="0">
              <a:buNone/>
            </a:pPr>
            <a:endParaRPr lang="en-US" dirty="0"/>
          </a:p>
        </p:txBody>
      </p:sp>
    </p:spTree>
    <p:extLst>
      <p:ext uri="{BB962C8B-B14F-4D97-AF65-F5344CB8AC3E}">
        <p14:creationId xmlns:p14="http://schemas.microsoft.com/office/powerpoint/2010/main" val="3231213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1E40-B535-441D-D93B-4090C5C6BC83}"/>
              </a:ext>
            </a:extLst>
          </p:cNvPr>
          <p:cNvSpPr>
            <a:spLocks noGrp="1"/>
          </p:cNvSpPr>
          <p:nvPr>
            <p:ph type="title"/>
          </p:nvPr>
        </p:nvSpPr>
        <p:spPr/>
        <p:txBody>
          <a:bodyPr>
            <a:normAutofit fontScale="90000"/>
          </a:bodyPr>
          <a:lstStyle/>
          <a:p>
            <a:r>
              <a:rPr lang="en-GB" u="sng" dirty="0">
                <a:latin typeface="Arial" panose="020B0604020202020204" pitchFamily="34" charset="0"/>
                <a:cs typeface="Arial" panose="020B0604020202020204" pitchFamily="34" charset="0"/>
              </a:rPr>
              <a:t>In addition, to further aid Isaac his mother will also receive interventions</a:t>
            </a:r>
            <a:r>
              <a:rPr lang="en-GB" u="sng" dirty="0"/>
              <a:t> </a:t>
            </a:r>
            <a:endParaRPr lang="en-US" u="sng" dirty="0"/>
          </a:p>
        </p:txBody>
      </p:sp>
      <p:sp>
        <p:nvSpPr>
          <p:cNvPr id="3" name="Content Placeholder 2">
            <a:extLst>
              <a:ext uri="{FF2B5EF4-FFF2-40B4-BE49-F238E27FC236}">
                <a16:creationId xmlns:a16="http://schemas.microsoft.com/office/drawing/2014/main" id="{399EBD55-4968-AA8A-79D7-BF8165EFF97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Post partum depression aid to help her recover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Therapy, to understand her impact on Isaac and to not build resentment towards him </a:t>
            </a:r>
            <a:r>
              <a:rPr lang="en-GB" baseline="30000" dirty="0">
                <a:latin typeface="Arial" panose="020B0604020202020204" pitchFamily="34" charset="0"/>
                <a:cs typeface="Arial" panose="020B0604020202020204" pitchFamily="34" charset="0"/>
              </a:rPr>
              <a:t>6</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Slowly, overtime bring her and Isaac together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Mothers groups, to build her inner circle and create a stable environment for herself and Isaac</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6721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CE49-D98C-5557-F131-DF7C4068D3A8}"/>
              </a:ext>
            </a:extLst>
          </p:cNvPr>
          <p:cNvSpPr>
            <a:spLocks noGrp="1"/>
          </p:cNvSpPr>
          <p:nvPr>
            <p:ph type="title"/>
          </p:nvPr>
        </p:nvSpPr>
        <p:spPr/>
        <p:txBody>
          <a:bodyPr>
            <a:normAutofit fontScale="90000"/>
          </a:bodyPr>
          <a:lstStyle/>
          <a:p>
            <a:r>
              <a:rPr lang="en-GB" u="sng" dirty="0">
                <a:latin typeface="Arial" panose="020B0604020202020204" pitchFamily="34" charset="0"/>
                <a:cs typeface="Arial" panose="020B0604020202020204" pitchFamily="34" charset="0"/>
              </a:rPr>
              <a:t>What impact will these actions have?</a:t>
            </a:r>
            <a:endParaRPr lang="en-US"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0429A9-6A27-03C2-FC76-D0F8DAB31FE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With these interventions Isaac would be able to resume normal cognitive development alongside social development.</a:t>
            </a:r>
            <a:r>
              <a:rPr lang="en-GB" baseline="30000" dirty="0">
                <a:latin typeface="Arial" panose="020B0604020202020204" pitchFamily="34" charset="0"/>
                <a:cs typeface="Arial" panose="020B0604020202020204" pitchFamily="34" charset="0"/>
              </a:rPr>
              <a:t>6</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Isaac would be able to become less dependant and disruptive at school.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Isaacs mother will have an inner circle she could depend on for help.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would create the foundation for a more consistent and stable environment for both Isaacs and his mothers mental growth. </a:t>
            </a:r>
            <a:r>
              <a:rPr lang="en-GB" baseline="30000" dirty="0">
                <a:latin typeface="Arial" panose="020B0604020202020204" pitchFamily="34" charset="0"/>
                <a:cs typeface="Arial" panose="020B0604020202020204" pitchFamily="34" charset="0"/>
              </a:rPr>
              <a:t>6</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8062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8" y="3307185"/>
            <a:ext cx="5566914" cy="435428"/>
          </a:xfrm>
        </p:spPr>
        <p:txBody>
          <a:bodyPr vert="horz" lIns="91440" tIns="45720" rIns="91440" bIns="45720" rtlCol="0" anchor="b">
            <a:normAutofit fontScale="90000"/>
          </a:bodyPr>
          <a:lstStyle/>
          <a:p>
            <a:pPr algn="ctr"/>
            <a:r>
              <a:rPr lang="en-US" sz="6000" dirty="0">
                <a:solidFill>
                  <a:srgbClr val="7030A0"/>
                </a:solidFill>
                <a:latin typeface="Arial" panose="020B0604020202020204" pitchFamily="34" charset="0"/>
                <a:cs typeface="Arial" panose="020B0604020202020204" pitchFamily="34" charset="0"/>
              </a:rPr>
              <a:t>Questions?</a:t>
            </a:r>
            <a:endParaRPr lang="en-US" sz="6000" b="1" dirty="0">
              <a:solidFill>
                <a:srgbClr val="7030A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3304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A7BE0-F03D-37C1-EF9B-E789A4080B0C}"/>
              </a:ext>
            </a:extLst>
          </p:cNvPr>
          <p:cNvSpPr>
            <a:spLocks noGrp="1"/>
          </p:cNvSpPr>
          <p:nvPr>
            <p:ph type="title"/>
          </p:nvPr>
        </p:nvSpPr>
        <p:spPr/>
        <p:txBody>
          <a:bodyPr/>
          <a:lstStyle/>
          <a:p>
            <a:r>
              <a:rPr lang="en-GB" dirty="0" err="1"/>
              <a:t>Refrences</a:t>
            </a:r>
            <a:endParaRPr lang="en-US" dirty="0"/>
          </a:p>
        </p:txBody>
      </p:sp>
      <p:sp>
        <p:nvSpPr>
          <p:cNvPr id="3" name="Content Placeholder 2">
            <a:extLst>
              <a:ext uri="{FF2B5EF4-FFF2-40B4-BE49-F238E27FC236}">
                <a16:creationId xmlns:a16="http://schemas.microsoft.com/office/drawing/2014/main" id="{C53DAB48-44A0-F0BA-3735-94A627F1DF5C}"/>
              </a:ext>
            </a:extLst>
          </p:cNvPr>
          <p:cNvSpPr>
            <a:spLocks noGrp="1"/>
          </p:cNvSpPr>
          <p:nvPr>
            <p:ph idx="1"/>
          </p:nvPr>
        </p:nvSpPr>
        <p:spPr/>
        <p:txBody>
          <a:bodyPr/>
          <a:lstStyle/>
          <a:p>
            <a:pPr marL="0" indent="0">
              <a:buNone/>
            </a:pPr>
            <a:r>
              <a:rPr lang="en-GB" dirty="0"/>
              <a:t>1 - </a:t>
            </a:r>
            <a:r>
              <a:rPr lang="en-GB" dirty="0">
                <a:hlinkClick r:id="rId2"/>
              </a:rPr>
              <a:t>https://www.attachmentproject.com</a:t>
            </a:r>
            <a:endParaRPr lang="en-GB" dirty="0"/>
          </a:p>
          <a:p>
            <a:pPr marL="0" indent="0">
              <a:buNone/>
            </a:pPr>
            <a:r>
              <a:rPr lang="en-GB" dirty="0"/>
              <a:t>2 – </a:t>
            </a:r>
            <a:r>
              <a:rPr lang="en-GB" dirty="0">
                <a:hlinkClick r:id="rId3"/>
              </a:rPr>
              <a:t>https://learning.nspcc.org.uk</a:t>
            </a:r>
            <a:r>
              <a:rPr lang="en-GB" dirty="0"/>
              <a:t> </a:t>
            </a:r>
          </a:p>
          <a:p>
            <a:pPr marL="0" indent="0">
              <a:buNone/>
            </a:pPr>
            <a:r>
              <a:rPr lang="en-GB" dirty="0"/>
              <a:t>3 – </a:t>
            </a:r>
            <a:r>
              <a:rPr lang="en-GB" dirty="0">
                <a:hlinkClick r:id="rId4"/>
              </a:rPr>
              <a:t>https://positivepsychology.com</a:t>
            </a:r>
            <a:r>
              <a:rPr lang="en-GB" dirty="0"/>
              <a:t> </a:t>
            </a:r>
          </a:p>
          <a:p>
            <a:pPr marL="0" indent="0">
              <a:buNone/>
            </a:pPr>
            <a:r>
              <a:rPr lang="en-GB" dirty="0"/>
              <a:t>4 – </a:t>
            </a:r>
            <a:r>
              <a:rPr lang="en-GB" dirty="0">
                <a:hlinkClick r:id="rId5"/>
              </a:rPr>
              <a:t>https://my.clevelandclinic.org</a:t>
            </a:r>
            <a:r>
              <a:rPr lang="en-GB" dirty="0"/>
              <a:t> </a:t>
            </a:r>
          </a:p>
          <a:p>
            <a:pPr marL="0" indent="0">
              <a:buNone/>
            </a:pPr>
            <a:r>
              <a:rPr lang="en-GB" dirty="0"/>
              <a:t>5- </a:t>
            </a:r>
            <a:r>
              <a:rPr lang="en-GB" dirty="0">
                <a:hlinkClick r:id="rId6"/>
              </a:rPr>
              <a:t>https://bethtyson.com</a:t>
            </a:r>
            <a:r>
              <a:rPr lang="en-GB" dirty="0"/>
              <a:t> </a:t>
            </a:r>
          </a:p>
          <a:p>
            <a:pPr marL="0" indent="0">
              <a:buNone/>
            </a:pPr>
            <a:r>
              <a:rPr lang="en-GB" dirty="0"/>
              <a:t>6 -  </a:t>
            </a:r>
            <a:r>
              <a:rPr lang="en-GB" dirty="0">
                <a:hlinkClick r:id="rId7"/>
              </a:rPr>
              <a:t>https://shoresidetherapies.com</a:t>
            </a:r>
            <a:r>
              <a:rPr lang="en-GB" dirty="0"/>
              <a:t> </a:t>
            </a:r>
            <a:endParaRPr lang="en-US" dirty="0"/>
          </a:p>
        </p:txBody>
      </p:sp>
    </p:spTree>
    <p:extLst>
      <p:ext uri="{BB962C8B-B14F-4D97-AF65-F5344CB8AC3E}">
        <p14:creationId xmlns:p14="http://schemas.microsoft.com/office/powerpoint/2010/main" val="10159523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117</TotalTime>
  <Words>278</Words>
  <Application>Microsoft Office PowerPoint</Application>
  <PresentationFormat>Widescreen</PresentationFormat>
  <Paragraphs>25</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Savon</vt:lpstr>
      <vt:lpstr>BrushVTI</vt:lpstr>
      <vt:lpstr>Student name - Andreea-Rebeca Ardelean student ID - 2508016 lecturers name- Dr Shepherd Ziko </vt:lpstr>
      <vt:lpstr>Bowlby’s attachment theory, what is it?</vt:lpstr>
      <vt:lpstr>What does the theory tell us about development during children's early years? </vt:lpstr>
      <vt:lpstr>How does this theory apply to Issacs situation?</vt:lpstr>
      <vt:lpstr>How has Isaac already shown signs of impact due to his upbringing relating to the theory?</vt:lpstr>
      <vt:lpstr>Isaacs current needs -</vt:lpstr>
      <vt:lpstr>Interventions I would undertake to help Isaac;</vt:lpstr>
      <vt:lpstr>In addition, to further aid Isaac his mother will also receive interventions </vt:lpstr>
      <vt:lpstr>What impact will these actions have?</vt:lpstr>
      <vt:lpstr>Questions?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Andreea-Rebeca Ardelean (2508016)</cp:lastModifiedBy>
  <cp:revision>11</cp:revision>
  <dcterms:created xsi:type="dcterms:W3CDTF">2025-06-09T16:43:11Z</dcterms:created>
  <dcterms:modified xsi:type="dcterms:W3CDTF">2026-07-13T14:45:17Z</dcterms:modified>
</cp:coreProperties>
</file>