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Lst>
  <p:notesMasterIdLst>
    <p:notesMasterId r:id="rId19"/>
  </p:notesMasterIdLst>
  <p:handoutMasterIdLst>
    <p:handoutMasterId r:id="rId20"/>
  </p:handoutMasterIdLst>
  <p:sldIdLst>
    <p:sldId id="256" r:id="rId2"/>
    <p:sldId id="261" r:id="rId3"/>
    <p:sldId id="271" r:id="rId4"/>
    <p:sldId id="257" r:id="rId5"/>
    <p:sldId id="260" r:id="rId6"/>
    <p:sldId id="272" r:id="rId7"/>
    <p:sldId id="259" r:id="rId8"/>
    <p:sldId id="263" r:id="rId9"/>
    <p:sldId id="264" r:id="rId10"/>
    <p:sldId id="265" r:id="rId11"/>
    <p:sldId id="266" r:id="rId12"/>
    <p:sldId id="267" r:id="rId13"/>
    <p:sldId id="268" r:id="rId14"/>
    <p:sldId id="269" r:id="rId15"/>
    <p:sldId id="276" r:id="rId16"/>
    <p:sldId id="277" r:id="rId17"/>
    <p:sldId id="273" r:id="rId18"/>
  </p:sldIdLst>
  <p:sldSz cx="12192000" cy="6858000"/>
  <p:notesSz cx="9947275"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588" autoAdjust="0"/>
    <p:restoredTop sz="66110" autoAdjust="0"/>
  </p:normalViewPr>
  <p:slideViewPr>
    <p:cSldViewPr snapToGrid="0">
      <p:cViewPr varScale="1">
        <p:scale>
          <a:sx n="48" d="100"/>
          <a:sy n="48" d="100"/>
        </p:scale>
        <p:origin x="1350" y="42"/>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55" d="100"/>
          <a:sy n="55" d="100"/>
        </p:scale>
        <p:origin x="2880"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6.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hyperlink" Target="https://www.youtube.com/watch?v=zHgQWjcg68Y" TargetMode="Externa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hyperlink" Target="https://www.youtube.com/watch?v=zHgQWjcg68Y" TargetMode="External"/><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A6FDA6-E9DC-4A39-B50F-CB566EC55BB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12BA705-22AE-4FAB-9008-139FE82D3E2D}">
      <dgm:prSet/>
      <dgm:spPr/>
      <dgm:t>
        <a:bodyPr/>
        <a:lstStyle/>
        <a:p>
          <a:pPr>
            <a:lnSpc>
              <a:spcPct val="100000"/>
            </a:lnSpc>
          </a:pPr>
          <a:r>
            <a:rPr lang="en-GB" dirty="0"/>
            <a:t>Coaching Models are a great way of providing a frame work for the coaching discussions.</a:t>
          </a:r>
          <a:endParaRPr lang="en-US" dirty="0"/>
        </a:p>
      </dgm:t>
    </dgm:pt>
    <dgm:pt modelId="{73418F25-4B12-4297-B4F4-F1BD5110E694}" type="parTrans" cxnId="{75ECF4E2-CBBA-40C0-868D-4D94EE3D5166}">
      <dgm:prSet/>
      <dgm:spPr/>
      <dgm:t>
        <a:bodyPr/>
        <a:lstStyle/>
        <a:p>
          <a:endParaRPr lang="en-US"/>
        </a:p>
      </dgm:t>
    </dgm:pt>
    <dgm:pt modelId="{6216344A-E7A8-49D0-8F7B-2A5075E4E96B}" type="sibTrans" cxnId="{75ECF4E2-CBBA-40C0-868D-4D94EE3D5166}">
      <dgm:prSet/>
      <dgm:spPr/>
      <dgm:t>
        <a:bodyPr/>
        <a:lstStyle/>
        <a:p>
          <a:endParaRPr lang="en-US"/>
        </a:p>
      </dgm:t>
    </dgm:pt>
    <dgm:pt modelId="{9615A8A6-7108-4F1E-87C2-CE59AA2A5EA3}">
      <dgm:prSet/>
      <dgm:spPr/>
      <dgm:t>
        <a:bodyPr/>
        <a:lstStyle/>
        <a:p>
          <a:pPr>
            <a:lnSpc>
              <a:spcPct val="100000"/>
            </a:lnSpc>
          </a:pPr>
          <a:r>
            <a:rPr lang="en-US"/>
            <a:t>There are many Coaching models available to use, one that is widely used is the GROW model</a:t>
          </a:r>
        </a:p>
      </dgm:t>
    </dgm:pt>
    <dgm:pt modelId="{7715B484-F9B9-4A5F-BF62-9290D2C32E82}" type="parTrans" cxnId="{EF10BFA7-2698-4940-920D-D6A56695F47A}">
      <dgm:prSet/>
      <dgm:spPr/>
      <dgm:t>
        <a:bodyPr/>
        <a:lstStyle/>
        <a:p>
          <a:endParaRPr lang="en-US"/>
        </a:p>
      </dgm:t>
    </dgm:pt>
    <dgm:pt modelId="{3A97890F-A6A2-4E54-95DE-188C618595C1}" type="sibTrans" cxnId="{EF10BFA7-2698-4940-920D-D6A56695F47A}">
      <dgm:prSet/>
      <dgm:spPr/>
      <dgm:t>
        <a:bodyPr/>
        <a:lstStyle/>
        <a:p>
          <a:endParaRPr lang="en-US"/>
        </a:p>
      </dgm:t>
    </dgm:pt>
    <dgm:pt modelId="{1860FEA4-FDEF-402C-9230-8AA9615BC2F4}">
      <dgm:prSet custT="1"/>
      <dgm:spPr/>
      <dgm:t>
        <a:bodyPr/>
        <a:lstStyle/>
        <a:p>
          <a:pPr>
            <a:lnSpc>
              <a:spcPct val="100000"/>
            </a:lnSpc>
          </a:pPr>
          <a:r>
            <a:rPr lang="en-GB" sz="2400" dirty="0">
              <a:solidFill>
                <a:schemeClr val="tx1"/>
              </a:solidFill>
              <a:hlinkClick xmlns:r="http://schemas.openxmlformats.org/officeDocument/2006/relationships" r:id="rId1">
                <a:extLst>
                  <a:ext uri="{A12FA001-AC4F-418D-AE19-62706E023703}">
                    <ahyp:hlinkClr xmlns:ahyp="http://schemas.microsoft.com/office/drawing/2018/hyperlinkcolor" val="tx"/>
                  </a:ext>
                </a:extLst>
              </a:hlinkClick>
            </a:rPr>
            <a:t>https://www.youtube.com/watch?v=zHgQWjcg68Y</a:t>
          </a:r>
          <a:r>
            <a:rPr lang="en-GB" sz="2400" dirty="0">
              <a:solidFill>
                <a:schemeClr val="tx1"/>
              </a:solidFill>
            </a:rPr>
            <a:t> </a:t>
          </a:r>
        </a:p>
      </dgm:t>
    </dgm:pt>
    <dgm:pt modelId="{B1678D70-5AEF-433D-ABAA-7994697C72EA}" type="parTrans" cxnId="{ACF33DE8-C841-4AD3-A8B5-57D9E4458338}">
      <dgm:prSet/>
      <dgm:spPr/>
      <dgm:t>
        <a:bodyPr/>
        <a:lstStyle/>
        <a:p>
          <a:endParaRPr lang="en-GB"/>
        </a:p>
      </dgm:t>
    </dgm:pt>
    <dgm:pt modelId="{8D71832F-9ADB-473C-BA28-DB79182B4155}" type="sibTrans" cxnId="{ACF33DE8-C841-4AD3-A8B5-57D9E4458338}">
      <dgm:prSet/>
      <dgm:spPr/>
      <dgm:t>
        <a:bodyPr/>
        <a:lstStyle/>
        <a:p>
          <a:endParaRPr lang="en-GB"/>
        </a:p>
      </dgm:t>
    </dgm:pt>
    <dgm:pt modelId="{5CFE0F5E-102E-4C4E-BE7C-9811D1B6B56B}" type="pres">
      <dgm:prSet presAssocID="{ECA6FDA6-E9DC-4A39-B50F-CB566EC55BBC}" presName="root" presStyleCnt="0">
        <dgm:presLayoutVars>
          <dgm:dir/>
          <dgm:resizeHandles val="exact"/>
        </dgm:presLayoutVars>
      </dgm:prSet>
      <dgm:spPr/>
    </dgm:pt>
    <dgm:pt modelId="{5DBCC000-5644-4BBA-8EC9-7F1DEEF4388D}" type="pres">
      <dgm:prSet presAssocID="{312BA705-22AE-4FAB-9008-139FE82D3E2D}" presName="compNode" presStyleCnt="0"/>
      <dgm:spPr/>
    </dgm:pt>
    <dgm:pt modelId="{37314678-61CB-4FB5-B979-F28473DC7A1C}" type="pres">
      <dgm:prSet presAssocID="{312BA705-22AE-4FAB-9008-139FE82D3E2D}" presName="bgRect" presStyleLbl="bgShp" presStyleIdx="0" presStyleCnt="3"/>
      <dgm:spPr/>
    </dgm:pt>
    <dgm:pt modelId="{80B4201A-2E13-4CC9-B4E7-90DE247DD29B}" type="pres">
      <dgm:prSet presAssocID="{312BA705-22AE-4FAB-9008-139FE82D3E2D}" presName="iconRect" presStyleLbl="node1" presStyleIdx="0" presStyleCnt="3"/>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Light Bulb and Gear"/>
        </a:ext>
      </dgm:extLst>
    </dgm:pt>
    <dgm:pt modelId="{363EE4ED-EEB0-45CD-9525-9B26532F1C89}" type="pres">
      <dgm:prSet presAssocID="{312BA705-22AE-4FAB-9008-139FE82D3E2D}" presName="spaceRect" presStyleCnt="0"/>
      <dgm:spPr/>
    </dgm:pt>
    <dgm:pt modelId="{00BC55E6-58AD-4147-979B-F40F34EFE6B8}" type="pres">
      <dgm:prSet presAssocID="{312BA705-22AE-4FAB-9008-139FE82D3E2D}" presName="parTx" presStyleLbl="revTx" presStyleIdx="0" presStyleCnt="3">
        <dgm:presLayoutVars>
          <dgm:chMax val="0"/>
          <dgm:chPref val="0"/>
        </dgm:presLayoutVars>
      </dgm:prSet>
      <dgm:spPr/>
    </dgm:pt>
    <dgm:pt modelId="{DBE0AC8D-F55E-4A74-9240-D9DB5F33A5CD}" type="pres">
      <dgm:prSet presAssocID="{6216344A-E7A8-49D0-8F7B-2A5075E4E96B}" presName="sibTrans" presStyleCnt="0"/>
      <dgm:spPr/>
    </dgm:pt>
    <dgm:pt modelId="{11682400-23DB-4F66-90C7-2CBCDF0E320B}" type="pres">
      <dgm:prSet presAssocID="{9615A8A6-7108-4F1E-87C2-CE59AA2A5EA3}" presName="compNode" presStyleCnt="0"/>
      <dgm:spPr/>
    </dgm:pt>
    <dgm:pt modelId="{8C697E72-5C6F-430F-A6C5-2816864C63B6}" type="pres">
      <dgm:prSet presAssocID="{9615A8A6-7108-4F1E-87C2-CE59AA2A5EA3}" presName="bgRect" presStyleLbl="bgShp" presStyleIdx="1" presStyleCnt="3"/>
      <dgm:spPr/>
    </dgm:pt>
    <dgm:pt modelId="{6135E5D7-A178-4455-913D-84A91FA83F14}" type="pres">
      <dgm:prSet presAssocID="{9615A8A6-7108-4F1E-87C2-CE59AA2A5EA3}" presName="iconRect" presStyleLbl="node1" presStyleIdx="1" presStyleCnt="3"/>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heckmark"/>
        </a:ext>
      </dgm:extLst>
    </dgm:pt>
    <dgm:pt modelId="{987F4576-014B-4F27-8F5E-7A92FC9C7F30}" type="pres">
      <dgm:prSet presAssocID="{9615A8A6-7108-4F1E-87C2-CE59AA2A5EA3}" presName="spaceRect" presStyleCnt="0"/>
      <dgm:spPr/>
    </dgm:pt>
    <dgm:pt modelId="{9EE5997D-4FFE-446B-9E7D-73C797DDFAE9}" type="pres">
      <dgm:prSet presAssocID="{9615A8A6-7108-4F1E-87C2-CE59AA2A5EA3}" presName="parTx" presStyleLbl="revTx" presStyleIdx="1" presStyleCnt="3">
        <dgm:presLayoutVars>
          <dgm:chMax val="0"/>
          <dgm:chPref val="0"/>
        </dgm:presLayoutVars>
      </dgm:prSet>
      <dgm:spPr/>
    </dgm:pt>
    <dgm:pt modelId="{8499C7AF-5849-46E9-AF44-C7AA9D827639}" type="pres">
      <dgm:prSet presAssocID="{3A97890F-A6A2-4E54-95DE-188C618595C1}" presName="sibTrans" presStyleCnt="0"/>
      <dgm:spPr/>
    </dgm:pt>
    <dgm:pt modelId="{75B77664-7FB2-47BC-B2F8-2E834909A949}" type="pres">
      <dgm:prSet presAssocID="{1860FEA4-FDEF-402C-9230-8AA9615BC2F4}" presName="compNode" presStyleCnt="0"/>
      <dgm:spPr/>
    </dgm:pt>
    <dgm:pt modelId="{8A9C72B1-CEBE-44A8-8C5E-530C984105BF}" type="pres">
      <dgm:prSet presAssocID="{1860FEA4-FDEF-402C-9230-8AA9615BC2F4}" presName="bgRect" presStyleLbl="bgShp" presStyleIdx="2" presStyleCnt="3"/>
      <dgm:spPr/>
    </dgm:pt>
    <dgm:pt modelId="{08783443-1A73-471A-A001-100142DB6E18}" type="pres">
      <dgm:prSet presAssocID="{1860FEA4-FDEF-402C-9230-8AA9615BC2F4}" presName="iconRect" presStyleLbl="node1" presStyleIdx="2" presStyleCnt="3"/>
      <dgm:spPr>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Marker"/>
        </a:ext>
      </dgm:extLst>
    </dgm:pt>
    <dgm:pt modelId="{3BF0A533-EADB-425B-B333-3B76F920E0FB}" type="pres">
      <dgm:prSet presAssocID="{1860FEA4-FDEF-402C-9230-8AA9615BC2F4}" presName="spaceRect" presStyleCnt="0"/>
      <dgm:spPr/>
    </dgm:pt>
    <dgm:pt modelId="{7C181017-F93E-4E18-BA25-38B44DBEE465}" type="pres">
      <dgm:prSet presAssocID="{1860FEA4-FDEF-402C-9230-8AA9615BC2F4}" presName="parTx" presStyleLbl="revTx" presStyleIdx="2" presStyleCnt="3">
        <dgm:presLayoutVars>
          <dgm:chMax val="0"/>
          <dgm:chPref val="0"/>
        </dgm:presLayoutVars>
      </dgm:prSet>
      <dgm:spPr/>
    </dgm:pt>
  </dgm:ptLst>
  <dgm:cxnLst>
    <dgm:cxn modelId="{1041DC00-E95A-41B3-B644-084DA90BC066}" type="presOf" srcId="{312BA705-22AE-4FAB-9008-139FE82D3E2D}" destId="{00BC55E6-58AD-4147-979B-F40F34EFE6B8}" srcOrd="0" destOrd="0" presId="urn:microsoft.com/office/officeart/2018/2/layout/IconVerticalSolidList"/>
    <dgm:cxn modelId="{EF10BFA7-2698-4940-920D-D6A56695F47A}" srcId="{ECA6FDA6-E9DC-4A39-B50F-CB566EC55BBC}" destId="{9615A8A6-7108-4F1E-87C2-CE59AA2A5EA3}" srcOrd="1" destOrd="0" parTransId="{7715B484-F9B9-4A5F-BF62-9290D2C32E82}" sibTransId="{3A97890F-A6A2-4E54-95DE-188C618595C1}"/>
    <dgm:cxn modelId="{D41D3CD4-4CF3-4281-9260-797D09F616C7}" type="presOf" srcId="{9615A8A6-7108-4F1E-87C2-CE59AA2A5EA3}" destId="{9EE5997D-4FFE-446B-9E7D-73C797DDFAE9}" srcOrd="0" destOrd="0" presId="urn:microsoft.com/office/officeart/2018/2/layout/IconVerticalSolidList"/>
    <dgm:cxn modelId="{75ECF4E2-CBBA-40C0-868D-4D94EE3D5166}" srcId="{ECA6FDA6-E9DC-4A39-B50F-CB566EC55BBC}" destId="{312BA705-22AE-4FAB-9008-139FE82D3E2D}" srcOrd="0" destOrd="0" parTransId="{73418F25-4B12-4297-B4F4-F1BD5110E694}" sibTransId="{6216344A-E7A8-49D0-8F7B-2A5075E4E96B}"/>
    <dgm:cxn modelId="{ACF33DE8-C841-4AD3-A8B5-57D9E4458338}" srcId="{ECA6FDA6-E9DC-4A39-B50F-CB566EC55BBC}" destId="{1860FEA4-FDEF-402C-9230-8AA9615BC2F4}" srcOrd="2" destOrd="0" parTransId="{B1678D70-5AEF-433D-ABAA-7994697C72EA}" sibTransId="{8D71832F-9ADB-473C-BA28-DB79182B4155}"/>
    <dgm:cxn modelId="{5FA1DFF1-54CA-4817-80D8-8662A7825A8A}" type="presOf" srcId="{ECA6FDA6-E9DC-4A39-B50F-CB566EC55BBC}" destId="{5CFE0F5E-102E-4C4E-BE7C-9811D1B6B56B}" srcOrd="0" destOrd="0" presId="urn:microsoft.com/office/officeart/2018/2/layout/IconVerticalSolidList"/>
    <dgm:cxn modelId="{170457FB-0A35-4A01-9527-E4D3B1CB8D92}" type="presOf" srcId="{1860FEA4-FDEF-402C-9230-8AA9615BC2F4}" destId="{7C181017-F93E-4E18-BA25-38B44DBEE465}" srcOrd="0" destOrd="0" presId="urn:microsoft.com/office/officeart/2018/2/layout/IconVerticalSolidList"/>
    <dgm:cxn modelId="{1A9CCA9B-11EE-47A0-90C2-800C32D75522}" type="presParOf" srcId="{5CFE0F5E-102E-4C4E-BE7C-9811D1B6B56B}" destId="{5DBCC000-5644-4BBA-8EC9-7F1DEEF4388D}" srcOrd="0" destOrd="0" presId="urn:microsoft.com/office/officeart/2018/2/layout/IconVerticalSolidList"/>
    <dgm:cxn modelId="{738477EA-203C-473A-8728-3A77EC21BA50}" type="presParOf" srcId="{5DBCC000-5644-4BBA-8EC9-7F1DEEF4388D}" destId="{37314678-61CB-4FB5-B979-F28473DC7A1C}" srcOrd="0" destOrd="0" presId="urn:microsoft.com/office/officeart/2018/2/layout/IconVerticalSolidList"/>
    <dgm:cxn modelId="{0DA20A77-95B8-47AF-8519-29AF457818C9}" type="presParOf" srcId="{5DBCC000-5644-4BBA-8EC9-7F1DEEF4388D}" destId="{80B4201A-2E13-4CC9-B4E7-90DE247DD29B}" srcOrd="1" destOrd="0" presId="urn:microsoft.com/office/officeart/2018/2/layout/IconVerticalSolidList"/>
    <dgm:cxn modelId="{DD0151B4-2906-4F2E-9172-88E9BCAB4432}" type="presParOf" srcId="{5DBCC000-5644-4BBA-8EC9-7F1DEEF4388D}" destId="{363EE4ED-EEB0-45CD-9525-9B26532F1C89}" srcOrd="2" destOrd="0" presId="urn:microsoft.com/office/officeart/2018/2/layout/IconVerticalSolidList"/>
    <dgm:cxn modelId="{6DA3F379-C17E-493A-9631-D0CC46065BE4}" type="presParOf" srcId="{5DBCC000-5644-4BBA-8EC9-7F1DEEF4388D}" destId="{00BC55E6-58AD-4147-979B-F40F34EFE6B8}" srcOrd="3" destOrd="0" presId="urn:microsoft.com/office/officeart/2018/2/layout/IconVerticalSolidList"/>
    <dgm:cxn modelId="{3BCF33A2-47FB-4C81-BB7C-3C06BA6B1A47}" type="presParOf" srcId="{5CFE0F5E-102E-4C4E-BE7C-9811D1B6B56B}" destId="{DBE0AC8D-F55E-4A74-9240-D9DB5F33A5CD}" srcOrd="1" destOrd="0" presId="urn:microsoft.com/office/officeart/2018/2/layout/IconVerticalSolidList"/>
    <dgm:cxn modelId="{4DCA58A9-B831-4589-A1E1-C0B83DE4F93B}" type="presParOf" srcId="{5CFE0F5E-102E-4C4E-BE7C-9811D1B6B56B}" destId="{11682400-23DB-4F66-90C7-2CBCDF0E320B}" srcOrd="2" destOrd="0" presId="urn:microsoft.com/office/officeart/2018/2/layout/IconVerticalSolidList"/>
    <dgm:cxn modelId="{90CCD33F-0DF6-4491-BD50-B63EAC160664}" type="presParOf" srcId="{11682400-23DB-4F66-90C7-2CBCDF0E320B}" destId="{8C697E72-5C6F-430F-A6C5-2816864C63B6}" srcOrd="0" destOrd="0" presId="urn:microsoft.com/office/officeart/2018/2/layout/IconVerticalSolidList"/>
    <dgm:cxn modelId="{4AD0CCA3-C67B-4548-9E68-59B164CFD3AD}" type="presParOf" srcId="{11682400-23DB-4F66-90C7-2CBCDF0E320B}" destId="{6135E5D7-A178-4455-913D-84A91FA83F14}" srcOrd="1" destOrd="0" presId="urn:microsoft.com/office/officeart/2018/2/layout/IconVerticalSolidList"/>
    <dgm:cxn modelId="{AA2ABDED-857D-4FCB-99BF-169AD5C40622}" type="presParOf" srcId="{11682400-23DB-4F66-90C7-2CBCDF0E320B}" destId="{987F4576-014B-4F27-8F5E-7A92FC9C7F30}" srcOrd="2" destOrd="0" presId="urn:microsoft.com/office/officeart/2018/2/layout/IconVerticalSolidList"/>
    <dgm:cxn modelId="{9E7297EC-AE9B-419C-A0E6-074F6CF89072}" type="presParOf" srcId="{11682400-23DB-4F66-90C7-2CBCDF0E320B}" destId="{9EE5997D-4FFE-446B-9E7D-73C797DDFAE9}" srcOrd="3" destOrd="0" presId="urn:microsoft.com/office/officeart/2018/2/layout/IconVerticalSolidList"/>
    <dgm:cxn modelId="{39812179-095C-4D43-BBE7-06E3900F4955}" type="presParOf" srcId="{5CFE0F5E-102E-4C4E-BE7C-9811D1B6B56B}" destId="{8499C7AF-5849-46E9-AF44-C7AA9D827639}" srcOrd="3" destOrd="0" presId="urn:microsoft.com/office/officeart/2018/2/layout/IconVerticalSolidList"/>
    <dgm:cxn modelId="{2CBA9C3E-DBD2-45FC-836E-5EFFDA2E34CF}" type="presParOf" srcId="{5CFE0F5E-102E-4C4E-BE7C-9811D1B6B56B}" destId="{75B77664-7FB2-47BC-B2F8-2E834909A949}" srcOrd="4" destOrd="0" presId="urn:microsoft.com/office/officeart/2018/2/layout/IconVerticalSolidList"/>
    <dgm:cxn modelId="{67DCCA60-356C-4ECE-BAE3-F00B6EDC5239}" type="presParOf" srcId="{75B77664-7FB2-47BC-B2F8-2E834909A949}" destId="{8A9C72B1-CEBE-44A8-8C5E-530C984105BF}" srcOrd="0" destOrd="0" presId="urn:microsoft.com/office/officeart/2018/2/layout/IconVerticalSolidList"/>
    <dgm:cxn modelId="{2E9BF242-0721-41C6-BE24-5CD2654DFC36}" type="presParOf" srcId="{75B77664-7FB2-47BC-B2F8-2E834909A949}" destId="{08783443-1A73-471A-A001-100142DB6E18}" srcOrd="1" destOrd="0" presId="urn:microsoft.com/office/officeart/2018/2/layout/IconVerticalSolidList"/>
    <dgm:cxn modelId="{C404C924-2BF8-460E-B87E-D8BA8A6970AE}" type="presParOf" srcId="{75B77664-7FB2-47BC-B2F8-2E834909A949}" destId="{3BF0A533-EADB-425B-B333-3B76F920E0FB}" srcOrd="2" destOrd="0" presId="urn:microsoft.com/office/officeart/2018/2/layout/IconVerticalSolidList"/>
    <dgm:cxn modelId="{F10FA6F8-D77C-4793-8B20-0C76277E2771}" type="presParOf" srcId="{75B77664-7FB2-47BC-B2F8-2E834909A949}" destId="{7C181017-F93E-4E18-BA25-38B44DBEE465}"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314678-61CB-4FB5-B979-F28473DC7A1C}">
      <dsp:nvSpPr>
        <dsp:cNvPr id="0" name=""/>
        <dsp:cNvSpPr/>
      </dsp:nvSpPr>
      <dsp:spPr>
        <a:xfrm>
          <a:off x="0" y="3861"/>
          <a:ext cx="6692748" cy="11460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B4201A-2E13-4CC9-B4E7-90DE247DD29B}">
      <dsp:nvSpPr>
        <dsp:cNvPr id="0" name=""/>
        <dsp:cNvSpPr/>
      </dsp:nvSpPr>
      <dsp:spPr>
        <a:xfrm>
          <a:off x="346678" y="261721"/>
          <a:ext cx="630940" cy="6303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0BC55E6-58AD-4147-979B-F40F34EFE6B8}">
      <dsp:nvSpPr>
        <dsp:cNvPr id="0" name=""/>
        <dsp:cNvSpPr/>
      </dsp:nvSpPr>
      <dsp:spPr>
        <a:xfrm>
          <a:off x="1324296" y="3861"/>
          <a:ext cx="5274694" cy="1218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989" tIns="128989" rIns="128989" bIns="128989" numCol="1" spcCol="1270" anchor="ctr" anchorCtr="0">
          <a:noAutofit/>
        </a:bodyPr>
        <a:lstStyle/>
        <a:p>
          <a:pPr marL="0" lvl="0" indent="0" algn="l" defTabSz="1022350">
            <a:lnSpc>
              <a:spcPct val="100000"/>
            </a:lnSpc>
            <a:spcBef>
              <a:spcPct val="0"/>
            </a:spcBef>
            <a:spcAft>
              <a:spcPct val="35000"/>
            </a:spcAft>
            <a:buNone/>
          </a:pPr>
          <a:r>
            <a:rPr lang="en-GB" sz="2300" kern="1200" dirty="0"/>
            <a:t>Coaching Models are a great way of providing a frame work for the coaching discussions.</a:t>
          </a:r>
          <a:endParaRPr lang="en-US" sz="2300" kern="1200" dirty="0"/>
        </a:p>
      </dsp:txBody>
      <dsp:txXfrm>
        <a:off x="1324296" y="3861"/>
        <a:ext cx="5274694" cy="1218790"/>
      </dsp:txXfrm>
    </dsp:sp>
    <dsp:sp modelId="{8C697E72-5C6F-430F-A6C5-2816864C63B6}">
      <dsp:nvSpPr>
        <dsp:cNvPr id="0" name=""/>
        <dsp:cNvSpPr/>
      </dsp:nvSpPr>
      <dsp:spPr>
        <a:xfrm>
          <a:off x="0" y="1518116"/>
          <a:ext cx="6692748" cy="11460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35E5D7-A178-4455-913D-84A91FA83F14}">
      <dsp:nvSpPr>
        <dsp:cNvPr id="0" name=""/>
        <dsp:cNvSpPr/>
      </dsp:nvSpPr>
      <dsp:spPr>
        <a:xfrm>
          <a:off x="346678" y="1775976"/>
          <a:ext cx="630940" cy="6303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EE5997D-4FFE-446B-9E7D-73C797DDFAE9}">
      <dsp:nvSpPr>
        <dsp:cNvPr id="0" name=""/>
        <dsp:cNvSpPr/>
      </dsp:nvSpPr>
      <dsp:spPr>
        <a:xfrm>
          <a:off x="1324296" y="1518116"/>
          <a:ext cx="5274694" cy="1218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989" tIns="128989" rIns="128989" bIns="128989" numCol="1" spcCol="1270" anchor="ctr" anchorCtr="0">
          <a:noAutofit/>
        </a:bodyPr>
        <a:lstStyle/>
        <a:p>
          <a:pPr marL="0" lvl="0" indent="0" algn="l" defTabSz="1022350">
            <a:lnSpc>
              <a:spcPct val="100000"/>
            </a:lnSpc>
            <a:spcBef>
              <a:spcPct val="0"/>
            </a:spcBef>
            <a:spcAft>
              <a:spcPct val="35000"/>
            </a:spcAft>
            <a:buNone/>
          </a:pPr>
          <a:r>
            <a:rPr lang="en-US" sz="2300" kern="1200"/>
            <a:t>There are many Coaching models available to use, one that is widely used is the GROW model</a:t>
          </a:r>
        </a:p>
      </dsp:txBody>
      <dsp:txXfrm>
        <a:off x="1324296" y="1518116"/>
        <a:ext cx="5274694" cy="1218790"/>
      </dsp:txXfrm>
    </dsp:sp>
    <dsp:sp modelId="{8A9C72B1-CEBE-44A8-8C5E-530C984105BF}">
      <dsp:nvSpPr>
        <dsp:cNvPr id="0" name=""/>
        <dsp:cNvSpPr/>
      </dsp:nvSpPr>
      <dsp:spPr>
        <a:xfrm>
          <a:off x="0" y="3032371"/>
          <a:ext cx="6692748" cy="11460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783443-1A73-471A-A001-100142DB6E18}">
      <dsp:nvSpPr>
        <dsp:cNvPr id="0" name=""/>
        <dsp:cNvSpPr/>
      </dsp:nvSpPr>
      <dsp:spPr>
        <a:xfrm>
          <a:off x="347017" y="3290231"/>
          <a:ext cx="630940" cy="6303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C181017-F93E-4E18-BA25-38B44DBEE465}">
      <dsp:nvSpPr>
        <dsp:cNvPr id="0" name=""/>
        <dsp:cNvSpPr/>
      </dsp:nvSpPr>
      <dsp:spPr>
        <a:xfrm>
          <a:off x="1324974" y="3032371"/>
          <a:ext cx="5274694" cy="1218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989" tIns="128989" rIns="128989" bIns="128989" numCol="1" spcCol="1270" anchor="ctr" anchorCtr="0">
          <a:noAutofit/>
        </a:bodyPr>
        <a:lstStyle/>
        <a:p>
          <a:pPr marL="0" lvl="0" indent="0" algn="l" defTabSz="1066800">
            <a:lnSpc>
              <a:spcPct val="100000"/>
            </a:lnSpc>
            <a:spcBef>
              <a:spcPct val="0"/>
            </a:spcBef>
            <a:spcAft>
              <a:spcPct val="35000"/>
            </a:spcAft>
            <a:buNone/>
          </a:pPr>
          <a:r>
            <a:rPr lang="en-GB" sz="2400" kern="1200" dirty="0">
              <a:solidFill>
                <a:schemeClr val="tx1"/>
              </a:solidFill>
              <a:hlinkClick xmlns:r="http://schemas.openxmlformats.org/officeDocument/2006/relationships" r:id="rId7">
                <a:extLst>
                  <a:ext uri="{A12FA001-AC4F-418D-AE19-62706E023703}">
                    <ahyp:hlinkClr xmlns:ahyp="http://schemas.microsoft.com/office/drawing/2018/hyperlinkcolor" val="tx"/>
                  </a:ext>
                </a:extLst>
              </a:hlinkClick>
            </a:rPr>
            <a:t>https://www.youtube.com/watch?v=zHgQWjcg68Y</a:t>
          </a:r>
          <a:r>
            <a:rPr lang="en-GB" sz="2400" kern="1200" dirty="0">
              <a:solidFill>
                <a:schemeClr val="tx1"/>
              </a:solidFill>
            </a:rPr>
            <a:t> </a:t>
          </a:r>
        </a:p>
      </dsp:txBody>
      <dsp:txXfrm>
        <a:off x="1324974" y="3032371"/>
        <a:ext cx="5274694" cy="121879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D1D6AEA-D404-452F-969A-71A11534FB67}"/>
              </a:ext>
            </a:extLst>
          </p:cNvPr>
          <p:cNvSpPr>
            <a:spLocks noGrp="1"/>
          </p:cNvSpPr>
          <p:nvPr>
            <p:ph type="hdr" sz="quarter"/>
          </p:nvPr>
        </p:nvSpPr>
        <p:spPr>
          <a:xfrm>
            <a:off x="0" y="0"/>
            <a:ext cx="4310486" cy="344091"/>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1140C1AF-003B-42DD-82CE-F4A518D28620}"/>
              </a:ext>
            </a:extLst>
          </p:cNvPr>
          <p:cNvSpPr>
            <a:spLocks noGrp="1"/>
          </p:cNvSpPr>
          <p:nvPr>
            <p:ph type="dt" sz="quarter" idx="1"/>
          </p:nvPr>
        </p:nvSpPr>
        <p:spPr>
          <a:xfrm>
            <a:off x="5634487" y="0"/>
            <a:ext cx="4310486" cy="344091"/>
          </a:xfrm>
          <a:prstGeom prst="rect">
            <a:avLst/>
          </a:prstGeom>
        </p:spPr>
        <p:txBody>
          <a:bodyPr vert="horz" lIns="91440" tIns="45720" rIns="91440" bIns="45720" rtlCol="0"/>
          <a:lstStyle>
            <a:lvl1pPr algn="r">
              <a:defRPr sz="1200"/>
            </a:lvl1pPr>
          </a:lstStyle>
          <a:p>
            <a:fld id="{1C9CE9F4-0223-40BE-86A8-1F8518A326AA}" type="datetimeFigureOut">
              <a:rPr lang="en-GB" smtClean="0"/>
              <a:t>08/05/2019</a:t>
            </a:fld>
            <a:endParaRPr lang="en-GB"/>
          </a:p>
        </p:txBody>
      </p:sp>
      <p:sp>
        <p:nvSpPr>
          <p:cNvPr id="4" name="Footer Placeholder 3">
            <a:extLst>
              <a:ext uri="{FF2B5EF4-FFF2-40B4-BE49-F238E27FC236}">
                <a16:creationId xmlns:a16="http://schemas.microsoft.com/office/drawing/2014/main" id="{0489EA83-39D2-4813-B572-C31B9BF7FA61}"/>
              </a:ext>
            </a:extLst>
          </p:cNvPr>
          <p:cNvSpPr>
            <a:spLocks noGrp="1"/>
          </p:cNvSpPr>
          <p:nvPr>
            <p:ph type="ftr" sz="quarter" idx="2"/>
          </p:nvPr>
        </p:nvSpPr>
        <p:spPr>
          <a:xfrm>
            <a:off x="0" y="6513910"/>
            <a:ext cx="4310486" cy="34409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DA2883F-9E88-43FA-AD44-6BBFAF2BFC3D}"/>
              </a:ext>
            </a:extLst>
          </p:cNvPr>
          <p:cNvSpPr>
            <a:spLocks noGrp="1"/>
          </p:cNvSpPr>
          <p:nvPr>
            <p:ph type="sldNum" sz="quarter" idx="3"/>
          </p:nvPr>
        </p:nvSpPr>
        <p:spPr>
          <a:xfrm>
            <a:off x="5634487" y="6513910"/>
            <a:ext cx="4310486" cy="344090"/>
          </a:xfrm>
          <a:prstGeom prst="rect">
            <a:avLst/>
          </a:prstGeom>
        </p:spPr>
        <p:txBody>
          <a:bodyPr vert="horz" lIns="91440" tIns="45720" rIns="91440" bIns="45720" rtlCol="0" anchor="b"/>
          <a:lstStyle>
            <a:lvl1pPr algn="r">
              <a:defRPr sz="1200"/>
            </a:lvl1pPr>
          </a:lstStyle>
          <a:p>
            <a:fld id="{8F740BF2-1A85-4BA9-BAD3-9AEE75743E18}" type="slidenum">
              <a:rPr lang="en-GB" smtClean="0"/>
              <a:t>‹#›</a:t>
            </a:fld>
            <a:endParaRPr lang="en-GB"/>
          </a:p>
        </p:txBody>
      </p:sp>
    </p:spTree>
    <p:extLst>
      <p:ext uri="{BB962C8B-B14F-4D97-AF65-F5344CB8AC3E}">
        <p14:creationId xmlns:p14="http://schemas.microsoft.com/office/powerpoint/2010/main" val="91773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310486" cy="34409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634487" y="0"/>
            <a:ext cx="4310486" cy="344091"/>
          </a:xfrm>
          <a:prstGeom prst="rect">
            <a:avLst/>
          </a:prstGeom>
        </p:spPr>
        <p:txBody>
          <a:bodyPr vert="horz" lIns="91440" tIns="45720" rIns="91440" bIns="45720" rtlCol="0"/>
          <a:lstStyle>
            <a:lvl1pPr algn="r">
              <a:defRPr sz="1200"/>
            </a:lvl1pPr>
          </a:lstStyle>
          <a:p>
            <a:fld id="{A037ED91-7322-4BE9-8262-029FF2663562}" type="datetimeFigureOut">
              <a:rPr lang="en-GB" smtClean="0"/>
              <a:t>08/05/2019</a:t>
            </a:fld>
            <a:endParaRPr lang="en-GB"/>
          </a:p>
        </p:txBody>
      </p:sp>
      <p:sp>
        <p:nvSpPr>
          <p:cNvPr id="4" name="Slide Image Placeholder 3"/>
          <p:cNvSpPr>
            <a:spLocks noGrp="1" noRot="1" noChangeAspect="1"/>
          </p:cNvSpPr>
          <p:nvPr>
            <p:ph type="sldImg" idx="2"/>
          </p:nvPr>
        </p:nvSpPr>
        <p:spPr>
          <a:xfrm>
            <a:off x="2916238" y="857250"/>
            <a:ext cx="41148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94728" y="3300412"/>
            <a:ext cx="7957820" cy="2700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910"/>
            <a:ext cx="4310486" cy="34409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634487" y="6513910"/>
            <a:ext cx="4310486" cy="344090"/>
          </a:xfrm>
          <a:prstGeom prst="rect">
            <a:avLst/>
          </a:prstGeom>
        </p:spPr>
        <p:txBody>
          <a:bodyPr vert="horz" lIns="91440" tIns="45720" rIns="91440" bIns="45720" rtlCol="0" anchor="b"/>
          <a:lstStyle>
            <a:lvl1pPr algn="r">
              <a:defRPr sz="1200"/>
            </a:lvl1pPr>
          </a:lstStyle>
          <a:p>
            <a:fld id="{8C0F094D-C9E4-47BA-8DEF-3FF4DEB8E17F}" type="slidenum">
              <a:rPr lang="en-GB" smtClean="0"/>
              <a:t>‹#›</a:t>
            </a:fld>
            <a:endParaRPr lang="en-GB"/>
          </a:p>
        </p:txBody>
      </p:sp>
    </p:spTree>
    <p:extLst>
      <p:ext uri="{BB962C8B-B14F-4D97-AF65-F5344CB8AC3E}">
        <p14:creationId xmlns:p14="http://schemas.microsoft.com/office/powerpoint/2010/main" val="163273181"/>
      </p:ext>
    </p:extLst>
  </p:cSld>
  <p:clrMap bg1="lt1" tx1="dk1" bg2="lt2" tx2="dk2" accent1="accent1" accent2="accent2" accent3="accent3" accent4="accent4" accent5="accent5" accent6="accent6" hlink="hlink" folHlink="folHlink"/>
  <p:notesStyle>
    <a:lvl1pPr marL="0" algn="l" defTabSz="914363" rtl="0" eaLnBrk="1" latinLnBrk="0" hangingPunct="1">
      <a:defRPr sz="1200" kern="1200">
        <a:solidFill>
          <a:schemeClr val="tx1"/>
        </a:solidFill>
        <a:latin typeface="+mn-lt"/>
        <a:ea typeface="+mn-ea"/>
        <a:cs typeface="+mn-cs"/>
      </a:defRPr>
    </a:lvl1pPr>
    <a:lvl2pPr marL="457182" algn="l" defTabSz="914363" rtl="0" eaLnBrk="1" latinLnBrk="0" hangingPunct="1">
      <a:defRPr sz="1200" kern="1200">
        <a:solidFill>
          <a:schemeClr val="tx1"/>
        </a:solidFill>
        <a:latin typeface="+mn-lt"/>
        <a:ea typeface="+mn-ea"/>
        <a:cs typeface="+mn-cs"/>
      </a:defRPr>
    </a:lvl2pPr>
    <a:lvl3pPr marL="914363" algn="l" defTabSz="914363" rtl="0" eaLnBrk="1" latinLnBrk="0" hangingPunct="1">
      <a:defRPr sz="1200" kern="1200">
        <a:solidFill>
          <a:schemeClr val="tx1"/>
        </a:solidFill>
        <a:latin typeface="+mn-lt"/>
        <a:ea typeface="+mn-ea"/>
        <a:cs typeface="+mn-cs"/>
      </a:defRPr>
    </a:lvl3pPr>
    <a:lvl4pPr marL="1371545" algn="l" defTabSz="914363" rtl="0" eaLnBrk="1" latinLnBrk="0" hangingPunct="1">
      <a:defRPr sz="1200" kern="1200">
        <a:solidFill>
          <a:schemeClr val="tx1"/>
        </a:solidFill>
        <a:latin typeface="+mn-lt"/>
        <a:ea typeface="+mn-ea"/>
        <a:cs typeface="+mn-cs"/>
      </a:defRPr>
    </a:lvl4pPr>
    <a:lvl5pPr marL="1828727" algn="l" defTabSz="914363" rtl="0" eaLnBrk="1" latinLnBrk="0" hangingPunct="1">
      <a:defRPr sz="1200" kern="1200">
        <a:solidFill>
          <a:schemeClr val="tx1"/>
        </a:solidFill>
        <a:latin typeface="+mn-lt"/>
        <a:ea typeface="+mn-ea"/>
        <a:cs typeface="+mn-cs"/>
      </a:defRPr>
    </a:lvl5pPr>
    <a:lvl6pPr marL="2285909" algn="l" defTabSz="914363" rtl="0" eaLnBrk="1" latinLnBrk="0" hangingPunct="1">
      <a:defRPr sz="1200" kern="1200">
        <a:solidFill>
          <a:schemeClr val="tx1"/>
        </a:solidFill>
        <a:latin typeface="+mn-lt"/>
        <a:ea typeface="+mn-ea"/>
        <a:cs typeface="+mn-cs"/>
      </a:defRPr>
    </a:lvl6pPr>
    <a:lvl7pPr marL="2743090" algn="l" defTabSz="914363" rtl="0" eaLnBrk="1" latinLnBrk="0" hangingPunct="1">
      <a:defRPr sz="1200" kern="1200">
        <a:solidFill>
          <a:schemeClr val="tx1"/>
        </a:solidFill>
        <a:latin typeface="+mn-lt"/>
        <a:ea typeface="+mn-ea"/>
        <a:cs typeface="+mn-cs"/>
      </a:defRPr>
    </a:lvl7pPr>
    <a:lvl8pPr marL="3200272" algn="l" defTabSz="914363" rtl="0" eaLnBrk="1" latinLnBrk="0" hangingPunct="1">
      <a:defRPr sz="1200" kern="1200">
        <a:solidFill>
          <a:schemeClr val="tx1"/>
        </a:solidFill>
        <a:latin typeface="+mn-lt"/>
        <a:ea typeface="+mn-ea"/>
        <a:cs typeface="+mn-cs"/>
      </a:defRPr>
    </a:lvl8pPr>
    <a:lvl9pPr marL="3657454" algn="l" defTabSz="914363"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futureofeducation.com/"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8" Type="http://schemas.openxmlformats.org/officeDocument/2006/relationships/hyperlink" Target="https://mentoringgroup.com/mentor-vs-coach-differences.html" TargetMode="External"/><Relationship Id="rId13" Type="http://schemas.openxmlformats.org/officeDocument/2006/relationships/hyperlink" Target="https://www.skillsportal.co.za/content/how-successfully-implement-coaching-programme" TargetMode="External"/><Relationship Id="rId3" Type="http://schemas.openxmlformats.org/officeDocument/2006/relationships/hyperlink" Target="https://careersmart.org.uk/your-career/career-development/mentoring-and-coaching" TargetMode="External"/><Relationship Id="rId7" Type="http://schemas.openxmlformats.org/officeDocument/2006/relationships/hyperlink" Target="https://www.slideshare.net/IILGlobal/leverage-the-power-of-coaching-within-your-projects-and-business" TargetMode="External"/><Relationship Id="rId12" Type="http://schemas.openxmlformats.org/officeDocument/2006/relationships/hyperlink" Target="https://www.michaelpage.co.in/advice/management-advice/leadership/what-are-benefits-mentoring" TargetMode="External"/><Relationship Id="rId2" Type="http://schemas.openxmlformats.org/officeDocument/2006/relationships/slide" Target="../slides/slide15.xml"/><Relationship Id="rId1" Type="http://schemas.openxmlformats.org/officeDocument/2006/relationships/notesMaster" Target="../notesMasters/notesMaster1.xml"/><Relationship Id="rId6" Type="http://schemas.openxmlformats.org/officeDocument/2006/relationships/hyperlink" Target="https://www.hrdconnect.com/2017/07/12/what-are-the-benefits-of-coaching-to-the-organisation/" TargetMode="External"/><Relationship Id="rId11" Type="http://schemas.openxmlformats.org/officeDocument/2006/relationships/hyperlink" Target="https://cmoe.com/blog/what-is-peer-coaching/" TargetMode="External"/><Relationship Id="rId5" Type="http://schemas.openxmlformats.org/officeDocument/2006/relationships/hyperlink" Target="http://www.okdhs.org/OKDHS%20Publication%20Library/15-03B.pdf" TargetMode="External"/><Relationship Id="rId10" Type="http://schemas.openxmlformats.org/officeDocument/2006/relationships/hyperlink" Target="https://www.trainingzone.co.uk/community/blogs/lsn/should-managers-be-coaching" TargetMode="External"/><Relationship Id="rId4" Type="http://schemas.openxmlformats.org/officeDocument/2006/relationships/hyperlink" Target="https://www.cipd.co.uk/knowledge/fundamentals/people/development/coaching-mentoring-factsheet" TargetMode="External"/><Relationship Id="rId9" Type="http://schemas.openxmlformats.org/officeDocument/2006/relationships/hyperlink" Target="https://www.apm.org.uk/blog/coaching-vs-mentoring-why-the-difference-matters/"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16238" y="857250"/>
            <a:ext cx="4114800" cy="2314575"/>
          </a:xfrm>
        </p:spPr>
      </p:sp>
      <p:sp>
        <p:nvSpPr>
          <p:cNvPr id="3" name="Notes Placeholder 2"/>
          <p:cNvSpPr>
            <a:spLocks noGrp="1"/>
          </p:cNvSpPr>
          <p:nvPr>
            <p:ph type="body" idx="1"/>
          </p:nvPr>
        </p:nvSpPr>
        <p:spPr/>
        <p:txBody>
          <a:bodyPr/>
          <a:lstStyle/>
          <a:p>
            <a:r>
              <a:rPr lang="en-GB" dirty="0"/>
              <a:t> This  slide presentation will show the benefits that Coaching and Mentoring can bring to an organisation.</a:t>
            </a:r>
          </a:p>
          <a:p>
            <a:r>
              <a:rPr lang="en-GB" dirty="0"/>
              <a:t>By the end of this presentation, it will show what value Coaching and Mentoring can bring to AZ Media. This presentation has been put together to show  line managers how over the next two years, the benefits that coaching and mentoring can bring to the company.</a:t>
            </a:r>
          </a:p>
          <a:p>
            <a:endParaRPr lang="en-GB" dirty="0"/>
          </a:p>
        </p:txBody>
      </p:sp>
      <p:sp>
        <p:nvSpPr>
          <p:cNvPr id="4" name="Slide Number Placeholder 3"/>
          <p:cNvSpPr>
            <a:spLocks noGrp="1"/>
          </p:cNvSpPr>
          <p:nvPr>
            <p:ph type="sldNum" sz="quarter" idx="5"/>
          </p:nvPr>
        </p:nvSpPr>
        <p:spPr/>
        <p:txBody>
          <a:bodyPr/>
          <a:lstStyle/>
          <a:p>
            <a:fld id="{8C0F094D-C9E4-47BA-8DEF-3FF4DEB8E17F}" type="slidenum">
              <a:rPr lang="en-GB" smtClean="0"/>
              <a:t>1</a:t>
            </a:fld>
            <a:endParaRPr lang="en-GB"/>
          </a:p>
        </p:txBody>
      </p:sp>
    </p:spTree>
    <p:extLst>
      <p:ext uri="{BB962C8B-B14F-4D97-AF65-F5344CB8AC3E}">
        <p14:creationId xmlns:p14="http://schemas.microsoft.com/office/powerpoint/2010/main" val="564964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 </a:t>
            </a:r>
            <a:r>
              <a:rPr lang="en-GB" dirty="0">
                <a:hlinkClick r:id="rId3"/>
              </a:rPr>
              <a:t>https://www.futureofeducation.com/</a:t>
            </a:r>
            <a:endParaRPr lang="en-GB" dirty="0"/>
          </a:p>
          <a:p>
            <a:endParaRPr lang="en-GB" dirty="0"/>
          </a:p>
          <a:p>
            <a:r>
              <a:rPr lang="en-GB" dirty="0"/>
              <a:t>Coaching is seen more of a short term commitment, while Mentoring is a more long term commitment.</a:t>
            </a:r>
            <a:r>
              <a:rPr lang="en-US" dirty="0"/>
              <a:t> Mentors are able to be more ‘directive’ and provide specific advice where they feel the mentee may need it, where as a coach would not offer their own advice or even their own opinion, but would help the coachee find their own solution. Coaching helps if the coachee feels the need to develop their continued development needs within AZ Media.</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8C0F094D-C9E4-47BA-8DEF-3FF4DEB8E17F}" type="slidenum">
              <a:rPr lang="en-GB" smtClean="0"/>
              <a:t>2</a:t>
            </a:fld>
            <a:endParaRPr lang="en-GB"/>
          </a:p>
        </p:txBody>
      </p:sp>
    </p:spTree>
    <p:extLst>
      <p:ext uri="{BB962C8B-B14F-4D97-AF65-F5344CB8AC3E}">
        <p14:creationId xmlns:p14="http://schemas.microsoft.com/office/powerpoint/2010/main" val="5942385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100" b="1" dirty="0"/>
              <a:t>PERSONAL SKILLS REQUIRED:</a:t>
            </a:r>
          </a:p>
          <a:p>
            <a:endParaRPr lang="en-US" sz="1100" b="1" dirty="0"/>
          </a:p>
          <a:p>
            <a:r>
              <a:rPr lang="en-US" dirty="0"/>
              <a:t> The skills that would be  needed for mentoring and coaching can include:</a:t>
            </a:r>
          </a:p>
          <a:p>
            <a:pPr marL="171450" indent="-171450">
              <a:buFont typeface="Wingdings" panose="05000000000000000000" pitchFamily="2" charset="2"/>
              <a:buChar char="Ø"/>
            </a:pPr>
            <a:r>
              <a:rPr lang="en-US" dirty="0"/>
              <a:t>Being a good listener</a:t>
            </a:r>
          </a:p>
          <a:p>
            <a:pPr marL="171450" indent="-171450">
              <a:buFont typeface="Wingdings" panose="05000000000000000000" pitchFamily="2" charset="2"/>
              <a:buChar char="Ø"/>
            </a:pPr>
            <a:r>
              <a:rPr lang="en-US" dirty="0"/>
              <a:t>Posses good communication skills and , problem-solving</a:t>
            </a:r>
          </a:p>
          <a:p>
            <a:pPr marL="171450" indent="-171450">
              <a:buFont typeface="Wingdings" panose="05000000000000000000" pitchFamily="2" charset="2"/>
              <a:buChar char="Ø"/>
            </a:pPr>
            <a:r>
              <a:rPr lang="en-US" dirty="0"/>
              <a:t>Be used to working in a  team</a:t>
            </a:r>
          </a:p>
          <a:p>
            <a:pPr marL="171450" indent="-171450">
              <a:buFont typeface="Wingdings" panose="05000000000000000000" pitchFamily="2" charset="2"/>
              <a:buChar char="Ø"/>
            </a:pPr>
            <a:r>
              <a:rPr lang="en-US" dirty="0"/>
              <a:t>Good at  planning and organising, </a:t>
            </a:r>
          </a:p>
          <a:p>
            <a:pPr marL="171450" indent="-171450">
              <a:buFont typeface="Wingdings" panose="05000000000000000000" pitchFamily="2" charset="2"/>
              <a:buChar char="Ø"/>
            </a:pPr>
            <a:r>
              <a:rPr lang="en-US" dirty="0"/>
              <a:t>Have  empathy, to help with performance </a:t>
            </a:r>
          </a:p>
          <a:p>
            <a:pPr marL="171450" indent="-171450">
              <a:buFont typeface="Wingdings" panose="05000000000000000000" pitchFamily="2" charset="2"/>
              <a:buChar char="Ø"/>
            </a:pPr>
            <a:r>
              <a:rPr lang="en-US" dirty="0"/>
              <a:t> setting and reviewing targets and knowledge of the (coach). </a:t>
            </a:r>
            <a:r>
              <a:rPr lang="en-US" dirty="0" err="1"/>
              <a:t>Careersmart</a:t>
            </a:r>
            <a:r>
              <a:rPr lang="en-US" dirty="0"/>
              <a:t>. (2017).</a:t>
            </a:r>
            <a:endParaRPr lang="en-GB" dirty="0"/>
          </a:p>
        </p:txBody>
      </p:sp>
      <p:sp>
        <p:nvSpPr>
          <p:cNvPr id="4" name="Slide Number Placeholder 3"/>
          <p:cNvSpPr>
            <a:spLocks noGrp="1"/>
          </p:cNvSpPr>
          <p:nvPr>
            <p:ph type="sldNum" sz="quarter" idx="5"/>
          </p:nvPr>
        </p:nvSpPr>
        <p:spPr/>
        <p:txBody>
          <a:bodyPr/>
          <a:lstStyle/>
          <a:p>
            <a:fld id="{8C0F094D-C9E4-47BA-8DEF-3FF4DEB8E17F}" type="slidenum">
              <a:rPr lang="en-GB" smtClean="0"/>
              <a:t>3</a:t>
            </a:fld>
            <a:endParaRPr lang="en-GB"/>
          </a:p>
        </p:txBody>
      </p:sp>
    </p:spTree>
    <p:extLst>
      <p:ext uri="{BB962C8B-B14F-4D97-AF65-F5344CB8AC3E}">
        <p14:creationId xmlns:p14="http://schemas.microsoft.com/office/powerpoint/2010/main" val="37953183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16238" y="857250"/>
            <a:ext cx="4114800" cy="2314575"/>
          </a:xfrm>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What is Coaching:</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The role of a Coach is to provide support, a coach will focus on understanding an individual’s situation, and will commit to the individual. The coach will listen and understand who you are and what you need. The most important thing for a coach is the success and fulfillment of the coachee, and the  experience they will get from the coaching sessions, the relationship between coach and coachee is an agreement of commitment and goals.  Star, J (2011).</a:t>
            </a:r>
          </a:p>
          <a:p>
            <a:endParaRPr lang="en-US" sz="1200" b="0" i="0" kern="1200" dirty="0">
              <a:solidFill>
                <a:schemeClr val="tx1"/>
              </a:solidFill>
              <a:effectLst/>
              <a:latin typeface="+mn-lt"/>
              <a:ea typeface="+mn-ea"/>
              <a:cs typeface="+mn-cs"/>
            </a:endParaRPr>
          </a:p>
          <a:p>
            <a:r>
              <a:rPr lang="en-US" sz="1200" b="0" i="1" kern="120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Coaching can be defined as, mentioned by John Whitmore as, Unlocking a person’s potential.</a:t>
            </a:r>
            <a:r>
              <a:rPr lang="en-US" sz="1200" b="0" i="1" kern="120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It can encourage them to learn rather than just teach them Whitmore, J (1996). David Clutterbuck, defines it as, a short term intervention aimed at performance improvement or developing a particular competence </a:t>
            </a:r>
            <a:r>
              <a:rPr lang="en-GB" sz="1200" b="0" i="0" kern="1200" dirty="0">
                <a:solidFill>
                  <a:schemeClr val="tx1"/>
                </a:solidFill>
                <a:effectLst/>
                <a:latin typeface="+mn-lt"/>
                <a:ea typeface="+mn-ea"/>
                <a:cs typeface="+mn-cs"/>
              </a:rPr>
              <a:t>Clutterbuck,D (2003).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Coaching can facilitate the following:</a:t>
            </a:r>
          </a:p>
          <a:p>
            <a:endParaRPr lang="en-GB" sz="1200" b="0" i="0" kern="1200" dirty="0">
              <a:solidFill>
                <a:schemeClr val="tx1"/>
              </a:solidFill>
              <a:effectLst/>
              <a:latin typeface="+mn-lt"/>
              <a:ea typeface="+mn-ea"/>
              <a:cs typeface="+mn-cs"/>
            </a:endParaRPr>
          </a:p>
          <a:p>
            <a:pPr marL="171450" indent="-171450">
              <a:buFont typeface="Wingdings" panose="05000000000000000000" pitchFamily="2" charset="2"/>
              <a:buChar char="Ø"/>
            </a:pPr>
            <a:r>
              <a:rPr lang="en-GB" sz="1200" b="0" i="0" kern="1200" dirty="0">
                <a:solidFill>
                  <a:schemeClr val="tx1"/>
                </a:solidFill>
                <a:effectLst/>
                <a:latin typeface="+mn-lt"/>
                <a:ea typeface="+mn-ea"/>
                <a:cs typeface="+mn-cs"/>
              </a:rPr>
              <a:t>An improvement in  performance</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US" sz="1200" b="0" i="0" kern="1200" dirty="0">
                <a:solidFill>
                  <a:schemeClr val="tx1"/>
                </a:solidFill>
                <a:effectLst/>
                <a:latin typeface="+mn-lt"/>
                <a:ea typeface="+mn-ea"/>
                <a:cs typeface="+mn-cs"/>
              </a:rPr>
              <a:t>personal development</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US" sz="1200" b="0" i="0" kern="1200" dirty="0">
                <a:solidFill>
                  <a:schemeClr val="tx1"/>
                </a:solidFill>
                <a:effectLst/>
                <a:latin typeface="+mn-lt"/>
                <a:ea typeface="+mn-ea"/>
                <a:cs typeface="+mn-cs"/>
              </a:rPr>
              <a:t>And support with unlocking their potential.</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US" sz="1200" b="0" i="0" kern="1200" dirty="0">
                <a:solidFill>
                  <a:schemeClr val="tx1"/>
                </a:solidFill>
                <a:effectLst/>
                <a:latin typeface="+mn-lt"/>
                <a:ea typeface="+mn-ea"/>
                <a:cs typeface="+mn-cs"/>
              </a:rPr>
              <a:t> Coaching activities have both organisational and individual goals.</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US" sz="1200" b="0" i="0" kern="1200" dirty="0">
                <a:solidFill>
                  <a:schemeClr val="tx1"/>
                </a:solidFill>
                <a:effectLst/>
                <a:latin typeface="+mn-lt"/>
                <a:ea typeface="+mn-ea"/>
                <a:cs typeface="+mn-cs"/>
              </a:rPr>
              <a:t>line managers and others trained in coaching skills can be coaches.</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lang="en-US" sz="1200" b="0" i="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lang="en-US"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r>
              <a:rPr lang="en-US" sz="1200" b="0" i="0" kern="1200" dirty="0">
                <a:solidFill>
                  <a:schemeClr val="tx1"/>
                </a:solidFill>
                <a:effectLst/>
                <a:latin typeface="+mn-lt"/>
                <a:ea typeface="+mn-ea"/>
                <a:cs typeface="+mn-cs"/>
              </a:rPr>
              <a:t>A Coach would ask, “What?” and “How?” the Coaching Agenda would usually be set by the individual that is being coached. (NHS Education for Scotland, 2016).</a:t>
            </a: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endParaRPr lang="en-US" sz="1200" b="0" i="0" kern="1200" dirty="0">
              <a:solidFill>
                <a:schemeClr val="tx1"/>
              </a:solidFill>
              <a:effectLst/>
              <a:latin typeface="+mn-lt"/>
              <a:ea typeface="+mn-ea"/>
              <a:cs typeface="+mn-cs"/>
            </a:endParaRPr>
          </a:p>
          <a:p>
            <a:pPr marL="171450" indent="-171450">
              <a:buFont typeface="Wingdings" panose="05000000000000000000" pitchFamily="2" charset="2"/>
              <a:buChar char="Ø"/>
            </a:pPr>
            <a:endParaRPr lang="en-US"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8C0F094D-C9E4-47BA-8DEF-3FF4DEB8E17F}" type="slidenum">
              <a:rPr lang="en-GB" smtClean="0"/>
              <a:t>4</a:t>
            </a:fld>
            <a:endParaRPr lang="en-GB"/>
          </a:p>
        </p:txBody>
      </p:sp>
    </p:spTree>
    <p:extLst>
      <p:ext uri="{BB962C8B-B14F-4D97-AF65-F5344CB8AC3E}">
        <p14:creationId xmlns:p14="http://schemas.microsoft.com/office/powerpoint/2010/main" val="15631896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many Coaching models that can be used when coaching, Scott, L (2014) talks about Sir John Whitmore’s GROW model which stands for:</a:t>
            </a:r>
          </a:p>
          <a:p>
            <a:endParaRPr lang="en-GB" dirty="0"/>
          </a:p>
          <a:p>
            <a:pPr marL="171450" indent="-171450">
              <a:buFont typeface="Arial" panose="020B0604020202020204" pitchFamily="34" charset="0"/>
              <a:buChar char="•"/>
            </a:pPr>
            <a:r>
              <a:rPr lang="en-GB" dirty="0"/>
              <a:t>Goal – What is the goal you are trying to reach</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Reality – Where are you now</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Options – What are the options for you to  achieve your goal</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What Next – What actions are needed next for the coachee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8C0F094D-C9E4-47BA-8DEF-3FF4DEB8E17F}" type="slidenum">
              <a:rPr lang="en-GB" smtClean="0"/>
              <a:t>5</a:t>
            </a:fld>
            <a:endParaRPr lang="en-GB"/>
          </a:p>
        </p:txBody>
      </p:sp>
    </p:spTree>
    <p:extLst>
      <p:ext uri="{BB962C8B-B14F-4D97-AF65-F5344CB8AC3E}">
        <p14:creationId xmlns:p14="http://schemas.microsoft.com/office/powerpoint/2010/main" val="40376924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Businessballs.com</a:t>
            </a:r>
          </a:p>
          <a:p>
            <a:endParaRPr lang="en-GB" dirty="0"/>
          </a:p>
          <a:p>
            <a:r>
              <a:rPr lang="en-GB" dirty="0"/>
              <a:t>Another</a:t>
            </a:r>
            <a:r>
              <a:rPr lang="en-GB" baseline="0" dirty="0"/>
              <a:t> model for AZ Media to consider, as this would be a better fit, would be the OSCAR model, this model is made up of five sections.</a:t>
            </a:r>
          </a:p>
          <a:p>
            <a:endParaRPr lang="en-GB" baseline="0" dirty="0"/>
          </a:p>
          <a:p>
            <a:pPr marL="171450" indent="-171450">
              <a:buFont typeface="Arial" panose="020B0604020202020204" pitchFamily="34" charset="0"/>
              <a:buChar char="•"/>
            </a:pPr>
            <a:r>
              <a:rPr lang="en-GB" baseline="0" dirty="0"/>
              <a:t>Outcome, where the coach and coachee would meet to discuss the desired outcome</a:t>
            </a:r>
          </a:p>
          <a:p>
            <a:pPr marL="171450" indent="-171450">
              <a:buFont typeface="Arial" panose="020B0604020202020204" pitchFamily="34" charset="0"/>
              <a:buChar char="•"/>
            </a:pPr>
            <a:r>
              <a:rPr lang="en-GB" baseline="0" dirty="0"/>
              <a:t>Situation, discuss what skills/ability and knowledge the coachee has. Discuss how they are feeing with regards to the sessions</a:t>
            </a:r>
          </a:p>
          <a:p>
            <a:pPr marL="171450" indent="-171450">
              <a:buFont typeface="Arial" panose="020B0604020202020204" pitchFamily="34" charset="0"/>
              <a:buChar char="•"/>
            </a:pPr>
            <a:r>
              <a:rPr lang="en-GB" baseline="0" dirty="0"/>
              <a:t>Choice, the coach should help the coachee to identify the potential avenues for attaining the ‘outcome’</a:t>
            </a:r>
          </a:p>
          <a:p>
            <a:pPr marL="171450" indent="-171450">
              <a:buFont typeface="Arial" panose="020B0604020202020204" pitchFamily="34" charset="0"/>
              <a:buChar char="•"/>
            </a:pPr>
            <a:r>
              <a:rPr lang="en-GB" baseline="0" dirty="0"/>
              <a:t>Actions, identify where improvements can be made, what actions you will take? When will take these actions?</a:t>
            </a:r>
          </a:p>
          <a:p>
            <a:pPr marL="171450" indent="-171450">
              <a:buFont typeface="Arial" panose="020B0604020202020204" pitchFamily="34" charset="0"/>
              <a:buChar char="•"/>
            </a:pPr>
            <a:r>
              <a:rPr lang="en-GB" baseline="0" dirty="0"/>
              <a:t>Review, the coach and coachee should make arrangements to hold regular meetings to discuss how things have gone, and if any other assistants is needed </a:t>
            </a:r>
            <a:r>
              <a:rPr lang="en-GB" baseline="0" dirty="0" err="1"/>
              <a:t>Whittleworth,k</a:t>
            </a:r>
            <a:r>
              <a:rPr lang="en-GB" baseline="0" dirty="0"/>
              <a:t>, Gilbert, A. (2002).</a:t>
            </a:r>
            <a:endParaRPr lang="en-GB" dirty="0"/>
          </a:p>
        </p:txBody>
      </p:sp>
      <p:sp>
        <p:nvSpPr>
          <p:cNvPr id="4" name="Slide Number Placeholder 3"/>
          <p:cNvSpPr>
            <a:spLocks noGrp="1"/>
          </p:cNvSpPr>
          <p:nvPr>
            <p:ph type="sldNum" sz="quarter" idx="10"/>
          </p:nvPr>
        </p:nvSpPr>
        <p:spPr/>
        <p:txBody>
          <a:bodyPr/>
          <a:lstStyle/>
          <a:p>
            <a:fld id="{8C0F094D-C9E4-47BA-8DEF-3FF4DEB8E17F}" type="slidenum">
              <a:rPr lang="en-GB" smtClean="0"/>
              <a:t>6</a:t>
            </a:fld>
            <a:endParaRPr lang="en-GB"/>
          </a:p>
        </p:txBody>
      </p:sp>
    </p:spTree>
    <p:extLst>
      <p:ext uri="{BB962C8B-B14F-4D97-AF65-F5344CB8AC3E}">
        <p14:creationId xmlns:p14="http://schemas.microsoft.com/office/powerpoint/2010/main" val="29225389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 Spinfold.</a:t>
            </a:r>
          </a:p>
          <a:p>
            <a:endParaRPr lang="en-US" dirty="0"/>
          </a:p>
          <a:p>
            <a:r>
              <a:rPr lang="en-US" sz="1200" b="1" i="0" kern="1200" dirty="0">
                <a:solidFill>
                  <a:schemeClr val="tx1"/>
                </a:solidFill>
                <a:effectLst/>
                <a:latin typeface="+mn-lt"/>
                <a:ea typeface="+mn-ea"/>
                <a:cs typeface="+mn-cs"/>
              </a:rPr>
              <a:t>Mentoring</a:t>
            </a:r>
            <a:r>
              <a:rPr lang="en-US" sz="1200" b="0" i="0" kern="1200" dirty="0">
                <a:solidFill>
                  <a:schemeClr val="tx1"/>
                </a:solidFill>
                <a:effectLst/>
                <a:latin typeface="+mn-lt"/>
                <a:ea typeface="+mn-ea"/>
                <a:cs typeface="+mn-cs"/>
              </a:rPr>
              <a:t> is mostly defined as a professional relationship where an experienced person </a:t>
            </a:r>
            <a:r>
              <a:rPr lang="en-GB" sz="1200" b="0" i="0" kern="1200" dirty="0">
                <a:solidFill>
                  <a:schemeClr val="tx1"/>
                </a:solidFill>
                <a:effectLst/>
                <a:latin typeface="+mn-lt"/>
                <a:ea typeface="+mn-ea"/>
                <a:cs typeface="+mn-cs"/>
              </a:rPr>
              <a:t>assists another ( mentor and mentee). </a:t>
            </a:r>
            <a:r>
              <a:rPr lang="en-US" sz="1200" b="0" i="0" kern="1200" dirty="0">
                <a:solidFill>
                  <a:schemeClr val="tx1"/>
                </a:solidFill>
                <a:effectLst/>
                <a:latin typeface="+mn-lt"/>
                <a:ea typeface="+mn-ea"/>
                <a:cs typeface="+mn-cs"/>
              </a:rPr>
              <a:t> Mentoring calls on the skills by asking questions, listening, clarifying and reframing can also be associated with coaching. Mentoring relationships can go on for a longer time than coaching arrangements. A more effective learning experience can benefit both parties. (CIPD, 2019). Mentoring can help employees</a:t>
            </a:r>
            <a:r>
              <a:rPr lang="en-US" sz="1200" b="0" i="0" kern="1200" baseline="0" dirty="0">
                <a:solidFill>
                  <a:schemeClr val="tx1"/>
                </a:solidFill>
                <a:effectLst/>
                <a:latin typeface="+mn-lt"/>
                <a:ea typeface="+mn-ea"/>
                <a:cs typeface="+mn-cs"/>
              </a:rPr>
              <a:t> within AZ Media</a:t>
            </a:r>
            <a:r>
              <a:rPr lang="en-US" sz="1200" b="0" i="0" kern="1200" dirty="0">
                <a:solidFill>
                  <a:schemeClr val="tx1"/>
                </a:solidFill>
                <a:effectLst/>
                <a:latin typeface="+mn-lt"/>
                <a:ea typeface="+mn-ea"/>
                <a:cs typeface="+mn-cs"/>
              </a:rPr>
              <a:t> with career advancement and learning and development. </a:t>
            </a:r>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C0F094D-C9E4-47BA-8DEF-3FF4DEB8E17F}" type="slidenum">
              <a:rPr lang="en-GB" smtClean="0"/>
              <a:t>7</a:t>
            </a:fld>
            <a:endParaRPr lang="en-GB"/>
          </a:p>
        </p:txBody>
      </p:sp>
    </p:spTree>
    <p:extLst>
      <p:ext uri="{BB962C8B-B14F-4D97-AF65-F5344CB8AC3E}">
        <p14:creationId xmlns:p14="http://schemas.microsoft.com/office/powerpoint/2010/main" val="38325762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 International Institute for Learning.</a:t>
            </a:r>
          </a:p>
          <a:p>
            <a:endParaRPr lang="en-US" dirty="0"/>
          </a:p>
          <a:p>
            <a:r>
              <a:rPr lang="en-US" dirty="0"/>
              <a:t>As mentioned in the (IIL) webinar: 51% of companies that were surveyed stated that, Coaching had become a key part of learning and Development, the benefits for an organisation like AZ Media would be:</a:t>
            </a:r>
          </a:p>
          <a:p>
            <a:endParaRPr lang="en-US" dirty="0"/>
          </a:p>
          <a:p>
            <a:pPr marL="171450" indent="-171450">
              <a:buFont typeface="Arial" panose="020B0604020202020204" pitchFamily="34" charset="0"/>
              <a:buChar char="•"/>
            </a:pPr>
            <a:r>
              <a:rPr lang="en-US" dirty="0"/>
              <a:t>Team work improved by (67%)</a:t>
            </a:r>
          </a:p>
          <a:p>
            <a:pPr marL="171450" indent="-171450">
              <a:buFont typeface="Arial" panose="020B0604020202020204" pitchFamily="34" charset="0"/>
              <a:buChar char="•"/>
            </a:pPr>
            <a:r>
              <a:rPr lang="en-US" dirty="0"/>
              <a:t>Productivity improved by (53%)</a:t>
            </a:r>
          </a:p>
          <a:p>
            <a:pPr marL="171450" indent="-171450">
              <a:buFont typeface="Arial" panose="020B0604020202020204" pitchFamily="34" charset="0"/>
              <a:buChar char="•"/>
            </a:pPr>
            <a:r>
              <a:rPr lang="en-US" dirty="0"/>
              <a:t>Profitability was up by (22%)</a:t>
            </a:r>
          </a:p>
          <a:p>
            <a:pPr marL="171450" indent="-171450">
              <a:buFont typeface="Arial" panose="020B0604020202020204" pitchFamily="34" charset="0"/>
              <a:buChar char="•"/>
            </a:pPr>
            <a:endParaRPr lang="en-GB" noProof="0" dirty="0"/>
          </a:p>
          <a:p>
            <a:pPr marL="0" indent="0">
              <a:buFont typeface="Arial" panose="020B0604020202020204" pitchFamily="34" charset="0"/>
              <a:buNone/>
            </a:pPr>
            <a:r>
              <a:rPr lang="en-US" dirty="0"/>
              <a:t>The benefits for the coachee, can be</a:t>
            </a:r>
          </a:p>
          <a:p>
            <a:pPr marL="0" indent="0">
              <a:buFont typeface="Arial" panose="020B0604020202020204" pitchFamily="34" charset="0"/>
              <a:buNone/>
            </a:pPr>
            <a:endParaRPr lang="en-US" dirty="0"/>
          </a:p>
          <a:p>
            <a:pPr marL="171450" indent="-171450">
              <a:buFont typeface="Arial" panose="020B0604020202020204" pitchFamily="34" charset="0"/>
              <a:buChar char="•"/>
            </a:pPr>
            <a:r>
              <a:rPr lang="en-US" dirty="0"/>
              <a:t>Learning how to solve their own problems</a:t>
            </a:r>
          </a:p>
          <a:p>
            <a:pPr marL="171450" indent="-171450">
              <a:buFont typeface="Arial" panose="020B0604020202020204" pitchFamily="34" charset="0"/>
              <a:buChar char="•"/>
            </a:pPr>
            <a:r>
              <a:rPr lang="en-US" dirty="0"/>
              <a:t>Learn how to have a better relationship with colleagues</a:t>
            </a:r>
          </a:p>
          <a:p>
            <a:pPr marL="171450" indent="-171450">
              <a:buFont typeface="Arial" panose="020B0604020202020204" pitchFamily="34" charset="0"/>
              <a:buChar char="•"/>
            </a:pPr>
            <a:r>
              <a:rPr lang="en-US" dirty="0"/>
              <a:t>Reduce stress </a:t>
            </a:r>
          </a:p>
          <a:p>
            <a:pPr marL="171450" indent="-171450">
              <a:buFont typeface="Arial" panose="020B0604020202020204" pitchFamily="34" charset="0"/>
              <a:buChar char="•"/>
            </a:pPr>
            <a:endParaRPr lang="en-US" dirty="0"/>
          </a:p>
          <a:p>
            <a:pPr marL="0" indent="0">
              <a:buFont typeface="Arial" panose="020B0604020202020204" pitchFamily="34" charset="0"/>
              <a:buNone/>
            </a:pPr>
            <a:r>
              <a:rPr lang="en-US" dirty="0"/>
              <a:t>International Institute for Learning. (2015)</a:t>
            </a:r>
          </a:p>
          <a:p>
            <a:pPr marL="0" indent="0">
              <a:buFont typeface="Arial" panose="020B0604020202020204" pitchFamily="34" charset="0"/>
              <a:buNone/>
            </a:pPr>
            <a:endParaRPr lang="en-US" dirty="0"/>
          </a:p>
          <a:p>
            <a:pPr marL="0" indent="0">
              <a:buFont typeface="Arial" panose="020B0604020202020204" pitchFamily="34" charset="0"/>
              <a:buNone/>
            </a:pPr>
            <a:r>
              <a:rPr lang="en-US" dirty="0"/>
              <a:t>The benefits of coaching for a line manager’s within AZ Media would</a:t>
            </a:r>
            <a:r>
              <a:rPr lang="en-US" baseline="0" dirty="0"/>
              <a:t> be</a:t>
            </a:r>
            <a:r>
              <a:rPr lang="en-US" dirty="0"/>
              <a:t>, line</a:t>
            </a:r>
            <a:r>
              <a:rPr lang="en-US" baseline="0" dirty="0"/>
              <a:t> </a:t>
            </a:r>
            <a:r>
              <a:rPr lang="en-GB" baseline="0" dirty="0"/>
              <a:t>Managers are well placed to provide coaching as and when required, they will have more of an understanding of the companies culture, and strategic goals. Line managers will have an understanding of team their members skills. There are also some risks associated with this, the relationship between the line manager and coachee may inhibit the development of trust and openness between the both. The manager may not have the relevant training to be a coach. </a:t>
            </a:r>
            <a:r>
              <a:rPr lang="en-GB" baseline="0" dirty="0" err="1"/>
              <a:t>Leckie</a:t>
            </a:r>
            <a:r>
              <a:rPr lang="en-GB" baseline="0" dirty="0"/>
              <a:t>, S. (2011).</a:t>
            </a:r>
            <a:endParaRPr lang="en-US" dirty="0"/>
          </a:p>
          <a:p>
            <a:pPr marL="0" indent="0">
              <a:buFont typeface="Arial" panose="020B0604020202020204" pitchFamily="34" charset="0"/>
              <a:buNone/>
            </a:pPr>
            <a:endParaRPr lang="en-US" dirty="0"/>
          </a:p>
        </p:txBody>
      </p:sp>
      <p:sp>
        <p:nvSpPr>
          <p:cNvPr id="4" name="Slide Number Placeholder 3"/>
          <p:cNvSpPr>
            <a:spLocks noGrp="1"/>
          </p:cNvSpPr>
          <p:nvPr>
            <p:ph type="sldNum" sz="quarter" idx="5"/>
          </p:nvPr>
        </p:nvSpPr>
        <p:spPr/>
        <p:txBody>
          <a:bodyPr/>
          <a:lstStyle/>
          <a:p>
            <a:fld id="{8C0F094D-C9E4-47BA-8DEF-3FF4DEB8E17F}" type="slidenum">
              <a:rPr lang="en-GB" smtClean="0"/>
              <a:t>8</a:t>
            </a:fld>
            <a:endParaRPr lang="en-GB"/>
          </a:p>
        </p:txBody>
      </p:sp>
    </p:spTree>
    <p:extLst>
      <p:ext uri="{BB962C8B-B14F-4D97-AF65-F5344CB8AC3E}">
        <p14:creationId xmlns:p14="http://schemas.microsoft.com/office/powerpoint/2010/main" val="11896993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Hider. C (2016).</a:t>
            </a:r>
          </a:p>
          <a:p>
            <a:endParaRPr lang="en-GB" dirty="0"/>
          </a:p>
          <a:p>
            <a:r>
              <a:rPr lang="en-US" dirty="0"/>
              <a:t>The benefits for an organisation that use mentoring within their workplace, will encourage a culture where personal and professional growth are seen as beneficial to any organisation</a:t>
            </a:r>
            <a:endParaRPr lang="en-GB" dirty="0"/>
          </a:p>
          <a:p>
            <a:endParaRPr lang="en-GB" dirty="0"/>
          </a:p>
          <a:p>
            <a:r>
              <a:rPr lang="en-US" dirty="0"/>
              <a:t>Mentoring can help AZ</a:t>
            </a:r>
            <a:r>
              <a:rPr lang="en-US" baseline="0" dirty="0"/>
              <a:t> Media</a:t>
            </a:r>
            <a:r>
              <a:rPr lang="en-US" dirty="0"/>
              <a:t> with developing a future leaders who may have the skills and attitudes required to help a company succeed. it can also:</a:t>
            </a:r>
          </a:p>
          <a:p>
            <a:endParaRPr lang="en-US" dirty="0"/>
          </a:p>
          <a:p>
            <a:pPr marL="171450" indent="-171450">
              <a:buFont typeface="Arial" panose="020B0604020202020204" pitchFamily="34" charset="0"/>
              <a:buChar char="•"/>
            </a:pPr>
            <a:r>
              <a:rPr lang="en-US" dirty="0"/>
              <a:t>Help with shared desires by promoting company behaviors and attitudes</a:t>
            </a:r>
          </a:p>
          <a:p>
            <a:pPr marL="171450" indent="-171450">
              <a:buFont typeface="Arial" panose="020B0604020202020204" pitchFamily="34" charset="0"/>
              <a:buChar char="•"/>
            </a:pPr>
            <a:r>
              <a:rPr lang="en-US" dirty="0"/>
              <a:t>Enhance leadership and coaching skills in managers within the workplace</a:t>
            </a:r>
          </a:p>
          <a:p>
            <a:pPr marL="171450" indent="-171450">
              <a:buFont typeface="Arial" panose="020B0604020202020204" pitchFamily="34" charset="0"/>
              <a:buChar char="•"/>
            </a:pPr>
            <a:r>
              <a:rPr lang="en-US" dirty="0"/>
              <a:t>Improve staff morale,  help with performance and motivation</a:t>
            </a:r>
          </a:p>
          <a:p>
            <a:pPr marL="171450" indent="-171450">
              <a:buFont typeface="Arial" panose="020B0604020202020204" pitchFamily="34" charset="0"/>
              <a:buChar char="•"/>
            </a:pPr>
            <a:r>
              <a:rPr lang="en-US" dirty="0"/>
              <a:t>Engage, retain and develop employees.</a:t>
            </a:r>
          </a:p>
          <a:p>
            <a:pPr marL="171450" indent="-171450">
              <a:buFont typeface="Arial" panose="020B0604020202020204" pitchFamily="34" charset="0"/>
              <a:buChar char="•"/>
            </a:pPr>
            <a:r>
              <a:rPr lang="en-US" dirty="0"/>
              <a:t>Identify any emerging talent</a:t>
            </a:r>
          </a:p>
          <a:p>
            <a:pPr marL="171450" indent="-171450">
              <a:buFont typeface="Arial" panose="020B0604020202020204" pitchFamily="34" charset="0"/>
              <a:buChar char="•"/>
            </a:pPr>
            <a:r>
              <a:rPr lang="en-US" dirty="0"/>
              <a:t>Offer guidance and encouragement to junior members of staff</a:t>
            </a:r>
          </a:p>
          <a:p>
            <a:pPr marL="171450" indent="-171450">
              <a:buFont typeface="Arial" panose="020B0604020202020204" pitchFamily="34" charset="0"/>
              <a:buChar char="•"/>
            </a:pPr>
            <a:endParaRPr lang="en-US" dirty="0"/>
          </a:p>
          <a:p>
            <a:pPr marL="0" indent="0">
              <a:buFont typeface="Arial" panose="020B0604020202020204" pitchFamily="34" charset="0"/>
              <a:buNone/>
            </a:pPr>
            <a:r>
              <a:rPr lang="en-GB" dirty="0"/>
              <a:t>Page, M. (2015).</a:t>
            </a:r>
          </a:p>
        </p:txBody>
      </p:sp>
      <p:sp>
        <p:nvSpPr>
          <p:cNvPr id="4" name="Slide Number Placeholder 3"/>
          <p:cNvSpPr>
            <a:spLocks noGrp="1"/>
          </p:cNvSpPr>
          <p:nvPr>
            <p:ph type="sldNum" sz="quarter" idx="5"/>
          </p:nvPr>
        </p:nvSpPr>
        <p:spPr/>
        <p:txBody>
          <a:bodyPr/>
          <a:lstStyle/>
          <a:p>
            <a:fld id="{8C0F094D-C9E4-47BA-8DEF-3FF4DEB8E17F}" type="slidenum">
              <a:rPr lang="en-GB" smtClean="0"/>
              <a:t>9</a:t>
            </a:fld>
            <a:endParaRPr lang="en-GB"/>
          </a:p>
        </p:txBody>
      </p:sp>
    </p:spTree>
    <p:extLst>
      <p:ext uri="{BB962C8B-B14F-4D97-AF65-F5344CB8AC3E}">
        <p14:creationId xmlns:p14="http://schemas.microsoft.com/office/powerpoint/2010/main" val="19550257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David Clutterbuck mentions that team coaching is a relatively new concept in the workplace, but It has been Widley developed within the sports industry for many years. Hackman and Wageman (2005) describe it as a direct intervention, which is intended to help members make coordinated and appropriate use of resources in order for the team to reach their goals. Team coaching is different from individual coaching, but can sometimes be confused with team building. Clutterbuck, D. (2014). mentions the  reasons behind team coaching is to identify any barriers around performance, it can stimulate open conversations around the collective behaviours, which will then help to contribute towards good and bad performance. The team coach can help AZ</a:t>
            </a:r>
            <a:r>
              <a:rPr lang="en-GB" baseline="0" dirty="0"/>
              <a:t> Media to build a great</a:t>
            </a:r>
            <a:r>
              <a:rPr lang="en-GB" dirty="0"/>
              <a:t> team to extract the strengths and experiences around behaviours and the processes.</a:t>
            </a:r>
          </a:p>
          <a:p>
            <a:endParaRPr lang="en-GB" dirty="0"/>
          </a:p>
          <a:p>
            <a:r>
              <a:rPr lang="en-GB" dirty="0"/>
              <a:t>  </a:t>
            </a:r>
          </a:p>
        </p:txBody>
      </p:sp>
      <p:sp>
        <p:nvSpPr>
          <p:cNvPr id="4" name="Slide Number Placeholder 3"/>
          <p:cNvSpPr>
            <a:spLocks noGrp="1"/>
          </p:cNvSpPr>
          <p:nvPr>
            <p:ph type="sldNum" sz="quarter" idx="5"/>
          </p:nvPr>
        </p:nvSpPr>
        <p:spPr/>
        <p:txBody>
          <a:bodyPr/>
          <a:lstStyle/>
          <a:p>
            <a:fld id="{8C0F094D-C9E4-47BA-8DEF-3FF4DEB8E17F}" type="slidenum">
              <a:rPr lang="en-GB" smtClean="0"/>
              <a:t>10</a:t>
            </a:fld>
            <a:endParaRPr lang="en-GB"/>
          </a:p>
        </p:txBody>
      </p:sp>
    </p:spTree>
    <p:extLst>
      <p:ext uri="{BB962C8B-B14F-4D97-AF65-F5344CB8AC3E}">
        <p14:creationId xmlns:p14="http://schemas.microsoft.com/office/powerpoint/2010/main" val="31914664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Rutgers Collaborative coaching.</a:t>
            </a:r>
          </a:p>
          <a:p>
            <a:endParaRPr lang="en-GB" dirty="0"/>
          </a:p>
          <a:p>
            <a:r>
              <a:rPr lang="en-US" dirty="0"/>
              <a:t>Collaborative Coaching is a seen as continuous growth, and encouragement around personal development of employees. It focuses on the relationship between the supervisor and employee, and opens dialogue, and the exchange of</a:t>
            </a:r>
          </a:p>
          <a:p>
            <a:r>
              <a:rPr lang="en-US" dirty="0"/>
              <a:t>information. </a:t>
            </a:r>
            <a:r>
              <a:rPr lang="en-GB" dirty="0"/>
              <a:t>The sole purpose of the coaching conversation is to establish:</a:t>
            </a:r>
          </a:p>
          <a:p>
            <a:endParaRPr lang="en-GB" dirty="0"/>
          </a:p>
          <a:p>
            <a:pPr marL="171450" indent="-171450">
              <a:buFont typeface="Wingdings" panose="05000000000000000000" pitchFamily="2" charset="2"/>
              <a:buChar char="Ø"/>
            </a:pPr>
            <a:r>
              <a:rPr lang="en-US" dirty="0"/>
              <a:t>key issues affecting the  performance of the employees.</a:t>
            </a:r>
          </a:p>
          <a:p>
            <a:pPr marL="171450" indent="-171450">
              <a:buFont typeface="Wingdings" panose="05000000000000000000" pitchFamily="2" charset="2"/>
              <a:buChar char="Ø"/>
            </a:pPr>
            <a:r>
              <a:rPr lang="en-US" dirty="0"/>
              <a:t>employee skills and prepare them for having a greater responsibility within their roles.</a:t>
            </a:r>
          </a:p>
          <a:p>
            <a:pPr marL="171450" indent="-171450">
              <a:buFont typeface="Wingdings" panose="05000000000000000000" pitchFamily="2" charset="2"/>
              <a:buChar char="Ø"/>
            </a:pPr>
            <a:r>
              <a:rPr lang="en-US" dirty="0"/>
              <a:t>to discover what obstacles may be standing in the way of a successful outcome</a:t>
            </a:r>
          </a:p>
          <a:p>
            <a:pPr marL="0" indent="0">
              <a:buFont typeface="Wingdings" panose="05000000000000000000" pitchFamily="2" charset="2"/>
              <a:buNone/>
            </a:pPr>
            <a:endParaRPr lang="en-US" dirty="0"/>
          </a:p>
          <a:p>
            <a:pPr marL="0" indent="0">
              <a:buFont typeface="Wingdings" panose="05000000000000000000" pitchFamily="2" charset="2"/>
              <a:buNone/>
            </a:pPr>
            <a:r>
              <a:rPr lang="en-US" dirty="0"/>
              <a:t>Collaborative Coaching, could also benefit</a:t>
            </a:r>
            <a:r>
              <a:rPr lang="en-US" baseline="0" dirty="0"/>
              <a:t> AZ Media as it</a:t>
            </a:r>
            <a:r>
              <a:rPr lang="en-US" dirty="0"/>
              <a:t> is not only seen as a fix when something has gone wrong with performance, it is also about what people do correctly and build on this. Collaborative Coaching can also be a way of giving out information in order to gain</a:t>
            </a:r>
          </a:p>
          <a:p>
            <a:pPr marL="0" indent="0">
              <a:buFont typeface="Wingdings" panose="05000000000000000000" pitchFamily="2" charset="2"/>
              <a:buNone/>
            </a:pPr>
            <a:r>
              <a:rPr lang="en-US" dirty="0"/>
              <a:t>Feedback. The questions asked during these coaching sessions are important and are asked in a constructive way. (okdhs.org, 2015).</a:t>
            </a:r>
          </a:p>
          <a:p>
            <a:pPr marL="171450" indent="-171450">
              <a:buFont typeface="Wingdings" panose="05000000000000000000" pitchFamily="2" charset="2"/>
              <a:buChar char="Ø"/>
            </a:pPr>
            <a:endParaRPr lang="en-US" dirty="0"/>
          </a:p>
          <a:p>
            <a:pPr marL="171450" indent="-171450">
              <a:buFont typeface="Wingdings" panose="05000000000000000000" pitchFamily="2" charset="2"/>
              <a:buChar char="Ø"/>
            </a:pPr>
            <a:endParaRPr lang="en-US" dirty="0"/>
          </a:p>
        </p:txBody>
      </p:sp>
      <p:sp>
        <p:nvSpPr>
          <p:cNvPr id="4" name="Slide Number Placeholder 3"/>
          <p:cNvSpPr>
            <a:spLocks noGrp="1"/>
          </p:cNvSpPr>
          <p:nvPr>
            <p:ph type="sldNum" sz="quarter" idx="5"/>
          </p:nvPr>
        </p:nvSpPr>
        <p:spPr/>
        <p:txBody>
          <a:bodyPr/>
          <a:lstStyle/>
          <a:p>
            <a:fld id="{8C0F094D-C9E4-47BA-8DEF-3FF4DEB8E17F}" type="slidenum">
              <a:rPr lang="en-GB" smtClean="0"/>
              <a:t>11</a:t>
            </a:fld>
            <a:endParaRPr lang="en-GB"/>
          </a:p>
        </p:txBody>
      </p:sp>
    </p:spTree>
    <p:extLst>
      <p:ext uri="{BB962C8B-B14F-4D97-AF65-F5344CB8AC3E}">
        <p14:creationId xmlns:p14="http://schemas.microsoft.com/office/powerpoint/2010/main" val="21475892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Peer Coaching involves a coach and a coachee, they usually have equal statues. Peer coaching was developed around the 1980’s. peer coaching can be used  within a wide range of peer groups usually made up of many age groups take part, and come from many different sectors. The goals of peer coaching is to establish a relationship with coachee to build up trust and confidentiality. This type of coaching is mostly used to develop a specific type of skill. Ladyshewsky, R. (2014). </a:t>
            </a:r>
          </a:p>
          <a:p>
            <a:endParaRPr lang="en-GB" dirty="0"/>
          </a:p>
          <a:p>
            <a:r>
              <a:rPr lang="en-GB" dirty="0"/>
              <a:t>Peer Coaching can help with:</a:t>
            </a:r>
          </a:p>
          <a:p>
            <a:endParaRPr lang="en-GB" dirty="0"/>
          </a:p>
          <a:p>
            <a:pPr marL="171450" indent="-171450">
              <a:buFont typeface="Wingdings" panose="05000000000000000000" pitchFamily="2" charset="2"/>
              <a:buChar char="Ø"/>
            </a:pPr>
            <a:r>
              <a:rPr lang="en-US" dirty="0"/>
              <a:t>Improvement in  cooperation.</a:t>
            </a:r>
          </a:p>
          <a:p>
            <a:pPr marL="171450" indent="-171450">
              <a:buFont typeface="Wingdings" panose="05000000000000000000" pitchFamily="2" charset="2"/>
              <a:buChar char="Ø"/>
            </a:pPr>
            <a:r>
              <a:rPr lang="en-US" dirty="0"/>
              <a:t>An Increase in collaboration.</a:t>
            </a:r>
          </a:p>
          <a:p>
            <a:pPr marL="171450" indent="-171450">
              <a:buFont typeface="Wingdings" panose="05000000000000000000" pitchFamily="2" charset="2"/>
              <a:buChar char="Ø"/>
            </a:pPr>
            <a:r>
              <a:rPr lang="en-US" dirty="0"/>
              <a:t>Develop influence.</a:t>
            </a:r>
          </a:p>
          <a:p>
            <a:pPr marL="171450" indent="-171450">
              <a:buFont typeface="Wingdings" panose="05000000000000000000" pitchFamily="2" charset="2"/>
              <a:buChar char="Ø"/>
            </a:pPr>
            <a:r>
              <a:rPr lang="en-US" dirty="0"/>
              <a:t>Achieve team results.</a:t>
            </a:r>
          </a:p>
          <a:p>
            <a:pPr marL="0" indent="0">
              <a:buFont typeface="Wingdings" panose="05000000000000000000" pitchFamily="2" charset="2"/>
              <a:buNone/>
            </a:pPr>
            <a:endParaRPr lang="en-US" dirty="0"/>
          </a:p>
          <a:p>
            <a:pPr marL="0" indent="0">
              <a:buFont typeface="Wingdings" panose="05000000000000000000" pitchFamily="2" charset="2"/>
              <a:buNone/>
            </a:pPr>
            <a:r>
              <a:rPr lang="en-US" dirty="0"/>
              <a:t>When using this technique within AZ Media,  the team members may be at different levels but  will be better prepared to develop strong relationships with other colleagues and help support the team’s goals. Newton, C. (2019)</a:t>
            </a:r>
          </a:p>
          <a:p>
            <a:pPr marL="0" indent="0">
              <a:buFont typeface="Wingdings" panose="05000000000000000000" pitchFamily="2" charset="2"/>
              <a:buNone/>
            </a:pPr>
            <a:endParaRPr lang="en-US" dirty="0"/>
          </a:p>
          <a:p>
            <a:pPr marL="0" indent="0">
              <a:buFont typeface="Wingdings" panose="05000000000000000000" pitchFamily="2" charset="2"/>
              <a:buNone/>
            </a:pPr>
            <a:endParaRPr lang="en-GB" dirty="0"/>
          </a:p>
          <a:p>
            <a:endParaRPr lang="en-GB" dirty="0"/>
          </a:p>
        </p:txBody>
      </p:sp>
      <p:sp>
        <p:nvSpPr>
          <p:cNvPr id="4" name="Slide Number Placeholder 3"/>
          <p:cNvSpPr>
            <a:spLocks noGrp="1"/>
          </p:cNvSpPr>
          <p:nvPr>
            <p:ph type="sldNum" sz="quarter" idx="5"/>
          </p:nvPr>
        </p:nvSpPr>
        <p:spPr/>
        <p:txBody>
          <a:bodyPr/>
          <a:lstStyle/>
          <a:p>
            <a:fld id="{8C0F094D-C9E4-47BA-8DEF-3FF4DEB8E17F}" type="slidenum">
              <a:rPr lang="en-GB" smtClean="0"/>
              <a:t>12</a:t>
            </a:fld>
            <a:endParaRPr lang="en-GB"/>
          </a:p>
        </p:txBody>
      </p:sp>
    </p:spTree>
    <p:extLst>
      <p:ext uri="{BB962C8B-B14F-4D97-AF65-F5344CB8AC3E}">
        <p14:creationId xmlns:p14="http://schemas.microsoft.com/office/powerpoint/2010/main" val="3816561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role of a line manager in Coaching and Mentoring has a wide range. </a:t>
            </a:r>
            <a:r>
              <a:rPr lang="en-US" dirty="0"/>
              <a:t>Many people may point out that line managers are ideally placed to become a  coach or  mentor, they may have many of the skills required as part of their existing role. To develop  manager’s as coaches will equally improve their overall performance as a manager. Many people say that the management relationship can prove to have a significant barrier, managers  at  AZ Media will benefit from a workforce with improved skills, motivation.  Below is a small selection of the benefits that line managers can bring to coaching and mentoring:</a:t>
            </a:r>
          </a:p>
          <a:p>
            <a:endParaRPr lang="en-US" dirty="0"/>
          </a:p>
          <a:p>
            <a:pPr marL="171450" indent="-171450">
              <a:buFont typeface="Wingdings" panose="05000000000000000000" pitchFamily="2" charset="2"/>
              <a:buChar char="Ø"/>
            </a:pPr>
            <a:r>
              <a:rPr lang="en-US" dirty="0"/>
              <a:t> Many Managers are well placed to provide coaching as and when required</a:t>
            </a:r>
          </a:p>
          <a:p>
            <a:pPr marL="171450" indent="-171450">
              <a:buFont typeface="Wingdings" panose="05000000000000000000" pitchFamily="2" charset="2"/>
              <a:buChar char="Ø"/>
            </a:pPr>
            <a:r>
              <a:rPr lang="en-US" dirty="0"/>
              <a:t>Managers will have a better understanding of their team members skills and expertise</a:t>
            </a:r>
          </a:p>
          <a:p>
            <a:pPr marL="171450" indent="-171450">
              <a:buFont typeface="Wingdings" panose="05000000000000000000" pitchFamily="2" charset="2"/>
              <a:buChar char="Ø"/>
            </a:pPr>
            <a:r>
              <a:rPr lang="en-US" dirty="0"/>
              <a:t>Line managers are able to offer feedback,</a:t>
            </a:r>
            <a:r>
              <a:rPr lang="en-US" baseline="0" dirty="0"/>
              <a:t> and make suggestions on training</a:t>
            </a:r>
          </a:p>
          <a:p>
            <a:pPr marL="171450" indent="-171450">
              <a:buFont typeface="Wingdings" panose="05000000000000000000" pitchFamily="2" charset="2"/>
              <a:buChar char="Ø"/>
            </a:pPr>
            <a:r>
              <a:rPr lang="en-US" baseline="0" dirty="0"/>
              <a:t>How to have conversations around goals and plans Myles, D (2003).</a:t>
            </a:r>
            <a:endParaRPr lang="en-US" dirty="0"/>
          </a:p>
          <a:p>
            <a:pPr marL="171450" indent="-171450">
              <a:buFont typeface="Wingdings" panose="05000000000000000000" pitchFamily="2" charset="2"/>
              <a:buChar char="Ø"/>
            </a:pPr>
            <a:endParaRPr lang="en-US" dirty="0"/>
          </a:p>
          <a:p>
            <a:pPr marL="0" indent="0">
              <a:buFont typeface="Wingdings" panose="05000000000000000000" pitchFamily="2" charset="2"/>
              <a:buNone/>
            </a:pPr>
            <a:r>
              <a:rPr lang="en-US" dirty="0"/>
              <a:t>There are also risks in this:</a:t>
            </a:r>
          </a:p>
          <a:p>
            <a:pPr marL="171450" indent="-171450">
              <a:buFont typeface="Wingdings" panose="05000000000000000000" pitchFamily="2" charset="2"/>
              <a:buChar char="Ø"/>
            </a:pPr>
            <a:r>
              <a:rPr lang="en-US" dirty="0"/>
              <a:t> The relationship between the manager and coachee may inhibit the development of trust</a:t>
            </a:r>
          </a:p>
          <a:p>
            <a:pPr marL="171450" indent="-171450">
              <a:buFont typeface="Wingdings" panose="05000000000000000000" pitchFamily="2" charset="2"/>
              <a:buChar char="Ø"/>
            </a:pPr>
            <a:r>
              <a:rPr lang="en-US" dirty="0"/>
              <a:t>The Manager may  have poor coaching skills Leckie, S. (2011)</a:t>
            </a:r>
            <a:endParaRPr lang="en-GB" dirty="0"/>
          </a:p>
        </p:txBody>
      </p:sp>
      <p:sp>
        <p:nvSpPr>
          <p:cNvPr id="4" name="Slide Number Placeholder 3"/>
          <p:cNvSpPr>
            <a:spLocks noGrp="1"/>
          </p:cNvSpPr>
          <p:nvPr>
            <p:ph type="sldNum" sz="quarter" idx="5"/>
          </p:nvPr>
        </p:nvSpPr>
        <p:spPr/>
        <p:txBody>
          <a:bodyPr/>
          <a:lstStyle/>
          <a:p>
            <a:fld id="{8C0F094D-C9E4-47BA-8DEF-3FF4DEB8E17F}" type="slidenum">
              <a:rPr lang="en-GB" smtClean="0"/>
              <a:t>13</a:t>
            </a:fld>
            <a:endParaRPr lang="en-GB"/>
          </a:p>
        </p:txBody>
      </p:sp>
    </p:spTree>
    <p:extLst>
      <p:ext uri="{BB962C8B-B14F-4D97-AF65-F5344CB8AC3E}">
        <p14:creationId xmlns:p14="http://schemas.microsoft.com/office/powerpoint/2010/main" val="8787972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Enterprise Study.</a:t>
            </a:r>
          </a:p>
          <a:p>
            <a:endParaRPr lang="en-GB" dirty="0"/>
          </a:p>
          <a:p>
            <a:r>
              <a:rPr lang="en-GB" dirty="0"/>
              <a:t> AZ Media would need to decide if coaching or mentoring is right for the business?  In 2014 CIPD conducted a survey in which 75% of companies wildly accept coaching is beneficial to an organisation.</a:t>
            </a:r>
          </a:p>
          <a:p>
            <a:endParaRPr lang="en-GB" dirty="0"/>
          </a:p>
          <a:p>
            <a:r>
              <a:rPr lang="en-GB" dirty="0"/>
              <a:t>The factors that would need to be considered before implementing Coaching at AZ Media would be:</a:t>
            </a:r>
          </a:p>
          <a:p>
            <a:endParaRPr lang="en-GB" dirty="0"/>
          </a:p>
          <a:p>
            <a:pPr marL="171450" indent="-171450">
              <a:buFont typeface="Wingdings" panose="05000000000000000000" pitchFamily="2" charset="2"/>
              <a:buChar char="Ø"/>
            </a:pPr>
            <a:r>
              <a:rPr lang="en-US" dirty="0"/>
              <a:t> Set clear objectives and goals –  this will measure return on investment</a:t>
            </a:r>
          </a:p>
          <a:p>
            <a:pPr marL="171450" indent="-171450">
              <a:buFont typeface="Wingdings" panose="05000000000000000000" pitchFamily="2" charset="2"/>
              <a:buChar char="Ø"/>
            </a:pPr>
            <a:r>
              <a:rPr lang="en-US" dirty="0"/>
              <a:t>Make it a voluntary process. When deciding to implement any  coaching, AZ Media would  need to account for those managers who may lack the ability to coach their employees</a:t>
            </a:r>
          </a:p>
          <a:p>
            <a:pPr marL="171450" indent="-171450">
              <a:buFont typeface="Wingdings" panose="05000000000000000000" pitchFamily="2" charset="2"/>
              <a:buChar char="Ø"/>
            </a:pPr>
            <a:r>
              <a:rPr lang="en-US" dirty="0"/>
              <a:t>Continue with  supervision and monitoring for after to make sure the employees are still engaged.</a:t>
            </a:r>
          </a:p>
          <a:p>
            <a:pPr marL="171450" indent="-171450">
              <a:buFont typeface="Wingdings" panose="05000000000000000000" pitchFamily="2" charset="2"/>
              <a:buChar char="Ø"/>
            </a:pPr>
            <a:r>
              <a:rPr lang="en-US" dirty="0"/>
              <a:t>Don’t expect the coaches to have the answers. The coach has the skills to listen, and ask questions</a:t>
            </a:r>
          </a:p>
          <a:p>
            <a:pPr marL="171450" indent="-171450">
              <a:buFont typeface="Wingdings" panose="05000000000000000000" pitchFamily="2" charset="2"/>
              <a:buChar char="Ø"/>
            </a:pPr>
            <a:r>
              <a:rPr lang="en-GB" dirty="0"/>
              <a:t>Make time for coaching, realistic time needs to be set aside for any coaching or mentoring to work Sha, M. (2016).</a:t>
            </a:r>
          </a:p>
          <a:p>
            <a:pPr marL="171450" indent="-171450">
              <a:buFont typeface="Wingdings" panose="05000000000000000000" pitchFamily="2" charset="2"/>
              <a:buChar char="Ø"/>
            </a:pPr>
            <a:endParaRPr lang="en-GB" dirty="0"/>
          </a:p>
          <a:p>
            <a:pPr marL="0" indent="0">
              <a:buFont typeface="Wingdings" panose="05000000000000000000" pitchFamily="2" charset="2"/>
              <a:buNone/>
            </a:pPr>
            <a:r>
              <a:rPr lang="en-GB" dirty="0"/>
              <a:t>The  financial cost relating to coaching and mentoring within AZ Media for each line manager over a period of 2 years would £1.651.20  learndirect. (2019). The return on investment for this would be measured by absence rate, and an increase in performance., there would need to be a total commitment from AZ Media for this to work Jarvis, J (2004).</a:t>
            </a:r>
          </a:p>
          <a:p>
            <a:pPr marL="0" indent="0">
              <a:buFont typeface="Wingdings" panose="05000000000000000000" pitchFamily="2" charset="2"/>
              <a:buNone/>
            </a:pPr>
            <a:endParaRPr lang="en-GB" dirty="0"/>
          </a:p>
          <a:p>
            <a:pPr marL="0" indent="0">
              <a:buFont typeface="Wingdings" panose="05000000000000000000" pitchFamily="2" charset="2"/>
              <a:buNone/>
            </a:pPr>
            <a:endParaRPr lang="en-GB" dirty="0"/>
          </a:p>
        </p:txBody>
      </p:sp>
      <p:sp>
        <p:nvSpPr>
          <p:cNvPr id="4" name="Slide Number Placeholder 3"/>
          <p:cNvSpPr>
            <a:spLocks noGrp="1"/>
          </p:cNvSpPr>
          <p:nvPr>
            <p:ph type="sldNum" sz="quarter" idx="5"/>
          </p:nvPr>
        </p:nvSpPr>
        <p:spPr/>
        <p:txBody>
          <a:bodyPr/>
          <a:lstStyle/>
          <a:p>
            <a:fld id="{8C0F094D-C9E4-47BA-8DEF-3FF4DEB8E17F}" type="slidenum">
              <a:rPr lang="en-GB" smtClean="0"/>
              <a:t>14</a:t>
            </a:fld>
            <a:endParaRPr lang="en-GB"/>
          </a:p>
        </p:txBody>
      </p:sp>
    </p:spTree>
    <p:extLst>
      <p:ext uri="{BB962C8B-B14F-4D97-AF65-F5344CB8AC3E}">
        <p14:creationId xmlns:p14="http://schemas.microsoft.com/office/powerpoint/2010/main" val="17433627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3"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Careersmart</a:t>
            </a:r>
            <a:r>
              <a:rPr lang="en-GB" sz="1200" kern="1200" dirty="0">
                <a:solidFill>
                  <a:schemeClr val="tx1"/>
                </a:solidFill>
                <a:effectLst/>
                <a:latin typeface="+mn-lt"/>
                <a:ea typeface="+mn-ea"/>
                <a:cs typeface="+mn-cs"/>
              </a:rPr>
              <a:t>. (2017). DIFFERENCES BETWEEN MENTORING AND COACHING.[Online] Available at: </a:t>
            </a:r>
            <a:r>
              <a:rPr lang="en-GB" sz="1200" u="sng" kern="1200" dirty="0">
                <a:solidFill>
                  <a:schemeClr val="tx1"/>
                </a:solidFill>
                <a:effectLst/>
                <a:latin typeface="+mn-lt"/>
                <a:ea typeface="+mn-ea"/>
                <a:cs typeface="+mn-cs"/>
                <a:hlinkClick r:id="rId3"/>
              </a:rPr>
              <a:t>https://careersmart.org.uk/your-career/career-development/mentoring-and-coaching</a:t>
            </a:r>
            <a:r>
              <a:rPr lang="en-GB" sz="1200" kern="1200" dirty="0">
                <a:solidFill>
                  <a:schemeClr val="tx1"/>
                </a:solidFill>
                <a:effectLst/>
                <a:latin typeface="+mn-lt"/>
                <a:ea typeface="+mn-ea"/>
                <a:cs typeface="+mn-cs"/>
              </a:rPr>
              <a:t>. Last accessed 25th April 2019.</a:t>
            </a:r>
          </a:p>
          <a:p>
            <a:pPr marL="0" marR="0" lvl="0" indent="0" algn="l" defTabSz="914363"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363"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CIPD. (2019). </a:t>
            </a:r>
            <a:r>
              <a:rPr lang="en-GB" sz="1200" i="1" kern="1200" dirty="0">
                <a:solidFill>
                  <a:schemeClr val="tx1"/>
                </a:solidFill>
                <a:effectLst/>
                <a:latin typeface="+mn-lt"/>
                <a:ea typeface="+mn-ea"/>
                <a:cs typeface="+mn-cs"/>
              </a:rPr>
              <a:t>Coaching and mentoring Identify ways to apply coaching and mentoring principles as part of an overall learning and development strategy. [online].</a:t>
            </a:r>
            <a:r>
              <a:rPr lang="en-GB" sz="1200" kern="1200" dirty="0">
                <a:solidFill>
                  <a:schemeClr val="tx1"/>
                </a:solidFill>
                <a:effectLst/>
                <a:latin typeface="+mn-lt"/>
                <a:ea typeface="+mn-ea"/>
                <a:cs typeface="+mn-cs"/>
              </a:rPr>
              <a:t> Available at: </a:t>
            </a:r>
            <a:r>
              <a:rPr lang="en-GB" sz="1200" u="sng" kern="1200" dirty="0">
                <a:solidFill>
                  <a:schemeClr val="tx1"/>
                </a:solidFill>
                <a:effectLst/>
                <a:latin typeface="+mn-lt"/>
                <a:ea typeface="+mn-ea"/>
                <a:cs typeface="+mn-cs"/>
                <a:hlinkClick r:id="rId4"/>
              </a:rPr>
              <a:t>https://www.cipd.co.uk/knowledge/fundamentals/people/development/coaching-mentoring-factsheet</a:t>
            </a:r>
            <a:r>
              <a:rPr lang="en-GB" sz="1200" kern="1200" dirty="0">
                <a:solidFill>
                  <a:schemeClr val="tx1"/>
                </a:solidFill>
                <a:effectLst/>
                <a:latin typeface="+mn-lt"/>
                <a:ea typeface="+mn-ea"/>
                <a:cs typeface="+mn-cs"/>
              </a:rPr>
              <a:t>. Last accessed 13th April 2019.</a:t>
            </a:r>
          </a:p>
          <a:p>
            <a:endParaRPr lang="en-GB" dirty="0"/>
          </a:p>
          <a:p>
            <a:r>
              <a:rPr lang="en-GB" sz="1200" kern="1200" dirty="0">
                <a:solidFill>
                  <a:schemeClr val="tx1"/>
                </a:solidFill>
                <a:effectLst/>
                <a:latin typeface="+mn-lt"/>
                <a:ea typeface="+mn-ea"/>
                <a:cs typeface="+mn-cs"/>
              </a:rPr>
              <a:t>Clutterbuck, D. (2014). Team Coaching. In: Cox, E. </a:t>
            </a:r>
            <a:r>
              <a:rPr lang="en-GB" sz="1200" kern="1200" dirty="0" err="1">
                <a:solidFill>
                  <a:schemeClr val="tx1"/>
                </a:solidFill>
                <a:effectLst/>
                <a:latin typeface="+mn-lt"/>
                <a:ea typeface="+mn-ea"/>
                <a:cs typeface="+mn-cs"/>
              </a:rPr>
              <a:t>Bachkirova</a:t>
            </a:r>
            <a:r>
              <a:rPr lang="en-GB" sz="1200" kern="1200" dirty="0">
                <a:solidFill>
                  <a:schemeClr val="tx1"/>
                </a:solidFill>
                <a:effectLst/>
                <a:latin typeface="+mn-lt"/>
                <a:ea typeface="+mn-ea"/>
                <a:cs typeface="+mn-cs"/>
              </a:rPr>
              <a:t>, T, The Complete Handbook of Coaching. 2nd ed. London: Sage. 271-281.</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Developing People Through Collaborative Coaching. [Online]. Available at: </a:t>
            </a:r>
            <a:r>
              <a:rPr lang="en-GB" sz="1200" u="sng" kern="1200" dirty="0">
                <a:solidFill>
                  <a:schemeClr val="tx1"/>
                </a:solidFill>
                <a:effectLst/>
                <a:latin typeface="+mn-lt"/>
                <a:ea typeface="+mn-ea"/>
                <a:cs typeface="+mn-cs"/>
                <a:hlinkClick r:id="rId5"/>
              </a:rPr>
              <a:t>http://www.okdhs.org/OKDHS%20Publication%20Library/15-03B.pdf</a:t>
            </a:r>
            <a:r>
              <a:rPr lang="en-GB" sz="1200" kern="1200" dirty="0">
                <a:solidFill>
                  <a:schemeClr val="tx1"/>
                </a:solidFill>
                <a:effectLst/>
                <a:latin typeface="+mn-lt"/>
                <a:ea typeface="+mn-ea"/>
                <a:cs typeface="+mn-cs"/>
              </a:rPr>
              <a:t>. Last Accessed 18</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April 2019.</a:t>
            </a:r>
          </a:p>
          <a:p>
            <a:r>
              <a:rPr lang="en-GB" sz="1200" kern="1200" dirty="0">
                <a:solidFill>
                  <a:schemeClr val="tx1"/>
                </a:solidFill>
                <a:effectLst/>
                <a:latin typeface="+mn-lt"/>
                <a:ea typeface="+mn-ea"/>
                <a:cs typeface="+mn-cs"/>
              </a:rPr>
              <a:t>Hackman, J &amp; Wageman, R. (2005). Team-personality: How to use relevant instruments to predict team performance. Paper presented at the 47</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annual conference of the international Military testing Association, Singapore, November.</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HRD Connect. (2017). What are the benefits of coaching to the organisation? [Online]. Available at: </a:t>
            </a:r>
            <a:r>
              <a:rPr lang="en-GB" sz="1200" u="sng" kern="1200" dirty="0">
                <a:solidFill>
                  <a:schemeClr val="tx1"/>
                </a:solidFill>
                <a:effectLst/>
                <a:latin typeface="+mn-lt"/>
                <a:ea typeface="+mn-ea"/>
                <a:cs typeface="+mn-cs"/>
                <a:hlinkClick r:id="rId6"/>
              </a:rPr>
              <a:t>https://www.hrdconnect.com/2017/07/12/what-are-the-benefits-of-coaching-to-the-organisation/</a:t>
            </a:r>
            <a:r>
              <a:rPr lang="en-GB" sz="1200" kern="1200" dirty="0">
                <a:solidFill>
                  <a:schemeClr val="tx1"/>
                </a:solidFill>
                <a:effectLst/>
                <a:latin typeface="+mn-lt"/>
                <a:ea typeface="+mn-ea"/>
                <a:cs typeface="+mn-cs"/>
              </a:rPr>
              <a:t>. Last accessed 18th April 2019.</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International Institute for Learning. (2015). Leverage the Power of Coaching within Your Projects and Business. [Online]. Available at: </a:t>
            </a:r>
            <a:r>
              <a:rPr lang="en-GB" sz="1200" u="sng" kern="1200" dirty="0">
                <a:solidFill>
                  <a:schemeClr val="tx1"/>
                </a:solidFill>
                <a:effectLst/>
                <a:latin typeface="+mn-lt"/>
                <a:ea typeface="+mn-ea"/>
                <a:cs typeface="+mn-cs"/>
                <a:hlinkClick r:id="rId7"/>
              </a:rPr>
              <a:t>https://www.slideshare.net/IILGlobal/leverage-the-power-of-coaching-within-your-projects-and-business</a:t>
            </a:r>
            <a:r>
              <a:rPr lang="en-GB" sz="1200" kern="1200" dirty="0">
                <a:solidFill>
                  <a:schemeClr val="tx1"/>
                </a:solidFill>
                <a:effectLst/>
                <a:latin typeface="+mn-lt"/>
                <a:ea typeface="+mn-ea"/>
                <a:cs typeface="+mn-cs"/>
              </a:rPr>
              <a:t>. Last accessed 20th April 2019.</a:t>
            </a:r>
          </a:p>
          <a:p>
            <a:r>
              <a:rPr lang="en-GB" sz="1200" kern="1200" dirty="0">
                <a:solidFill>
                  <a:schemeClr val="tx1"/>
                </a:solidFill>
                <a:effectLst/>
                <a:latin typeface="+mn-lt"/>
                <a:ea typeface="+mn-ea"/>
                <a:cs typeface="+mn-cs"/>
              </a:rPr>
              <a:t>International mentoring group. (2017). </a:t>
            </a:r>
            <a:r>
              <a:rPr lang="en-GB" sz="1200" i="1" kern="1200" dirty="0">
                <a:solidFill>
                  <a:schemeClr val="tx1"/>
                </a:solidFill>
                <a:effectLst/>
                <a:latin typeface="+mn-lt"/>
                <a:ea typeface="+mn-ea"/>
                <a:cs typeface="+mn-cs"/>
              </a:rPr>
              <a:t>Mentoring vs coaching – what’s the difference? [online].</a:t>
            </a:r>
            <a:r>
              <a:rPr lang="en-GB" sz="1200" kern="1200" dirty="0">
                <a:solidFill>
                  <a:schemeClr val="tx1"/>
                </a:solidFill>
                <a:effectLst/>
                <a:latin typeface="+mn-lt"/>
                <a:ea typeface="+mn-ea"/>
                <a:cs typeface="+mn-cs"/>
              </a:rPr>
              <a:t> Available at: </a:t>
            </a:r>
            <a:r>
              <a:rPr lang="en-GB" sz="1200" u="sng" kern="1200" dirty="0">
                <a:solidFill>
                  <a:schemeClr val="tx1"/>
                </a:solidFill>
                <a:effectLst/>
                <a:latin typeface="+mn-lt"/>
                <a:ea typeface="+mn-ea"/>
                <a:cs typeface="+mn-cs"/>
                <a:hlinkClick r:id="rId8"/>
              </a:rPr>
              <a:t>https://mentoringgroup.com/mentor-vs-coach-differences.html</a:t>
            </a:r>
            <a:r>
              <a:rPr lang="en-GB" sz="1200" kern="1200" dirty="0">
                <a:solidFill>
                  <a:schemeClr val="tx1"/>
                </a:solidFill>
                <a:effectLst/>
                <a:latin typeface="+mn-lt"/>
                <a:ea typeface="+mn-ea"/>
                <a:cs typeface="+mn-cs"/>
              </a:rPr>
              <a:t>.  Last accessed 13th April 2019.</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Johnson, P. (2014). Coaching vs mentoring - why the difference matters. [Online]. Available at: </a:t>
            </a:r>
            <a:r>
              <a:rPr lang="en-GB" sz="1200" u="sng" kern="1200" dirty="0">
                <a:solidFill>
                  <a:schemeClr val="tx1"/>
                </a:solidFill>
                <a:effectLst/>
                <a:latin typeface="+mn-lt"/>
                <a:ea typeface="+mn-ea"/>
                <a:cs typeface="+mn-cs"/>
                <a:hlinkClick r:id="rId9"/>
              </a:rPr>
              <a:t>https://www.apm.org.uk/blog/coaching-vs-mentoring-why-the-difference-matters/</a:t>
            </a:r>
            <a:r>
              <a:rPr lang="en-GB" sz="1200" kern="1200" dirty="0">
                <a:solidFill>
                  <a:schemeClr val="tx1"/>
                </a:solidFill>
                <a:effectLst/>
                <a:latin typeface="+mn-lt"/>
                <a:ea typeface="+mn-ea"/>
                <a:cs typeface="+mn-cs"/>
              </a:rPr>
              <a:t>. Last accessed 18th April 2019.</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Ladyshewsky, R. (2014). Peer Coaching. In: Cox, E. </a:t>
            </a:r>
            <a:r>
              <a:rPr lang="en-GB" sz="1200" kern="1200" dirty="0" err="1">
                <a:solidFill>
                  <a:schemeClr val="tx1"/>
                </a:solidFill>
                <a:effectLst/>
                <a:latin typeface="+mn-lt"/>
                <a:ea typeface="+mn-ea"/>
                <a:cs typeface="+mn-cs"/>
              </a:rPr>
              <a:t>Bachkirova</a:t>
            </a:r>
            <a:r>
              <a:rPr lang="en-GB" sz="1200" kern="1200" dirty="0">
                <a:solidFill>
                  <a:schemeClr val="tx1"/>
                </a:solidFill>
                <a:effectLst/>
                <a:latin typeface="+mn-lt"/>
                <a:ea typeface="+mn-ea"/>
                <a:cs typeface="+mn-cs"/>
              </a:rPr>
              <a:t>, T, Clutterbuck, D The Complete Handbook of Coaching. London: Sage. P258,287.</a:t>
            </a:r>
          </a:p>
          <a:p>
            <a:r>
              <a:rPr lang="en-GB" sz="1200" kern="1200" dirty="0">
                <a:solidFill>
                  <a:schemeClr val="tx1"/>
                </a:solidFill>
                <a:effectLst/>
                <a:latin typeface="+mn-lt"/>
                <a:ea typeface="+mn-ea"/>
                <a:cs typeface="+mn-cs"/>
              </a:rPr>
              <a:t>Leckie, S. (2011). Should managers be coaching?  [Online]. Available at: </a:t>
            </a:r>
            <a:r>
              <a:rPr lang="en-GB" sz="1200" u="sng" kern="1200" dirty="0">
                <a:solidFill>
                  <a:schemeClr val="tx1"/>
                </a:solidFill>
                <a:effectLst/>
                <a:latin typeface="+mn-lt"/>
                <a:ea typeface="+mn-ea"/>
                <a:cs typeface="+mn-cs"/>
                <a:hlinkClick r:id="rId10"/>
              </a:rPr>
              <a:t>https://www.trainingzone.co.uk/community/blogs/lsn/should-managers-be-coaching</a:t>
            </a:r>
            <a:r>
              <a:rPr lang="en-GB" sz="1200" kern="1200" dirty="0">
                <a:solidFill>
                  <a:schemeClr val="tx1"/>
                </a:solidFill>
                <a:effectLst/>
                <a:latin typeface="+mn-lt"/>
                <a:ea typeface="+mn-ea"/>
                <a:cs typeface="+mn-cs"/>
              </a:rPr>
              <a:t>.  Last accessed 18th April 2019.</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Newton, C. (2019). What Is Peer Coaching? [Online]. Available at: </a:t>
            </a:r>
            <a:r>
              <a:rPr lang="en-GB" sz="1200" u="sng" kern="1200" dirty="0">
                <a:solidFill>
                  <a:schemeClr val="tx1"/>
                </a:solidFill>
                <a:effectLst/>
                <a:latin typeface="+mn-lt"/>
                <a:ea typeface="+mn-ea"/>
                <a:cs typeface="+mn-cs"/>
                <a:hlinkClick r:id="rId11"/>
              </a:rPr>
              <a:t>https://cmoe.com/blog/what-is-peer-coaching/</a:t>
            </a:r>
            <a:r>
              <a:rPr lang="en-GB" sz="1200" kern="1200" dirty="0">
                <a:solidFill>
                  <a:schemeClr val="tx1"/>
                </a:solidFill>
                <a:effectLst/>
                <a:latin typeface="+mn-lt"/>
                <a:ea typeface="+mn-ea"/>
                <a:cs typeface="+mn-cs"/>
              </a:rPr>
              <a:t>. Last accessed 18th April 2019.</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Page, M. (2015). What are the benefits of mentoring? [Online]. Available at: </a:t>
            </a:r>
            <a:r>
              <a:rPr lang="en-GB" sz="1200" u="sng" kern="1200" dirty="0">
                <a:solidFill>
                  <a:schemeClr val="tx1"/>
                </a:solidFill>
                <a:effectLst/>
                <a:latin typeface="+mn-lt"/>
                <a:ea typeface="+mn-ea"/>
                <a:cs typeface="+mn-cs"/>
                <a:hlinkClick r:id="rId12"/>
              </a:rPr>
              <a:t>https://www.michaelpage.co.in/advice/management-advice/leadership/what-are-benefits-mentoring</a:t>
            </a:r>
            <a:r>
              <a:rPr lang="en-GB" sz="1200" kern="1200" dirty="0">
                <a:solidFill>
                  <a:schemeClr val="tx1"/>
                </a:solidFill>
                <a:effectLst/>
                <a:latin typeface="+mn-lt"/>
                <a:ea typeface="+mn-ea"/>
                <a:cs typeface="+mn-cs"/>
              </a:rPr>
              <a:t>. Last accessed 18th April 2019.</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Sha, M. (2016). How to successfully implement a coaching programme. [Online] Available at: </a:t>
            </a:r>
            <a:r>
              <a:rPr lang="en-GB" sz="1200" u="sng" kern="1200" dirty="0">
                <a:solidFill>
                  <a:schemeClr val="tx1"/>
                </a:solidFill>
                <a:effectLst/>
                <a:latin typeface="+mn-lt"/>
                <a:ea typeface="+mn-ea"/>
                <a:cs typeface="+mn-cs"/>
                <a:hlinkClick r:id="rId13"/>
              </a:rPr>
              <a:t>https://www.skillsportal.co.za/content/how-successfully-implement-coaching-programme</a:t>
            </a:r>
            <a:r>
              <a:rPr lang="en-GB" sz="1200" kern="1200" dirty="0">
                <a:solidFill>
                  <a:schemeClr val="tx1"/>
                </a:solidFill>
                <a:effectLst/>
                <a:latin typeface="+mn-lt"/>
                <a:ea typeface="+mn-ea"/>
                <a:cs typeface="+mn-cs"/>
              </a:rPr>
              <a:t>. Last accessed 25th April 2019.</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Star, J. (2011). The coaching relationship. In: Star, J </a:t>
            </a:r>
            <a:r>
              <a:rPr lang="en-GB" sz="1200" i="1" kern="1200" dirty="0">
                <a:solidFill>
                  <a:schemeClr val="tx1"/>
                </a:solidFill>
                <a:effectLst/>
                <a:latin typeface="+mn-lt"/>
                <a:ea typeface="+mn-ea"/>
                <a:cs typeface="+mn-cs"/>
              </a:rPr>
              <a:t>The Coaching Manual</a:t>
            </a:r>
            <a:r>
              <a:rPr lang="en-GB" sz="1200" kern="1200" dirty="0">
                <a:solidFill>
                  <a:schemeClr val="tx1"/>
                </a:solidFill>
                <a:effectLst/>
                <a:latin typeface="+mn-lt"/>
                <a:ea typeface="+mn-ea"/>
                <a:cs typeface="+mn-cs"/>
              </a:rPr>
              <a:t>. London: Pearson. p8-9.</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8C0F094D-C9E4-47BA-8DEF-3FF4DEB8E17F}" type="slidenum">
              <a:rPr lang="en-GB" smtClean="0"/>
              <a:t>15</a:t>
            </a:fld>
            <a:endParaRPr lang="en-GB"/>
          </a:p>
        </p:txBody>
      </p:sp>
    </p:spTree>
    <p:extLst>
      <p:ext uri="{BB962C8B-B14F-4D97-AF65-F5344CB8AC3E}">
        <p14:creationId xmlns:p14="http://schemas.microsoft.com/office/powerpoint/2010/main" val="12705992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0F094D-C9E4-47BA-8DEF-3FF4DEB8E17F}" type="slidenum">
              <a:rPr lang="en-GB" smtClean="0"/>
              <a:t>16</a:t>
            </a:fld>
            <a:endParaRPr lang="en-GB"/>
          </a:p>
        </p:txBody>
      </p:sp>
    </p:spTree>
    <p:extLst>
      <p:ext uri="{BB962C8B-B14F-4D97-AF65-F5344CB8AC3E}">
        <p14:creationId xmlns:p14="http://schemas.microsoft.com/office/powerpoint/2010/main" val="29459954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0F094D-C9E4-47BA-8DEF-3FF4DEB8E17F}" type="slidenum">
              <a:rPr lang="en-GB" smtClean="0"/>
              <a:t>17</a:t>
            </a:fld>
            <a:endParaRPr lang="en-GB"/>
          </a:p>
        </p:txBody>
      </p:sp>
    </p:spTree>
    <p:extLst>
      <p:ext uri="{BB962C8B-B14F-4D97-AF65-F5344CB8AC3E}">
        <p14:creationId xmlns:p14="http://schemas.microsoft.com/office/powerpoint/2010/main" val="36095022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D61EDE1D-A455-4770-90B1-D75C21105046}" type="datetimeFigureOut">
              <a:rPr lang="en-GB" smtClean="0"/>
              <a:t>08/05/2019</a:t>
            </a:fld>
            <a:endParaRPr lang="en-GB" dirty="0"/>
          </a:p>
        </p:txBody>
      </p:sp>
      <p:sp>
        <p:nvSpPr>
          <p:cNvPr id="5" name="Footer Placeholder 4"/>
          <p:cNvSpPr>
            <a:spLocks noGrp="1"/>
          </p:cNvSpPr>
          <p:nvPr>
            <p:ph type="ftr" sz="quarter" idx="11"/>
          </p:nvPr>
        </p:nvSpPr>
        <p:spPr>
          <a:xfrm>
            <a:off x="1876424" y="5410201"/>
            <a:ext cx="5124886" cy="365125"/>
          </a:xfrm>
        </p:spPr>
        <p:txBody>
          <a:bodyPr/>
          <a:lstStyle/>
          <a:p>
            <a:endParaRPr lang="en-GB" dirty="0"/>
          </a:p>
        </p:txBody>
      </p:sp>
      <p:sp>
        <p:nvSpPr>
          <p:cNvPr id="6" name="Slide Number Placeholder 5"/>
          <p:cNvSpPr>
            <a:spLocks noGrp="1"/>
          </p:cNvSpPr>
          <p:nvPr>
            <p:ph type="sldNum" sz="quarter" idx="12"/>
          </p:nvPr>
        </p:nvSpPr>
        <p:spPr>
          <a:xfrm>
            <a:off x="9896911" y="5410199"/>
            <a:ext cx="771089" cy="365125"/>
          </a:xfrm>
        </p:spPr>
        <p:txBody>
          <a:bodyPr/>
          <a:lstStyle/>
          <a:p>
            <a:fld id="{A9B242A4-D5B1-4064-8D88-A1702BBF842C}" type="slidenum">
              <a:rPr lang="en-GB" smtClean="0"/>
              <a:t>‹#›</a:t>
            </a:fld>
            <a:endParaRPr lang="en-GB" dirty="0"/>
          </a:p>
        </p:txBody>
      </p:sp>
    </p:spTree>
    <p:extLst>
      <p:ext uri="{BB962C8B-B14F-4D97-AF65-F5344CB8AC3E}">
        <p14:creationId xmlns:p14="http://schemas.microsoft.com/office/powerpoint/2010/main" val="4196812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1EDE1D-A455-4770-90B1-D75C21105046}" type="datetimeFigureOut">
              <a:rPr lang="en-GB" smtClean="0"/>
              <a:t>08/05/2019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9B242A4-D5B1-4064-8D88-A1702BBF842C}" type="slidenum">
              <a:rPr lang="en-GB" smtClean="0"/>
              <a:t>‹#›</a:t>
            </a:fld>
            <a:endParaRPr lang="en-GB" dirty="0"/>
          </a:p>
        </p:txBody>
      </p:sp>
    </p:spTree>
    <p:extLst>
      <p:ext uri="{BB962C8B-B14F-4D97-AF65-F5344CB8AC3E}">
        <p14:creationId xmlns:p14="http://schemas.microsoft.com/office/powerpoint/2010/main" val="27117726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1EDE1D-A455-4770-90B1-D75C21105046}" type="datetimeFigureOut">
              <a:rPr lang="en-GB" smtClean="0"/>
              <a:t>08/05/2019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9B242A4-D5B1-4064-8D88-A1702BBF842C}" type="slidenum">
              <a:rPr lang="en-GB" smtClean="0"/>
              <a:t>‹#›</a:t>
            </a:fld>
            <a:endParaRPr lang="en-GB" dirty="0"/>
          </a:p>
        </p:txBody>
      </p:sp>
    </p:spTree>
    <p:extLst>
      <p:ext uri="{BB962C8B-B14F-4D97-AF65-F5344CB8AC3E}">
        <p14:creationId xmlns:p14="http://schemas.microsoft.com/office/powerpoint/2010/main" val="2985024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61EDE1D-A455-4770-90B1-D75C21105046}" type="datetimeFigureOut">
              <a:rPr lang="en-GB" smtClean="0"/>
              <a:t>08/05/2019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9B242A4-D5B1-4064-8D88-A1702BBF842C}" type="slidenum">
              <a:rPr lang="en-GB" smtClean="0"/>
              <a:t>‹#›</a:t>
            </a:fld>
            <a:endParaRPr lang="en-GB" dirty="0"/>
          </a:p>
        </p:txBody>
      </p:sp>
    </p:spTree>
    <p:extLst>
      <p:ext uri="{BB962C8B-B14F-4D97-AF65-F5344CB8AC3E}">
        <p14:creationId xmlns:p14="http://schemas.microsoft.com/office/powerpoint/2010/main" val="25492478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61EDE1D-A455-4770-90B1-D75C21105046}" type="datetimeFigureOut">
              <a:rPr lang="en-GB" smtClean="0"/>
              <a:t>08/05/2019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A9B242A4-D5B1-4064-8D88-A1702BBF842C}" type="slidenum">
              <a:rPr lang="en-GB" smtClean="0"/>
              <a:t>‹#›</a:t>
            </a:fld>
            <a:endParaRPr lang="en-GB" dirty="0"/>
          </a:p>
        </p:txBody>
      </p:sp>
    </p:spTree>
    <p:extLst>
      <p:ext uri="{BB962C8B-B14F-4D97-AF65-F5344CB8AC3E}">
        <p14:creationId xmlns:p14="http://schemas.microsoft.com/office/powerpoint/2010/main" val="26871072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61EDE1D-A455-4770-90B1-D75C21105046}" type="datetimeFigureOut">
              <a:rPr lang="en-GB" smtClean="0"/>
              <a:t>08/05/2019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A9B242A4-D5B1-4064-8D88-A1702BBF842C}" type="slidenum">
              <a:rPr lang="en-GB" smtClean="0"/>
              <a:t>‹#›</a:t>
            </a:fld>
            <a:endParaRPr lang="en-GB" dirty="0"/>
          </a:p>
        </p:txBody>
      </p:sp>
    </p:spTree>
    <p:extLst>
      <p:ext uri="{BB962C8B-B14F-4D97-AF65-F5344CB8AC3E}">
        <p14:creationId xmlns:p14="http://schemas.microsoft.com/office/powerpoint/2010/main" val="5805540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61EDE1D-A455-4770-90B1-D75C21105046}" type="datetimeFigureOut">
              <a:rPr lang="en-GB" smtClean="0"/>
              <a:t>08/05/2019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A9B242A4-D5B1-4064-8D88-A1702BBF842C}" type="slidenum">
              <a:rPr lang="en-GB" smtClean="0"/>
              <a:t>‹#›</a:t>
            </a:fld>
            <a:endParaRPr lang="en-GB" dirty="0"/>
          </a:p>
        </p:txBody>
      </p:sp>
    </p:spTree>
    <p:extLst>
      <p:ext uri="{BB962C8B-B14F-4D97-AF65-F5344CB8AC3E}">
        <p14:creationId xmlns:p14="http://schemas.microsoft.com/office/powerpoint/2010/main" val="12513643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61EDE1D-A455-4770-90B1-D75C21105046}" type="datetimeFigureOut">
              <a:rPr lang="en-GB" smtClean="0"/>
              <a:t>08/05/2019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9B242A4-D5B1-4064-8D88-A1702BBF842C}" type="slidenum">
              <a:rPr lang="en-GB" smtClean="0"/>
              <a:t>‹#›</a:t>
            </a:fld>
            <a:endParaRPr lang="en-GB" dirty="0"/>
          </a:p>
        </p:txBody>
      </p:sp>
    </p:spTree>
    <p:extLst>
      <p:ext uri="{BB962C8B-B14F-4D97-AF65-F5344CB8AC3E}">
        <p14:creationId xmlns:p14="http://schemas.microsoft.com/office/powerpoint/2010/main" val="27824072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61EDE1D-A455-4770-90B1-D75C21105046}" type="datetimeFigureOut">
              <a:rPr lang="en-GB" smtClean="0"/>
              <a:t>08/05/2019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9B242A4-D5B1-4064-8D88-A1702BBF842C}" type="slidenum">
              <a:rPr lang="en-GB" smtClean="0"/>
              <a:t>‹#›</a:t>
            </a:fld>
            <a:endParaRPr lang="en-GB" dirty="0"/>
          </a:p>
        </p:txBody>
      </p:sp>
    </p:spTree>
    <p:extLst>
      <p:ext uri="{BB962C8B-B14F-4D97-AF65-F5344CB8AC3E}">
        <p14:creationId xmlns:p14="http://schemas.microsoft.com/office/powerpoint/2010/main" val="22790505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61EDE1D-A455-4770-90B1-D75C21105046}" type="datetimeFigureOut">
              <a:rPr lang="en-GB" smtClean="0"/>
              <a:t>08/05/2019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9B242A4-D5B1-4064-8D88-A1702BBF842C}" type="slidenum">
              <a:rPr lang="en-GB" smtClean="0"/>
              <a:t>‹#›</a:t>
            </a:fld>
            <a:endParaRPr lang="en-GB" dirty="0"/>
          </a:p>
        </p:txBody>
      </p:sp>
    </p:spTree>
    <p:extLst>
      <p:ext uri="{BB962C8B-B14F-4D97-AF65-F5344CB8AC3E}">
        <p14:creationId xmlns:p14="http://schemas.microsoft.com/office/powerpoint/2010/main" val="13990817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61EDE1D-A455-4770-90B1-D75C21105046}" type="datetimeFigureOut">
              <a:rPr lang="en-GB" smtClean="0"/>
              <a:t>08/05/2019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9B242A4-D5B1-4064-8D88-A1702BBF842C}" type="slidenum">
              <a:rPr lang="en-GB" smtClean="0"/>
              <a:t>‹#›</a:t>
            </a:fld>
            <a:endParaRPr lang="en-GB" dirty="0"/>
          </a:p>
        </p:txBody>
      </p:sp>
    </p:spTree>
    <p:extLst>
      <p:ext uri="{BB962C8B-B14F-4D97-AF65-F5344CB8AC3E}">
        <p14:creationId xmlns:p14="http://schemas.microsoft.com/office/powerpoint/2010/main" val="31066321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61EDE1D-A455-4770-90B1-D75C21105046}" type="datetimeFigureOut">
              <a:rPr lang="en-GB" smtClean="0"/>
              <a:t>08/05/2019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9B242A4-D5B1-4064-8D88-A1702BBF842C}" type="slidenum">
              <a:rPr lang="en-GB" smtClean="0"/>
              <a:t>‹#›</a:t>
            </a:fld>
            <a:endParaRPr lang="en-GB"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064234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61EDE1D-A455-4770-90B1-D75C21105046}" type="datetimeFigureOut">
              <a:rPr lang="en-GB" smtClean="0"/>
              <a:t>08/05/2019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9B242A4-D5B1-4064-8D88-A1702BBF842C}" type="slidenum">
              <a:rPr lang="en-GB" smtClean="0"/>
              <a:t>‹#›</a:t>
            </a:fld>
            <a:endParaRPr lang="en-GB" dirty="0"/>
          </a:p>
        </p:txBody>
      </p:sp>
    </p:spTree>
    <p:extLst>
      <p:ext uri="{BB962C8B-B14F-4D97-AF65-F5344CB8AC3E}">
        <p14:creationId xmlns:p14="http://schemas.microsoft.com/office/powerpoint/2010/main" val="10670985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61EDE1D-A455-4770-90B1-D75C21105046}" type="datetimeFigureOut">
              <a:rPr lang="en-GB" smtClean="0"/>
              <a:t>08/05/2019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A9B242A4-D5B1-4064-8D88-A1702BBF842C}" type="slidenum">
              <a:rPr lang="en-GB" smtClean="0"/>
              <a:t>‹#›</a:t>
            </a:fld>
            <a:endParaRPr lang="en-GB" dirty="0"/>
          </a:p>
        </p:txBody>
      </p:sp>
    </p:spTree>
    <p:extLst>
      <p:ext uri="{BB962C8B-B14F-4D97-AF65-F5344CB8AC3E}">
        <p14:creationId xmlns:p14="http://schemas.microsoft.com/office/powerpoint/2010/main" val="17327276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61EDE1D-A455-4770-90B1-D75C21105046}" type="datetimeFigureOut">
              <a:rPr lang="en-GB" smtClean="0"/>
              <a:t>08/05/2019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A9B242A4-D5B1-4064-8D88-A1702BBF842C}" type="slidenum">
              <a:rPr lang="en-GB" smtClean="0"/>
              <a:t>‹#›</a:t>
            </a:fld>
            <a:endParaRPr lang="en-GB" dirty="0"/>
          </a:p>
        </p:txBody>
      </p:sp>
    </p:spTree>
    <p:extLst>
      <p:ext uri="{BB962C8B-B14F-4D97-AF65-F5344CB8AC3E}">
        <p14:creationId xmlns:p14="http://schemas.microsoft.com/office/powerpoint/2010/main" val="4568757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1EDE1D-A455-4770-90B1-D75C21105046}" type="datetimeFigureOut">
              <a:rPr lang="en-GB" smtClean="0"/>
              <a:t>08/05/2019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9B242A4-D5B1-4064-8D88-A1702BBF842C}" type="slidenum">
              <a:rPr lang="en-GB" smtClean="0"/>
              <a:t>‹#›</a:t>
            </a:fld>
            <a:endParaRPr lang="en-GB" dirty="0"/>
          </a:p>
        </p:txBody>
      </p:sp>
    </p:spTree>
    <p:extLst>
      <p:ext uri="{BB962C8B-B14F-4D97-AF65-F5344CB8AC3E}">
        <p14:creationId xmlns:p14="http://schemas.microsoft.com/office/powerpoint/2010/main" val="28241455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1EDE1D-A455-4770-90B1-D75C21105046}" type="datetimeFigureOut">
              <a:rPr lang="en-GB" smtClean="0"/>
              <a:t>08/05/2019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9B242A4-D5B1-4064-8D88-A1702BBF842C}" type="slidenum">
              <a:rPr lang="en-GB" smtClean="0"/>
              <a:t>‹#›</a:t>
            </a:fld>
            <a:endParaRPr lang="en-GB" dirty="0"/>
          </a:p>
        </p:txBody>
      </p:sp>
    </p:spTree>
    <p:extLst>
      <p:ext uri="{BB962C8B-B14F-4D97-AF65-F5344CB8AC3E}">
        <p14:creationId xmlns:p14="http://schemas.microsoft.com/office/powerpoint/2010/main" val="42533831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61EDE1D-A455-4770-90B1-D75C21105046}" type="datetimeFigureOut">
              <a:rPr lang="en-GB" smtClean="0"/>
              <a:t>08/05/2019</a:t>
            </a:fld>
            <a:endParaRPr lang="en-GB"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A9B242A4-D5B1-4064-8D88-A1702BBF842C}" type="slidenum">
              <a:rPr lang="en-GB" smtClean="0"/>
              <a:t>‹#›</a:t>
            </a:fld>
            <a:endParaRPr lang="en-GB" dirty="0"/>
          </a:p>
        </p:txBody>
      </p:sp>
    </p:spTree>
    <p:extLst>
      <p:ext uri="{BB962C8B-B14F-4D97-AF65-F5344CB8AC3E}">
        <p14:creationId xmlns:p14="http://schemas.microsoft.com/office/powerpoint/2010/main" val="636725513"/>
      </p:ext>
    </p:extLst>
  </p:cSld>
  <p:clrMap bg1="dk1" tx1="lt1" bg2="dk2" tx2="lt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 id="2147483774" r:id="rId12"/>
    <p:sldLayoutId id="2147483775" r:id="rId13"/>
    <p:sldLayoutId id="2147483776" r:id="rId14"/>
    <p:sldLayoutId id="2147483777" r:id="rId15"/>
    <p:sldLayoutId id="2147483778" r:id="rId16"/>
    <p:sldLayoutId id="214748377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6.xml"/><Relationship Id="rId5" Type="http://schemas.openxmlformats.org/officeDocument/2006/relationships/image" Target="../media/image4.png"/><Relationship Id="rId4" Type="http://schemas.openxmlformats.org/officeDocument/2006/relationships/hyperlink" Target="http://www.central.knowledge.scot.nhs.uk/CoachMentor/the-context.html" TargetMode="Externa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6.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6.xml"/><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hyperlink" Target="https://careersmart.org.uk/your-career/career-development/mentoring-and-coaching"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hyperlink" Target="http://www.okdhs.org/OKDHS%20Publication%20Library/15-03B.pdf" TargetMode="External"/><Relationship Id="rId4" Type="http://schemas.openxmlformats.org/officeDocument/2006/relationships/hyperlink" Target="https://www.cipd.co.uk/knowledge/fundamentals/people/development/coaching-mentoring-factsheet"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hrdconnect.com/2017/07/12/what-are-the-benefits-of-coaching-to-the-organisation/" TargetMode="External"/><Relationship Id="rId7" Type="http://schemas.openxmlformats.org/officeDocument/2006/relationships/hyperlink" Target="https://www.learndirect.com/course/ilm-level-3-certificate-coaching-mentoring-coaching-pathway" TargetMode="Externa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hyperlink" Target="https://www.apm.org.uk/blog/coaching-vs-mentoring-why-the-difference-matters/" TargetMode="External"/><Relationship Id="rId5" Type="http://schemas.openxmlformats.org/officeDocument/2006/relationships/hyperlink" Target="https://mentoringgroup.com/mentor-vs-coach-differences.html" TargetMode="External"/><Relationship Id="rId4" Type="http://schemas.openxmlformats.org/officeDocument/2006/relationships/hyperlink" Target="https://www.slideshare.net/IILGlobal/leverage-the-power-of-coaching-within-your-projects-and-business"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trainingzone.co.uk/community/blogs/lsn/should-managers-be-coaching" TargetMode="Externa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hyperlink" Target="https://www.skillsportal.co.za/content/how-successfully-implement-coaching-programme" TargetMode="External"/><Relationship Id="rId5" Type="http://schemas.openxmlformats.org/officeDocument/2006/relationships/hyperlink" Target="https://www.michaelpage.co.in/advice/management-advice/leadership/what-are-benefits-mentoring" TargetMode="External"/><Relationship Id="rId4" Type="http://schemas.openxmlformats.org/officeDocument/2006/relationships/hyperlink" Target="https://cmoe.com/blog/what-is-peer-coach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0C390-3B6E-486F-B064-C2D44B538216}"/>
              </a:ext>
            </a:extLst>
          </p:cNvPr>
          <p:cNvSpPr>
            <a:spLocks noGrp="1"/>
          </p:cNvSpPr>
          <p:nvPr>
            <p:ph type="ctrTitle"/>
          </p:nvPr>
        </p:nvSpPr>
        <p:spPr>
          <a:xfrm>
            <a:off x="1755648" y="2075688"/>
            <a:ext cx="8677656" cy="1746504"/>
          </a:xfrm>
        </p:spPr>
        <p:txBody>
          <a:bodyPr>
            <a:normAutofit/>
          </a:bodyPr>
          <a:lstStyle/>
          <a:p>
            <a:pPr algn="ctr"/>
            <a:r>
              <a:rPr lang="en-GB" sz="7200" b="1" dirty="0">
                <a:solidFill>
                  <a:srgbClr val="FFFFFF"/>
                </a:solidFill>
              </a:rPr>
              <a:t>AZ Media </a:t>
            </a:r>
          </a:p>
        </p:txBody>
      </p:sp>
      <p:sp>
        <p:nvSpPr>
          <p:cNvPr id="3" name="Subtitle 2">
            <a:extLst>
              <a:ext uri="{FF2B5EF4-FFF2-40B4-BE49-F238E27FC236}">
                <a16:creationId xmlns:a16="http://schemas.microsoft.com/office/drawing/2014/main" id="{076AF78F-70EB-4EBF-B52A-0D2212746F1D}"/>
              </a:ext>
            </a:extLst>
          </p:cNvPr>
          <p:cNvSpPr>
            <a:spLocks noGrp="1"/>
          </p:cNvSpPr>
          <p:nvPr>
            <p:ph type="subTitle" idx="1"/>
          </p:nvPr>
        </p:nvSpPr>
        <p:spPr>
          <a:xfrm>
            <a:off x="1755648" y="3881568"/>
            <a:ext cx="8677656" cy="1746504"/>
          </a:xfrm>
        </p:spPr>
        <p:txBody>
          <a:bodyPr>
            <a:normAutofit fontScale="92500" lnSpcReduction="10000"/>
          </a:bodyPr>
          <a:lstStyle/>
          <a:p>
            <a:pPr algn="ctr"/>
            <a:r>
              <a:rPr lang="en-GB" sz="3200" b="1" dirty="0">
                <a:solidFill>
                  <a:srgbClr val="FFFFFF"/>
                </a:solidFill>
              </a:rPr>
              <a:t>Coaching and Mentoring</a:t>
            </a:r>
          </a:p>
          <a:p>
            <a:pPr algn="ctr"/>
            <a:r>
              <a:rPr lang="en-GB" sz="3200" b="1" dirty="0">
                <a:solidFill>
                  <a:srgbClr val="FFFFFF"/>
                </a:solidFill>
              </a:rPr>
              <a:t>Presentation by Jayne O’Sullivan HR Assistant</a:t>
            </a:r>
          </a:p>
          <a:p>
            <a:pPr algn="ctr"/>
            <a:endParaRPr lang="en-GB" sz="3200" b="1" dirty="0">
              <a:solidFill>
                <a:srgbClr val="FFFFFF"/>
              </a:solidFill>
            </a:endParaRPr>
          </a:p>
          <a:p>
            <a:pPr algn="ctr"/>
            <a:endParaRPr lang="en-GB" sz="3200" b="1" dirty="0">
              <a:solidFill>
                <a:srgbClr val="FFFFFF"/>
              </a:solidFill>
            </a:endParaRPr>
          </a:p>
        </p:txBody>
      </p:sp>
    </p:spTree>
    <p:extLst>
      <p:ext uri="{BB962C8B-B14F-4D97-AF65-F5344CB8AC3E}">
        <p14:creationId xmlns:p14="http://schemas.microsoft.com/office/powerpoint/2010/main" val="315860833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extLst/>
          </a:blip>
          <a:stretch/>
        </a:blip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C068D0EE-C6C8-484A-AFB7-3602BA27F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DDE5FB8C-CC3F-4C24-BF4F-1B5999DE68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Related image">
            <a:extLst>
              <a:ext uri="{FF2B5EF4-FFF2-40B4-BE49-F238E27FC236}">
                <a16:creationId xmlns:a16="http://schemas.microsoft.com/office/drawing/2014/main" id="{7284B95F-AFE4-4F58-84BA-661422589157}"/>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726538" y="643467"/>
            <a:ext cx="8738924"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44025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extLst/>
          </a:blip>
          <a:stretch/>
        </a:blipFill>
        <a:effectLst/>
      </p:bgPr>
    </p:bg>
    <p:spTree>
      <p:nvGrpSpPr>
        <p:cNvPr id="1" name=""/>
        <p:cNvGrpSpPr/>
        <p:nvPr/>
      </p:nvGrpSpPr>
      <p:grpSpPr>
        <a:xfrm>
          <a:off x="0" y="0"/>
          <a:ext cx="0" cy="0"/>
          <a:chOff x="0" y="0"/>
          <a:chExt cx="0" cy="0"/>
        </a:xfrm>
      </p:grpSpPr>
      <p:pic>
        <p:nvPicPr>
          <p:cNvPr id="109" name="Picture 2">
            <a:extLst>
              <a:ext uri="{FF2B5EF4-FFF2-40B4-BE49-F238E27FC236}">
                <a16:creationId xmlns:a16="http://schemas.microsoft.com/office/drawing/2014/main" id="{174E31E4-530B-4247-962C-F46F5F66DF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1591" y="0"/>
            <a:ext cx="12192003" cy="6858001"/>
          </a:xfrm>
          <a:prstGeom prst="rect">
            <a:avLst/>
          </a:prstGeom>
          <a:noFill/>
          <a:extLst>
            <a:ext uri="{909E8E84-426E-40dd-AFC4-6F175D3DCCD1}">
              <a14:hiddenFill xmlns:a14="http://schemas.microsoft.com/office/drawing/2010/main" xmlns:a16="http://schemas.microsoft.com/office/drawing/2014/main" xmlns="">
                <a:solidFill>
                  <a:srgbClr val="FFFFFF"/>
                </a:solidFill>
              </a14:hiddenFill>
            </a:ext>
          </a:extLst>
        </p:spPr>
      </p:pic>
      <p:grpSp>
        <p:nvGrpSpPr>
          <p:cNvPr id="111" name="Group 110">
            <a:extLst>
              <a:ext uri="{FF2B5EF4-FFF2-40B4-BE49-F238E27FC236}">
                <a16:creationId xmlns:a16="http://schemas.microsoft.com/office/drawing/2014/main" id="{96FA2727-C33B-44D1-885B-76DC0424E57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053888" cy="6858001"/>
            <a:chOff x="-14288" y="0"/>
            <a:chExt cx="12053888" cy="6858001"/>
          </a:xfrm>
        </p:grpSpPr>
        <p:grpSp>
          <p:nvGrpSpPr>
            <p:cNvPr id="112" name="Group 111">
              <a:extLst>
                <a:ext uri="{FF2B5EF4-FFF2-40B4-BE49-F238E27FC236}">
                  <a16:creationId xmlns:a16="http://schemas.microsoft.com/office/drawing/2014/main" id="{4A64FD4C-29BA-46E7-AE31-AB38BB69429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24" name="Rectangle 5">
                <a:extLst>
                  <a:ext uri="{FF2B5EF4-FFF2-40B4-BE49-F238E27FC236}">
                    <a16:creationId xmlns:a16="http://schemas.microsoft.com/office/drawing/2014/main" id="{A28E5FB6-5905-4F5D-A6CE-E6222C405E5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sp>
          <p:sp>
            <p:nvSpPr>
              <p:cNvPr id="125" name="Freeform 6">
                <a:extLst>
                  <a:ext uri="{FF2B5EF4-FFF2-40B4-BE49-F238E27FC236}">
                    <a16:creationId xmlns:a16="http://schemas.microsoft.com/office/drawing/2014/main" id="{F838FE17-378C-4BCE-80C0-FDD1CB074E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26" name="Freeform 7">
                <a:extLst>
                  <a:ext uri="{FF2B5EF4-FFF2-40B4-BE49-F238E27FC236}">
                    <a16:creationId xmlns:a16="http://schemas.microsoft.com/office/drawing/2014/main" id="{12A1474E-6A37-4F4D-A638-DD0EC0A5B5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27" name="Freeform 8">
                <a:extLst>
                  <a:ext uri="{FF2B5EF4-FFF2-40B4-BE49-F238E27FC236}">
                    <a16:creationId xmlns:a16="http://schemas.microsoft.com/office/drawing/2014/main" id="{49EA8CC2-4D0F-4C86-9CA9-FC3792FED1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28" name="Freeform 9">
                <a:extLst>
                  <a:ext uri="{FF2B5EF4-FFF2-40B4-BE49-F238E27FC236}">
                    <a16:creationId xmlns:a16="http://schemas.microsoft.com/office/drawing/2014/main" id="{69548BD5-92E6-42BD-9719-16AA005C56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29" name="Freeform 10">
                <a:extLst>
                  <a:ext uri="{FF2B5EF4-FFF2-40B4-BE49-F238E27FC236}">
                    <a16:creationId xmlns:a16="http://schemas.microsoft.com/office/drawing/2014/main" id="{93005965-F240-4349-A563-515973BF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30" name="Freeform 11">
                <a:extLst>
                  <a:ext uri="{FF2B5EF4-FFF2-40B4-BE49-F238E27FC236}">
                    <a16:creationId xmlns:a16="http://schemas.microsoft.com/office/drawing/2014/main" id="{277A546F-05BB-4274-A6A6-9DACC27ABC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31" name="Freeform 12">
                <a:extLst>
                  <a:ext uri="{FF2B5EF4-FFF2-40B4-BE49-F238E27FC236}">
                    <a16:creationId xmlns:a16="http://schemas.microsoft.com/office/drawing/2014/main" id="{7BE7FF91-E18E-41AA-A952-07CB0C02C8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32" name="Freeform 13">
                <a:extLst>
                  <a:ext uri="{FF2B5EF4-FFF2-40B4-BE49-F238E27FC236}">
                    <a16:creationId xmlns:a16="http://schemas.microsoft.com/office/drawing/2014/main" id="{3F6A31AA-E4FB-4DD0-9AB1-BDD994CFA5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33" name="Freeform 14">
                <a:extLst>
                  <a:ext uri="{FF2B5EF4-FFF2-40B4-BE49-F238E27FC236}">
                    <a16:creationId xmlns:a16="http://schemas.microsoft.com/office/drawing/2014/main" id="{F99B8398-08D8-4C1E-8D7F-BAFB4D393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34" name="Freeform 15">
                <a:extLst>
                  <a:ext uri="{FF2B5EF4-FFF2-40B4-BE49-F238E27FC236}">
                    <a16:creationId xmlns:a16="http://schemas.microsoft.com/office/drawing/2014/main" id="{CD3984BB-CCC2-49D9-A80B-9507BE5A916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35" name="Line 16">
                <a:extLst>
                  <a:ext uri="{FF2B5EF4-FFF2-40B4-BE49-F238E27FC236}">
                    <a16:creationId xmlns:a16="http://schemas.microsoft.com/office/drawing/2014/main" id="{78FF7C07-82F5-4A64-9D71-29CBE1B79007}"/>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136" name="Freeform 17">
                <a:extLst>
                  <a:ext uri="{FF2B5EF4-FFF2-40B4-BE49-F238E27FC236}">
                    <a16:creationId xmlns:a16="http://schemas.microsoft.com/office/drawing/2014/main" id="{7F1773CA-6AE7-4723-B072-CEC5F3829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37" name="Freeform 18">
                <a:extLst>
                  <a:ext uri="{FF2B5EF4-FFF2-40B4-BE49-F238E27FC236}">
                    <a16:creationId xmlns:a16="http://schemas.microsoft.com/office/drawing/2014/main" id="{D5EC23E0-B877-4A62-B084-5407401FB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38" name="Freeform 19">
                <a:extLst>
                  <a:ext uri="{FF2B5EF4-FFF2-40B4-BE49-F238E27FC236}">
                    <a16:creationId xmlns:a16="http://schemas.microsoft.com/office/drawing/2014/main" id="{633C4B0E-E7C6-4A1A-9D3A-80C8E3C59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39" name="Freeform 20">
                <a:extLst>
                  <a:ext uri="{FF2B5EF4-FFF2-40B4-BE49-F238E27FC236}">
                    <a16:creationId xmlns:a16="http://schemas.microsoft.com/office/drawing/2014/main" id="{AB21372F-73AC-4C69-81F0-0D44D36F6E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40" name="Rectangle 21">
                <a:extLst>
                  <a:ext uri="{FF2B5EF4-FFF2-40B4-BE49-F238E27FC236}">
                    <a16:creationId xmlns:a16="http://schemas.microsoft.com/office/drawing/2014/main" id="{B5619D97-D7A8-4DFF-8AB1-F4B393C1B40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sp>
          <p:sp>
            <p:nvSpPr>
              <p:cNvPr id="141" name="Freeform 22">
                <a:extLst>
                  <a:ext uri="{FF2B5EF4-FFF2-40B4-BE49-F238E27FC236}">
                    <a16:creationId xmlns:a16="http://schemas.microsoft.com/office/drawing/2014/main" id="{55E03CED-9618-41BB-898B-2FECEFD7B7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42" name="Freeform 23">
                <a:extLst>
                  <a:ext uri="{FF2B5EF4-FFF2-40B4-BE49-F238E27FC236}">
                    <a16:creationId xmlns:a16="http://schemas.microsoft.com/office/drawing/2014/main" id="{78F0A5C5-589E-4053-A41A-FA77210C3D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43" name="Freeform 24">
                <a:extLst>
                  <a:ext uri="{FF2B5EF4-FFF2-40B4-BE49-F238E27FC236}">
                    <a16:creationId xmlns:a16="http://schemas.microsoft.com/office/drawing/2014/main" id="{AC2718F8-15C5-4DAB-B194-AAEE8A205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44" name="Freeform 25">
                <a:extLst>
                  <a:ext uri="{FF2B5EF4-FFF2-40B4-BE49-F238E27FC236}">
                    <a16:creationId xmlns:a16="http://schemas.microsoft.com/office/drawing/2014/main" id="{23C6608B-EA21-4579-B33F-55E52AC287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45" name="Freeform 26">
                <a:extLst>
                  <a:ext uri="{FF2B5EF4-FFF2-40B4-BE49-F238E27FC236}">
                    <a16:creationId xmlns:a16="http://schemas.microsoft.com/office/drawing/2014/main" id="{4A2FEFA2-D838-4CE1-90BA-B6C2EEB54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46" name="Freeform 27">
                <a:extLst>
                  <a:ext uri="{FF2B5EF4-FFF2-40B4-BE49-F238E27FC236}">
                    <a16:creationId xmlns:a16="http://schemas.microsoft.com/office/drawing/2014/main" id="{1A39CA24-DF18-4FCC-8265-36FC72ED58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47" name="Freeform 28">
                <a:extLst>
                  <a:ext uri="{FF2B5EF4-FFF2-40B4-BE49-F238E27FC236}">
                    <a16:creationId xmlns:a16="http://schemas.microsoft.com/office/drawing/2014/main" id="{50A32DBD-9B22-49C3-A628-A98533FBF4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48" name="Freeform 29">
                <a:extLst>
                  <a:ext uri="{FF2B5EF4-FFF2-40B4-BE49-F238E27FC236}">
                    <a16:creationId xmlns:a16="http://schemas.microsoft.com/office/drawing/2014/main" id="{A3C0B30D-BB1A-4B3D-A162-3EBE6267F21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49" name="Freeform 30">
                <a:extLst>
                  <a:ext uri="{FF2B5EF4-FFF2-40B4-BE49-F238E27FC236}">
                    <a16:creationId xmlns:a16="http://schemas.microsoft.com/office/drawing/2014/main" id="{092B125A-1548-445E-8689-07BEEC8155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50" name="Freeform 31">
                <a:extLst>
                  <a:ext uri="{FF2B5EF4-FFF2-40B4-BE49-F238E27FC236}">
                    <a16:creationId xmlns:a16="http://schemas.microsoft.com/office/drawing/2014/main" id="{D6A7D7B9-9A7E-4FD2-A1B4-1C5CFAE5498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grpSp>
        <p:grpSp>
          <p:nvGrpSpPr>
            <p:cNvPr id="113" name="Group 112">
              <a:extLst>
                <a:ext uri="{FF2B5EF4-FFF2-40B4-BE49-F238E27FC236}">
                  <a16:creationId xmlns:a16="http://schemas.microsoft.com/office/drawing/2014/main" id="{DB1B0C3F-D935-4306-B5B1-6AA63588112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4" name="Freeform 32">
                <a:extLst>
                  <a:ext uri="{FF2B5EF4-FFF2-40B4-BE49-F238E27FC236}">
                    <a16:creationId xmlns:a16="http://schemas.microsoft.com/office/drawing/2014/main" id="{75BC67F5-D485-467A-BCCB-D062EB6DD0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15" name="Freeform 33">
                <a:extLst>
                  <a:ext uri="{FF2B5EF4-FFF2-40B4-BE49-F238E27FC236}">
                    <a16:creationId xmlns:a16="http://schemas.microsoft.com/office/drawing/2014/main" id="{7FB0B620-AB12-4F0B-AD1C-A47A5FBC632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16" name="Freeform 34">
                <a:extLst>
                  <a:ext uri="{FF2B5EF4-FFF2-40B4-BE49-F238E27FC236}">
                    <a16:creationId xmlns:a16="http://schemas.microsoft.com/office/drawing/2014/main" id="{6AEFA891-E591-4F7F-9DBA-FC78E9B8F1B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17" name="Freeform 35">
                <a:extLst>
                  <a:ext uri="{FF2B5EF4-FFF2-40B4-BE49-F238E27FC236}">
                    <a16:creationId xmlns:a16="http://schemas.microsoft.com/office/drawing/2014/main" id="{78921FFF-4B57-4E33-BE94-5A8BFC95E0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18" name="Freeform 36">
                <a:extLst>
                  <a:ext uri="{FF2B5EF4-FFF2-40B4-BE49-F238E27FC236}">
                    <a16:creationId xmlns:a16="http://schemas.microsoft.com/office/drawing/2014/main" id="{0C4A1658-5AAE-4925-B106-BC0A17862E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19" name="Freeform 37">
                <a:extLst>
                  <a:ext uri="{FF2B5EF4-FFF2-40B4-BE49-F238E27FC236}">
                    <a16:creationId xmlns:a16="http://schemas.microsoft.com/office/drawing/2014/main" id="{DE6DF3EB-099A-427A-A999-3BAF3BCA9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20" name="Freeform 38">
                <a:extLst>
                  <a:ext uri="{FF2B5EF4-FFF2-40B4-BE49-F238E27FC236}">
                    <a16:creationId xmlns:a16="http://schemas.microsoft.com/office/drawing/2014/main" id="{CC595EFE-4690-4B81-83B1-F863B951B0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21" name="Freeform 39">
                <a:extLst>
                  <a:ext uri="{FF2B5EF4-FFF2-40B4-BE49-F238E27FC236}">
                    <a16:creationId xmlns:a16="http://schemas.microsoft.com/office/drawing/2014/main" id="{400FAC39-AEAC-4B54-9694-29D537C203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22" name="Freeform 40">
                <a:extLst>
                  <a:ext uri="{FF2B5EF4-FFF2-40B4-BE49-F238E27FC236}">
                    <a16:creationId xmlns:a16="http://schemas.microsoft.com/office/drawing/2014/main" id="{C61298B0-056E-4D83-B168-1C054A17A0C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23" name="Rectangle 41">
                <a:extLst>
                  <a:ext uri="{FF2B5EF4-FFF2-40B4-BE49-F238E27FC236}">
                    <a16:creationId xmlns:a16="http://schemas.microsoft.com/office/drawing/2014/main" id="{9F9E69A2-F9B0-40C2-BDC8-143835426BE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sp>
        </p:grpSp>
      </p:grpSp>
      <p:sp useBgFill="1">
        <p:nvSpPr>
          <p:cNvPr id="152" name="Rectangle 151">
            <a:extLst>
              <a:ext uri="{FF2B5EF4-FFF2-40B4-BE49-F238E27FC236}">
                <a16:creationId xmlns:a16="http://schemas.microsoft.com/office/drawing/2014/main" id="{C6270675-9512-4978-8583-36659256E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E5FBFEAD-720B-4125-A472-D53C5FFDE41C}"/>
              </a:ext>
            </a:extLst>
          </p:cNvPr>
          <p:cNvSpPr>
            <a:spLocks noGrp="1"/>
          </p:cNvSpPr>
          <p:nvPr>
            <p:ph type="title" idx="4294967295"/>
          </p:nvPr>
        </p:nvSpPr>
        <p:spPr>
          <a:xfrm>
            <a:off x="1141413" y="618518"/>
            <a:ext cx="9905998" cy="1478570"/>
          </a:xfrm>
        </p:spPr>
        <p:txBody>
          <a:bodyPr vert="horz" lIns="91440" tIns="45720" rIns="91440" bIns="45720" rtlCol="0" anchor="ctr">
            <a:normAutofit/>
          </a:bodyPr>
          <a:lstStyle/>
          <a:p>
            <a:r>
              <a:rPr lang="en-US"/>
              <a:t>Differences between coaching and mentoring</a:t>
            </a:r>
          </a:p>
        </p:txBody>
      </p:sp>
      <p:graphicFrame>
        <p:nvGraphicFramePr>
          <p:cNvPr id="11" name="Content Placeholder 4">
            <a:extLst>
              <a:ext uri="{FF2B5EF4-FFF2-40B4-BE49-F238E27FC236}">
                <a16:creationId xmlns:a16="http://schemas.microsoft.com/office/drawing/2014/main" id="{DE4E612F-11CA-4F38-A202-0CBC926BACD4}"/>
              </a:ext>
            </a:extLst>
          </p:cNvPr>
          <p:cNvGraphicFramePr>
            <a:graphicFrameLocks noGrp="1"/>
          </p:cNvGraphicFramePr>
          <p:nvPr>
            <p:ph idx="4294967295"/>
            <p:extLst>
              <p:ext uri="{D42A27DB-BD31-4B8C-83A1-F6EECF244321}">
                <p14:modId xmlns:p14="http://schemas.microsoft.com/office/powerpoint/2010/main" val="909393416"/>
              </p:ext>
            </p:extLst>
          </p:nvPr>
        </p:nvGraphicFramePr>
        <p:xfrm>
          <a:off x="1141413" y="2274197"/>
          <a:ext cx="9906001" cy="3492300"/>
        </p:xfrm>
        <a:graphic>
          <a:graphicData uri="http://schemas.openxmlformats.org/drawingml/2006/table">
            <a:tbl>
              <a:tblPr firstRow="1" bandRow="1"/>
              <a:tblGrid>
                <a:gridCol w="5007323">
                  <a:extLst>
                    <a:ext uri="{9D8B030D-6E8A-4147-A177-3AD203B41FA5}">
                      <a16:colId xmlns:a16="http://schemas.microsoft.com/office/drawing/2014/main" val="3445058716"/>
                    </a:ext>
                  </a:extLst>
                </a:gridCol>
                <a:gridCol w="4898678">
                  <a:extLst>
                    <a:ext uri="{9D8B030D-6E8A-4147-A177-3AD203B41FA5}">
                      <a16:colId xmlns:a16="http://schemas.microsoft.com/office/drawing/2014/main" val="3616818490"/>
                    </a:ext>
                  </a:extLst>
                </a:gridCol>
              </a:tblGrid>
              <a:tr h="286080">
                <a:tc>
                  <a:txBody>
                    <a:bodyPr/>
                    <a:lstStyle/>
                    <a:p>
                      <a:pPr algn="l" fontAlgn="t"/>
                      <a:r>
                        <a:rPr lang="en-GB" sz="1000" cap="all">
                          <a:solidFill>
                            <a:srgbClr val="FFFFFF"/>
                          </a:solidFill>
                          <a:effectLst/>
                        </a:rPr>
                        <a:t>MENTORING</a:t>
                      </a:r>
                    </a:p>
                  </a:txBody>
                  <a:tcPr marL="96447" marR="96447" marT="48223" marB="48223">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005380"/>
                    </a:solidFill>
                  </a:tcPr>
                </a:tc>
                <a:tc>
                  <a:txBody>
                    <a:bodyPr/>
                    <a:lstStyle/>
                    <a:p>
                      <a:pPr algn="l" fontAlgn="t"/>
                      <a:r>
                        <a:rPr lang="en-GB" sz="1000" cap="all">
                          <a:solidFill>
                            <a:srgbClr val="FFFFFF"/>
                          </a:solidFill>
                          <a:effectLst/>
                        </a:rPr>
                        <a:t>COACHING</a:t>
                      </a:r>
                    </a:p>
                  </a:txBody>
                  <a:tcPr marL="96447" marR="96447" marT="48223" marB="48223">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005380"/>
                    </a:solidFill>
                  </a:tcPr>
                </a:tc>
                <a:extLst>
                  <a:ext uri="{0D108BD9-81ED-4DB2-BD59-A6C34878D82A}">
                    <a16:rowId xmlns:a16="http://schemas.microsoft.com/office/drawing/2014/main" val="388595278"/>
                  </a:ext>
                </a:extLst>
              </a:tr>
              <a:tr h="347252">
                <a:tc>
                  <a:txBody>
                    <a:bodyPr/>
                    <a:lstStyle/>
                    <a:p>
                      <a:pPr algn="l" fontAlgn="t"/>
                      <a:r>
                        <a:rPr lang="en-GB" sz="1400" dirty="0">
                          <a:solidFill>
                            <a:srgbClr val="000000"/>
                          </a:solidFill>
                          <a:effectLst/>
                          <a:latin typeface="Arial" panose="020B0604020202020204" pitchFamily="34" charset="0"/>
                          <a:cs typeface="Arial" panose="020B0604020202020204" pitchFamily="34" charset="0"/>
                        </a:rPr>
                        <a:t>Individual often chooses mentor</a:t>
                      </a:r>
                    </a:p>
                  </a:txBody>
                  <a:tcPr marL="96447" marR="96447" marT="48223" marB="48223">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EEEEE"/>
                    </a:solidFill>
                  </a:tcPr>
                </a:tc>
                <a:tc>
                  <a:txBody>
                    <a:bodyPr/>
                    <a:lstStyle/>
                    <a:p>
                      <a:pPr algn="l" fontAlgn="t"/>
                      <a:r>
                        <a:rPr lang="en-US" sz="1400">
                          <a:solidFill>
                            <a:srgbClr val="000000"/>
                          </a:solidFill>
                          <a:effectLst/>
                          <a:latin typeface="Arial" panose="020B0604020202020204" pitchFamily="34" charset="0"/>
                          <a:cs typeface="Arial" panose="020B0604020202020204" pitchFamily="34" charset="0"/>
                        </a:rPr>
                        <a:t>Individual does not choose coach</a:t>
                      </a:r>
                    </a:p>
                  </a:txBody>
                  <a:tcPr marL="96447" marR="96447" marT="48223" marB="48223">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EEEEE"/>
                    </a:solidFill>
                  </a:tcPr>
                </a:tc>
                <a:extLst>
                  <a:ext uri="{0D108BD9-81ED-4DB2-BD59-A6C34878D82A}">
                    <a16:rowId xmlns:a16="http://schemas.microsoft.com/office/drawing/2014/main" val="253525937"/>
                  </a:ext>
                </a:extLst>
              </a:tr>
              <a:tr h="347252">
                <a:tc>
                  <a:txBody>
                    <a:bodyPr/>
                    <a:lstStyle/>
                    <a:p>
                      <a:pPr algn="l" fontAlgn="t"/>
                      <a:r>
                        <a:rPr lang="en-US" sz="1400" dirty="0">
                          <a:solidFill>
                            <a:srgbClr val="000000"/>
                          </a:solidFill>
                          <a:effectLst/>
                          <a:latin typeface="Arial" panose="020B0604020202020204" pitchFamily="34" charset="0"/>
                          <a:cs typeface="Arial" panose="020B0604020202020204" pitchFamily="34" charset="0"/>
                        </a:rPr>
                        <a:t>Mentor is not necessarily a subject expert</a:t>
                      </a:r>
                    </a:p>
                  </a:txBody>
                  <a:tcPr marL="96447" marR="96447" marT="48223" marB="48223">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tc>
                  <a:txBody>
                    <a:bodyPr/>
                    <a:lstStyle/>
                    <a:p>
                      <a:pPr algn="l" fontAlgn="t"/>
                      <a:r>
                        <a:rPr lang="en-US" sz="1400">
                          <a:solidFill>
                            <a:srgbClr val="000000"/>
                          </a:solidFill>
                          <a:effectLst/>
                          <a:latin typeface="Arial" panose="020B0604020202020204" pitchFamily="34" charset="0"/>
                          <a:cs typeface="Arial" panose="020B0604020202020204" pitchFamily="34" charset="0"/>
                        </a:rPr>
                        <a:t>Coach is often a subject expert</a:t>
                      </a:r>
                    </a:p>
                  </a:txBody>
                  <a:tcPr marL="96447" marR="96447" marT="48223" marB="48223">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extLst>
                  <a:ext uri="{0D108BD9-81ED-4DB2-BD59-A6C34878D82A}">
                    <a16:rowId xmlns:a16="http://schemas.microsoft.com/office/drawing/2014/main" val="1917582519"/>
                  </a:ext>
                </a:extLst>
              </a:tr>
              <a:tr h="561354">
                <a:tc>
                  <a:txBody>
                    <a:bodyPr/>
                    <a:lstStyle/>
                    <a:p>
                      <a:pPr algn="l" fontAlgn="t"/>
                      <a:r>
                        <a:rPr lang="en-US" sz="1400">
                          <a:solidFill>
                            <a:srgbClr val="000000"/>
                          </a:solidFill>
                          <a:effectLst/>
                          <a:latin typeface="Arial" panose="020B0604020202020204" pitchFamily="34" charset="0"/>
                          <a:cs typeface="Arial" panose="020B0604020202020204" pitchFamily="34" charset="0"/>
                        </a:rPr>
                        <a:t>The mentor’s main role is to provide personal support during learning</a:t>
                      </a:r>
                    </a:p>
                  </a:txBody>
                  <a:tcPr marL="96447" marR="96447" marT="48223" marB="48223">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EEEEE"/>
                    </a:solidFill>
                  </a:tcPr>
                </a:tc>
                <a:tc>
                  <a:txBody>
                    <a:bodyPr/>
                    <a:lstStyle/>
                    <a:p>
                      <a:pPr algn="l" fontAlgn="t"/>
                      <a:r>
                        <a:rPr lang="en-US" sz="1400">
                          <a:solidFill>
                            <a:srgbClr val="000000"/>
                          </a:solidFill>
                          <a:effectLst/>
                          <a:latin typeface="Arial" panose="020B0604020202020204" pitchFamily="34" charset="0"/>
                          <a:cs typeface="Arial" panose="020B0604020202020204" pitchFamily="34" charset="0"/>
                        </a:rPr>
                        <a:t>A coach’s main role is to help the individual gain new skills or increase performance</a:t>
                      </a:r>
                    </a:p>
                  </a:txBody>
                  <a:tcPr marL="96447" marR="96447" marT="48223" marB="48223">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EEEEE"/>
                    </a:solidFill>
                  </a:tcPr>
                </a:tc>
                <a:extLst>
                  <a:ext uri="{0D108BD9-81ED-4DB2-BD59-A6C34878D82A}">
                    <a16:rowId xmlns:a16="http://schemas.microsoft.com/office/drawing/2014/main" val="630233838"/>
                  </a:ext>
                </a:extLst>
              </a:tr>
              <a:tr h="347252">
                <a:tc>
                  <a:txBody>
                    <a:bodyPr/>
                    <a:lstStyle/>
                    <a:p>
                      <a:pPr algn="l" fontAlgn="t"/>
                      <a:r>
                        <a:rPr lang="en-US" sz="1400" dirty="0">
                          <a:solidFill>
                            <a:srgbClr val="000000"/>
                          </a:solidFill>
                          <a:effectLst/>
                          <a:latin typeface="Arial" panose="020B0604020202020204" pitchFamily="34" charset="0"/>
                          <a:cs typeface="Arial" panose="020B0604020202020204" pitchFamily="34" charset="0"/>
                        </a:rPr>
                        <a:t>The mentor gives feedback only when asked</a:t>
                      </a:r>
                    </a:p>
                  </a:txBody>
                  <a:tcPr marL="96447" marR="96447" marT="48223" marB="48223">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tc>
                  <a:txBody>
                    <a:bodyPr/>
                    <a:lstStyle/>
                    <a:p>
                      <a:pPr algn="l" fontAlgn="t"/>
                      <a:r>
                        <a:rPr lang="en-US" sz="1400">
                          <a:solidFill>
                            <a:srgbClr val="000000"/>
                          </a:solidFill>
                          <a:effectLst/>
                          <a:latin typeface="Arial" panose="020B0604020202020204" pitchFamily="34" charset="0"/>
                          <a:cs typeface="Arial" panose="020B0604020202020204" pitchFamily="34" charset="0"/>
                        </a:rPr>
                        <a:t>The coach gives regular feedback when not asked</a:t>
                      </a:r>
                    </a:p>
                  </a:txBody>
                  <a:tcPr marL="96447" marR="96447" marT="48223" marB="48223">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extLst>
                  <a:ext uri="{0D108BD9-81ED-4DB2-BD59-A6C34878D82A}">
                    <a16:rowId xmlns:a16="http://schemas.microsoft.com/office/drawing/2014/main" val="2690549737"/>
                  </a:ext>
                </a:extLst>
              </a:tr>
              <a:tr h="347252">
                <a:tc>
                  <a:txBody>
                    <a:bodyPr/>
                    <a:lstStyle/>
                    <a:p>
                      <a:pPr algn="l" fontAlgn="t"/>
                      <a:r>
                        <a:rPr lang="en-US" sz="1400" dirty="0">
                          <a:solidFill>
                            <a:srgbClr val="000000"/>
                          </a:solidFill>
                          <a:effectLst/>
                          <a:latin typeface="Arial" panose="020B0604020202020204" pitchFamily="34" charset="0"/>
                          <a:cs typeface="Arial" panose="020B0604020202020204" pitchFamily="34" charset="0"/>
                        </a:rPr>
                        <a:t>The mentor controls less and only gives advice when asked</a:t>
                      </a:r>
                    </a:p>
                  </a:txBody>
                  <a:tcPr marL="96447" marR="96447" marT="48223" marB="48223">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EEEEE"/>
                    </a:solidFill>
                  </a:tcPr>
                </a:tc>
                <a:tc>
                  <a:txBody>
                    <a:bodyPr/>
                    <a:lstStyle/>
                    <a:p>
                      <a:pPr algn="l" fontAlgn="t"/>
                      <a:r>
                        <a:rPr lang="en-US" sz="1400">
                          <a:solidFill>
                            <a:srgbClr val="000000"/>
                          </a:solidFill>
                          <a:effectLst/>
                          <a:latin typeface="Arial" panose="020B0604020202020204" pitchFamily="34" charset="0"/>
                          <a:cs typeface="Arial" panose="020B0604020202020204" pitchFamily="34" charset="0"/>
                        </a:rPr>
                        <a:t>The coach exercises control over the process</a:t>
                      </a:r>
                    </a:p>
                  </a:txBody>
                  <a:tcPr marL="96447" marR="96447" marT="48223" marB="48223">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EEEEE"/>
                    </a:solidFill>
                  </a:tcPr>
                </a:tc>
                <a:extLst>
                  <a:ext uri="{0D108BD9-81ED-4DB2-BD59-A6C34878D82A}">
                    <a16:rowId xmlns:a16="http://schemas.microsoft.com/office/drawing/2014/main" val="3020625064"/>
                  </a:ext>
                </a:extLst>
              </a:tr>
              <a:tr h="561354">
                <a:tc>
                  <a:txBody>
                    <a:bodyPr/>
                    <a:lstStyle/>
                    <a:p>
                      <a:pPr algn="l" fontAlgn="t"/>
                      <a:r>
                        <a:rPr lang="en-US" sz="1400">
                          <a:solidFill>
                            <a:srgbClr val="000000"/>
                          </a:solidFill>
                          <a:effectLst/>
                          <a:latin typeface="Arial" panose="020B0604020202020204" pitchFamily="34" charset="0"/>
                          <a:cs typeface="Arial" panose="020B0604020202020204" pitchFamily="34" charset="0"/>
                        </a:rPr>
                        <a:t>The mentor questions, challenges and provides options, rather than teaching or providing answers</a:t>
                      </a:r>
                    </a:p>
                  </a:txBody>
                  <a:tcPr marL="96447" marR="96447" marT="48223" marB="48223">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tc>
                  <a:txBody>
                    <a:bodyPr/>
                    <a:lstStyle/>
                    <a:p>
                      <a:pPr algn="l" fontAlgn="t"/>
                      <a:r>
                        <a:rPr lang="en-US" sz="1400" dirty="0">
                          <a:solidFill>
                            <a:srgbClr val="000000"/>
                          </a:solidFill>
                          <a:effectLst/>
                          <a:latin typeface="Arial" panose="020B0604020202020204" pitchFamily="34" charset="0"/>
                          <a:cs typeface="Arial" panose="020B0604020202020204" pitchFamily="34" charset="0"/>
                        </a:rPr>
                        <a:t>The coach provides specific direction or instruction (teaches)</a:t>
                      </a:r>
                    </a:p>
                  </a:txBody>
                  <a:tcPr marL="96447" marR="96447" marT="48223" marB="48223">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extLst>
                  <a:ext uri="{0D108BD9-81ED-4DB2-BD59-A6C34878D82A}">
                    <a16:rowId xmlns:a16="http://schemas.microsoft.com/office/drawing/2014/main" val="935526537"/>
                  </a:ext>
                </a:extLst>
              </a:tr>
              <a:tr h="347252">
                <a:tc>
                  <a:txBody>
                    <a:bodyPr/>
                    <a:lstStyle/>
                    <a:p>
                      <a:pPr algn="l" fontAlgn="t"/>
                      <a:r>
                        <a:rPr lang="en-US" sz="1400">
                          <a:solidFill>
                            <a:srgbClr val="000000"/>
                          </a:solidFill>
                          <a:effectLst/>
                          <a:latin typeface="Arial" panose="020B0604020202020204" pitchFamily="34" charset="0"/>
                          <a:cs typeface="Arial" panose="020B0604020202020204" pitchFamily="34" charset="0"/>
                        </a:rPr>
                        <a:t>Mentoring is normally long term and can benefit both parties</a:t>
                      </a:r>
                    </a:p>
                  </a:txBody>
                  <a:tcPr marL="96447" marR="96447" marT="48223" marB="48223">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EEEEE"/>
                    </a:solidFill>
                  </a:tcPr>
                </a:tc>
                <a:tc>
                  <a:txBody>
                    <a:bodyPr/>
                    <a:lstStyle/>
                    <a:p>
                      <a:pPr algn="l" fontAlgn="t"/>
                      <a:r>
                        <a:rPr lang="en-US" sz="1400" dirty="0">
                          <a:solidFill>
                            <a:srgbClr val="000000"/>
                          </a:solidFill>
                          <a:effectLst/>
                          <a:latin typeface="Arial" panose="020B0604020202020204" pitchFamily="34" charset="0"/>
                          <a:cs typeface="Arial" panose="020B0604020202020204" pitchFamily="34" charset="0"/>
                        </a:rPr>
                        <a:t>Coaching is normally short term</a:t>
                      </a:r>
                    </a:p>
                  </a:txBody>
                  <a:tcPr marL="96447" marR="96447" marT="48223" marB="48223">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EEEEE"/>
                    </a:solidFill>
                  </a:tcPr>
                </a:tc>
                <a:extLst>
                  <a:ext uri="{0D108BD9-81ED-4DB2-BD59-A6C34878D82A}">
                    <a16:rowId xmlns:a16="http://schemas.microsoft.com/office/drawing/2014/main" val="624475346"/>
                  </a:ext>
                </a:extLst>
              </a:tr>
              <a:tr h="347252">
                <a:tc>
                  <a:txBody>
                    <a:bodyPr/>
                    <a:lstStyle/>
                    <a:p>
                      <a:pPr algn="l" fontAlgn="t"/>
                      <a:r>
                        <a:rPr lang="en-GB" sz="1400">
                          <a:solidFill>
                            <a:srgbClr val="000000"/>
                          </a:solidFill>
                          <a:effectLst/>
                          <a:latin typeface="Arial" panose="020B0604020202020204" pitchFamily="34" charset="0"/>
                          <a:cs typeface="Arial" panose="020B0604020202020204" pitchFamily="34" charset="0"/>
                        </a:rPr>
                        <a:t>Mentors maintain confidentiality</a:t>
                      </a:r>
                    </a:p>
                  </a:txBody>
                  <a:tcPr marL="96447" marR="96447" marT="48223" marB="48223">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tc>
                  <a:txBody>
                    <a:bodyPr/>
                    <a:lstStyle/>
                    <a:p>
                      <a:pPr algn="l" fontAlgn="t"/>
                      <a:r>
                        <a:rPr lang="en-US" sz="1400" dirty="0">
                          <a:solidFill>
                            <a:srgbClr val="000000"/>
                          </a:solidFill>
                          <a:effectLst/>
                          <a:latin typeface="Arial" panose="020B0604020202020204" pitchFamily="34" charset="0"/>
                          <a:cs typeface="Arial" panose="020B0604020202020204" pitchFamily="34" charset="0"/>
                        </a:rPr>
                        <a:t>Coaches share performance information with others</a:t>
                      </a:r>
                    </a:p>
                  </a:txBody>
                  <a:tcPr marL="96447" marR="96447" marT="48223" marB="48223">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extLst>
                  <a:ext uri="{0D108BD9-81ED-4DB2-BD59-A6C34878D82A}">
                    <a16:rowId xmlns:a16="http://schemas.microsoft.com/office/drawing/2014/main" val="3375274310"/>
                  </a:ext>
                </a:extLst>
              </a:tr>
            </a:tbl>
          </a:graphicData>
        </a:graphic>
      </p:graphicFrame>
    </p:spTree>
    <p:extLst>
      <p:ext uri="{BB962C8B-B14F-4D97-AF65-F5344CB8AC3E}">
        <p14:creationId xmlns:p14="http://schemas.microsoft.com/office/powerpoint/2010/main" val="2074839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55D87-40B7-4D41-9306-34C12B3C6262}"/>
              </a:ext>
            </a:extLst>
          </p:cNvPr>
          <p:cNvSpPr>
            <a:spLocks noGrp="1"/>
          </p:cNvSpPr>
          <p:nvPr>
            <p:ph type="title"/>
          </p:nvPr>
        </p:nvSpPr>
        <p:spPr>
          <a:xfrm>
            <a:off x="5049078" y="1215496"/>
            <a:ext cx="5610456" cy="3778980"/>
          </a:xfrm>
        </p:spPr>
        <p:txBody>
          <a:bodyPr vert="horz" lIns="91440" tIns="45720" rIns="91440" bIns="45720" rtlCol="0" anchor="b">
            <a:normAutofit/>
          </a:bodyPr>
          <a:lstStyle/>
          <a:p>
            <a:pPr algn="ctr"/>
            <a:r>
              <a:rPr lang="en-US" sz="4800" b="1" dirty="0"/>
              <a:t>	</a:t>
            </a:r>
            <a:r>
              <a:rPr lang="en-US" sz="4800" b="1" dirty="0">
                <a:latin typeface="Calibri Light" panose="020F0302020204030204" pitchFamily="34" charset="0"/>
                <a:cs typeface="Calibri Light" panose="020F0302020204030204" pitchFamily="34" charset="0"/>
              </a:rPr>
              <a:t>coaching	</a:t>
            </a:r>
            <a:r>
              <a:rPr lang="en-US" sz="1100" b="1" dirty="0">
                <a:latin typeface="Calibri Light" panose="020F0302020204030204" pitchFamily="34" charset="0"/>
                <a:cs typeface="Calibri Light" panose="020F0302020204030204" pitchFamily="34" charset="0"/>
              </a:rPr>
              <a:t>	</a:t>
            </a:r>
            <a:br>
              <a:rPr lang="en-US" sz="1100" b="1" dirty="0">
                <a:latin typeface="Calibri Light" panose="020F0302020204030204" pitchFamily="34" charset="0"/>
                <a:cs typeface="Calibri Light" panose="020F0302020204030204" pitchFamily="34" charset="0"/>
              </a:rPr>
            </a:br>
            <a:br>
              <a:rPr lang="en-US" sz="1100" b="1" dirty="0">
                <a:latin typeface="Calibri Light" panose="020F0302020204030204" pitchFamily="34" charset="0"/>
                <a:cs typeface="Calibri Light" panose="020F0302020204030204" pitchFamily="34" charset="0"/>
              </a:rPr>
            </a:br>
            <a:r>
              <a:rPr lang="en-US" b="1" dirty="0">
                <a:latin typeface="Calibri Light" panose="020F0302020204030204" pitchFamily="34" charset="0"/>
                <a:cs typeface="Calibri Light" panose="020F0302020204030204" pitchFamily="34" charset="0"/>
              </a:rPr>
              <a:t>What is Coaching:</a:t>
            </a:r>
            <a:br>
              <a:rPr lang="en-US" b="1" dirty="0">
                <a:latin typeface="Calibri Light" panose="020F0302020204030204" pitchFamily="34" charset="0"/>
                <a:cs typeface="Calibri Light" panose="020F0302020204030204" pitchFamily="34" charset="0"/>
              </a:rPr>
            </a:br>
            <a:br>
              <a:rPr lang="en-US" sz="1100" b="1" dirty="0">
                <a:latin typeface="Calibri Light" panose="020F0302020204030204" pitchFamily="34" charset="0"/>
                <a:cs typeface="Calibri Light" panose="020F0302020204030204" pitchFamily="34" charset="0"/>
              </a:rPr>
            </a:br>
            <a:br>
              <a:rPr lang="en-US" sz="2000" b="1" dirty="0">
                <a:latin typeface="Calibri Light" panose="020F0302020204030204" pitchFamily="34" charset="0"/>
                <a:cs typeface="Calibri Light" panose="020F0302020204030204" pitchFamily="34" charset="0"/>
              </a:rPr>
            </a:br>
            <a:r>
              <a:rPr lang="en-GB" sz="2000" b="1" dirty="0">
                <a:latin typeface="Calibri Light" panose="020F0302020204030204" pitchFamily="34" charset="0"/>
                <a:cs typeface="Calibri Light" panose="020F0302020204030204" pitchFamily="34" charset="0"/>
              </a:rPr>
              <a:t>The role of a Coach is to provide support</a:t>
            </a:r>
            <a:br>
              <a:rPr lang="en-US" sz="1100" b="1" dirty="0">
                <a:latin typeface="Calibri Light" panose="020F0302020204030204" pitchFamily="34" charset="0"/>
                <a:cs typeface="Calibri Light" panose="020F0302020204030204" pitchFamily="34" charset="0"/>
              </a:rPr>
            </a:br>
            <a:br>
              <a:rPr lang="en-US" sz="1100" b="1" dirty="0">
                <a:latin typeface="Calibri Light" panose="020F0302020204030204" pitchFamily="34" charset="0"/>
                <a:cs typeface="Calibri Light" panose="020F0302020204030204" pitchFamily="34" charset="0"/>
              </a:rPr>
            </a:br>
            <a:br>
              <a:rPr lang="en-US" sz="1100" b="1" dirty="0">
                <a:latin typeface="Calibri Light" panose="020F0302020204030204" pitchFamily="34" charset="0"/>
                <a:cs typeface="Calibri Light" panose="020F0302020204030204" pitchFamily="34" charset="0"/>
              </a:rPr>
            </a:br>
            <a:br>
              <a:rPr lang="en-US" sz="1100" b="1" dirty="0">
                <a:latin typeface="Calibri Light" panose="020F0302020204030204" pitchFamily="34" charset="0"/>
                <a:cs typeface="Calibri Light" panose="020F0302020204030204" pitchFamily="34" charset="0"/>
              </a:rPr>
            </a:br>
            <a:br>
              <a:rPr lang="en-US" sz="1100" b="1" dirty="0">
                <a:latin typeface="Calibri Light" panose="020F0302020204030204" pitchFamily="34" charset="0"/>
                <a:cs typeface="Calibri Light" panose="020F0302020204030204" pitchFamily="34" charset="0"/>
              </a:rPr>
            </a:br>
            <a:br>
              <a:rPr lang="en-US" sz="1100" b="1" dirty="0">
                <a:latin typeface="Calibri Light" panose="020F0302020204030204" pitchFamily="34" charset="0"/>
                <a:cs typeface="Calibri Light" panose="020F0302020204030204" pitchFamily="34" charset="0"/>
              </a:rPr>
            </a:br>
            <a:br>
              <a:rPr lang="en-US" sz="1100" b="1" dirty="0">
                <a:latin typeface="Calibri Light" panose="020F0302020204030204" pitchFamily="34" charset="0"/>
                <a:cs typeface="Calibri Light" panose="020F0302020204030204" pitchFamily="34" charset="0"/>
              </a:rPr>
            </a:br>
            <a:r>
              <a:rPr lang="en-US" sz="1100" b="1" dirty="0">
                <a:latin typeface="Calibri Light" panose="020F0302020204030204" pitchFamily="34" charset="0"/>
                <a:cs typeface="Calibri Light" panose="020F0302020204030204" pitchFamily="34" charset="0"/>
              </a:rPr>
              <a:t>						</a:t>
            </a:r>
            <a:r>
              <a:rPr lang="en-US" sz="1600" dirty="0">
                <a:solidFill>
                  <a:schemeClr val="bg1"/>
                </a:solidFill>
                <a:latin typeface="Calibri Light" panose="020F0302020204030204" pitchFamily="34" charset="0"/>
                <a:cs typeface="Calibri Light" panose="020F0302020204030204" pitchFamily="34" charset="0"/>
                <a:hlinkClick r:id="rId4">
                  <a:extLst>
                    <a:ext uri="{A12FA001-AC4F-418D-AE19-62706E023703}">
                      <ahyp:hlinkClr xmlns:ahyp="http://schemas.microsoft.com/office/drawing/2018/hyperlinkcolor" val="tx"/>
                    </a:ext>
                  </a:extLst>
                </a:hlinkClick>
              </a:rPr>
              <a:t>http://www.central.knowledge.scot.nhs.uk/CoachMentor/the-context</a:t>
            </a:r>
            <a:r>
              <a:rPr lang="en-US" sz="1600" dirty="0">
                <a:solidFill>
                  <a:schemeClr val="bg1"/>
                </a:solidFill>
                <a:hlinkClick r:id="rId4">
                  <a:extLst>
                    <a:ext uri="{A12FA001-AC4F-418D-AE19-62706E023703}">
                      <ahyp:hlinkClr xmlns:ahyp="http://schemas.microsoft.com/office/drawing/2018/hyperlinkcolor" val="tx"/>
                    </a:ext>
                  </a:extLst>
                </a:hlinkClick>
              </a:rPr>
              <a:t>.html</a:t>
            </a:r>
            <a:endParaRPr lang="en-US" sz="1600" b="1" dirty="0">
              <a:solidFill>
                <a:schemeClr val="bg1"/>
              </a:solidFill>
            </a:endParaRPr>
          </a:p>
        </p:txBody>
      </p:sp>
      <p:pic>
        <p:nvPicPr>
          <p:cNvPr id="1030" name="Picture 6" descr="Image result for coaching meaning">
            <a:extLst>
              <a:ext uri="{FF2B5EF4-FFF2-40B4-BE49-F238E27FC236}">
                <a16:creationId xmlns:a16="http://schemas.microsoft.com/office/drawing/2014/main" id="{D2E68331-EDF9-427C-BFEE-39E3444B471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21327" b="-1"/>
          <a:stretch/>
        </p:blipFill>
        <p:spPr bwMode="auto">
          <a:xfrm>
            <a:off x="1225311" y="812800"/>
            <a:ext cx="2966219" cy="4181676"/>
          </a:xfrm>
          <a:prstGeom prst="round2DiagRect">
            <a:avLst>
              <a:gd name="adj1" fmla="val 50000"/>
              <a:gd name="adj2" fmla="val 0"/>
            </a:avLst>
          </a:prstGeom>
          <a:no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72806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4B9C16B-AC4A-44ED-9075-F76549B46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62A2FEB6-F419-4684-9ABC-9E32E012E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0" y="-11384"/>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a:extLst>
                <a:ext uri="{FF2B5EF4-FFF2-40B4-BE49-F238E27FC236}">
                  <a16:creationId xmlns:a16="http://schemas.microsoft.com/office/drawing/2014/main" id="{21E24A15-28D6-4CEB-9268-0BB0BEEAF38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sp>
        <p:sp>
          <p:nvSpPr>
            <p:cNvPr id="22" name="Freeform 6">
              <a:extLst>
                <a:ext uri="{FF2B5EF4-FFF2-40B4-BE49-F238E27FC236}">
                  <a16:creationId xmlns:a16="http://schemas.microsoft.com/office/drawing/2014/main" id="{4345933F-9633-4510-90E1-08B0E2A19E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3" name="Freeform 7">
              <a:extLst>
                <a:ext uri="{FF2B5EF4-FFF2-40B4-BE49-F238E27FC236}">
                  <a16:creationId xmlns:a16="http://schemas.microsoft.com/office/drawing/2014/main" id="{C68A48FB-1BE4-4053-A76F-5A5511BA0E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4" name="Freeform 8">
              <a:extLst>
                <a:ext uri="{FF2B5EF4-FFF2-40B4-BE49-F238E27FC236}">
                  <a16:creationId xmlns:a16="http://schemas.microsoft.com/office/drawing/2014/main" id="{8149777B-6A9F-4C95-BF44-F9646450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5" name="Freeform 9">
              <a:extLst>
                <a:ext uri="{FF2B5EF4-FFF2-40B4-BE49-F238E27FC236}">
                  <a16:creationId xmlns:a16="http://schemas.microsoft.com/office/drawing/2014/main" id="{0654845E-622A-4AD3-8F3A-6E1DEAB5FC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6" name="Freeform 10">
              <a:extLst>
                <a:ext uri="{FF2B5EF4-FFF2-40B4-BE49-F238E27FC236}">
                  <a16:creationId xmlns:a16="http://schemas.microsoft.com/office/drawing/2014/main" id="{DF1C0739-3D08-4C83-857E-B0724A6E8C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7" name="Freeform 11">
              <a:extLst>
                <a:ext uri="{FF2B5EF4-FFF2-40B4-BE49-F238E27FC236}">
                  <a16:creationId xmlns:a16="http://schemas.microsoft.com/office/drawing/2014/main" id="{D235EAA0-7D5A-453A-9643-EE7A4954E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8" name="Freeform 12">
              <a:extLst>
                <a:ext uri="{FF2B5EF4-FFF2-40B4-BE49-F238E27FC236}">
                  <a16:creationId xmlns:a16="http://schemas.microsoft.com/office/drawing/2014/main" id="{94C6FB7C-72DE-42DE-8F58-CCE9B8F5562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9" name="Freeform 13">
              <a:extLst>
                <a:ext uri="{FF2B5EF4-FFF2-40B4-BE49-F238E27FC236}">
                  <a16:creationId xmlns:a16="http://schemas.microsoft.com/office/drawing/2014/main" id="{FE31E0FE-EC8D-4EA7-BD9D-02F8C54FDB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0" name="Freeform 14">
              <a:extLst>
                <a:ext uri="{FF2B5EF4-FFF2-40B4-BE49-F238E27FC236}">
                  <a16:creationId xmlns:a16="http://schemas.microsoft.com/office/drawing/2014/main" id="{69FE4B12-13E0-48F9-9E18-66406B8D3C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1" name="Freeform 15">
              <a:extLst>
                <a:ext uri="{FF2B5EF4-FFF2-40B4-BE49-F238E27FC236}">
                  <a16:creationId xmlns:a16="http://schemas.microsoft.com/office/drawing/2014/main" id="{87FAADC3-B321-43EE-B8F3-2842D84098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2" name="Line 16">
              <a:extLst>
                <a:ext uri="{FF2B5EF4-FFF2-40B4-BE49-F238E27FC236}">
                  <a16:creationId xmlns:a16="http://schemas.microsoft.com/office/drawing/2014/main" id="{90461464-1683-402F-A72B-8558CC67774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a:extLst>
                <a:ext uri="{FF2B5EF4-FFF2-40B4-BE49-F238E27FC236}">
                  <a16:creationId xmlns:a16="http://schemas.microsoft.com/office/drawing/2014/main" id="{70F594E7-32D0-45B9-A3CF-636CF6FCB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4" name="Freeform 18">
              <a:extLst>
                <a:ext uri="{FF2B5EF4-FFF2-40B4-BE49-F238E27FC236}">
                  <a16:creationId xmlns:a16="http://schemas.microsoft.com/office/drawing/2014/main" id="{8AEF60E1-26C2-4E3C-B839-347DDD23C3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5" name="Freeform 19">
              <a:extLst>
                <a:ext uri="{FF2B5EF4-FFF2-40B4-BE49-F238E27FC236}">
                  <a16:creationId xmlns:a16="http://schemas.microsoft.com/office/drawing/2014/main" id="{792FE54B-EE9D-4E57-B6BC-6A9196BE89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6" name="Freeform 20">
              <a:extLst>
                <a:ext uri="{FF2B5EF4-FFF2-40B4-BE49-F238E27FC236}">
                  <a16:creationId xmlns:a16="http://schemas.microsoft.com/office/drawing/2014/main" id="{72BE56DF-619D-463E-8F88-CABA09DA88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7" name="Rectangle 21">
              <a:extLst>
                <a:ext uri="{FF2B5EF4-FFF2-40B4-BE49-F238E27FC236}">
                  <a16:creationId xmlns:a16="http://schemas.microsoft.com/office/drawing/2014/main" id="{C7430457-1935-4BBF-A6A7-7C3125A02EF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sp>
        <p:sp>
          <p:nvSpPr>
            <p:cNvPr id="38" name="Freeform 22">
              <a:extLst>
                <a:ext uri="{FF2B5EF4-FFF2-40B4-BE49-F238E27FC236}">
                  <a16:creationId xmlns:a16="http://schemas.microsoft.com/office/drawing/2014/main" id="{BB006150-E547-4E84-A2B1-59131F3D5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9" name="Freeform 23">
              <a:extLst>
                <a:ext uri="{FF2B5EF4-FFF2-40B4-BE49-F238E27FC236}">
                  <a16:creationId xmlns:a16="http://schemas.microsoft.com/office/drawing/2014/main" id="{5A8CD074-956B-41A4-870B-001554B69B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40" name="Freeform 24">
              <a:extLst>
                <a:ext uri="{FF2B5EF4-FFF2-40B4-BE49-F238E27FC236}">
                  <a16:creationId xmlns:a16="http://schemas.microsoft.com/office/drawing/2014/main" id="{070C253B-974E-459F-AD0B-705722482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41" name="Freeform 25">
              <a:extLst>
                <a:ext uri="{FF2B5EF4-FFF2-40B4-BE49-F238E27FC236}">
                  <a16:creationId xmlns:a16="http://schemas.microsoft.com/office/drawing/2014/main" id="{BBC07B3D-A631-44EA-861A-7D80383A10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42" name="Freeform 26">
              <a:extLst>
                <a:ext uri="{FF2B5EF4-FFF2-40B4-BE49-F238E27FC236}">
                  <a16:creationId xmlns:a16="http://schemas.microsoft.com/office/drawing/2014/main" id="{32039DC6-B4CF-4A5A-8D17-3A568D125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43" name="Freeform 27">
              <a:extLst>
                <a:ext uri="{FF2B5EF4-FFF2-40B4-BE49-F238E27FC236}">
                  <a16:creationId xmlns:a16="http://schemas.microsoft.com/office/drawing/2014/main" id="{99E0C81F-5D8D-4AF8-BDE5-4DF75868F7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44" name="Freeform 28">
              <a:extLst>
                <a:ext uri="{FF2B5EF4-FFF2-40B4-BE49-F238E27FC236}">
                  <a16:creationId xmlns:a16="http://schemas.microsoft.com/office/drawing/2014/main" id="{0D946680-855C-41EC-BBA2-61F6F776E5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45" name="Freeform 29">
              <a:extLst>
                <a:ext uri="{FF2B5EF4-FFF2-40B4-BE49-F238E27FC236}">
                  <a16:creationId xmlns:a16="http://schemas.microsoft.com/office/drawing/2014/main" id="{E6FAD9E8-6E13-45A0-A5D6-8BCAD27B40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46" name="Freeform 30">
              <a:extLst>
                <a:ext uri="{FF2B5EF4-FFF2-40B4-BE49-F238E27FC236}">
                  <a16:creationId xmlns:a16="http://schemas.microsoft.com/office/drawing/2014/main" id="{0CCBC8FA-0581-454F-9FD1-6B6102A1A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47" name="Freeform 31">
              <a:extLst>
                <a:ext uri="{FF2B5EF4-FFF2-40B4-BE49-F238E27FC236}">
                  <a16:creationId xmlns:a16="http://schemas.microsoft.com/office/drawing/2014/main" id="{5D6C328F-65A5-41E8-86E9-E4E638CC3B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grpSp>
      <p:pic>
        <p:nvPicPr>
          <p:cNvPr id="49" name="Picture 2">
            <a:extLst>
              <a:ext uri="{FF2B5EF4-FFF2-40B4-BE49-F238E27FC236}">
                <a16:creationId xmlns:a16="http://schemas.microsoft.com/office/drawing/2014/main" id="{3E94A106-9341-485C-9057-9D62B2BD08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a:stretch>
            <a:fillRect/>
          </a:stretch>
        </p:blipFill>
        <p:spPr bwMode="auto">
          <a:xfrm>
            <a:off x="1190" y="-2"/>
            <a:ext cx="4061525" cy="6858001"/>
          </a:xfrm>
          <a:prstGeom prst="rect">
            <a:avLst/>
          </a:prstGeom>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51" name="Rectangle 50">
            <a:extLst>
              <a:ext uri="{FF2B5EF4-FFF2-40B4-BE49-F238E27FC236}">
                <a16:creationId xmlns:a16="http://schemas.microsoft.com/office/drawing/2014/main" id="{B53044DC-4918-43DA-B49D-91673C6C94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53"/>
            <a:ext cx="4055621"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53" name="Group 52">
            <a:extLst>
              <a:ext uri="{FF2B5EF4-FFF2-40B4-BE49-F238E27FC236}">
                <a16:creationId xmlns:a16="http://schemas.microsoft.com/office/drawing/2014/main" id="{1DCE6B36-1420-43AB-86CF-4E653A517B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0" y="-9998"/>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54" name="Rectangle 5">
              <a:extLst>
                <a:ext uri="{FF2B5EF4-FFF2-40B4-BE49-F238E27FC236}">
                  <a16:creationId xmlns:a16="http://schemas.microsoft.com/office/drawing/2014/main" id="{72626E0B-9628-468E-A713-011C02F60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sp>
        <p:sp>
          <p:nvSpPr>
            <p:cNvPr id="55" name="Freeform 6">
              <a:extLst>
                <a:ext uri="{FF2B5EF4-FFF2-40B4-BE49-F238E27FC236}">
                  <a16:creationId xmlns:a16="http://schemas.microsoft.com/office/drawing/2014/main" id="{93F7977A-BD91-4B0D-9A8D-372DB67AD8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56" name="Freeform 7">
              <a:extLst>
                <a:ext uri="{FF2B5EF4-FFF2-40B4-BE49-F238E27FC236}">
                  <a16:creationId xmlns:a16="http://schemas.microsoft.com/office/drawing/2014/main" id="{9FEE6A56-01A1-404D-864E-1C2587C9AFB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57" name="Freeform 8">
              <a:extLst>
                <a:ext uri="{FF2B5EF4-FFF2-40B4-BE49-F238E27FC236}">
                  <a16:creationId xmlns:a16="http://schemas.microsoft.com/office/drawing/2014/main" id="{E74DBBF2-EF6F-4E3E-B183-F8EEE76094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58" name="Freeform 9">
              <a:extLst>
                <a:ext uri="{FF2B5EF4-FFF2-40B4-BE49-F238E27FC236}">
                  <a16:creationId xmlns:a16="http://schemas.microsoft.com/office/drawing/2014/main" id="{ABCF0F27-B056-474C-A0FB-1DB747A92F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59" name="Freeform 10">
              <a:extLst>
                <a:ext uri="{FF2B5EF4-FFF2-40B4-BE49-F238E27FC236}">
                  <a16:creationId xmlns:a16="http://schemas.microsoft.com/office/drawing/2014/main" id="{0A0A5B7B-BA2A-45CC-AABE-9D5B08A5D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60" name="Freeform 11">
              <a:extLst>
                <a:ext uri="{FF2B5EF4-FFF2-40B4-BE49-F238E27FC236}">
                  <a16:creationId xmlns:a16="http://schemas.microsoft.com/office/drawing/2014/main" id="{3C9A5D2B-1787-4954-9108-B9D497A87C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61" name="Freeform 12">
              <a:extLst>
                <a:ext uri="{FF2B5EF4-FFF2-40B4-BE49-F238E27FC236}">
                  <a16:creationId xmlns:a16="http://schemas.microsoft.com/office/drawing/2014/main" id="{818C4F8B-7556-49A7-83C6-C8F631F6A9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62" name="Freeform 13">
              <a:extLst>
                <a:ext uri="{FF2B5EF4-FFF2-40B4-BE49-F238E27FC236}">
                  <a16:creationId xmlns:a16="http://schemas.microsoft.com/office/drawing/2014/main" id="{22BED614-D078-47EA-9C72-190217FDD5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63" name="Freeform 14">
              <a:extLst>
                <a:ext uri="{FF2B5EF4-FFF2-40B4-BE49-F238E27FC236}">
                  <a16:creationId xmlns:a16="http://schemas.microsoft.com/office/drawing/2014/main" id="{73DE0BF2-86D7-4038-AC4B-AF0F116A5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64" name="Freeform 15">
              <a:extLst>
                <a:ext uri="{FF2B5EF4-FFF2-40B4-BE49-F238E27FC236}">
                  <a16:creationId xmlns:a16="http://schemas.microsoft.com/office/drawing/2014/main" id="{11D8BB55-D027-420C-9EF9-49B3BA79DC7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65" name="Line 16">
              <a:extLst>
                <a:ext uri="{FF2B5EF4-FFF2-40B4-BE49-F238E27FC236}">
                  <a16:creationId xmlns:a16="http://schemas.microsoft.com/office/drawing/2014/main" id="{3FAEF5CE-07ED-46A7-9777-D86C7071958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66" name="Freeform 17">
              <a:extLst>
                <a:ext uri="{FF2B5EF4-FFF2-40B4-BE49-F238E27FC236}">
                  <a16:creationId xmlns:a16="http://schemas.microsoft.com/office/drawing/2014/main" id="{29CAFB1A-357C-4313-B734-1CD4E4F9D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67" name="Freeform 18">
              <a:extLst>
                <a:ext uri="{FF2B5EF4-FFF2-40B4-BE49-F238E27FC236}">
                  <a16:creationId xmlns:a16="http://schemas.microsoft.com/office/drawing/2014/main" id="{653161D3-8634-4BB7-A2BC-028C4EAA15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68" name="Freeform 19">
              <a:extLst>
                <a:ext uri="{FF2B5EF4-FFF2-40B4-BE49-F238E27FC236}">
                  <a16:creationId xmlns:a16="http://schemas.microsoft.com/office/drawing/2014/main" id="{9537546A-6FF1-408B-AFE2-BBF7D3482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69" name="Freeform 20">
              <a:extLst>
                <a:ext uri="{FF2B5EF4-FFF2-40B4-BE49-F238E27FC236}">
                  <a16:creationId xmlns:a16="http://schemas.microsoft.com/office/drawing/2014/main" id="{F73EE662-79B7-404B-B1B8-0E096BE4CD6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70" name="Rectangle 21">
              <a:extLst>
                <a:ext uri="{FF2B5EF4-FFF2-40B4-BE49-F238E27FC236}">
                  <a16:creationId xmlns:a16="http://schemas.microsoft.com/office/drawing/2014/main" id="{B6DDB906-1F52-4D64-8493-4816EDDD34C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sp>
        <p:sp>
          <p:nvSpPr>
            <p:cNvPr id="71" name="Freeform 22">
              <a:extLst>
                <a:ext uri="{FF2B5EF4-FFF2-40B4-BE49-F238E27FC236}">
                  <a16:creationId xmlns:a16="http://schemas.microsoft.com/office/drawing/2014/main" id="{4FA472A5-ABEA-4961-897B-7EB96AF09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72" name="Freeform 23">
              <a:extLst>
                <a:ext uri="{FF2B5EF4-FFF2-40B4-BE49-F238E27FC236}">
                  <a16:creationId xmlns:a16="http://schemas.microsoft.com/office/drawing/2014/main" id="{54226E99-C38F-4456-A1F8-8897483FD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73" name="Freeform 24">
              <a:extLst>
                <a:ext uri="{FF2B5EF4-FFF2-40B4-BE49-F238E27FC236}">
                  <a16:creationId xmlns:a16="http://schemas.microsoft.com/office/drawing/2014/main" id="{0A4A0196-A383-4629-B9A5-9C87E846C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74" name="Freeform 25">
              <a:extLst>
                <a:ext uri="{FF2B5EF4-FFF2-40B4-BE49-F238E27FC236}">
                  <a16:creationId xmlns:a16="http://schemas.microsoft.com/office/drawing/2014/main" id="{BA5E608D-2E7B-4662-A9A0-18D4E0F0DC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75" name="Freeform 26">
              <a:extLst>
                <a:ext uri="{FF2B5EF4-FFF2-40B4-BE49-F238E27FC236}">
                  <a16:creationId xmlns:a16="http://schemas.microsoft.com/office/drawing/2014/main" id="{5E211F37-790F-4BD7-B055-022AE0C2E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76" name="Freeform 27">
              <a:extLst>
                <a:ext uri="{FF2B5EF4-FFF2-40B4-BE49-F238E27FC236}">
                  <a16:creationId xmlns:a16="http://schemas.microsoft.com/office/drawing/2014/main" id="{96F375D0-232A-490A-9499-CB5FBA3F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77" name="Freeform 28">
              <a:extLst>
                <a:ext uri="{FF2B5EF4-FFF2-40B4-BE49-F238E27FC236}">
                  <a16:creationId xmlns:a16="http://schemas.microsoft.com/office/drawing/2014/main" id="{6B33B423-FD0F-4780-A0D6-32FC040B37C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78" name="Freeform 29">
              <a:extLst>
                <a:ext uri="{FF2B5EF4-FFF2-40B4-BE49-F238E27FC236}">
                  <a16:creationId xmlns:a16="http://schemas.microsoft.com/office/drawing/2014/main" id="{B6BD1710-838F-4CDD-A000-C6C710A6A0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79" name="Freeform 30">
              <a:extLst>
                <a:ext uri="{FF2B5EF4-FFF2-40B4-BE49-F238E27FC236}">
                  <a16:creationId xmlns:a16="http://schemas.microsoft.com/office/drawing/2014/main" id="{0BB93533-1C95-4B0A-B0E2-168602B08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80" name="Freeform 31">
              <a:extLst>
                <a:ext uri="{FF2B5EF4-FFF2-40B4-BE49-F238E27FC236}">
                  <a16:creationId xmlns:a16="http://schemas.microsoft.com/office/drawing/2014/main" id="{CB0B113D-1987-4D89-A475-511E092FE1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grpSp>
      <p:pic>
        <p:nvPicPr>
          <p:cNvPr id="82" name="Picture 2">
            <a:extLst>
              <a:ext uri="{FF2B5EF4-FFF2-40B4-BE49-F238E27FC236}">
                <a16:creationId xmlns:a16="http://schemas.microsoft.com/office/drawing/2014/main" id="{9BE36DBF-0333-4D36-A5BF-81FDA2406FE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1190" y="-13238"/>
            <a:ext cx="4062718" cy="6858001"/>
          </a:xfrm>
          <a:prstGeom prst="rect">
            <a:avLst/>
          </a:prstGeom>
          <a:noFill/>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8" name="Title 7">
            <a:extLst>
              <a:ext uri="{FF2B5EF4-FFF2-40B4-BE49-F238E27FC236}">
                <a16:creationId xmlns:a16="http://schemas.microsoft.com/office/drawing/2014/main" id="{F2F88C38-1D74-44BE-AA38-375EB0656D21}"/>
              </a:ext>
            </a:extLst>
          </p:cNvPr>
          <p:cNvSpPr>
            <a:spLocks noGrp="1"/>
          </p:cNvSpPr>
          <p:nvPr>
            <p:ph type="title"/>
          </p:nvPr>
        </p:nvSpPr>
        <p:spPr>
          <a:xfrm>
            <a:off x="853330" y="1134681"/>
            <a:ext cx="2743310" cy="4255025"/>
          </a:xfrm>
        </p:spPr>
        <p:txBody>
          <a:bodyPr>
            <a:normAutofit/>
          </a:bodyPr>
          <a:lstStyle/>
          <a:p>
            <a:r>
              <a:rPr lang="en-US" dirty="0">
                <a:solidFill>
                  <a:srgbClr val="FFFFFF"/>
                </a:solidFill>
              </a:rPr>
              <a:t>Coaching Model</a:t>
            </a:r>
          </a:p>
        </p:txBody>
      </p:sp>
      <p:graphicFrame>
        <p:nvGraphicFramePr>
          <p:cNvPr id="13" name="Content Placeholder 10">
            <a:extLst>
              <a:ext uri="{FF2B5EF4-FFF2-40B4-BE49-F238E27FC236}">
                <a16:creationId xmlns:a16="http://schemas.microsoft.com/office/drawing/2014/main" id="{39DDB5B5-1C31-4C0D-A088-3A8F99767C5A}"/>
              </a:ext>
            </a:extLst>
          </p:cNvPr>
          <p:cNvGraphicFramePr>
            <a:graphicFrameLocks noGrp="1"/>
          </p:cNvGraphicFramePr>
          <p:nvPr>
            <p:ph idx="1"/>
            <p:extLst>
              <p:ext uri="{D42A27DB-BD31-4B8C-83A1-F6EECF244321}">
                <p14:modId xmlns:p14="http://schemas.microsoft.com/office/powerpoint/2010/main" val="2665273668"/>
              </p:ext>
            </p:extLst>
          </p:nvPr>
        </p:nvGraphicFramePr>
        <p:xfrm>
          <a:off x="4662189" y="1134682"/>
          <a:ext cx="6692748" cy="42550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34090621"/>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Coaching model</a:t>
            </a:r>
          </a:p>
        </p:txBody>
      </p:sp>
      <p:pic>
        <p:nvPicPr>
          <p:cNvPr id="4" name="Content Placeholder 3"/>
          <p:cNvPicPr>
            <a:picLocks noGrp="1" noChangeAspect="1"/>
          </p:cNvPicPr>
          <p:nvPr>
            <p:ph idx="1"/>
          </p:nvPr>
        </p:nvPicPr>
        <p:blipFill>
          <a:blip r:embed="rId3"/>
          <a:stretch>
            <a:fillRect/>
          </a:stretch>
        </p:blipFill>
        <p:spPr>
          <a:xfrm>
            <a:off x="4896698" y="1905000"/>
            <a:ext cx="4718137" cy="4305300"/>
          </a:xfrm>
          <a:prstGeom prst="rect">
            <a:avLst/>
          </a:prstGeom>
        </p:spPr>
      </p:pic>
    </p:spTree>
    <p:extLst>
      <p:ext uri="{BB962C8B-B14F-4D97-AF65-F5344CB8AC3E}">
        <p14:creationId xmlns:p14="http://schemas.microsoft.com/office/powerpoint/2010/main" val="35503074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3E2D1-EB8B-412A-AEEA-0AD7071ECF87}"/>
              </a:ext>
            </a:extLst>
          </p:cNvPr>
          <p:cNvSpPr>
            <a:spLocks noGrp="1"/>
          </p:cNvSpPr>
          <p:nvPr>
            <p:ph type="ctrTitle"/>
          </p:nvPr>
        </p:nvSpPr>
        <p:spPr>
          <a:xfrm>
            <a:off x="1141413" y="618518"/>
            <a:ext cx="4459286" cy="5444352"/>
          </a:xfrm>
        </p:spPr>
        <p:txBody>
          <a:bodyPr vert="horz" lIns="91440" tIns="45720" rIns="91440" bIns="45720" rtlCol="0" anchor="ctr">
            <a:normAutofit/>
          </a:bodyPr>
          <a:lstStyle/>
          <a:p>
            <a:pPr algn="ctr"/>
            <a:r>
              <a:rPr lang="en-US" dirty="0"/>
              <a:t> What is Mentoring</a:t>
            </a:r>
            <a:br>
              <a:rPr lang="en-US" dirty="0"/>
            </a:br>
            <a:r>
              <a:rPr lang="en-US" sz="3200" cap="none" dirty="0">
                <a:solidFill>
                  <a:prstClr val="black"/>
                </a:solidFill>
                <a:latin typeface="Calibri" panose="020F0502020204030204"/>
                <a:ea typeface="+mn-ea"/>
                <a:cs typeface="+mn-cs"/>
              </a:rPr>
              <a:t>Mentoring is mostly defined as a professional relationship where an experienced person </a:t>
            </a:r>
            <a:r>
              <a:rPr lang="en-GB" sz="3200" cap="none" dirty="0">
                <a:solidFill>
                  <a:prstClr val="black"/>
                </a:solidFill>
                <a:latin typeface="Calibri" panose="020F0502020204030204"/>
                <a:ea typeface="+mn-ea"/>
                <a:cs typeface="+mn-cs"/>
              </a:rPr>
              <a:t>assists another </a:t>
            </a:r>
            <a:endParaRPr lang="en-US" sz="3200" dirty="0"/>
          </a:p>
        </p:txBody>
      </p:sp>
      <p:sp>
        <p:nvSpPr>
          <p:cNvPr id="3" name="Subtitle 2">
            <a:extLst>
              <a:ext uri="{FF2B5EF4-FFF2-40B4-BE49-F238E27FC236}">
                <a16:creationId xmlns:a16="http://schemas.microsoft.com/office/drawing/2014/main" id="{708DEBB0-A5D0-41A0-BD8E-D351ACD23E97}"/>
              </a:ext>
            </a:extLst>
          </p:cNvPr>
          <p:cNvSpPr>
            <a:spLocks noGrp="1"/>
          </p:cNvSpPr>
          <p:nvPr>
            <p:ph type="subTitle" idx="1"/>
          </p:nvPr>
        </p:nvSpPr>
        <p:spPr>
          <a:xfrm>
            <a:off x="1141412" y="1252330"/>
            <a:ext cx="4459287" cy="4962203"/>
          </a:xfrm>
        </p:spPr>
        <p:txBody>
          <a:bodyPr vert="horz" lIns="91440" tIns="45720" rIns="91440" bIns="45720" rtlCol="0">
            <a:normAutofit/>
          </a:bodyPr>
          <a:lstStyle/>
          <a:p>
            <a:endParaRPr lang="en-US" dirty="0">
              <a:solidFill>
                <a:schemeClr val="tx1"/>
              </a:solidFill>
            </a:endParaRPr>
          </a:p>
          <a:p>
            <a:pPr indent="-228600">
              <a:buFont typeface="Arial" panose="020B0604020202020204" pitchFamily="34" charset="0"/>
              <a:buChar char="•"/>
            </a:pPr>
            <a:endParaRPr lang="en-US" sz="2400" dirty="0">
              <a:solidFill>
                <a:schemeClr val="tx1"/>
              </a:solidFill>
            </a:endParaRPr>
          </a:p>
          <a:p>
            <a:pPr indent="-228600">
              <a:buFont typeface="Arial" panose="020B0604020202020204" pitchFamily="34" charset="0"/>
              <a:buChar char="•"/>
            </a:pPr>
            <a:endParaRPr lang="en-US" dirty="0">
              <a:solidFill>
                <a:schemeClr val="tx1"/>
              </a:solidFill>
            </a:endParaRPr>
          </a:p>
          <a:p>
            <a:pPr indent="-228600">
              <a:buFont typeface="Arial" panose="020B0604020202020204" pitchFamily="34" charset="0"/>
              <a:buChar char="•"/>
            </a:pPr>
            <a:endParaRPr lang="en-US" dirty="0">
              <a:solidFill>
                <a:schemeClr val="tx1"/>
              </a:solidFill>
            </a:endParaRPr>
          </a:p>
          <a:p>
            <a:pPr indent="-228600">
              <a:buFont typeface="Arial" panose="020B0604020202020204" pitchFamily="34" charset="0"/>
              <a:buChar char="•"/>
            </a:pPr>
            <a:endParaRPr lang="en-US" dirty="0">
              <a:solidFill>
                <a:schemeClr val="tx1"/>
              </a:solidFill>
            </a:endParaRPr>
          </a:p>
          <a:p>
            <a:pPr indent="-228600">
              <a:buFont typeface="Arial" panose="020B0604020202020204" pitchFamily="34" charset="0"/>
              <a:buChar char="•"/>
            </a:pPr>
            <a:endParaRPr lang="en-US" dirty="0">
              <a:solidFill>
                <a:schemeClr val="tx1"/>
              </a:solidFill>
            </a:endParaRPr>
          </a:p>
          <a:p>
            <a:pPr indent="-228600">
              <a:buFont typeface="Arial" panose="020B0604020202020204" pitchFamily="34" charset="0"/>
              <a:buChar char="•"/>
            </a:pPr>
            <a:endParaRPr lang="en-US" dirty="0">
              <a:solidFill>
                <a:schemeClr val="tx1"/>
              </a:solidFill>
            </a:endParaRPr>
          </a:p>
          <a:p>
            <a:pPr indent="-228600">
              <a:buFont typeface="Arial" panose="020B0604020202020204" pitchFamily="34" charset="0"/>
              <a:buChar char="•"/>
            </a:pPr>
            <a:endParaRPr lang="en-US" dirty="0">
              <a:solidFill>
                <a:schemeClr val="tx1"/>
              </a:solidFill>
            </a:endParaRPr>
          </a:p>
          <a:p>
            <a:pPr indent="-228600">
              <a:buFont typeface="Arial" panose="020B0604020202020204" pitchFamily="34" charset="0"/>
              <a:buChar char="•"/>
            </a:pPr>
            <a:endParaRPr lang="en-US" dirty="0">
              <a:solidFill>
                <a:schemeClr val="tx1"/>
              </a:solidFill>
            </a:endParaRPr>
          </a:p>
          <a:p>
            <a:pPr indent="-228600">
              <a:buFont typeface="Arial" panose="020B0604020202020204" pitchFamily="34" charset="0"/>
              <a:buChar char="•"/>
            </a:pPr>
            <a:endParaRPr lang="en-US" dirty="0">
              <a:solidFill>
                <a:schemeClr val="tx1"/>
              </a:solidFill>
            </a:endParaRPr>
          </a:p>
          <a:p>
            <a:pPr indent="-228600">
              <a:buFont typeface="Arial" panose="020B0604020202020204" pitchFamily="34" charset="0"/>
              <a:buChar char="•"/>
            </a:pPr>
            <a:endParaRPr lang="en-US" dirty="0">
              <a:solidFill>
                <a:schemeClr val="tx1"/>
              </a:solidFill>
            </a:endParaRPr>
          </a:p>
          <a:p>
            <a:pPr indent="-228600">
              <a:buFont typeface="Arial" panose="020B0604020202020204" pitchFamily="34" charset="0"/>
              <a:buChar char="•"/>
            </a:pPr>
            <a:endParaRPr lang="en-US" dirty="0">
              <a:solidFill>
                <a:schemeClr val="tx1"/>
              </a:solidFill>
            </a:endParaRPr>
          </a:p>
          <a:p>
            <a:pPr indent="-228600">
              <a:buFont typeface="Arial" panose="020B0604020202020204" pitchFamily="34" charset="0"/>
              <a:buChar char="•"/>
            </a:pPr>
            <a:endParaRPr lang="en-US" dirty="0">
              <a:solidFill>
                <a:schemeClr val="tx1"/>
              </a:solidFill>
            </a:endParaRPr>
          </a:p>
          <a:p>
            <a:pPr indent="-228600">
              <a:buFont typeface="Arial" panose="020B0604020202020204" pitchFamily="34" charset="0"/>
              <a:buChar char="•"/>
            </a:pPr>
            <a:endParaRPr lang="en-US" dirty="0">
              <a:solidFill>
                <a:schemeClr val="tx1"/>
              </a:solidFill>
            </a:endParaRPr>
          </a:p>
          <a:p>
            <a:pPr indent="-228600">
              <a:buFont typeface="Arial" panose="020B0604020202020204" pitchFamily="34" charset="0"/>
              <a:buChar char="•"/>
            </a:pPr>
            <a:endParaRPr lang="en-US" dirty="0">
              <a:solidFill>
                <a:schemeClr val="tx1"/>
              </a:solidFill>
            </a:endParaRPr>
          </a:p>
          <a:p>
            <a:pPr indent="-228600">
              <a:buFont typeface="Arial" panose="020B0604020202020204" pitchFamily="34" charset="0"/>
              <a:buChar char="•"/>
            </a:pPr>
            <a:endParaRPr lang="en-US" dirty="0">
              <a:solidFill>
                <a:schemeClr val="tx1"/>
              </a:solidFill>
            </a:endParaRPr>
          </a:p>
        </p:txBody>
      </p:sp>
      <p:pic>
        <p:nvPicPr>
          <p:cNvPr id="4" name="Picture 3">
            <a:extLst>
              <a:ext uri="{FF2B5EF4-FFF2-40B4-BE49-F238E27FC236}">
                <a16:creationId xmlns:a16="http://schemas.microsoft.com/office/drawing/2014/main" id="{B594F004-1C72-4FBA-A0F7-E8EED276F6D3}"/>
              </a:ext>
            </a:extLst>
          </p:cNvPr>
          <p:cNvPicPr>
            <a:picLocks noChangeAspect="1"/>
          </p:cNvPicPr>
          <p:nvPr/>
        </p:nvPicPr>
        <p:blipFill rotWithShape="1">
          <a:blip r:embed="rId4"/>
          <a:srcRect r="1" b="6252"/>
          <a:stretch/>
        </p:blipFill>
        <p:spPr>
          <a:xfrm>
            <a:off x="6839397" y="618518"/>
            <a:ext cx="3969484" cy="5596015"/>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Tree>
    <p:extLst>
      <p:ext uri="{BB962C8B-B14F-4D97-AF65-F5344CB8AC3E}">
        <p14:creationId xmlns:p14="http://schemas.microsoft.com/office/powerpoint/2010/main" val="247688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678E285C-BE9E-45B7-A3EE-B9792DAE991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12" name="Group 11">
            <a:extLst>
              <a:ext uri="{FF2B5EF4-FFF2-40B4-BE49-F238E27FC236}">
                <a16:creationId xmlns:a16="http://schemas.microsoft.com/office/drawing/2014/main" id="{AB86F577-8905-4B21-8AF3-C1BB343377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3" name="Rectangle 5">
              <a:extLst>
                <a:ext uri="{FF2B5EF4-FFF2-40B4-BE49-F238E27FC236}">
                  <a16:creationId xmlns:a16="http://schemas.microsoft.com/office/drawing/2014/main" id="{D2F1CFF3-A579-4D24-B5F9-1C71BA6FE5E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4" name="Freeform 6">
              <a:extLst>
                <a:ext uri="{FF2B5EF4-FFF2-40B4-BE49-F238E27FC236}">
                  <a16:creationId xmlns:a16="http://schemas.microsoft.com/office/drawing/2014/main" id="{57601B50-7EB1-43FA-8360-4297BCD763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 name="Freeform 7">
              <a:extLst>
                <a:ext uri="{FF2B5EF4-FFF2-40B4-BE49-F238E27FC236}">
                  <a16:creationId xmlns:a16="http://schemas.microsoft.com/office/drawing/2014/main" id="{60BD8B7A-CD01-4638-A2C9-299AC68B9B9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 name="Rectangle 8">
              <a:extLst>
                <a:ext uri="{FF2B5EF4-FFF2-40B4-BE49-F238E27FC236}">
                  <a16:creationId xmlns:a16="http://schemas.microsoft.com/office/drawing/2014/main" id="{095B58F9-6C29-48BE-9DA6-38550805212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7" name="Freeform 9">
              <a:extLst>
                <a:ext uri="{FF2B5EF4-FFF2-40B4-BE49-F238E27FC236}">
                  <a16:creationId xmlns:a16="http://schemas.microsoft.com/office/drawing/2014/main" id="{0C84674F-2E8A-4B70-B801-00722CDD581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 name="Freeform 10">
              <a:extLst>
                <a:ext uri="{FF2B5EF4-FFF2-40B4-BE49-F238E27FC236}">
                  <a16:creationId xmlns:a16="http://schemas.microsoft.com/office/drawing/2014/main" id="{34F320BB-D6A9-45FE-8556-498B763B1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9" name="Freeform 11">
              <a:extLst>
                <a:ext uri="{FF2B5EF4-FFF2-40B4-BE49-F238E27FC236}">
                  <a16:creationId xmlns:a16="http://schemas.microsoft.com/office/drawing/2014/main" id="{5493D54A-532A-46ED-AF63-A0A54818EF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 name="Freeform 12">
              <a:extLst>
                <a:ext uri="{FF2B5EF4-FFF2-40B4-BE49-F238E27FC236}">
                  <a16:creationId xmlns:a16="http://schemas.microsoft.com/office/drawing/2014/main" id="{EAF2EDFA-9C0B-44E2-B4BB-312B58BCA8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 name="Freeform 13">
              <a:extLst>
                <a:ext uri="{FF2B5EF4-FFF2-40B4-BE49-F238E27FC236}">
                  <a16:creationId xmlns:a16="http://schemas.microsoft.com/office/drawing/2014/main" id="{A3641113-CE35-42A4-B605-41BC06BF4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2" name="Freeform 14">
              <a:extLst>
                <a:ext uri="{FF2B5EF4-FFF2-40B4-BE49-F238E27FC236}">
                  <a16:creationId xmlns:a16="http://schemas.microsoft.com/office/drawing/2014/main" id="{DA2E5B2C-BAC4-4440-9B7E-F38783197A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3" name="Freeform 15">
              <a:extLst>
                <a:ext uri="{FF2B5EF4-FFF2-40B4-BE49-F238E27FC236}">
                  <a16:creationId xmlns:a16="http://schemas.microsoft.com/office/drawing/2014/main" id="{D8A506DF-2E53-42C9-94BE-B98E32E0578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 name="Freeform 16">
              <a:extLst>
                <a:ext uri="{FF2B5EF4-FFF2-40B4-BE49-F238E27FC236}">
                  <a16:creationId xmlns:a16="http://schemas.microsoft.com/office/drawing/2014/main" id="{12934FF8-5F70-40BF-BBB6-5EB941FB9BD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5" name="Freeform 17">
              <a:extLst>
                <a:ext uri="{FF2B5EF4-FFF2-40B4-BE49-F238E27FC236}">
                  <a16:creationId xmlns:a16="http://schemas.microsoft.com/office/drawing/2014/main" id="{8EB3FB08-D01D-4E24-BE40-C16269DF62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6" name="Freeform 18">
              <a:extLst>
                <a:ext uri="{FF2B5EF4-FFF2-40B4-BE49-F238E27FC236}">
                  <a16:creationId xmlns:a16="http://schemas.microsoft.com/office/drawing/2014/main" id="{D24E50D7-2753-4169-AD51-C106DA1B7A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7" name="Freeform 19">
              <a:extLst>
                <a:ext uri="{FF2B5EF4-FFF2-40B4-BE49-F238E27FC236}">
                  <a16:creationId xmlns:a16="http://schemas.microsoft.com/office/drawing/2014/main" id="{DF94B7E0-D9B6-4096-94D0-18D3AC0EF6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8" name="Freeform 20">
              <a:extLst>
                <a:ext uri="{FF2B5EF4-FFF2-40B4-BE49-F238E27FC236}">
                  <a16:creationId xmlns:a16="http://schemas.microsoft.com/office/drawing/2014/main" id="{EBC05ADE-BBA2-4387-B005-3196E2E1982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9" name="Freeform 21">
              <a:extLst>
                <a:ext uri="{FF2B5EF4-FFF2-40B4-BE49-F238E27FC236}">
                  <a16:creationId xmlns:a16="http://schemas.microsoft.com/office/drawing/2014/main" id="{BBED1CEE-14D2-442F-AB08-401ABE3EFB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0" name="Freeform 22">
              <a:extLst>
                <a:ext uri="{FF2B5EF4-FFF2-40B4-BE49-F238E27FC236}">
                  <a16:creationId xmlns:a16="http://schemas.microsoft.com/office/drawing/2014/main" id="{4F6574C0-78E8-49EA-84BC-EE9D55707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1" name="Freeform 23">
              <a:extLst>
                <a:ext uri="{FF2B5EF4-FFF2-40B4-BE49-F238E27FC236}">
                  <a16:creationId xmlns:a16="http://schemas.microsoft.com/office/drawing/2014/main" id="{65BCDB0B-615E-4CA1-AFD5-6B121CB7CE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2" name="Freeform 24">
              <a:extLst>
                <a:ext uri="{FF2B5EF4-FFF2-40B4-BE49-F238E27FC236}">
                  <a16:creationId xmlns:a16="http://schemas.microsoft.com/office/drawing/2014/main" id="{40627863-B7FC-44D1-9E53-E728FFF675A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3" name="Freeform 25">
              <a:extLst>
                <a:ext uri="{FF2B5EF4-FFF2-40B4-BE49-F238E27FC236}">
                  <a16:creationId xmlns:a16="http://schemas.microsoft.com/office/drawing/2014/main" id="{52FD6F8C-3AF1-487E-91F4-6E55146F1F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4" name="Freeform 26">
              <a:extLst>
                <a:ext uri="{FF2B5EF4-FFF2-40B4-BE49-F238E27FC236}">
                  <a16:creationId xmlns:a16="http://schemas.microsoft.com/office/drawing/2014/main" id="{50323CF3-93CB-4E03-95C0-B180BB87A8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5" name="Freeform 27">
              <a:extLst>
                <a:ext uri="{FF2B5EF4-FFF2-40B4-BE49-F238E27FC236}">
                  <a16:creationId xmlns:a16="http://schemas.microsoft.com/office/drawing/2014/main" id="{EB47D82F-CF1B-47E6-9FA2-F3A9C5F94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6" name="Freeform 28">
              <a:extLst>
                <a:ext uri="{FF2B5EF4-FFF2-40B4-BE49-F238E27FC236}">
                  <a16:creationId xmlns:a16="http://schemas.microsoft.com/office/drawing/2014/main" id="{0606708F-F2D4-4678-8ED2-39041BC64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7" name="Freeform 29">
              <a:extLst>
                <a:ext uri="{FF2B5EF4-FFF2-40B4-BE49-F238E27FC236}">
                  <a16:creationId xmlns:a16="http://schemas.microsoft.com/office/drawing/2014/main" id="{D7EB95B4-15E4-433D-B36F-21FF341A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8" name="Freeform 30">
              <a:extLst>
                <a:ext uri="{FF2B5EF4-FFF2-40B4-BE49-F238E27FC236}">
                  <a16:creationId xmlns:a16="http://schemas.microsoft.com/office/drawing/2014/main" id="{500A541B-4C75-497C-A489-097ED29964F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9" name="Freeform 31">
              <a:extLst>
                <a:ext uri="{FF2B5EF4-FFF2-40B4-BE49-F238E27FC236}">
                  <a16:creationId xmlns:a16="http://schemas.microsoft.com/office/drawing/2014/main" id="{5789326F-12A4-48B8-B0ED-A6A2AE0C27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0" name="Freeform 32">
              <a:extLst>
                <a:ext uri="{FF2B5EF4-FFF2-40B4-BE49-F238E27FC236}">
                  <a16:creationId xmlns:a16="http://schemas.microsoft.com/office/drawing/2014/main" id="{25FA672E-2B65-477F-AA75-6261CE652F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1" name="Rectangle 33">
              <a:extLst>
                <a:ext uri="{FF2B5EF4-FFF2-40B4-BE49-F238E27FC236}">
                  <a16:creationId xmlns:a16="http://schemas.microsoft.com/office/drawing/2014/main" id="{BB09AF8D-E68B-499C-B9F5-2F365813D3C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42" name="Freeform 34">
              <a:extLst>
                <a:ext uri="{FF2B5EF4-FFF2-40B4-BE49-F238E27FC236}">
                  <a16:creationId xmlns:a16="http://schemas.microsoft.com/office/drawing/2014/main" id="{7991AEAD-B5F3-47BA-9F1B-86C16A84AD3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3" name="Freeform 35">
              <a:extLst>
                <a:ext uri="{FF2B5EF4-FFF2-40B4-BE49-F238E27FC236}">
                  <a16:creationId xmlns:a16="http://schemas.microsoft.com/office/drawing/2014/main" id="{19A85F58-4C3A-4388-B55C-2329EEAECF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4" name="Freeform 36">
              <a:extLst>
                <a:ext uri="{FF2B5EF4-FFF2-40B4-BE49-F238E27FC236}">
                  <a16:creationId xmlns:a16="http://schemas.microsoft.com/office/drawing/2014/main" id="{05652F38-94D9-41B7-A699-7E8F0C78D8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5" name="Freeform 37">
              <a:extLst>
                <a:ext uri="{FF2B5EF4-FFF2-40B4-BE49-F238E27FC236}">
                  <a16:creationId xmlns:a16="http://schemas.microsoft.com/office/drawing/2014/main" id="{3C043852-C250-4518-BB89-C91A349171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6" name="Freeform 38">
              <a:extLst>
                <a:ext uri="{FF2B5EF4-FFF2-40B4-BE49-F238E27FC236}">
                  <a16:creationId xmlns:a16="http://schemas.microsoft.com/office/drawing/2014/main" id="{0CAB9A07-ECF2-416C-8528-F75DACB138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7" name="Freeform 39">
              <a:extLst>
                <a:ext uri="{FF2B5EF4-FFF2-40B4-BE49-F238E27FC236}">
                  <a16:creationId xmlns:a16="http://schemas.microsoft.com/office/drawing/2014/main" id="{904A314C-A829-4AA6-92E2-529BCCF95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8" name="Freeform 40">
              <a:extLst>
                <a:ext uri="{FF2B5EF4-FFF2-40B4-BE49-F238E27FC236}">
                  <a16:creationId xmlns:a16="http://schemas.microsoft.com/office/drawing/2014/main" id="{244EE6BA-4569-43ED-9E2E-1FB66201B7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9" name="Freeform 41">
              <a:extLst>
                <a:ext uri="{FF2B5EF4-FFF2-40B4-BE49-F238E27FC236}">
                  <a16:creationId xmlns:a16="http://schemas.microsoft.com/office/drawing/2014/main" id="{BEB8252E-FB2A-4BB5-BEC6-CA10FF6F7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0" name="Freeform 42">
              <a:extLst>
                <a:ext uri="{FF2B5EF4-FFF2-40B4-BE49-F238E27FC236}">
                  <a16:creationId xmlns:a16="http://schemas.microsoft.com/office/drawing/2014/main" id="{91414711-C3A4-4E96-854A-DDDEB2F2E3E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1" name="Freeform 43">
              <a:extLst>
                <a:ext uri="{FF2B5EF4-FFF2-40B4-BE49-F238E27FC236}">
                  <a16:creationId xmlns:a16="http://schemas.microsoft.com/office/drawing/2014/main" id="{86815BA8-3055-4B42-98C3-4202FD92E0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2" name="Freeform 44">
              <a:extLst>
                <a:ext uri="{FF2B5EF4-FFF2-40B4-BE49-F238E27FC236}">
                  <a16:creationId xmlns:a16="http://schemas.microsoft.com/office/drawing/2014/main" id="{44457813-E991-44AE-9A83-B7488D1F36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3" name="Rectangle 45">
              <a:extLst>
                <a:ext uri="{FF2B5EF4-FFF2-40B4-BE49-F238E27FC236}">
                  <a16:creationId xmlns:a16="http://schemas.microsoft.com/office/drawing/2014/main" id="{8CE1CF47-A73F-4560-8835-AE1DC51E5C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54" name="Freeform 46">
              <a:extLst>
                <a:ext uri="{FF2B5EF4-FFF2-40B4-BE49-F238E27FC236}">
                  <a16:creationId xmlns:a16="http://schemas.microsoft.com/office/drawing/2014/main" id="{C2A935E4-AACC-4CB9-995E-D28617887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5" name="Freeform 47">
              <a:extLst>
                <a:ext uri="{FF2B5EF4-FFF2-40B4-BE49-F238E27FC236}">
                  <a16:creationId xmlns:a16="http://schemas.microsoft.com/office/drawing/2014/main" id="{93B5B778-8ACB-4004-932D-BD95997BAEF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6" name="Freeform 48">
              <a:extLst>
                <a:ext uri="{FF2B5EF4-FFF2-40B4-BE49-F238E27FC236}">
                  <a16:creationId xmlns:a16="http://schemas.microsoft.com/office/drawing/2014/main" id="{1434AF34-0919-40AD-84B1-446D4FF2D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7" name="Freeform 49">
              <a:extLst>
                <a:ext uri="{FF2B5EF4-FFF2-40B4-BE49-F238E27FC236}">
                  <a16:creationId xmlns:a16="http://schemas.microsoft.com/office/drawing/2014/main" id="{29546CF3-6DDD-4073-AB7F-C6E722257A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8" name="Freeform 50">
              <a:extLst>
                <a:ext uri="{FF2B5EF4-FFF2-40B4-BE49-F238E27FC236}">
                  <a16:creationId xmlns:a16="http://schemas.microsoft.com/office/drawing/2014/main" id="{289D46AB-128A-477F-B6C9-F40F115D6C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9" name="Freeform 51">
              <a:extLst>
                <a:ext uri="{FF2B5EF4-FFF2-40B4-BE49-F238E27FC236}">
                  <a16:creationId xmlns:a16="http://schemas.microsoft.com/office/drawing/2014/main" id="{A7DA7E67-3368-44AD-AACD-EB64AE3487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0" name="Freeform 52">
              <a:extLst>
                <a:ext uri="{FF2B5EF4-FFF2-40B4-BE49-F238E27FC236}">
                  <a16:creationId xmlns:a16="http://schemas.microsoft.com/office/drawing/2014/main" id="{78BB1152-AB85-4AD8-BBA1-07CEA1F508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1" name="Freeform 53">
              <a:extLst>
                <a:ext uri="{FF2B5EF4-FFF2-40B4-BE49-F238E27FC236}">
                  <a16:creationId xmlns:a16="http://schemas.microsoft.com/office/drawing/2014/main" id="{A982E7F2-DD68-4093-B9C5-3E42B475AB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2" name="Freeform 54">
              <a:extLst>
                <a:ext uri="{FF2B5EF4-FFF2-40B4-BE49-F238E27FC236}">
                  <a16:creationId xmlns:a16="http://schemas.microsoft.com/office/drawing/2014/main" id="{A682E224-4CD6-420B-897A-B23D50B82E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3" name="Freeform 55">
              <a:extLst>
                <a:ext uri="{FF2B5EF4-FFF2-40B4-BE49-F238E27FC236}">
                  <a16:creationId xmlns:a16="http://schemas.microsoft.com/office/drawing/2014/main" id="{31B90F10-06CD-480E-8D35-6E0FFFB894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4" name="Freeform 56">
              <a:extLst>
                <a:ext uri="{FF2B5EF4-FFF2-40B4-BE49-F238E27FC236}">
                  <a16:creationId xmlns:a16="http://schemas.microsoft.com/office/drawing/2014/main" id="{7BC977DB-69B0-4D8D-B77C-E1127EC417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5" name="Freeform 57">
              <a:extLst>
                <a:ext uri="{FF2B5EF4-FFF2-40B4-BE49-F238E27FC236}">
                  <a16:creationId xmlns:a16="http://schemas.microsoft.com/office/drawing/2014/main" id="{24127454-3FCB-41D6-ACFB-81D7E05A79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6" name="Freeform 58">
              <a:extLst>
                <a:ext uri="{FF2B5EF4-FFF2-40B4-BE49-F238E27FC236}">
                  <a16:creationId xmlns:a16="http://schemas.microsoft.com/office/drawing/2014/main" id="{7AA80D42-B8A8-475B-ADBF-99719CE9FE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sp>
        <p:nvSpPr>
          <p:cNvPr id="68" name="Rectangle 67">
            <a:extLst>
              <a:ext uri="{FF2B5EF4-FFF2-40B4-BE49-F238E27FC236}">
                <a16:creationId xmlns:a16="http://schemas.microsoft.com/office/drawing/2014/main" id="{D706AE2E-B17B-43A3-84F8-9C0FE9466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2003"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70" name="Group 69">
            <a:extLst>
              <a:ext uri="{FF2B5EF4-FFF2-40B4-BE49-F238E27FC236}">
                <a16:creationId xmlns:a16="http://schemas.microsoft.com/office/drawing/2014/main" id="{CEFFB8CF-3E94-42D7-849C-841E7744B2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bg2"/>
              </a:gs>
              <a:gs pos="100000">
                <a:schemeClr val="tx2">
                  <a:lumMod val="60000"/>
                  <a:lumOff val="40000"/>
                </a:schemeClr>
              </a:gs>
            </a:gsLst>
            <a:lin ang="5400000" scaled="0"/>
            <a:tileRect/>
          </a:gradFill>
        </p:grpSpPr>
        <p:sp>
          <p:nvSpPr>
            <p:cNvPr id="71" name="Rectangle 5">
              <a:extLst>
                <a:ext uri="{FF2B5EF4-FFF2-40B4-BE49-F238E27FC236}">
                  <a16:creationId xmlns:a16="http://schemas.microsoft.com/office/drawing/2014/main" id="{C274DE9A-4502-4454-911E-B7FE9ED6DE3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72" name="Freeform 6">
              <a:extLst>
                <a:ext uri="{FF2B5EF4-FFF2-40B4-BE49-F238E27FC236}">
                  <a16:creationId xmlns:a16="http://schemas.microsoft.com/office/drawing/2014/main" id="{76AFCF59-7BED-416B-ACD9-EA099C9B29A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3" name="Freeform 7">
              <a:extLst>
                <a:ext uri="{FF2B5EF4-FFF2-40B4-BE49-F238E27FC236}">
                  <a16:creationId xmlns:a16="http://schemas.microsoft.com/office/drawing/2014/main" id="{8EEECEBC-B149-42E5-8164-EE5456F062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4" name="Rectangle 8">
              <a:extLst>
                <a:ext uri="{FF2B5EF4-FFF2-40B4-BE49-F238E27FC236}">
                  <a16:creationId xmlns:a16="http://schemas.microsoft.com/office/drawing/2014/main" id="{03B49256-D2D8-436B-8F29-0C7E53366F1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75" name="Freeform 9">
              <a:extLst>
                <a:ext uri="{FF2B5EF4-FFF2-40B4-BE49-F238E27FC236}">
                  <a16:creationId xmlns:a16="http://schemas.microsoft.com/office/drawing/2014/main" id="{4045E56F-B537-408E-B346-B9B15C39A51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6" name="Freeform 10">
              <a:extLst>
                <a:ext uri="{FF2B5EF4-FFF2-40B4-BE49-F238E27FC236}">
                  <a16:creationId xmlns:a16="http://schemas.microsoft.com/office/drawing/2014/main" id="{904BDB2F-0893-4AD7-A871-C808C9651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7" name="Freeform 11">
              <a:extLst>
                <a:ext uri="{FF2B5EF4-FFF2-40B4-BE49-F238E27FC236}">
                  <a16:creationId xmlns:a16="http://schemas.microsoft.com/office/drawing/2014/main" id="{512D8C6F-C154-4928-9891-DDCF50DA6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8" name="Freeform 12">
              <a:extLst>
                <a:ext uri="{FF2B5EF4-FFF2-40B4-BE49-F238E27FC236}">
                  <a16:creationId xmlns:a16="http://schemas.microsoft.com/office/drawing/2014/main" id="{7E2BBA63-D694-4AD5-976F-4F1CDB204A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9" name="Freeform 13">
              <a:extLst>
                <a:ext uri="{FF2B5EF4-FFF2-40B4-BE49-F238E27FC236}">
                  <a16:creationId xmlns:a16="http://schemas.microsoft.com/office/drawing/2014/main" id="{394F9847-4F95-42E8-AE7E-8DD8A0E27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0" name="Freeform 14">
              <a:extLst>
                <a:ext uri="{FF2B5EF4-FFF2-40B4-BE49-F238E27FC236}">
                  <a16:creationId xmlns:a16="http://schemas.microsoft.com/office/drawing/2014/main" id="{48CE4CA3-085D-44AC-996B-9F347B7BC1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1" name="Freeform 15">
              <a:extLst>
                <a:ext uri="{FF2B5EF4-FFF2-40B4-BE49-F238E27FC236}">
                  <a16:creationId xmlns:a16="http://schemas.microsoft.com/office/drawing/2014/main" id="{0D7459AE-7E00-4707-B574-1D3636BB46E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2" name="Freeform 16">
              <a:extLst>
                <a:ext uri="{FF2B5EF4-FFF2-40B4-BE49-F238E27FC236}">
                  <a16:creationId xmlns:a16="http://schemas.microsoft.com/office/drawing/2014/main" id="{EF95E020-0C4A-4BD5-84BE-6DF8B8BCAB9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3" name="Freeform 17">
              <a:extLst>
                <a:ext uri="{FF2B5EF4-FFF2-40B4-BE49-F238E27FC236}">
                  <a16:creationId xmlns:a16="http://schemas.microsoft.com/office/drawing/2014/main" id="{18CC4862-B9BB-4E63-9630-AA5241E68A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4" name="Freeform 18">
              <a:extLst>
                <a:ext uri="{FF2B5EF4-FFF2-40B4-BE49-F238E27FC236}">
                  <a16:creationId xmlns:a16="http://schemas.microsoft.com/office/drawing/2014/main" id="{156A0508-DDAB-4BFB-824D-CA9D3D8333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5" name="Freeform 19">
              <a:extLst>
                <a:ext uri="{FF2B5EF4-FFF2-40B4-BE49-F238E27FC236}">
                  <a16:creationId xmlns:a16="http://schemas.microsoft.com/office/drawing/2014/main" id="{E3B0103B-60DE-4385-B84E-53694FB9A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6" name="Freeform 20">
              <a:extLst>
                <a:ext uri="{FF2B5EF4-FFF2-40B4-BE49-F238E27FC236}">
                  <a16:creationId xmlns:a16="http://schemas.microsoft.com/office/drawing/2014/main" id="{C8C1C0D4-C36E-4251-A97F-436AFA37974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7" name="Freeform 21">
              <a:extLst>
                <a:ext uri="{FF2B5EF4-FFF2-40B4-BE49-F238E27FC236}">
                  <a16:creationId xmlns:a16="http://schemas.microsoft.com/office/drawing/2014/main" id="{550D7341-7849-4B72-A2D7-68B7161D43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8" name="Freeform 22">
              <a:extLst>
                <a:ext uri="{FF2B5EF4-FFF2-40B4-BE49-F238E27FC236}">
                  <a16:creationId xmlns:a16="http://schemas.microsoft.com/office/drawing/2014/main" id="{C9E742C7-3FF2-4931-B087-46AAA6C33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9" name="Freeform 23">
              <a:extLst>
                <a:ext uri="{FF2B5EF4-FFF2-40B4-BE49-F238E27FC236}">
                  <a16:creationId xmlns:a16="http://schemas.microsoft.com/office/drawing/2014/main" id="{424AF1DB-9264-4B94-9F0D-EF37F12D470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0" name="Freeform 24">
              <a:extLst>
                <a:ext uri="{FF2B5EF4-FFF2-40B4-BE49-F238E27FC236}">
                  <a16:creationId xmlns:a16="http://schemas.microsoft.com/office/drawing/2014/main" id="{766E43D2-CF93-4468-9B12-FFB234513DD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1" name="Freeform 25">
              <a:extLst>
                <a:ext uri="{FF2B5EF4-FFF2-40B4-BE49-F238E27FC236}">
                  <a16:creationId xmlns:a16="http://schemas.microsoft.com/office/drawing/2014/main" id="{AC24EC38-E0E5-4A4E-A64D-359DD4A559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2" name="Freeform 26">
              <a:extLst>
                <a:ext uri="{FF2B5EF4-FFF2-40B4-BE49-F238E27FC236}">
                  <a16:creationId xmlns:a16="http://schemas.microsoft.com/office/drawing/2014/main" id="{338D8FE1-6073-44CF-857C-9273A160754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3" name="Freeform 27">
              <a:extLst>
                <a:ext uri="{FF2B5EF4-FFF2-40B4-BE49-F238E27FC236}">
                  <a16:creationId xmlns:a16="http://schemas.microsoft.com/office/drawing/2014/main" id="{39BAF819-1ABF-4754-B2E6-8C023A3B9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4" name="Freeform 28">
              <a:extLst>
                <a:ext uri="{FF2B5EF4-FFF2-40B4-BE49-F238E27FC236}">
                  <a16:creationId xmlns:a16="http://schemas.microsoft.com/office/drawing/2014/main" id="{2B5FE77A-C8CA-4E0E-BA89-53BA982E6A1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5" name="Freeform 29">
              <a:extLst>
                <a:ext uri="{FF2B5EF4-FFF2-40B4-BE49-F238E27FC236}">
                  <a16:creationId xmlns:a16="http://schemas.microsoft.com/office/drawing/2014/main" id="{264169FF-BB01-4F56-812A-738BE4AAC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6" name="Freeform 30">
              <a:extLst>
                <a:ext uri="{FF2B5EF4-FFF2-40B4-BE49-F238E27FC236}">
                  <a16:creationId xmlns:a16="http://schemas.microsoft.com/office/drawing/2014/main" id="{831BA8DD-49DA-443B-AD7A-1680CD28753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7" name="Freeform 31">
              <a:extLst>
                <a:ext uri="{FF2B5EF4-FFF2-40B4-BE49-F238E27FC236}">
                  <a16:creationId xmlns:a16="http://schemas.microsoft.com/office/drawing/2014/main" id="{15B5FD47-B408-4DD0-BA9C-76C3F6814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8" name="Freeform 32">
              <a:extLst>
                <a:ext uri="{FF2B5EF4-FFF2-40B4-BE49-F238E27FC236}">
                  <a16:creationId xmlns:a16="http://schemas.microsoft.com/office/drawing/2014/main" id="{2432FB6B-FBB2-438F-A3BC-0392CA9448E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9" name="Rectangle 33">
              <a:extLst>
                <a:ext uri="{FF2B5EF4-FFF2-40B4-BE49-F238E27FC236}">
                  <a16:creationId xmlns:a16="http://schemas.microsoft.com/office/drawing/2014/main" id="{A9E1CA69-4810-4E1D-A227-EA4EF0151FF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00" name="Freeform 34">
              <a:extLst>
                <a:ext uri="{FF2B5EF4-FFF2-40B4-BE49-F238E27FC236}">
                  <a16:creationId xmlns:a16="http://schemas.microsoft.com/office/drawing/2014/main" id="{978653C5-EFDF-4617-9A6A-E810A9C22D3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1" name="Freeform 35">
              <a:extLst>
                <a:ext uri="{FF2B5EF4-FFF2-40B4-BE49-F238E27FC236}">
                  <a16:creationId xmlns:a16="http://schemas.microsoft.com/office/drawing/2014/main" id="{F1B9F231-1E6A-4122-81B0-043E2A5F5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2" name="Freeform 36">
              <a:extLst>
                <a:ext uri="{FF2B5EF4-FFF2-40B4-BE49-F238E27FC236}">
                  <a16:creationId xmlns:a16="http://schemas.microsoft.com/office/drawing/2014/main" id="{DF2B6BD0-0057-43BC-8681-9FAC9FC53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3" name="Freeform 37">
              <a:extLst>
                <a:ext uri="{FF2B5EF4-FFF2-40B4-BE49-F238E27FC236}">
                  <a16:creationId xmlns:a16="http://schemas.microsoft.com/office/drawing/2014/main" id="{6D7D7117-2276-4EB9-882B-A44A2DB066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4" name="Freeform 38">
              <a:extLst>
                <a:ext uri="{FF2B5EF4-FFF2-40B4-BE49-F238E27FC236}">
                  <a16:creationId xmlns:a16="http://schemas.microsoft.com/office/drawing/2014/main" id="{98AD68EB-6444-4B28-8F06-C0B6111ACF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5" name="Freeform 39">
              <a:extLst>
                <a:ext uri="{FF2B5EF4-FFF2-40B4-BE49-F238E27FC236}">
                  <a16:creationId xmlns:a16="http://schemas.microsoft.com/office/drawing/2014/main" id="{438FA125-C459-48A2-913F-F5D04E160E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6" name="Freeform 40">
              <a:extLst>
                <a:ext uri="{FF2B5EF4-FFF2-40B4-BE49-F238E27FC236}">
                  <a16:creationId xmlns:a16="http://schemas.microsoft.com/office/drawing/2014/main" id="{18E796D1-6480-436F-947D-550CCE516E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7" name="Freeform 41">
              <a:extLst>
                <a:ext uri="{FF2B5EF4-FFF2-40B4-BE49-F238E27FC236}">
                  <a16:creationId xmlns:a16="http://schemas.microsoft.com/office/drawing/2014/main" id="{4549B300-4F89-4E35-B5E7-53E3C6A54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8" name="Freeform 42">
              <a:extLst>
                <a:ext uri="{FF2B5EF4-FFF2-40B4-BE49-F238E27FC236}">
                  <a16:creationId xmlns:a16="http://schemas.microsoft.com/office/drawing/2014/main" id="{D8DA6C40-62DD-4FB3-8D06-5A599E38236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9" name="Freeform 43">
              <a:extLst>
                <a:ext uri="{FF2B5EF4-FFF2-40B4-BE49-F238E27FC236}">
                  <a16:creationId xmlns:a16="http://schemas.microsoft.com/office/drawing/2014/main" id="{28EE2B35-9D3D-4925-8DA9-9DF0E40BC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0" name="Freeform 44">
              <a:extLst>
                <a:ext uri="{FF2B5EF4-FFF2-40B4-BE49-F238E27FC236}">
                  <a16:creationId xmlns:a16="http://schemas.microsoft.com/office/drawing/2014/main" id="{9DB82611-4043-4758-81EC-2239619803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1" name="Rectangle 45">
              <a:extLst>
                <a:ext uri="{FF2B5EF4-FFF2-40B4-BE49-F238E27FC236}">
                  <a16:creationId xmlns:a16="http://schemas.microsoft.com/office/drawing/2014/main" id="{A8210AB3-0776-4F74-9227-5E448D1AFA4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12" name="Freeform 46">
              <a:extLst>
                <a:ext uri="{FF2B5EF4-FFF2-40B4-BE49-F238E27FC236}">
                  <a16:creationId xmlns:a16="http://schemas.microsoft.com/office/drawing/2014/main" id="{002C10AB-E300-481E-AFA5-410481B163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3" name="Freeform 47">
              <a:extLst>
                <a:ext uri="{FF2B5EF4-FFF2-40B4-BE49-F238E27FC236}">
                  <a16:creationId xmlns:a16="http://schemas.microsoft.com/office/drawing/2014/main" id="{11F47C5E-0453-4EF5-B969-A8263DC6AF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4" name="Freeform 48">
              <a:extLst>
                <a:ext uri="{FF2B5EF4-FFF2-40B4-BE49-F238E27FC236}">
                  <a16:creationId xmlns:a16="http://schemas.microsoft.com/office/drawing/2014/main" id="{D0CFDC87-55E8-40E1-BD98-4E1EA2C095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5" name="Freeform 49">
              <a:extLst>
                <a:ext uri="{FF2B5EF4-FFF2-40B4-BE49-F238E27FC236}">
                  <a16:creationId xmlns:a16="http://schemas.microsoft.com/office/drawing/2014/main" id="{C1151505-8A7F-41D8-AE03-AD172E38C09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6" name="Freeform 50">
              <a:extLst>
                <a:ext uri="{FF2B5EF4-FFF2-40B4-BE49-F238E27FC236}">
                  <a16:creationId xmlns:a16="http://schemas.microsoft.com/office/drawing/2014/main" id="{918DAD20-1F9F-41A7-B9D0-EE92F9B32D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7" name="Freeform 51">
              <a:extLst>
                <a:ext uri="{FF2B5EF4-FFF2-40B4-BE49-F238E27FC236}">
                  <a16:creationId xmlns:a16="http://schemas.microsoft.com/office/drawing/2014/main" id="{D303B51B-ADCC-43C9-AE4F-0168CFA63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8" name="Freeform 52">
              <a:extLst>
                <a:ext uri="{FF2B5EF4-FFF2-40B4-BE49-F238E27FC236}">
                  <a16:creationId xmlns:a16="http://schemas.microsoft.com/office/drawing/2014/main" id="{5621B409-0B0A-4827-81F9-684C335EE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9" name="Freeform 53">
              <a:extLst>
                <a:ext uri="{FF2B5EF4-FFF2-40B4-BE49-F238E27FC236}">
                  <a16:creationId xmlns:a16="http://schemas.microsoft.com/office/drawing/2014/main" id="{FCA6910E-A4EC-464B-B285-5F1E40AEFF9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0" name="Freeform 54">
              <a:extLst>
                <a:ext uri="{FF2B5EF4-FFF2-40B4-BE49-F238E27FC236}">
                  <a16:creationId xmlns:a16="http://schemas.microsoft.com/office/drawing/2014/main" id="{7D0C75DF-4953-4E72-B34A-2F8BD05235F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1" name="Freeform 55">
              <a:extLst>
                <a:ext uri="{FF2B5EF4-FFF2-40B4-BE49-F238E27FC236}">
                  <a16:creationId xmlns:a16="http://schemas.microsoft.com/office/drawing/2014/main" id="{998A65EA-C434-41FF-B792-2BDC115019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2" name="Freeform 56">
              <a:extLst>
                <a:ext uri="{FF2B5EF4-FFF2-40B4-BE49-F238E27FC236}">
                  <a16:creationId xmlns:a16="http://schemas.microsoft.com/office/drawing/2014/main" id="{3A6D2AE4-7ABD-4946-BE69-5FD3C1A1D6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3" name="Freeform 57">
              <a:extLst>
                <a:ext uri="{FF2B5EF4-FFF2-40B4-BE49-F238E27FC236}">
                  <a16:creationId xmlns:a16="http://schemas.microsoft.com/office/drawing/2014/main" id="{833A81DC-8A3A-4141-A713-A2FE1C572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4" name="Freeform 58">
              <a:extLst>
                <a:ext uri="{FF2B5EF4-FFF2-40B4-BE49-F238E27FC236}">
                  <a16:creationId xmlns:a16="http://schemas.microsoft.com/office/drawing/2014/main" id="{47BB7FFD-57DB-41BD-8D42-9FB58174B1B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pic>
        <p:nvPicPr>
          <p:cNvPr id="126" name="Picture 2">
            <a:extLst>
              <a:ext uri="{FF2B5EF4-FFF2-40B4-BE49-F238E27FC236}">
                <a16:creationId xmlns:a16="http://schemas.microsoft.com/office/drawing/2014/main" id="{3631D3C9-4C1D-4B3A-A737-E6E7800424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3" y="-3747"/>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E927E70-6BC6-402F-A04A-373E867EDACB}"/>
              </a:ext>
            </a:extLst>
          </p:cNvPr>
          <p:cNvSpPr>
            <a:spLocks noGrp="1"/>
          </p:cNvSpPr>
          <p:nvPr>
            <p:ph type="title"/>
          </p:nvPr>
        </p:nvSpPr>
        <p:spPr>
          <a:xfrm>
            <a:off x="8057397" y="1113282"/>
            <a:ext cx="3489569" cy="2396681"/>
          </a:xfrm>
        </p:spPr>
        <p:txBody>
          <a:bodyPr vert="horz" lIns="91440" tIns="45720" rIns="91440" bIns="45720" rtlCol="0" anchor="b">
            <a:normAutofit/>
          </a:bodyPr>
          <a:lstStyle/>
          <a:p>
            <a:r>
              <a:rPr lang="en-US" sz="4400">
                <a:solidFill>
                  <a:srgbClr val="FFFFFF"/>
                </a:solidFill>
              </a:rPr>
              <a:t>Benefits of Coaching</a:t>
            </a:r>
          </a:p>
        </p:txBody>
      </p:sp>
      <p:sp useBgFill="1">
        <p:nvSpPr>
          <p:cNvPr id="128" name="Round Diagonal Corner Rectangle 6">
            <a:extLst>
              <a:ext uri="{FF2B5EF4-FFF2-40B4-BE49-F238E27FC236}">
                <a16:creationId xmlns:a16="http://schemas.microsoft.com/office/drawing/2014/main" id="{5B986EF0-8540-483D-9DDE-1F168FAAC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49" y="808057"/>
            <a:ext cx="6752461" cy="5234394"/>
          </a:xfrm>
          <a:prstGeom prst="round2DiagRect">
            <a:avLst>
              <a:gd name="adj1" fmla="val 741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86505E5-07E7-460B-A9FC-8CC3AF13F395}"/>
              </a:ext>
            </a:extLst>
          </p:cNvPr>
          <p:cNvPicPr>
            <a:picLocks noChangeAspect="1"/>
          </p:cNvPicPr>
          <p:nvPr/>
        </p:nvPicPr>
        <p:blipFill>
          <a:blip r:embed="rId4"/>
          <a:stretch>
            <a:fillRect/>
          </a:stretch>
        </p:blipFill>
        <p:spPr>
          <a:xfrm>
            <a:off x="1187014" y="1249293"/>
            <a:ext cx="6103062" cy="4577297"/>
          </a:xfrm>
          <a:prstGeom prst="rect">
            <a:avLst/>
          </a:prstGeom>
        </p:spPr>
      </p:pic>
    </p:spTree>
    <p:extLst>
      <p:ext uri="{BB962C8B-B14F-4D97-AF65-F5344CB8AC3E}">
        <p14:creationId xmlns:p14="http://schemas.microsoft.com/office/powerpoint/2010/main" val="1805015440"/>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2">
            <a:extLst>
              <a:ext uri="{FF2B5EF4-FFF2-40B4-BE49-F238E27FC236}">
                <a16:creationId xmlns:a16="http://schemas.microsoft.com/office/drawing/2014/main" id="{678E285C-BE9E-45B7-A3EE-B9792DAE991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grpSp>
        <p:nvGrpSpPr>
          <p:cNvPr id="13" name="Group 12">
            <a:extLst>
              <a:ext uri="{FF2B5EF4-FFF2-40B4-BE49-F238E27FC236}">
                <a16:creationId xmlns:a16="http://schemas.microsoft.com/office/drawing/2014/main" id="{AB86F577-8905-4B21-8AF3-C1BB343377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4" name="Rectangle 5">
              <a:extLst>
                <a:ext uri="{FF2B5EF4-FFF2-40B4-BE49-F238E27FC236}">
                  <a16:creationId xmlns:a16="http://schemas.microsoft.com/office/drawing/2014/main" id="{D2F1CFF3-A579-4D24-B5F9-1C71BA6FE5E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5" name="Freeform 6">
              <a:extLst>
                <a:ext uri="{FF2B5EF4-FFF2-40B4-BE49-F238E27FC236}">
                  <a16:creationId xmlns:a16="http://schemas.microsoft.com/office/drawing/2014/main" id="{57601B50-7EB1-43FA-8360-4297BCD763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 name="Freeform 7">
              <a:extLst>
                <a:ext uri="{FF2B5EF4-FFF2-40B4-BE49-F238E27FC236}">
                  <a16:creationId xmlns:a16="http://schemas.microsoft.com/office/drawing/2014/main" id="{60BD8B7A-CD01-4638-A2C9-299AC68B9B9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 name="Rectangle 8">
              <a:extLst>
                <a:ext uri="{FF2B5EF4-FFF2-40B4-BE49-F238E27FC236}">
                  <a16:creationId xmlns:a16="http://schemas.microsoft.com/office/drawing/2014/main" id="{095B58F9-6C29-48BE-9DA6-38550805212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8" name="Freeform 9">
              <a:extLst>
                <a:ext uri="{FF2B5EF4-FFF2-40B4-BE49-F238E27FC236}">
                  <a16:creationId xmlns:a16="http://schemas.microsoft.com/office/drawing/2014/main" id="{0C84674F-2E8A-4B70-B801-00722CDD581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10">
              <a:extLst>
                <a:ext uri="{FF2B5EF4-FFF2-40B4-BE49-F238E27FC236}">
                  <a16:creationId xmlns:a16="http://schemas.microsoft.com/office/drawing/2014/main" id="{34F320BB-D6A9-45FE-8556-498B763B1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11">
              <a:extLst>
                <a:ext uri="{FF2B5EF4-FFF2-40B4-BE49-F238E27FC236}">
                  <a16:creationId xmlns:a16="http://schemas.microsoft.com/office/drawing/2014/main" id="{5493D54A-532A-46ED-AF63-A0A54818EF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12">
              <a:extLst>
                <a:ext uri="{FF2B5EF4-FFF2-40B4-BE49-F238E27FC236}">
                  <a16:creationId xmlns:a16="http://schemas.microsoft.com/office/drawing/2014/main" id="{EAF2EDFA-9C0B-44E2-B4BB-312B58BCA8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Freeform 13">
              <a:extLst>
                <a:ext uri="{FF2B5EF4-FFF2-40B4-BE49-F238E27FC236}">
                  <a16:creationId xmlns:a16="http://schemas.microsoft.com/office/drawing/2014/main" id="{A3641113-CE35-42A4-B605-41BC06BF4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3" name="Freeform 14">
              <a:extLst>
                <a:ext uri="{FF2B5EF4-FFF2-40B4-BE49-F238E27FC236}">
                  <a16:creationId xmlns:a16="http://schemas.microsoft.com/office/drawing/2014/main" id="{DA2E5B2C-BAC4-4440-9B7E-F38783197A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15">
              <a:extLst>
                <a:ext uri="{FF2B5EF4-FFF2-40B4-BE49-F238E27FC236}">
                  <a16:creationId xmlns:a16="http://schemas.microsoft.com/office/drawing/2014/main" id="{D8A506DF-2E53-42C9-94BE-B98E32E0578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16">
              <a:extLst>
                <a:ext uri="{FF2B5EF4-FFF2-40B4-BE49-F238E27FC236}">
                  <a16:creationId xmlns:a16="http://schemas.microsoft.com/office/drawing/2014/main" id="{12934FF8-5F70-40BF-BBB6-5EB941FB9BD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17">
              <a:extLst>
                <a:ext uri="{FF2B5EF4-FFF2-40B4-BE49-F238E27FC236}">
                  <a16:creationId xmlns:a16="http://schemas.microsoft.com/office/drawing/2014/main" id="{8EB3FB08-D01D-4E24-BE40-C16269DF62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Freeform 18">
              <a:extLst>
                <a:ext uri="{FF2B5EF4-FFF2-40B4-BE49-F238E27FC236}">
                  <a16:creationId xmlns:a16="http://schemas.microsoft.com/office/drawing/2014/main" id="{D24E50D7-2753-4169-AD51-C106DA1B7A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8" name="Freeform 19">
              <a:extLst>
                <a:ext uri="{FF2B5EF4-FFF2-40B4-BE49-F238E27FC236}">
                  <a16:creationId xmlns:a16="http://schemas.microsoft.com/office/drawing/2014/main" id="{DF94B7E0-D9B6-4096-94D0-18D3AC0EF6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20">
              <a:extLst>
                <a:ext uri="{FF2B5EF4-FFF2-40B4-BE49-F238E27FC236}">
                  <a16:creationId xmlns:a16="http://schemas.microsoft.com/office/drawing/2014/main" id="{EBC05ADE-BBA2-4387-B005-3196E2E1982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21">
              <a:extLst>
                <a:ext uri="{FF2B5EF4-FFF2-40B4-BE49-F238E27FC236}">
                  <a16:creationId xmlns:a16="http://schemas.microsoft.com/office/drawing/2014/main" id="{BBED1CEE-14D2-442F-AB08-401ABE3EFB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22">
              <a:extLst>
                <a:ext uri="{FF2B5EF4-FFF2-40B4-BE49-F238E27FC236}">
                  <a16:creationId xmlns:a16="http://schemas.microsoft.com/office/drawing/2014/main" id="{4F6574C0-78E8-49EA-84BC-EE9D55707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23">
              <a:extLst>
                <a:ext uri="{FF2B5EF4-FFF2-40B4-BE49-F238E27FC236}">
                  <a16:creationId xmlns:a16="http://schemas.microsoft.com/office/drawing/2014/main" id="{65BCDB0B-615E-4CA1-AFD5-6B121CB7CE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24">
              <a:extLst>
                <a:ext uri="{FF2B5EF4-FFF2-40B4-BE49-F238E27FC236}">
                  <a16:creationId xmlns:a16="http://schemas.microsoft.com/office/drawing/2014/main" id="{40627863-B7FC-44D1-9E53-E728FFF675A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25">
              <a:extLst>
                <a:ext uri="{FF2B5EF4-FFF2-40B4-BE49-F238E27FC236}">
                  <a16:creationId xmlns:a16="http://schemas.microsoft.com/office/drawing/2014/main" id="{52FD6F8C-3AF1-487E-91F4-6E55146F1F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26">
              <a:extLst>
                <a:ext uri="{FF2B5EF4-FFF2-40B4-BE49-F238E27FC236}">
                  <a16:creationId xmlns:a16="http://schemas.microsoft.com/office/drawing/2014/main" id="{50323CF3-93CB-4E03-95C0-B180BB87A8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27">
              <a:extLst>
                <a:ext uri="{FF2B5EF4-FFF2-40B4-BE49-F238E27FC236}">
                  <a16:creationId xmlns:a16="http://schemas.microsoft.com/office/drawing/2014/main" id="{EB47D82F-CF1B-47E6-9FA2-F3A9C5F94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28">
              <a:extLst>
                <a:ext uri="{FF2B5EF4-FFF2-40B4-BE49-F238E27FC236}">
                  <a16:creationId xmlns:a16="http://schemas.microsoft.com/office/drawing/2014/main" id="{0606708F-F2D4-4678-8ED2-39041BC64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8" name="Freeform 29">
              <a:extLst>
                <a:ext uri="{FF2B5EF4-FFF2-40B4-BE49-F238E27FC236}">
                  <a16:creationId xmlns:a16="http://schemas.microsoft.com/office/drawing/2014/main" id="{D7EB95B4-15E4-433D-B36F-21FF341A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9" name="Freeform 30">
              <a:extLst>
                <a:ext uri="{FF2B5EF4-FFF2-40B4-BE49-F238E27FC236}">
                  <a16:creationId xmlns:a16="http://schemas.microsoft.com/office/drawing/2014/main" id="{500A541B-4C75-497C-A489-097ED29964F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0" name="Freeform 31">
              <a:extLst>
                <a:ext uri="{FF2B5EF4-FFF2-40B4-BE49-F238E27FC236}">
                  <a16:creationId xmlns:a16="http://schemas.microsoft.com/office/drawing/2014/main" id="{5789326F-12A4-48B8-B0ED-A6A2AE0C27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1" name="Freeform 32">
              <a:extLst>
                <a:ext uri="{FF2B5EF4-FFF2-40B4-BE49-F238E27FC236}">
                  <a16:creationId xmlns:a16="http://schemas.microsoft.com/office/drawing/2014/main" id="{25FA672E-2B65-477F-AA75-6261CE652F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2" name="Rectangle 33">
              <a:extLst>
                <a:ext uri="{FF2B5EF4-FFF2-40B4-BE49-F238E27FC236}">
                  <a16:creationId xmlns:a16="http://schemas.microsoft.com/office/drawing/2014/main" id="{BB09AF8D-E68B-499C-B9F5-2F365813D3C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43" name="Freeform 34">
              <a:extLst>
                <a:ext uri="{FF2B5EF4-FFF2-40B4-BE49-F238E27FC236}">
                  <a16:creationId xmlns:a16="http://schemas.microsoft.com/office/drawing/2014/main" id="{7991AEAD-B5F3-47BA-9F1B-86C16A84AD3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4" name="Freeform 35">
              <a:extLst>
                <a:ext uri="{FF2B5EF4-FFF2-40B4-BE49-F238E27FC236}">
                  <a16:creationId xmlns:a16="http://schemas.microsoft.com/office/drawing/2014/main" id="{19A85F58-4C3A-4388-B55C-2329EEAECF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5" name="Freeform 36">
              <a:extLst>
                <a:ext uri="{FF2B5EF4-FFF2-40B4-BE49-F238E27FC236}">
                  <a16:creationId xmlns:a16="http://schemas.microsoft.com/office/drawing/2014/main" id="{05652F38-94D9-41B7-A699-7E8F0C78D8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6" name="Freeform 37">
              <a:extLst>
                <a:ext uri="{FF2B5EF4-FFF2-40B4-BE49-F238E27FC236}">
                  <a16:creationId xmlns:a16="http://schemas.microsoft.com/office/drawing/2014/main" id="{3C043852-C250-4518-BB89-C91A349171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7" name="Freeform 38">
              <a:extLst>
                <a:ext uri="{FF2B5EF4-FFF2-40B4-BE49-F238E27FC236}">
                  <a16:creationId xmlns:a16="http://schemas.microsoft.com/office/drawing/2014/main" id="{0CAB9A07-ECF2-416C-8528-F75DACB138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8" name="Freeform 39">
              <a:extLst>
                <a:ext uri="{FF2B5EF4-FFF2-40B4-BE49-F238E27FC236}">
                  <a16:creationId xmlns:a16="http://schemas.microsoft.com/office/drawing/2014/main" id="{904A314C-A829-4AA6-92E2-529BCCF95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9" name="Freeform 40">
              <a:extLst>
                <a:ext uri="{FF2B5EF4-FFF2-40B4-BE49-F238E27FC236}">
                  <a16:creationId xmlns:a16="http://schemas.microsoft.com/office/drawing/2014/main" id="{244EE6BA-4569-43ED-9E2E-1FB66201B7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0" name="Freeform 41">
              <a:extLst>
                <a:ext uri="{FF2B5EF4-FFF2-40B4-BE49-F238E27FC236}">
                  <a16:creationId xmlns:a16="http://schemas.microsoft.com/office/drawing/2014/main" id="{BEB8252E-FB2A-4BB5-BEC6-CA10FF6F7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1" name="Freeform 42">
              <a:extLst>
                <a:ext uri="{FF2B5EF4-FFF2-40B4-BE49-F238E27FC236}">
                  <a16:creationId xmlns:a16="http://schemas.microsoft.com/office/drawing/2014/main" id="{91414711-C3A4-4E96-854A-DDDEB2F2E3E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2" name="Freeform 43">
              <a:extLst>
                <a:ext uri="{FF2B5EF4-FFF2-40B4-BE49-F238E27FC236}">
                  <a16:creationId xmlns:a16="http://schemas.microsoft.com/office/drawing/2014/main" id="{86815BA8-3055-4B42-98C3-4202FD92E0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3" name="Freeform 44">
              <a:extLst>
                <a:ext uri="{FF2B5EF4-FFF2-40B4-BE49-F238E27FC236}">
                  <a16:creationId xmlns:a16="http://schemas.microsoft.com/office/drawing/2014/main" id="{44457813-E991-44AE-9A83-B7488D1F36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4" name="Rectangle 45">
              <a:extLst>
                <a:ext uri="{FF2B5EF4-FFF2-40B4-BE49-F238E27FC236}">
                  <a16:creationId xmlns:a16="http://schemas.microsoft.com/office/drawing/2014/main" id="{8CE1CF47-A73F-4560-8835-AE1DC51E5C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55" name="Freeform 46">
              <a:extLst>
                <a:ext uri="{FF2B5EF4-FFF2-40B4-BE49-F238E27FC236}">
                  <a16:creationId xmlns:a16="http://schemas.microsoft.com/office/drawing/2014/main" id="{C2A935E4-AACC-4CB9-995E-D28617887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6" name="Freeform 47">
              <a:extLst>
                <a:ext uri="{FF2B5EF4-FFF2-40B4-BE49-F238E27FC236}">
                  <a16:creationId xmlns:a16="http://schemas.microsoft.com/office/drawing/2014/main" id="{93B5B778-8ACB-4004-932D-BD95997BAEF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7" name="Freeform 48">
              <a:extLst>
                <a:ext uri="{FF2B5EF4-FFF2-40B4-BE49-F238E27FC236}">
                  <a16:creationId xmlns:a16="http://schemas.microsoft.com/office/drawing/2014/main" id="{1434AF34-0919-40AD-84B1-446D4FF2D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8" name="Freeform 49">
              <a:extLst>
                <a:ext uri="{FF2B5EF4-FFF2-40B4-BE49-F238E27FC236}">
                  <a16:creationId xmlns:a16="http://schemas.microsoft.com/office/drawing/2014/main" id="{29546CF3-6DDD-4073-AB7F-C6E722257A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9" name="Freeform 50">
              <a:extLst>
                <a:ext uri="{FF2B5EF4-FFF2-40B4-BE49-F238E27FC236}">
                  <a16:creationId xmlns:a16="http://schemas.microsoft.com/office/drawing/2014/main" id="{289D46AB-128A-477F-B6C9-F40F115D6C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0" name="Freeform 51">
              <a:extLst>
                <a:ext uri="{FF2B5EF4-FFF2-40B4-BE49-F238E27FC236}">
                  <a16:creationId xmlns:a16="http://schemas.microsoft.com/office/drawing/2014/main" id="{A7DA7E67-3368-44AD-AACD-EB64AE3487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1" name="Freeform 52">
              <a:extLst>
                <a:ext uri="{FF2B5EF4-FFF2-40B4-BE49-F238E27FC236}">
                  <a16:creationId xmlns:a16="http://schemas.microsoft.com/office/drawing/2014/main" id="{78BB1152-AB85-4AD8-BBA1-07CEA1F508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2" name="Freeform 53">
              <a:extLst>
                <a:ext uri="{FF2B5EF4-FFF2-40B4-BE49-F238E27FC236}">
                  <a16:creationId xmlns:a16="http://schemas.microsoft.com/office/drawing/2014/main" id="{A982E7F2-DD68-4093-B9C5-3E42B475AB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3" name="Freeform 54">
              <a:extLst>
                <a:ext uri="{FF2B5EF4-FFF2-40B4-BE49-F238E27FC236}">
                  <a16:creationId xmlns:a16="http://schemas.microsoft.com/office/drawing/2014/main" id="{A682E224-4CD6-420B-897A-B23D50B82E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4" name="Freeform 55">
              <a:extLst>
                <a:ext uri="{FF2B5EF4-FFF2-40B4-BE49-F238E27FC236}">
                  <a16:creationId xmlns:a16="http://schemas.microsoft.com/office/drawing/2014/main" id="{31B90F10-06CD-480E-8D35-6E0FFFB894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5" name="Freeform 56">
              <a:extLst>
                <a:ext uri="{FF2B5EF4-FFF2-40B4-BE49-F238E27FC236}">
                  <a16:creationId xmlns:a16="http://schemas.microsoft.com/office/drawing/2014/main" id="{7BC977DB-69B0-4D8D-B77C-E1127EC417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6" name="Freeform 57">
              <a:extLst>
                <a:ext uri="{FF2B5EF4-FFF2-40B4-BE49-F238E27FC236}">
                  <a16:creationId xmlns:a16="http://schemas.microsoft.com/office/drawing/2014/main" id="{24127454-3FCB-41D6-ACFB-81D7E05A79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7" name="Freeform 58">
              <a:extLst>
                <a:ext uri="{FF2B5EF4-FFF2-40B4-BE49-F238E27FC236}">
                  <a16:creationId xmlns:a16="http://schemas.microsoft.com/office/drawing/2014/main" id="{7AA80D42-B8A8-475B-ADBF-99719CE9FE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69" name="Rectangle 68">
            <a:extLst>
              <a:ext uri="{FF2B5EF4-FFF2-40B4-BE49-F238E27FC236}">
                <a16:creationId xmlns:a16="http://schemas.microsoft.com/office/drawing/2014/main" id="{D706AE2E-B17B-43A3-84F8-9C0FE9466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2003"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71" name="Group 70">
            <a:extLst>
              <a:ext uri="{FF2B5EF4-FFF2-40B4-BE49-F238E27FC236}">
                <a16:creationId xmlns:a16="http://schemas.microsoft.com/office/drawing/2014/main" id="{CEFFB8CF-3E94-42D7-849C-841E7744B2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bg2"/>
              </a:gs>
              <a:gs pos="100000">
                <a:schemeClr val="tx2">
                  <a:lumMod val="60000"/>
                  <a:lumOff val="40000"/>
                </a:schemeClr>
              </a:gs>
            </a:gsLst>
            <a:lin ang="5400000" scaled="0"/>
            <a:tileRect/>
          </a:gradFill>
        </p:grpSpPr>
        <p:sp>
          <p:nvSpPr>
            <p:cNvPr id="72" name="Rectangle 5">
              <a:extLst>
                <a:ext uri="{FF2B5EF4-FFF2-40B4-BE49-F238E27FC236}">
                  <a16:creationId xmlns:a16="http://schemas.microsoft.com/office/drawing/2014/main" id="{C274DE9A-4502-4454-911E-B7FE9ED6DE3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73" name="Freeform 6">
              <a:extLst>
                <a:ext uri="{FF2B5EF4-FFF2-40B4-BE49-F238E27FC236}">
                  <a16:creationId xmlns:a16="http://schemas.microsoft.com/office/drawing/2014/main" id="{76AFCF59-7BED-416B-ACD9-EA099C9B29A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4" name="Freeform 7">
              <a:extLst>
                <a:ext uri="{FF2B5EF4-FFF2-40B4-BE49-F238E27FC236}">
                  <a16:creationId xmlns:a16="http://schemas.microsoft.com/office/drawing/2014/main" id="{8EEECEBC-B149-42E5-8164-EE5456F062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5" name="Rectangle 8">
              <a:extLst>
                <a:ext uri="{FF2B5EF4-FFF2-40B4-BE49-F238E27FC236}">
                  <a16:creationId xmlns:a16="http://schemas.microsoft.com/office/drawing/2014/main" id="{03B49256-D2D8-436B-8F29-0C7E53366F1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76" name="Freeform 9">
              <a:extLst>
                <a:ext uri="{FF2B5EF4-FFF2-40B4-BE49-F238E27FC236}">
                  <a16:creationId xmlns:a16="http://schemas.microsoft.com/office/drawing/2014/main" id="{4045E56F-B537-408E-B346-B9B15C39A51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7" name="Freeform 10">
              <a:extLst>
                <a:ext uri="{FF2B5EF4-FFF2-40B4-BE49-F238E27FC236}">
                  <a16:creationId xmlns:a16="http://schemas.microsoft.com/office/drawing/2014/main" id="{904BDB2F-0893-4AD7-A871-C808C9651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8" name="Freeform 11">
              <a:extLst>
                <a:ext uri="{FF2B5EF4-FFF2-40B4-BE49-F238E27FC236}">
                  <a16:creationId xmlns:a16="http://schemas.microsoft.com/office/drawing/2014/main" id="{512D8C6F-C154-4928-9891-DDCF50DA6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9" name="Freeform 12">
              <a:extLst>
                <a:ext uri="{FF2B5EF4-FFF2-40B4-BE49-F238E27FC236}">
                  <a16:creationId xmlns:a16="http://schemas.microsoft.com/office/drawing/2014/main" id="{7E2BBA63-D694-4AD5-976F-4F1CDB204A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0" name="Freeform 13">
              <a:extLst>
                <a:ext uri="{FF2B5EF4-FFF2-40B4-BE49-F238E27FC236}">
                  <a16:creationId xmlns:a16="http://schemas.microsoft.com/office/drawing/2014/main" id="{394F9847-4F95-42E8-AE7E-8DD8A0E27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1" name="Freeform 14">
              <a:extLst>
                <a:ext uri="{FF2B5EF4-FFF2-40B4-BE49-F238E27FC236}">
                  <a16:creationId xmlns:a16="http://schemas.microsoft.com/office/drawing/2014/main" id="{48CE4CA3-085D-44AC-996B-9F347B7BC1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2" name="Freeform 15">
              <a:extLst>
                <a:ext uri="{FF2B5EF4-FFF2-40B4-BE49-F238E27FC236}">
                  <a16:creationId xmlns:a16="http://schemas.microsoft.com/office/drawing/2014/main" id="{0D7459AE-7E00-4707-B574-1D3636BB46E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3" name="Freeform 16">
              <a:extLst>
                <a:ext uri="{FF2B5EF4-FFF2-40B4-BE49-F238E27FC236}">
                  <a16:creationId xmlns:a16="http://schemas.microsoft.com/office/drawing/2014/main" id="{EF95E020-0C4A-4BD5-84BE-6DF8B8BCAB9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4" name="Freeform 17">
              <a:extLst>
                <a:ext uri="{FF2B5EF4-FFF2-40B4-BE49-F238E27FC236}">
                  <a16:creationId xmlns:a16="http://schemas.microsoft.com/office/drawing/2014/main" id="{18CC4862-B9BB-4E63-9630-AA5241E68A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5" name="Freeform 18">
              <a:extLst>
                <a:ext uri="{FF2B5EF4-FFF2-40B4-BE49-F238E27FC236}">
                  <a16:creationId xmlns:a16="http://schemas.microsoft.com/office/drawing/2014/main" id="{156A0508-DDAB-4BFB-824D-CA9D3D8333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6" name="Freeform 19">
              <a:extLst>
                <a:ext uri="{FF2B5EF4-FFF2-40B4-BE49-F238E27FC236}">
                  <a16:creationId xmlns:a16="http://schemas.microsoft.com/office/drawing/2014/main" id="{E3B0103B-60DE-4385-B84E-53694FB9A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7" name="Freeform 20">
              <a:extLst>
                <a:ext uri="{FF2B5EF4-FFF2-40B4-BE49-F238E27FC236}">
                  <a16:creationId xmlns:a16="http://schemas.microsoft.com/office/drawing/2014/main" id="{C8C1C0D4-C36E-4251-A97F-436AFA37974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8" name="Freeform 21">
              <a:extLst>
                <a:ext uri="{FF2B5EF4-FFF2-40B4-BE49-F238E27FC236}">
                  <a16:creationId xmlns:a16="http://schemas.microsoft.com/office/drawing/2014/main" id="{550D7341-7849-4B72-A2D7-68B7161D43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9" name="Freeform 22">
              <a:extLst>
                <a:ext uri="{FF2B5EF4-FFF2-40B4-BE49-F238E27FC236}">
                  <a16:creationId xmlns:a16="http://schemas.microsoft.com/office/drawing/2014/main" id="{C9E742C7-3FF2-4931-B087-46AAA6C33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0" name="Freeform 23">
              <a:extLst>
                <a:ext uri="{FF2B5EF4-FFF2-40B4-BE49-F238E27FC236}">
                  <a16:creationId xmlns:a16="http://schemas.microsoft.com/office/drawing/2014/main" id="{424AF1DB-9264-4B94-9F0D-EF37F12D470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1" name="Freeform 24">
              <a:extLst>
                <a:ext uri="{FF2B5EF4-FFF2-40B4-BE49-F238E27FC236}">
                  <a16:creationId xmlns:a16="http://schemas.microsoft.com/office/drawing/2014/main" id="{766E43D2-CF93-4468-9B12-FFB234513DD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2" name="Freeform 25">
              <a:extLst>
                <a:ext uri="{FF2B5EF4-FFF2-40B4-BE49-F238E27FC236}">
                  <a16:creationId xmlns:a16="http://schemas.microsoft.com/office/drawing/2014/main" id="{AC24EC38-E0E5-4A4E-A64D-359DD4A559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3" name="Freeform 26">
              <a:extLst>
                <a:ext uri="{FF2B5EF4-FFF2-40B4-BE49-F238E27FC236}">
                  <a16:creationId xmlns:a16="http://schemas.microsoft.com/office/drawing/2014/main" id="{338D8FE1-6073-44CF-857C-9273A160754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4" name="Freeform 27">
              <a:extLst>
                <a:ext uri="{FF2B5EF4-FFF2-40B4-BE49-F238E27FC236}">
                  <a16:creationId xmlns:a16="http://schemas.microsoft.com/office/drawing/2014/main" id="{39BAF819-1ABF-4754-B2E6-8C023A3B9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5" name="Freeform 28">
              <a:extLst>
                <a:ext uri="{FF2B5EF4-FFF2-40B4-BE49-F238E27FC236}">
                  <a16:creationId xmlns:a16="http://schemas.microsoft.com/office/drawing/2014/main" id="{2B5FE77A-C8CA-4E0E-BA89-53BA982E6A1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6" name="Freeform 29">
              <a:extLst>
                <a:ext uri="{FF2B5EF4-FFF2-40B4-BE49-F238E27FC236}">
                  <a16:creationId xmlns:a16="http://schemas.microsoft.com/office/drawing/2014/main" id="{264169FF-BB01-4F56-812A-738BE4AAC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7" name="Freeform 30">
              <a:extLst>
                <a:ext uri="{FF2B5EF4-FFF2-40B4-BE49-F238E27FC236}">
                  <a16:creationId xmlns:a16="http://schemas.microsoft.com/office/drawing/2014/main" id="{831BA8DD-49DA-443B-AD7A-1680CD28753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8" name="Freeform 31">
              <a:extLst>
                <a:ext uri="{FF2B5EF4-FFF2-40B4-BE49-F238E27FC236}">
                  <a16:creationId xmlns:a16="http://schemas.microsoft.com/office/drawing/2014/main" id="{15B5FD47-B408-4DD0-BA9C-76C3F6814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9" name="Freeform 32">
              <a:extLst>
                <a:ext uri="{FF2B5EF4-FFF2-40B4-BE49-F238E27FC236}">
                  <a16:creationId xmlns:a16="http://schemas.microsoft.com/office/drawing/2014/main" id="{2432FB6B-FBB2-438F-A3BC-0392CA9448E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0" name="Rectangle 33">
              <a:extLst>
                <a:ext uri="{FF2B5EF4-FFF2-40B4-BE49-F238E27FC236}">
                  <a16:creationId xmlns:a16="http://schemas.microsoft.com/office/drawing/2014/main" id="{A9E1CA69-4810-4E1D-A227-EA4EF0151FF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01" name="Freeform 34">
              <a:extLst>
                <a:ext uri="{FF2B5EF4-FFF2-40B4-BE49-F238E27FC236}">
                  <a16:creationId xmlns:a16="http://schemas.microsoft.com/office/drawing/2014/main" id="{978653C5-EFDF-4617-9A6A-E810A9C22D3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2" name="Freeform 35">
              <a:extLst>
                <a:ext uri="{FF2B5EF4-FFF2-40B4-BE49-F238E27FC236}">
                  <a16:creationId xmlns:a16="http://schemas.microsoft.com/office/drawing/2014/main" id="{F1B9F231-1E6A-4122-81B0-043E2A5F5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3" name="Freeform 36">
              <a:extLst>
                <a:ext uri="{FF2B5EF4-FFF2-40B4-BE49-F238E27FC236}">
                  <a16:creationId xmlns:a16="http://schemas.microsoft.com/office/drawing/2014/main" id="{DF2B6BD0-0057-43BC-8681-9FAC9FC53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4" name="Freeform 37">
              <a:extLst>
                <a:ext uri="{FF2B5EF4-FFF2-40B4-BE49-F238E27FC236}">
                  <a16:creationId xmlns:a16="http://schemas.microsoft.com/office/drawing/2014/main" id="{6D7D7117-2276-4EB9-882B-A44A2DB066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5" name="Freeform 38">
              <a:extLst>
                <a:ext uri="{FF2B5EF4-FFF2-40B4-BE49-F238E27FC236}">
                  <a16:creationId xmlns:a16="http://schemas.microsoft.com/office/drawing/2014/main" id="{98AD68EB-6444-4B28-8F06-C0B6111ACF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6" name="Freeform 39">
              <a:extLst>
                <a:ext uri="{FF2B5EF4-FFF2-40B4-BE49-F238E27FC236}">
                  <a16:creationId xmlns:a16="http://schemas.microsoft.com/office/drawing/2014/main" id="{438FA125-C459-48A2-913F-F5D04E160E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7" name="Freeform 40">
              <a:extLst>
                <a:ext uri="{FF2B5EF4-FFF2-40B4-BE49-F238E27FC236}">
                  <a16:creationId xmlns:a16="http://schemas.microsoft.com/office/drawing/2014/main" id="{18E796D1-6480-436F-947D-550CCE516E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8" name="Freeform 41">
              <a:extLst>
                <a:ext uri="{FF2B5EF4-FFF2-40B4-BE49-F238E27FC236}">
                  <a16:creationId xmlns:a16="http://schemas.microsoft.com/office/drawing/2014/main" id="{4549B300-4F89-4E35-B5E7-53E3C6A54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9" name="Freeform 42">
              <a:extLst>
                <a:ext uri="{FF2B5EF4-FFF2-40B4-BE49-F238E27FC236}">
                  <a16:creationId xmlns:a16="http://schemas.microsoft.com/office/drawing/2014/main" id="{D8DA6C40-62DD-4FB3-8D06-5A599E38236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0" name="Freeform 43">
              <a:extLst>
                <a:ext uri="{FF2B5EF4-FFF2-40B4-BE49-F238E27FC236}">
                  <a16:creationId xmlns:a16="http://schemas.microsoft.com/office/drawing/2014/main" id="{28EE2B35-9D3D-4925-8DA9-9DF0E40BC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1" name="Freeform 44">
              <a:extLst>
                <a:ext uri="{FF2B5EF4-FFF2-40B4-BE49-F238E27FC236}">
                  <a16:creationId xmlns:a16="http://schemas.microsoft.com/office/drawing/2014/main" id="{9DB82611-4043-4758-81EC-2239619803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2" name="Rectangle 45">
              <a:extLst>
                <a:ext uri="{FF2B5EF4-FFF2-40B4-BE49-F238E27FC236}">
                  <a16:creationId xmlns:a16="http://schemas.microsoft.com/office/drawing/2014/main" id="{A8210AB3-0776-4F74-9227-5E448D1AFA4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13" name="Freeform 46">
              <a:extLst>
                <a:ext uri="{FF2B5EF4-FFF2-40B4-BE49-F238E27FC236}">
                  <a16:creationId xmlns:a16="http://schemas.microsoft.com/office/drawing/2014/main" id="{002C10AB-E300-481E-AFA5-410481B163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4" name="Freeform 47">
              <a:extLst>
                <a:ext uri="{FF2B5EF4-FFF2-40B4-BE49-F238E27FC236}">
                  <a16:creationId xmlns:a16="http://schemas.microsoft.com/office/drawing/2014/main" id="{11F47C5E-0453-4EF5-B969-A8263DC6AF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5" name="Freeform 48">
              <a:extLst>
                <a:ext uri="{FF2B5EF4-FFF2-40B4-BE49-F238E27FC236}">
                  <a16:creationId xmlns:a16="http://schemas.microsoft.com/office/drawing/2014/main" id="{D0CFDC87-55E8-40E1-BD98-4E1EA2C095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6" name="Freeform 49">
              <a:extLst>
                <a:ext uri="{FF2B5EF4-FFF2-40B4-BE49-F238E27FC236}">
                  <a16:creationId xmlns:a16="http://schemas.microsoft.com/office/drawing/2014/main" id="{C1151505-8A7F-41D8-AE03-AD172E38C09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7" name="Freeform 50">
              <a:extLst>
                <a:ext uri="{FF2B5EF4-FFF2-40B4-BE49-F238E27FC236}">
                  <a16:creationId xmlns:a16="http://schemas.microsoft.com/office/drawing/2014/main" id="{918DAD20-1F9F-41A7-B9D0-EE92F9B32D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8" name="Freeform 51">
              <a:extLst>
                <a:ext uri="{FF2B5EF4-FFF2-40B4-BE49-F238E27FC236}">
                  <a16:creationId xmlns:a16="http://schemas.microsoft.com/office/drawing/2014/main" id="{D303B51B-ADCC-43C9-AE4F-0168CFA63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9" name="Freeform 52">
              <a:extLst>
                <a:ext uri="{FF2B5EF4-FFF2-40B4-BE49-F238E27FC236}">
                  <a16:creationId xmlns:a16="http://schemas.microsoft.com/office/drawing/2014/main" id="{5621B409-0B0A-4827-81F9-684C335EE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0" name="Freeform 53">
              <a:extLst>
                <a:ext uri="{FF2B5EF4-FFF2-40B4-BE49-F238E27FC236}">
                  <a16:creationId xmlns:a16="http://schemas.microsoft.com/office/drawing/2014/main" id="{FCA6910E-A4EC-464B-B285-5F1E40AEFF9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1" name="Freeform 54">
              <a:extLst>
                <a:ext uri="{FF2B5EF4-FFF2-40B4-BE49-F238E27FC236}">
                  <a16:creationId xmlns:a16="http://schemas.microsoft.com/office/drawing/2014/main" id="{7D0C75DF-4953-4E72-B34A-2F8BD05235F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2" name="Freeform 55">
              <a:extLst>
                <a:ext uri="{FF2B5EF4-FFF2-40B4-BE49-F238E27FC236}">
                  <a16:creationId xmlns:a16="http://schemas.microsoft.com/office/drawing/2014/main" id="{998A65EA-C434-41FF-B792-2BDC115019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3" name="Freeform 56">
              <a:extLst>
                <a:ext uri="{FF2B5EF4-FFF2-40B4-BE49-F238E27FC236}">
                  <a16:creationId xmlns:a16="http://schemas.microsoft.com/office/drawing/2014/main" id="{3A6D2AE4-7ABD-4946-BE69-5FD3C1A1D6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4" name="Freeform 57">
              <a:extLst>
                <a:ext uri="{FF2B5EF4-FFF2-40B4-BE49-F238E27FC236}">
                  <a16:creationId xmlns:a16="http://schemas.microsoft.com/office/drawing/2014/main" id="{833A81DC-8A3A-4141-A713-A2FE1C572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5" name="Freeform 58">
              <a:extLst>
                <a:ext uri="{FF2B5EF4-FFF2-40B4-BE49-F238E27FC236}">
                  <a16:creationId xmlns:a16="http://schemas.microsoft.com/office/drawing/2014/main" id="{47BB7FFD-57DB-41BD-8D42-9FB58174B1B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pic>
        <p:nvPicPr>
          <p:cNvPr id="127" name="Picture 2">
            <a:extLst>
              <a:ext uri="{FF2B5EF4-FFF2-40B4-BE49-F238E27FC236}">
                <a16:creationId xmlns:a16="http://schemas.microsoft.com/office/drawing/2014/main" id="{3631D3C9-4C1D-4B3A-A737-E6E7800424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3" y="-3747"/>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5" name="Title 4">
            <a:extLst>
              <a:ext uri="{FF2B5EF4-FFF2-40B4-BE49-F238E27FC236}">
                <a16:creationId xmlns:a16="http://schemas.microsoft.com/office/drawing/2014/main" id="{51D2FDB9-EB6C-4971-8452-E494C93FABE8}"/>
              </a:ext>
            </a:extLst>
          </p:cNvPr>
          <p:cNvSpPr>
            <a:spLocks noGrp="1"/>
          </p:cNvSpPr>
          <p:nvPr>
            <p:ph type="title"/>
          </p:nvPr>
        </p:nvSpPr>
        <p:spPr>
          <a:xfrm>
            <a:off x="8057397" y="1113282"/>
            <a:ext cx="3489569" cy="2396681"/>
          </a:xfrm>
        </p:spPr>
        <p:txBody>
          <a:bodyPr vert="horz" lIns="91440" tIns="45720" rIns="91440" bIns="45720" rtlCol="0" anchor="b">
            <a:normAutofit/>
          </a:bodyPr>
          <a:lstStyle/>
          <a:p>
            <a:r>
              <a:rPr lang="en-US" sz="4400" dirty="0">
                <a:solidFill>
                  <a:srgbClr val="FFFFFF"/>
                </a:solidFill>
              </a:rPr>
              <a:t>Benefits of Mentoring</a:t>
            </a:r>
            <a:br>
              <a:rPr lang="en-US" sz="4400" dirty="0">
                <a:solidFill>
                  <a:srgbClr val="FFFFFF"/>
                </a:solidFill>
              </a:rPr>
            </a:br>
            <a:endParaRPr lang="en-US" sz="4400" dirty="0">
              <a:solidFill>
                <a:srgbClr val="FFFFFF"/>
              </a:solidFill>
            </a:endParaRPr>
          </a:p>
        </p:txBody>
      </p:sp>
      <p:sp useBgFill="1">
        <p:nvSpPr>
          <p:cNvPr id="129" name="Round Diagonal Corner Rectangle 6">
            <a:extLst>
              <a:ext uri="{FF2B5EF4-FFF2-40B4-BE49-F238E27FC236}">
                <a16:creationId xmlns:a16="http://schemas.microsoft.com/office/drawing/2014/main" id="{5B986EF0-8540-483D-9DDE-1F168FAAC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49" y="808057"/>
            <a:ext cx="6752461" cy="5234394"/>
          </a:xfrm>
          <a:prstGeom prst="round2DiagRect">
            <a:avLst>
              <a:gd name="adj1" fmla="val 741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079267EF-BE18-4C1B-94A5-0E9A41DE2C22}"/>
              </a:ext>
            </a:extLst>
          </p:cNvPr>
          <p:cNvPicPr>
            <a:picLocks noChangeAspect="1"/>
          </p:cNvPicPr>
          <p:nvPr/>
        </p:nvPicPr>
        <p:blipFill>
          <a:blip r:embed="rId4"/>
          <a:stretch>
            <a:fillRect/>
          </a:stretch>
        </p:blipFill>
        <p:spPr>
          <a:xfrm>
            <a:off x="1118988" y="1805473"/>
            <a:ext cx="6112382" cy="3239562"/>
          </a:xfrm>
          <a:prstGeom prst="rect">
            <a:avLst/>
          </a:prstGeom>
        </p:spPr>
      </p:pic>
    </p:spTree>
    <p:extLst>
      <p:ext uri="{BB962C8B-B14F-4D97-AF65-F5344CB8AC3E}">
        <p14:creationId xmlns:p14="http://schemas.microsoft.com/office/powerpoint/2010/main" val="3805739351"/>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96F4D-B7AE-4F46-B624-AAE5831E8643}"/>
              </a:ext>
            </a:extLst>
          </p:cNvPr>
          <p:cNvSpPr>
            <a:spLocks noGrp="1"/>
          </p:cNvSpPr>
          <p:nvPr>
            <p:ph type="title"/>
          </p:nvPr>
        </p:nvSpPr>
        <p:spPr>
          <a:xfrm>
            <a:off x="7914894" y="1122363"/>
            <a:ext cx="3156229" cy="2387600"/>
          </a:xfrm>
        </p:spPr>
        <p:txBody>
          <a:bodyPr vert="horz" lIns="91440" tIns="45720" rIns="91440" bIns="45720" rtlCol="0" anchor="b">
            <a:noAutofit/>
          </a:bodyPr>
          <a:lstStyle/>
          <a:p>
            <a:r>
              <a:rPr lang="en-US" dirty="0"/>
              <a:t>Team Coaching</a:t>
            </a:r>
            <a:br>
              <a:rPr lang="en-US" sz="2400" dirty="0"/>
            </a:br>
            <a:endParaRPr lang="en-US" sz="2400" dirty="0"/>
          </a:p>
        </p:txBody>
      </p:sp>
      <p:pic>
        <p:nvPicPr>
          <p:cNvPr id="3" name="Picture 2" descr="A close up of a sign&#10;&#10;Description automatically generated">
            <a:extLst>
              <a:ext uri="{FF2B5EF4-FFF2-40B4-BE49-F238E27FC236}">
                <a16:creationId xmlns:a16="http://schemas.microsoft.com/office/drawing/2014/main" id="{595224B0-25B5-47D2-A046-47D4187B8D5F}"/>
              </a:ext>
            </a:extLst>
          </p:cNvPr>
          <p:cNvPicPr>
            <a:picLocks noChangeAspect="1"/>
          </p:cNvPicPr>
          <p:nvPr/>
        </p:nvPicPr>
        <p:blipFill rotWithShape="1">
          <a:blip r:embed="rId4"/>
          <a:srcRect t="9269" r="-2" b="-2"/>
          <a:stretch/>
        </p:blipFill>
        <p:spPr>
          <a:xfrm>
            <a:off x="-5597" y="10"/>
            <a:ext cx="7558541" cy="6857990"/>
          </a:xfrm>
          <a:prstGeom prst="rect">
            <a:avLst/>
          </a:prstGeom>
        </p:spPr>
      </p:pic>
    </p:spTree>
    <p:extLst>
      <p:ext uri="{BB962C8B-B14F-4D97-AF65-F5344CB8AC3E}">
        <p14:creationId xmlns:p14="http://schemas.microsoft.com/office/powerpoint/2010/main" val="34712849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78616-CD92-4C23-A7A6-46DAA4B03F94}"/>
              </a:ext>
            </a:extLst>
          </p:cNvPr>
          <p:cNvSpPr>
            <a:spLocks noGrp="1"/>
          </p:cNvSpPr>
          <p:nvPr>
            <p:ph type="title"/>
          </p:nvPr>
        </p:nvSpPr>
        <p:spPr>
          <a:xfrm>
            <a:off x="7914894" y="1122363"/>
            <a:ext cx="3156229" cy="2387600"/>
          </a:xfrm>
        </p:spPr>
        <p:txBody>
          <a:bodyPr vert="horz" lIns="91440" tIns="45720" rIns="91440" bIns="45720" rtlCol="0" anchor="b">
            <a:normAutofit/>
          </a:bodyPr>
          <a:lstStyle/>
          <a:p>
            <a:r>
              <a:rPr lang="en-US" sz="3400"/>
              <a:t>Collaborative Coaching</a:t>
            </a:r>
          </a:p>
        </p:txBody>
      </p:sp>
      <p:pic>
        <p:nvPicPr>
          <p:cNvPr id="3" name="Picture 2" descr="A close up of a logo&#10;&#10;Description automatically generated">
            <a:extLst>
              <a:ext uri="{FF2B5EF4-FFF2-40B4-BE49-F238E27FC236}">
                <a16:creationId xmlns:a16="http://schemas.microsoft.com/office/drawing/2014/main" id="{6181C603-5B3D-477F-B976-5D1E2431D32E}"/>
              </a:ext>
            </a:extLst>
          </p:cNvPr>
          <p:cNvPicPr>
            <a:picLocks noChangeAspect="1"/>
          </p:cNvPicPr>
          <p:nvPr/>
        </p:nvPicPr>
        <p:blipFill rotWithShape="1">
          <a:blip r:embed="rId4"/>
          <a:srcRect l="7857" r="7829" b="1"/>
          <a:stretch/>
        </p:blipFill>
        <p:spPr>
          <a:xfrm>
            <a:off x="-5597" y="10"/>
            <a:ext cx="7558541" cy="6857990"/>
          </a:xfrm>
          <a:prstGeom prst="rect">
            <a:avLst/>
          </a:prstGeom>
        </p:spPr>
      </p:pic>
    </p:spTree>
    <p:extLst>
      <p:ext uri="{BB962C8B-B14F-4D97-AF65-F5344CB8AC3E}">
        <p14:creationId xmlns:p14="http://schemas.microsoft.com/office/powerpoint/2010/main" val="23901018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8EC75-6248-4400-9C7F-7045D2C17E9C}"/>
              </a:ext>
            </a:extLst>
          </p:cNvPr>
          <p:cNvSpPr>
            <a:spLocks noGrp="1"/>
          </p:cNvSpPr>
          <p:nvPr>
            <p:ph type="title"/>
          </p:nvPr>
        </p:nvSpPr>
        <p:spPr>
          <a:xfrm>
            <a:off x="7914894" y="1122363"/>
            <a:ext cx="3156229" cy="2387600"/>
          </a:xfrm>
        </p:spPr>
        <p:txBody>
          <a:bodyPr vert="horz" lIns="91440" tIns="45720" rIns="91440" bIns="45720" rtlCol="0" anchor="b">
            <a:normAutofit/>
          </a:bodyPr>
          <a:lstStyle/>
          <a:p>
            <a:r>
              <a:rPr lang="en-US" sz="4800"/>
              <a:t>Peer Coaching</a:t>
            </a:r>
          </a:p>
        </p:txBody>
      </p:sp>
      <p:pic>
        <p:nvPicPr>
          <p:cNvPr id="3" name="Picture 2">
            <a:extLst>
              <a:ext uri="{FF2B5EF4-FFF2-40B4-BE49-F238E27FC236}">
                <a16:creationId xmlns:a16="http://schemas.microsoft.com/office/drawing/2014/main" id="{02291022-2A53-4B3B-9C92-644C24B9EF92}"/>
              </a:ext>
            </a:extLst>
          </p:cNvPr>
          <p:cNvPicPr>
            <a:picLocks noChangeAspect="1"/>
          </p:cNvPicPr>
          <p:nvPr/>
        </p:nvPicPr>
        <p:blipFill rotWithShape="1">
          <a:blip r:embed="rId4"/>
          <a:srcRect t="3396" r="-2" b="5871"/>
          <a:stretch/>
        </p:blipFill>
        <p:spPr>
          <a:xfrm>
            <a:off x="-5597" y="10"/>
            <a:ext cx="7558541" cy="6857990"/>
          </a:xfrm>
          <a:prstGeom prst="rect">
            <a:avLst/>
          </a:prstGeom>
        </p:spPr>
      </p:pic>
    </p:spTree>
    <p:extLst>
      <p:ext uri="{BB962C8B-B14F-4D97-AF65-F5344CB8AC3E}">
        <p14:creationId xmlns:p14="http://schemas.microsoft.com/office/powerpoint/2010/main" val="8230282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62966-C579-498B-B05E-1ABE4F8AB9B8}"/>
              </a:ext>
            </a:extLst>
          </p:cNvPr>
          <p:cNvSpPr>
            <a:spLocks noGrp="1"/>
          </p:cNvSpPr>
          <p:nvPr>
            <p:ph type="title"/>
          </p:nvPr>
        </p:nvSpPr>
        <p:spPr>
          <a:xfrm>
            <a:off x="1143000" y="1003300"/>
            <a:ext cx="7035800" cy="4038600"/>
          </a:xfrm>
        </p:spPr>
        <p:txBody>
          <a:bodyPr vert="horz" lIns="91440" tIns="45720" rIns="91440" bIns="45720" rtlCol="0" anchor="b">
            <a:normAutofit/>
          </a:bodyPr>
          <a:lstStyle/>
          <a:p>
            <a:r>
              <a:rPr lang="en-US" sz="6600" dirty="0"/>
              <a:t>Coaching and Mentoring (Line manager)</a:t>
            </a:r>
          </a:p>
        </p:txBody>
      </p:sp>
    </p:spTree>
    <p:extLst>
      <p:ext uri="{BB962C8B-B14F-4D97-AF65-F5344CB8AC3E}">
        <p14:creationId xmlns:p14="http://schemas.microsoft.com/office/powerpoint/2010/main" val="27810368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extLst/>
          </a:blip>
          <a:stretch/>
        </a:blipFill>
        <a:effectLst/>
      </p:bgPr>
    </p:bg>
    <p:spTree>
      <p:nvGrpSpPr>
        <p:cNvPr id="1" name=""/>
        <p:cNvGrpSpPr/>
        <p:nvPr/>
      </p:nvGrpSpPr>
      <p:grpSpPr>
        <a:xfrm>
          <a:off x="0" y="0"/>
          <a:ext cx="0" cy="0"/>
          <a:chOff x="0" y="0"/>
          <a:chExt cx="0" cy="0"/>
        </a:xfrm>
      </p:grpSpPr>
      <p:pic>
        <p:nvPicPr>
          <p:cNvPr id="74" name="Picture 2">
            <a:extLst>
              <a:ext uri="{FF2B5EF4-FFF2-40B4-BE49-F238E27FC236}">
                <a16:creationId xmlns:a16="http://schemas.microsoft.com/office/drawing/2014/main" id="{678E285C-BE9E-45B7-A3EE-B9792DAE991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grpSp>
        <p:nvGrpSpPr>
          <p:cNvPr id="76" name="Group 75">
            <a:extLst>
              <a:ext uri="{FF2B5EF4-FFF2-40B4-BE49-F238E27FC236}">
                <a16:creationId xmlns:a16="http://schemas.microsoft.com/office/drawing/2014/main" id="{AB86F577-8905-4B21-8AF3-C1BB343377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77" name="Rectangle 5">
              <a:extLst>
                <a:ext uri="{FF2B5EF4-FFF2-40B4-BE49-F238E27FC236}">
                  <a16:creationId xmlns:a16="http://schemas.microsoft.com/office/drawing/2014/main" id="{D2F1CFF3-A579-4D24-B5F9-1C71BA6FE5E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78" name="Freeform 6">
              <a:extLst>
                <a:ext uri="{FF2B5EF4-FFF2-40B4-BE49-F238E27FC236}">
                  <a16:creationId xmlns:a16="http://schemas.microsoft.com/office/drawing/2014/main" id="{57601B50-7EB1-43FA-8360-4297BCD763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9" name="Freeform 7">
              <a:extLst>
                <a:ext uri="{FF2B5EF4-FFF2-40B4-BE49-F238E27FC236}">
                  <a16:creationId xmlns:a16="http://schemas.microsoft.com/office/drawing/2014/main" id="{60BD8B7A-CD01-4638-A2C9-299AC68B9B9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0" name="Rectangle 8">
              <a:extLst>
                <a:ext uri="{FF2B5EF4-FFF2-40B4-BE49-F238E27FC236}">
                  <a16:creationId xmlns:a16="http://schemas.microsoft.com/office/drawing/2014/main" id="{095B58F9-6C29-48BE-9DA6-38550805212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81" name="Freeform 9">
              <a:extLst>
                <a:ext uri="{FF2B5EF4-FFF2-40B4-BE49-F238E27FC236}">
                  <a16:creationId xmlns:a16="http://schemas.microsoft.com/office/drawing/2014/main" id="{0C84674F-2E8A-4B70-B801-00722CDD581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2" name="Freeform 10">
              <a:extLst>
                <a:ext uri="{FF2B5EF4-FFF2-40B4-BE49-F238E27FC236}">
                  <a16:creationId xmlns:a16="http://schemas.microsoft.com/office/drawing/2014/main" id="{34F320BB-D6A9-45FE-8556-498B763B1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3" name="Freeform 11">
              <a:extLst>
                <a:ext uri="{FF2B5EF4-FFF2-40B4-BE49-F238E27FC236}">
                  <a16:creationId xmlns:a16="http://schemas.microsoft.com/office/drawing/2014/main" id="{5493D54A-532A-46ED-AF63-A0A54818EF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4" name="Freeform 12">
              <a:extLst>
                <a:ext uri="{FF2B5EF4-FFF2-40B4-BE49-F238E27FC236}">
                  <a16:creationId xmlns:a16="http://schemas.microsoft.com/office/drawing/2014/main" id="{EAF2EDFA-9C0B-44E2-B4BB-312B58BCA8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5" name="Freeform 13">
              <a:extLst>
                <a:ext uri="{FF2B5EF4-FFF2-40B4-BE49-F238E27FC236}">
                  <a16:creationId xmlns:a16="http://schemas.microsoft.com/office/drawing/2014/main" id="{A3641113-CE35-42A4-B605-41BC06BF4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6" name="Freeform 14">
              <a:extLst>
                <a:ext uri="{FF2B5EF4-FFF2-40B4-BE49-F238E27FC236}">
                  <a16:creationId xmlns:a16="http://schemas.microsoft.com/office/drawing/2014/main" id="{DA2E5B2C-BAC4-4440-9B7E-F38783197A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7" name="Freeform 15">
              <a:extLst>
                <a:ext uri="{FF2B5EF4-FFF2-40B4-BE49-F238E27FC236}">
                  <a16:creationId xmlns:a16="http://schemas.microsoft.com/office/drawing/2014/main" id="{D8A506DF-2E53-42C9-94BE-B98E32E0578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8" name="Freeform 16">
              <a:extLst>
                <a:ext uri="{FF2B5EF4-FFF2-40B4-BE49-F238E27FC236}">
                  <a16:creationId xmlns:a16="http://schemas.microsoft.com/office/drawing/2014/main" id="{12934FF8-5F70-40BF-BBB6-5EB941FB9BD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9" name="Freeform 17">
              <a:extLst>
                <a:ext uri="{FF2B5EF4-FFF2-40B4-BE49-F238E27FC236}">
                  <a16:creationId xmlns:a16="http://schemas.microsoft.com/office/drawing/2014/main" id="{8EB3FB08-D01D-4E24-BE40-C16269DF62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0" name="Freeform 18">
              <a:extLst>
                <a:ext uri="{FF2B5EF4-FFF2-40B4-BE49-F238E27FC236}">
                  <a16:creationId xmlns:a16="http://schemas.microsoft.com/office/drawing/2014/main" id="{D24E50D7-2753-4169-AD51-C106DA1B7A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1" name="Freeform 19">
              <a:extLst>
                <a:ext uri="{FF2B5EF4-FFF2-40B4-BE49-F238E27FC236}">
                  <a16:creationId xmlns:a16="http://schemas.microsoft.com/office/drawing/2014/main" id="{DF94B7E0-D9B6-4096-94D0-18D3AC0EF6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2" name="Freeform 20">
              <a:extLst>
                <a:ext uri="{FF2B5EF4-FFF2-40B4-BE49-F238E27FC236}">
                  <a16:creationId xmlns:a16="http://schemas.microsoft.com/office/drawing/2014/main" id="{EBC05ADE-BBA2-4387-B005-3196E2E1982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3" name="Freeform 21">
              <a:extLst>
                <a:ext uri="{FF2B5EF4-FFF2-40B4-BE49-F238E27FC236}">
                  <a16:creationId xmlns:a16="http://schemas.microsoft.com/office/drawing/2014/main" id="{BBED1CEE-14D2-442F-AB08-401ABE3EFB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4" name="Freeform 22">
              <a:extLst>
                <a:ext uri="{FF2B5EF4-FFF2-40B4-BE49-F238E27FC236}">
                  <a16:creationId xmlns:a16="http://schemas.microsoft.com/office/drawing/2014/main" id="{4F6574C0-78E8-49EA-84BC-EE9D55707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5" name="Freeform 23">
              <a:extLst>
                <a:ext uri="{FF2B5EF4-FFF2-40B4-BE49-F238E27FC236}">
                  <a16:creationId xmlns:a16="http://schemas.microsoft.com/office/drawing/2014/main" id="{65BCDB0B-615E-4CA1-AFD5-6B121CB7CE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6" name="Freeform 24">
              <a:extLst>
                <a:ext uri="{FF2B5EF4-FFF2-40B4-BE49-F238E27FC236}">
                  <a16:creationId xmlns:a16="http://schemas.microsoft.com/office/drawing/2014/main" id="{40627863-B7FC-44D1-9E53-E728FFF675A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7" name="Freeform 25">
              <a:extLst>
                <a:ext uri="{FF2B5EF4-FFF2-40B4-BE49-F238E27FC236}">
                  <a16:creationId xmlns:a16="http://schemas.microsoft.com/office/drawing/2014/main" id="{52FD6F8C-3AF1-487E-91F4-6E55146F1F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8" name="Freeform 26">
              <a:extLst>
                <a:ext uri="{FF2B5EF4-FFF2-40B4-BE49-F238E27FC236}">
                  <a16:creationId xmlns:a16="http://schemas.microsoft.com/office/drawing/2014/main" id="{50323CF3-93CB-4E03-95C0-B180BB87A8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9" name="Freeform 27">
              <a:extLst>
                <a:ext uri="{FF2B5EF4-FFF2-40B4-BE49-F238E27FC236}">
                  <a16:creationId xmlns:a16="http://schemas.microsoft.com/office/drawing/2014/main" id="{EB47D82F-CF1B-47E6-9FA2-F3A9C5F94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0" name="Freeform 28">
              <a:extLst>
                <a:ext uri="{FF2B5EF4-FFF2-40B4-BE49-F238E27FC236}">
                  <a16:creationId xmlns:a16="http://schemas.microsoft.com/office/drawing/2014/main" id="{0606708F-F2D4-4678-8ED2-39041BC64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1" name="Freeform 29">
              <a:extLst>
                <a:ext uri="{FF2B5EF4-FFF2-40B4-BE49-F238E27FC236}">
                  <a16:creationId xmlns:a16="http://schemas.microsoft.com/office/drawing/2014/main" id="{D7EB95B4-15E4-433D-B36F-21FF341A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2" name="Freeform 30">
              <a:extLst>
                <a:ext uri="{FF2B5EF4-FFF2-40B4-BE49-F238E27FC236}">
                  <a16:creationId xmlns:a16="http://schemas.microsoft.com/office/drawing/2014/main" id="{500A541B-4C75-497C-A489-097ED29964F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3" name="Freeform 31">
              <a:extLst>
                <a:ext uri="{FF2B5EF4-FFF2-40B4-BE49-F238E27FC236}">
                  <a16:creationId xmlns:a16="http://schemas.microsoft.com/office/drawing/2014/main" id="{5789326F-12A4-48B8-B0ED-A6A2AE0C27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4" name="Freeform 32">
              <a:extLst>
                <a:ext uri="{FF2B5EF4-FFF2-40B4-BE49-F238E27FC236}">
                  <a16:creationId xmlns:a16="http://schemas.microsoft.com/office/drawing/2014/main" id="{25FA672E-2B65-477F-AA75-6261CE652F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5" name="Rectangle 33">
              <a:extLst>
                <a:ext uri="{FF2B5EF4-FFF2-40B4-BE49-F238E27FC236}">
                  <a16:creationId xmlns:a16="http://schemas.microsoft.com/office/drawing/2014/main" id="{BB09AF8D-E68B-499C-B9F5-2F365813D3C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06" name="Freeform 34">
              <a:extLst>
                <a:ext uri="{FF2B5EF4-FFF2-40B4-BE49-F238E27FC236}">
                  <a16:creationId xmlns:a16="http://schemas.microsoft.com/office/drawing/2014/main" id="{7991AEAD-B5F3-47BA-9F1B-86C16A84AD3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7" name="Freeform 35">
              <a:extLst>
                <a:ext uri="{FF2B5EF4-FFF2-40B4-BE49-F238E27FC236}">
                  <a16:creationId xmlns:a16="http://schemas.microsoft.com/office/drawing/2014/main" id="{19A85F58-4C3A-4388-B55C-2329EEAECF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8" name="Freeform 36">
              <a:extLst>
                <a:ext uri="{FF2B5EF4-FFF2-40B4-BE49-F238E27FC236}">
                  <a16:creationId xmlns:a16="http://schemas.microsoft.com/office/drawing/2014/main" id="{05652F38-94D9-41B7-A699-7E8F0C78D8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9" name="Freeform 37">
              <a:extLst>
                <a:ext uri="{FF2B5EF4-FFF2-40B4-BE49-F238E27FC236}">
                  <a16:creationId xmlns:a16="http://schemas.microsoft.com/office/drawing/2014/main" id="{3C043852-C250-4518-BB89-C91A349171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0" name="Freeform 38">
              <a:extLst>
                <a:ext uri="{FF2B5EF4-FFF2-40B4-BE49-F238E27FC236}">
                  <a16:creationId xmlns:a16="http://schemas.microsoft.com/office/drawing/2014/main" id="{0CAB9A07-ECF2-416C-8528-F75DACB138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1" name="Freeform 39">
              <a:extLst>
                <a:ext uri="{FF2B5EF4-FFF2-40B4-BE49-F238E27FC236}">
                  <a16:creationId xmlns:a16="http://schemas.microsoft.com/office/drawing/2014/main" id="{904A314C-A829-4AA6-92E2-529BCCF95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2" name="Freeform 40">
              <a:extLst>
                <a:ext uri="{FF2B5EF4-FFF2-40B4-BE49-F238E27FC236}">
                  <a16:creationId xmlns:a16="http://schemas.microsoft.com/office/drawing/2014/main" id="{244EE6BA-4569-43ED-9E2E-1FB66201B7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3" name="Freeform 41">
              <a:extLst>
                <a:ext uri="{FF2B5EF4-FFF2-40B4-BE49-F238E27FC236}">
                  <a16:creationId xmlns:a16="http://schemas.microsoft.com/office/drawing/2014/main" id="{BEB8252E-FB2A-4BB5-BEC6-CA10FF6F7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4" name="Freeform 42">
              <a:extLst>
                <a:ext uri="{FF2B5EF4-FFF2-40B4-BE49-F238E27FC236}">
                  <a16:creationId xmlns:a16="http://schemas.microsoft.com/office/drawing/2014/main" id="{91414711-C3A4-4E96-854A-DDDEB2F2E3E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5" name="Freeform 43">
              <a:extLst>
                <a:ext uri="{FF2B5EF4-FFF2-40B4-BE49-F238E27FC236}">
                  <a16:creationId xmlns:a16="http://schemas.microsoft.com/office/drawing/2014/main" id="{86815BA8-3055-4B42-98C3-4202FD92E0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6" name="Freeform 44">
              <a:extLst>
                <a:ext uri="{FF2B5EF4-FFF2-40B4-BE49-F238E27FC236}">
                  <a16:creationId xmlns:a16="http://schemas.microsoft.com/office/drawing/2014/main" id="{44457813-E991-44AE-9A83-B7488D1F36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7" name="Rectangle 45">
              <a:extLst>
                <a:ext uri="{FF2B5EF4-FFF2-40B4-BE49-F238E27FC236}">
                  <a16:creationId xmlns:a16="http://schemas.microsoft.com/office/drawing/2014/main" id="{8CE1CF47-A73F-4560-8835-AE1DC51E5C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18" name="Freeform 46">
              <a:extLst>
                <a:ext uri="{FF2B5EF4-FFF2-40B4-BE49-F238E27FC236}">
                  <a16:creationId xmlns:a16="http://schemas.microsoft.com/office/drawing/2014/main" id="{C2A935E4-AACC-4CB9-995E-D28617887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9" name="Freeform 47">
              <a:extLst>
                <a:ext uri="{FF2B5EF4-FFF2-40B4-BE49-F238E27FC236}">
                  <a16:creationId xmlns:a16="http://schemas.microsoft.com/office/drawing/2014/main" id="{93B5B778-8ACB-4004-932D-BD95997BAEF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0" name="Freeform 48">
              <a:extLst>
                <a:ext uri="{FF2B5EF4-FFF2-40B4-BE49-F238E27FC236}">
                  <a16:creationId xmlns:a16="http://schemas.microsoft.com/office/drawing/2014/main" id="{1434AF34-0919-40AD-84B1-446D4FF2D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1" name="Freeform 49">
              <a:extLst>
                <a:ext uri="{FF2B5EF4-FFF2-40B4-BE49-F238E27FC236}">
                  <a16:creationId xmlns:a16="http://schemas.microsoft.com/office/drawing/2014/main" id="{29546CF3-6DDD-4073-AB7F-C6E722257A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2" name="Freeform 50">
              <a:extLst>
                <a:ext uri="{FF2B5EF4-FFF2-40B4-BE49-F238E27FC236}">
                  <a16:creationId xmlns:a16="http://schemas.microsoft.com/office/drawing/2014/main" id="{289D46AB-128A-477F-B6C9-F40F115D6C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3" name="Freeform 51">
              <a:extLst>
                <a:ext uri="{FF2B5EF4-FFF2-40B4-BE49-F238E27FC236}">
                  <a16:creationId xmlns:a16="http://schemas.microsoft.com/office/drawing/2014/main" id="{A7DA7E67-3368-44AD-AACD-EB64AE3487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4" name="Freeform 52">
              <a:extLst>
                <a:ext uri="{FF2B5EF4-FFF2-40B4-BE49-F238E27FC236}">
                  <a16:creationId xmlns:a16="http://schemas.microsoft.com/office/drawing/2014/main" id="{78BB1152-AB85-4AD8-BBA1-07CEA1F508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5" name="Freeform 53">
              <a:extLst>
                <a:ext uri="{FF2B5EF4-FFF2-40B4-BE49-F238E27FC236}">
                  <a16:creationId xmlns:a16="http://schemas.microsoft.com/office/drawing/2014/main" id="{A982E7F2-DD68-4093-B9C5-3E42B475AB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6" name="Freeform 54">
              <a:extLst>
                <a:ext uri="{FF2B5EF4-FFF2-40B4-BE49-F238E27FC236}">
                  <a16:creationId xmlns:a16="http://schemas.microsoft.com/office/drawing/2014/main" id="{A682E224-4CD6-420B-897A-B23D50B82E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7" name="Freeform 55">
              <a:extLst>
                <a:ext uri="{FF2B5EF4-FFF2-40B4-BE49-F238E27FC236}">
                  <a16:creationId xmlns:a16="http://schemas.microsoft.com/office/drawing/2014/main" id="{31B90F10-06CD-480E-8D35-6E0FFFB894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8" name="Freeform 56">
              <a:extLst>
                <a:ext uri="{FF2B5EF4-FFF2-40B4-BE49-F238E27FC236}">
                  <a16:creationId xmlns:a16="http://schemas.microsoft.com/office/drawing/2014/main" id="{7BC977DB-69B0-4D8D-B77C-E1127EC417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9" name="Freeform 57">
              <a:extLst>
                <a:ext uri="{FF2B5EF4-FFF2-40B4-BE49-F238E27FC236}">
                  <a16:creationId xmlns:a16="http://schemas.microsoft.com/office/drawing/2014/main" id="{24127454-3FCB-41D6-ACFB-81D7E05A79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0" name="Freeform 58">
              <a:extLst>
                <a:ext uri="{FF2B5EF4-FFF2-40B4-BE49-F238E27FC236}">
                  <a16:creationId xmlns:a16="http://schemas.microsoft.com/office/drawing/2014/main" id="{7AA80D42-B8A8-475B-ADBF-99719CE9FE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FF75764A-EBC9-4991-9E98-BB3D8FC9DDA4}"/>
              </a:ext>
            </a:extLst>
          </p:cNvPr>
          <p:cNvSpPr>
            <a:spLocks noGrp="1"/>
          </p:cNvSpPr>
          <p:nvPr>
            <p:ph type="title" idx="4294967295"/>
          </p:nvPr>
        </p:nvSpPr>
        <p:spPr>
          <a:xfrm>
            <a:off x="1876424" y="4141693"/>
            <a:ext cx="8791575" cy="1301673"/>
          </a:xfrm>
        </p:spPr>
        <p:txBody>
          <a:bodyPr vert="horz" lIns="91440" tIns="45720" rIns="91440" bIns="45720" rtlCol="0" anchor="b">
            <a:normAutofit/>
          </a:bodyPr>
          <a:lstStyle/>
          <a:p>
            <a:r>
              <a:rPr lang="en-US" sz="4400" dirty="0"/>
              <a:t>Implementing Coaching in an Organisation</a:t>
            </a:r>
          </a:p>
        </p:txBody>
      </p:sp>
      <p:pic>
        <p:nvPicPr>
          <p:cNvPr id="3" name="Picture 2">
            <a:extLst>
              <a:ext uri="{FF2B5EF4-FFF2-40B4-BE49-F238E27FC236}">
                <a16:creationId xmlns:a16="http://schemas.microsoft.com/office/drawing/2014/main" id="{E4963A38-5EC9-41FF-9AAC-0D85740B1554}"/>
              </a:ext>
            </a:extLst>
          </p:cNvPr>
          <p:cNvPicPr>
            <a:picLocks noChangeAspect="1"/>
          </p:cNvPicPr>
          <p:nvPr/>
        </p:nvPicPr>
        <p:blipFill>
          <a:blip r:embed="rId5"/>
          <a:stretch>
            <a:fillRect/>
          </a:stretch>
        </p:blipFill>
        <p:spPr>
          <a:xfrm>
            <a:off x="2562201" y="1108038"/>
            <a:ext cx="7420020" cy="2893808"/>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Tree>
    <p:extLst>
      <p:ext uri="{BB962C8B-B14F-4D97-AF65-F5344CB8AC3E}">
        <p14:creationId xmlns:p14="http://schemas.microsoft.com/office/powerpoint/2010/main" val="42861908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448D1-E6F1-4350-84ED-B0C5ADD2E1A8}"/>
              </a:ext>
            </a:extLst>
          </p:cNvPr>
          <p:cNvSpPr>
            <a:spLocks noGrp="1"/>
          </p:cNvSpPr>
          <p:nvPr>
            <p:ph type="title" idx="4294967295"/>
          </p:nvPr>
        </p:nvSpPr>
        <p:spPr>
          <a:xfrm>
            <a:off x="2290763" y="185831"/>
            <a:ext cx="8548687" cy="522288"/>
          </a:xfrm>
        </p:spPr>
        <p:txBody>
          <a:bodyPr vert="horz" lIns="91440" tIns="45720" rIns="91440" bIns="45720" rtlCol="0" anchor="t">
            <a:noAutofit/>
          </a:bodyPr>
          <a:lstStyle/>
          <a:p>
            <a:pPr lvl="0" algn="ctr" defTabSz="914363">
              <a:lnSpc>
                <a:spcPct val="100000"/>
              </a:lnSpc>
              <a:spcBef>
                <a:spcPts val="0"/>
              </a:spcBef>
              <a:defRPr/>
            </a:pPr>
            <a:r>
              <a:rPr lang="en-US" sz="3200" b="1" u="sng" dirty="0"/>
              <a:t>References</a:t>
            </a:r>
            <a:br>
              <a:rPr lang="en-US" sz="3200" b="1" u="sng" dirty="0"/>
            </a:br>
            <a:br>
              <a:rPr lang="en-US" sz="3200" b="1" u="sng" dirty="0"/>
            </a:br>
            <a:br>
              <a:rPr lang="en-GB" sz="3200" b="1" u="sng" dirty="0"/>
            </a:br>
            <a:br>
              <a:rPr lang="en-US" sz="3200" b="1" u="sng" dirty="0"/>
            </a:br>
            <a:br>
              <a:rPr lang="en-US" sz="3200" b="1" u="sng" dirty="0"/>
            </a:br>
            <a:br>
              <a:rPr lang="en-US" sz="3200" b="1" u="sng" dirty="0"/>
            </a:br>
            <a:endParaRPr lang="en-US" sz="3200" b="1" u="sng" dirty="0"/>
          </a:p>
        </p:txBody>
      </p:sp>
      <p:sp>
        <p:nvSpPr>
          <p:cNvPr id="3" name="TextBox 2">
            <a:extLst>
              <a:ext uri="{FF2B5EF4-FFF2-40B4-BE49-F238E27FC236}">
                <a16:creationId xmlns:a16="http://schemas.microsoft.com/office/drawing/2014/main" id="{B32C2770-76D9-488D-A1EB-79277E1879F0}"/>
              </a:ext>
            </a:extLst>
          </p:cNvPr>
          <p:cNvSpPr txBox="1"/>
          <p:nvPr/>
        </p:nvSpPr>
        <p:spPr>
          <a:xfrm>
            <a:off x="2255043" y="961538"/>
            <a:ext cx="9386888" cy="5355312"/>
          </a:xfrm>
          <a:prstGeom prst="rect">
            <a:avLst/>
          </a:prstGeom>
          <a:noFill/>
        </p:spPr>
        <p:txBody>
          <a:bodyPr wrap="square" rtlCol="0">
            <a:spAutoFit/>
          </a:bodyPr>
          <a:lstStyle/>
          <a:p>
            <a:pPr lvl="0" defTabSz="914363">
              <a:defRPr/>
            </a:pPr>
            <a:r>
              <a:rPr lang="en-GB" dirty="0" err="1"/>
              <a:t>Careersmart</a:t>
            </a:r>
            <a:r>
              <a:rPr lang="en-GB" dirty="0"/>
              <a:t>. (2017). DIFFERENCES BETWEEN MENTORING AND COACHING.[Online] Available at: </a:t>
            </a:r>
            <a:r>
              <a:rPr lang="en-GB" u="sng" dirty="0">
                <a:hlinkClick r:id="rId3"/>
              </a:rPr>
              <a:t>https://careersmart.org.uk/your-career/career-development/mentoring-and-coaching</a:t>
            </a:r>
            <a:r>
              <a:rPr lang="en-GB" dirty="0"/>
              <a:t>. Last accessed 25th April 2019.</a:t>
            </a:r>
          </a:p>
          <a:p>
            <a:pPr lvl="0" defTabSz="914363">
              <a:defRPr/>
            </a:pPr>
            <a:endParaRPr lang="en-GB" dirty="0"/>
          </a:p>
          <a:p>
            <a:pPr lvl="0" defTabSz="914363">
              <a:defRPr/>
            </a:pPr>
            <a:r>
              <a:rPr lang="en-GB" dirty="0"/>
              <a:t>CIPD. (2019). </a:t>
            </a:r>
            <a:r>
              <a:rPr lang="en-GB" i="1" dirty="0"/>
              <a:t>Coaching and mentoring Identify ways to apply coaching and mentoring principles as part of an overall learning and development strategy. [online].</a:t>
            </a:r>
            <a:r>
              <a:rPr lang="en-GB" dirty="0"/>
              <a:t> Available at: </a:t>
            </a:r>
            <a:r>
              <a:rPr lang="en-GB" u="sng" dirty="0">
                <a:hlinkClick r:id="rId4"/>
              </a:rPr>
              <a:t>https://www.cipd.co.uk/knowledge/fundamentals/people/development/coaching-mentoring-factsheet</a:t>
            </a:r>
            <a:r>
              <a:rPr lang="en-GB" dirty="0"/>
              <a:t>. Last accessed 13th April 2019.</a:t>
            </a:r>
          </a:p>
          <a:p>
            <a:endParaRPr lang="en-GB" dirty="0"/>
          </a:p>
          <a:p>
            <a:r>
              <a:rPr lang="en-GB" dirty="0"/>
              <a:t>Clutterbuck, D. (2014). Team Coaching. In: Cox, E. </a:t>
            </a:r>
            <a:r>
              <a:rPr lang="en-GB" dirty="0" err="1"/>
              <a:t>Bachkirova</a:t>
            </a:r>
            <a:r>
              <a:rPr lang="en-GB" dirty="0"/>
              <a:t>, T, The Complete Handbook of Coaching. 2nd ed. London: Sage. 271-281.</a:t>
            </a:r>
          </a:p>
          <a:p>
            <a:endParaRPr lang="en-GB" dirty="0"/>
          </a:p>
          <a:p>
            <a:r>
              <a:rPr lang="en-GB" dirty="0"/>
              <a:t>Developing People Through Collaborative Coaching. [Online]. Available at: </a:t>
            </a:r>
            <a:r>
              <a:rPr lang="en-GB" u="sng" dirty="0">
                <a:hlinkClick r:id="rId5"/>
              </a:rPr>
              <a:t>http://www.okdhs.org/OKDHS%20Publication%20Library/15-03B.pdf</a:t>
            </a:r>
            <a:r>
              <a:rPr lang="en-GB" dirty="0"/>
              <a:t>. Last Accessed 18</a:t>
            </a:r>
            <a:r>
              <a:rPr lang="en-GB" baseline="30000" dirty="0"/>
              <a:t>th</a:t>
            </a:r>
            <a:r>
              <a:rPr lang="en-GB" dirty="0"/>
              <a:t> April 2019.</a:t>
            </a:r>
          </a:p>
          <a:p>
            <a:r>
              <a:rPr lang="en-GB" dirty="0"/>
              <a:t>Hackman, J &amp; </a:t>
            </a:r>
            <a:r>
              <a:rPr lang="en-GB" dirty="0" err="1"/>
              <a:t>Wageman</a:t>
            </a:r>
            <a:r>
              <a:rPr lang="en-GB" dirty="0"/>
              <a:t>, R. (2005). Team-personality: How to use relevant instruments to predict team performance. Paper presented at the 47</a:t>
            </a:r>
            <a:r>
              <a:rPr lang="en-GB" baseline="30000" dirty="0"/>
              <a:t>th</a:t>
            </a:r>
            <a:r>
              <a:rPr lang="en-GB" dirty="0"/>
              <a:t> annual conference of the international Military testing Association, Singapore, November.</a:t>
            </a:r>
          </a:p>
          <a:p>
            <a:endParaRPr lang="en-GB" dirty="0"/>
          </a:p>
        </p:txBody>
      </p:sp>
    </p:spTree>
    <p:extLst>
      <p:ext uri="{BB962C8B-B14F-4D97-AF65-F5344CB8AC3E}">
        <p14:creationId xmlns:p14="http://schemas.microsoft.com/office/powerpoint/2010/main" val="25110114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448D1-E6F1-4350-84ED-B0C5ADD2E1A8}"/>
              </a:ext>
            </a:extLst>
          </p:cNvPr>
          <p:cNvSpPr>
            <a:spLocks noGrp="1"/>
          </p:cNvSpPr>
          <p:nvPr>
            <p:ph type="title" idx="4294967295"/>
          </p:nvPr>
        </p:nvSpPr>
        <p:spPr>
          <a:xfrm>
            <a:off x="1821656" y="149460"/>
            <a:ext cx="8548687" cy="522288"/>
          </a:xfrm>
        </p:spPr>
        <p:txBody>
          <a:bodyPr vert="horz" lIns="91440" tIns="45720" rIns="91440" bIns="45720" rtlCol="0" anchor="t">
            <a:noAutofit/>
          </a:bodyPr>
          <a:lstStyle/>
          <a:p>
            <a:pPr lvl="0" algn="ctr" defTabSz="914363">
              <a:lnSpc>
                <a:spcPct val="100000"/>
              </a:lnSpc>
              <a:spcBef>
                <a:spcPts val="0"/>
              </a:spcBef>
              <a:defRPr/>
            </a:pPr>
            <a:r>
              <a:rPr lang="en-US" sz="3200" b="1" u="sng" dirty="0"/>
              <a:t>References</a:t>
            </a:r>
            <a:br>
              <a:rPr lang="en-US" sz="3200" b="1" u="sng" dirty="0"/>
            </a:br>
            <a:br>
              <a:rPr lang="en-US" sz="3200" b="1" u="sng" dirty="0"/>
            </a:br>
            <a:br>
              <a:rPr lang="en-GB" sz="3200" b="1" u="sng" dirty="0"/>
            </a:br>
            <a:br>
              <a:rPr lang="en-US" sz="3200" b="1" u="sng" dirty="0"/>
            </a:br>
            <a:br>
              <a:rPr lang="en-US" sz="3200" b="1" u="sng" dirty="0"/>
            </a:br>
            <a:br>
              <a:rPr lang="en-US" sz="3200" b="1" u="sng" dirty="0"/>
            </a:br>
            <a:endParaRPr lang="en-US" sz="3200" b="1" u="sng" dirty="0"/>
          </a:p>
        </p:txBody>
      </p:sp>
      <p:sp>
        <p:nvSpPr>
          <p:cNvPr id="7" name="Rectangle 6">
            <a:extLst>
              <a:ext uri="{FF2B5EF4-FFF2-40B4-BE49-F238E27FC236}">
                <a16:creationId xmlns:a16="http://schemas.microsoft.com/office/drawing/2014/main" id="{0F713931-41E2-4CE7-83C1-DD7A293114EB}"/>
              </a:ext>
            </a:extLst>
          </p:cNvPr>
          <p:cNvSpPr/>
          <p:nvPr/>
        </p:nvSpPr>
        <p:spPr>
          <a:xfrm>
            <a:off x="1265704" y="1305341"/>
            <a:ext cx="10125635" cy="5078313"/>
          </a:xfrm>
          <a:prstGeom prst="rect">
            <a:avLst/>
          </a:prstGeom>
        </p:spPr>
        <p:txBody>
          <a:bodyPr wrap="square">
            <a:spAutoFit/>
          </a:bodyPr>
          <a:lstStyle/>
          <a:p>
            <a:r>
              <a:rPr lang="en-GB" dirty="0"/>
              <a:t>HRD Connect. (2017). What are the benefits of coaching to the organisation? [Online]. Available at: </a:t>
            </a:r>
            <a:r>
              <a:rPr lang="en-GB" u="sng" dirty="0">
                <a:hlinkClick r:id="rId3"/>
              </a:rPr>
              <a:t>https://www.hrdconnect.com/2017/07/12/what-are-the-benefits-of-coaching-to-the-organisation/</a:t>
            </a:r>
            <a:r>
              <a:rPr lang="en-GB" dirty="0"/>
              <a:t>. Last accessed 18th April 2019.</a:t>
            </a:r>
          </a:p>
          <a:p>
            <a:endParaRPr lang="en-GB" dirty="0"/>
          </a:p>
          <a:p>
            <a:r>
              <a:rPr lang="en-GB" dirty="0"/>
              <a:t>International Institute for Learning. (2015). Leverage the Power of Coaching within Your Projects and Business. [Online]. Available at: </a:t>
            </a:r>
            <a:r>
              <a:rPr lang="en-GB" u="sng" dirty="0">
                <a:hlinkClick r:id="rId4"/>
              </a:rPr>
              <a:t>https://www.slideshare.net/IILGlobal/leverage-the-power-of-coaching-within-your-projects-and-business</a:t>
            </a:r>
            <a:r>
              <a:rPr lang="en-GB" dirty="0"/>
              <a:t>. Last accessed 20th April 2019.</a:t>
            </a:r>
          </a:p>
          <a:p>
            <a:r>
              <a:rPr lang="en-GB" dirty="0"/>
              <a:t>International mentoring group. (2017). </a:t>
            </a:r>
            <a:r>
              <a:rPr lang="en-GB" i="1" dirty="0"/>
              <a:t>Mentoring vs coaching – what’s the difference? [online].</a:t>
            </a:r>
            <a:r>
              <a:rPr lang="en-GB" dirty="0"/>
              <a:t> Available at: </a:t>
            </a:r>
            <a:r>
              <a:rPr lang="en-GB" u="sng" dirty="0">
                <a:hlinkClick r:id="rId5"/>
              </a:rPr>
              <a:t>https://mentoringgroup.com/mentor-vs-coach-differences.html</a:t>
            </a:r>
            <a:r>
              <a:rPr lang="en-GB" dirty="0"/>
              <a:t>.  Last accessed 13th April 2019.</a:t>
            </a:r>
          </a:p>
          <a:p>
            <a:endParaRPr lang="en-GB" dirty="0"/>
          </a:p>
          <a:p>
            <a:r>
              <a:rPr lang="en-GB" dirty="0"/>
              <a:t>Johnson, P. (2014). Coaching vs mentoring - why the difference matters. [Online]. Available at: </a:t>
            </a:r>
            <a:r>
              <a:rPr lang="en-GB" u="sng" dirty="0">
                <a:hlinkClick r:id="rId6"/>
              </a:rPr>
              <a:t>https://www.apm.org.uk/blog/coaching-vs-mentoring-why-the-difference-matters/</a:t>
            </a:r>
            <a:r>
              <a:rPr lang="en-GB" dirty="0"/>
              <a:t>. Last accessed 18th April 2019.</a:t>
            </a:r>
          </a:p>
          <a:p>
            <a:endParaRPr lang="en-GB" dirty="0"/>
          </a:p>
          <a:p>
            <a:r>
              <a:rPr lang="en-GB" dirty="0"/>
              <a:t>learndirect. (2019). ILM Level 3 Certificate in Coaching and Mentoring (Coaching Pathway). [Online]. Available at: </a:t>
            </a:r>
            <a:r>
              <a:rPr lang="en-GB" dirty="0">
                <a:hlinkClick r:id="rId7"/>
              </a:rPr>
              <a:t>https://www.learndirect.com/course/ilm-level-3-certificate-coaching-mentoring-coaching-pathway</a:t>
            </a:r>
            <a:r>
              <a:rPr lang="en-GB" dirty="0"/>
              <a:t>.  Last accessed 8th May 2019.</a:t>
            </a:r>
          </a:p>
          <a:p>
            <a:endParaRPr lang="en-GB" dirty="0"/>
          </a:p>
        </p:txBody>
      </p:sp>
    </p:spTree>
    <p:extLst>
      <p:ext uri="{BB962C8B-B14F-4D97-AF65-F5344CB8AC3E}">
        <p14:creationId xmlns:p14="http://schemas.microsoft.com/office/powerpoint/2010/main" val="28007119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583EEE6-5DC1-4F5D-BA2F-2E048A55EE74}"/>
              </a:ext>
            </a:extLst>
          </p:cNvPr>
          <p:cNvSpPr/>
          <p:nvPr/>
        </p:nvSpPr>
        <p:spPr>
          <a:xfrm>
            <a:off x="1035424" y="1055237"/>
            <a:ext cx="10300446" cy="5078313"/>
          </a:xfrm>
          <a:prstGeom prst="rect">
            <a:avLst/>
          </a:prstGeom>
        </p:spPr>
        <p:txBody>
          <a:bodyPr wrap="square">
            <a:spAutoFit/>
          </a:bodyPr>
          <a:lstStyle/>
          <a:p>
            <a:pPr algn="ctr"/>
            <a:r>
              <a:rPr lang="en-GB" dirty="0" err="1"/>
              <a:t>Ladyshewsky</a:t>
            </a:r>
            <a:r>
              <a:rPr lang="en-GB" dirty="0"/>
              <a:t>, R. (2014). Peer Coaching. In: Cox, E. </a:t>
            </a:r>
            <a:r>
              <a:rPr lang="en-GB" dirty="0" err="1"/>
              <a:t>Bachkirova</a:t>
            </a:r>
            <a:r>
              <a:rPr lang="en-GB" dirty="0"/>
              <a:t>, T, Clutterbuck, D The Complete Handbook of Coaching. London: Sage. P258,287.</a:t>
            </a:r>
          </a:p>
          <a:p>
            <a:pPr algn="ctr"/>
            <a:r>
              <a:rPr lang="en-GB" dirty="0"/>
              <a:t>Leckie, S. (2011). Should managers be coaching?  [Online]. Available at: </a:t>
            </a:r>
            <a:r>
              <a:rPr lang="en-GB" u="sng" dirty="0">
                <a:hlinkClick r:id="rId3"/>
              </a:rPr>
              <a:t>https://www.trainingzone.co.uk/community/blogs/lsn/should-managers-be-coaching</a:t>
            </a:r>
            <a:r>
              <a:rPr lang="en-GB" dirty="0"/>
              <a:t>.  Last accessed 18th April 2019.</a:t>
            </a:r>
          </a:p>
          <a:p>
            <a:pPr algn="ctr"/>
            <a:endParaRPr lang="en-GB" dirty="0"/>
          </a:p>
          <a:p>
            <a:pPr algn="ctr"/>
            <a:r>
              <a:rPr lang="en-GB" dirty="0"/>
              <a:t>Newton, C. (2019). What Is Peer Coaching? [Online]. Available at: </a:t>
            </a:r>
            <a:r>
              <a:rPr lang="en-GB" u="sng" dirty="0">
                <a:hlinkClick r:id="rId4"/>
              </a:rPr>
              <a:t>https://cmoe.com/blog/what-is-peer-coaching/</a:t>
            </a:r>
            <a:r>
              <a:rPr lang="en-GB" dirty="0"/>
              <a:t>. Last accessed 18th April 2019.</a:t>
            </a:r>
          </a:p>
          <a:p>
            <a:pPr algn="ctr"/>
            <a:endParaRPr lang="en-GB" dirty="0"/>
          </a:p>
          <a:p>
            <a:pPr algn="ctr"/>
            <a:r>
              <a:rPr lang="en-GB" dirty="0"/>
              <a:t>Page, M. (2015). What are the benefits of mentoring? [Online]. Available at: </a:t>
            </a:r>
            <a:r>
              <a:rPr lang="en-GB" u="sng" dirty="0">
                <a:hlinkClick r:id="rId5"/>
              </a:rPr>
              <a:t>https://www.michaelpage.co.in/advice/management-advice/leadership/what-are-benefits-mentoring</a:t>
            </a:r>
            <a:r>
              <a:rPr lang="en-GB" dirty="0"/>
              <a:t>. Last accessed 18th April 2019.</a:t>
            </a:r>
          </a:p>
          <a:p>
            <a:pPr algn="ctr"/>
            <a:endParaRPr lang="en-GB" dirty="0"/>
          </a:p>
          <a:p>
            <a:pPr algn="ctr"/>
            <a:r>
              <a:rPr lang="en-GB" dirty="0"/>
              <a:t>Sha, M. (2016). How to successfully implement a coaching programme. [Online] Available at: </a:t>
            </a:r>
            <a:r>
              <a:rPr lang="en-GB" u="sng" dirty="0">
                <a:hlinkClick r:id="rId6"/>
              </a:rPr>
              <a:t>https://www.skillsportal.co.za/content/how-successfully-implement-coaching-programme</a:t>
            </a:r>
            <a:r>
              <a:rPr lang="en-GB" dirty="0"/>
              <a:t>. Last accessed 25th April 2019.</a:t>
            </a:r>
          </a:p>
          <a:p>
            <a:pPr algn="ctr"/>
            <a:endParaRPr lang="en-GB" dirty="0"/>
          </a:p>
          <a:p>
            <a:pPr algn="ctr"/>
            <a:r>
              <a:rPr lang="en-GB" dirty="0"/>
              <a:t> Star, J. (2011). The coaching relationship. In: Star, J </a:t>
            </a:r>
            <a:r>
              <a:rPr lang="en-GB" i="1" dirty="0"/>
              <a:t>The Coaching Manual</a:t>
            </a:r>
            <a:r>
              <a:rPr lang="en-GB" dirty="0"/>
              <a:t>. London: Pearson. p8-9.</a:t>
            </a:r>
          </a:p>
        </p:txBody>
      </p:sp>
      <p:sp>
        <p:nvSpPr>
          <p:cNvPr id="3" name="Title 1">
            <a:extLst>
              <a:ext uri="{FF2B5EF4-FFF2-40B4-BE49-F238E27FC236}">
                <a16:creationId xmlns:a16="http://schemas.microsoft.com/office/drawing/2014/main" id="{2EA1A404-5CBF-4312-BC74-B61922AE77CB}"/>
              </a:ext>
            </a:extLst>
          </p:cNvPr>
          <p:cNvSpPr txBox="1">
            <a:spLocks/>
          </p:cNvSpPr>
          <p:nvPr/>
        </p:nvSpPr>
        <p:spPr>
          <a:xfrm>
            <a:off x="1960749" y="202162"/>
            <a:ext cx="8548687" cy="522288"/>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a:lstStyle>
          <a:p>
            <a:pPr algn="ctr" defTabSz="914363">
              <a:lnSpc>
                <a:spcPct val="100000"/>
              </a:lnSpc>
              <a:spcBef>
                <a:spcPts val="0"/>
              </a:spcBef>
              <a:defRPr/>
            </a:pPr>
            <a:r>
              <a:rPr lang="en-US" sz="3200" b="1" u="sng" dirty="0"/>
              <a:t>References</a:t>
            </a:r>
            <a:br>
              <a:rPr lang="en-US" sz="3200" b="1" u="sng" dirty="0"/>
            </a:br>
            <a:br>
              <a:rPr lang="en-US" sz="3200" b="1" u="sng" dirty="0"/>
            </a:br>
            <a:br>
              <a:rPr lang="en-GB" sz="3200" b="1" u="sng" dirty="0"/>
            </a:br>
            <a:br>
              <a:rPr lang="en-US" sz="3200" b="1" u="sng" dirty="0"/>
            </a:br>
            <a:br>
              <a:rPr lang="en-US" sz="3200" b="1" u="sng" dirty="0"/>
            </a:br>
            <a:br>
              <a:rPr lang="en-US" sz="3200" b="1" u="sng" dirty="0"/>
            </a:br>
            <a:endParaRPr lang="en-US" sz="3200" b="1" u="sng" dirty="0"/>
          </a:p>
        </p:txBody>
      </p:sp>
    </p:spTree>
    <p:extLst>
      <p:ext uri="{BB962C8B-B14F-4D97-AF65-F5344CB8AC3E}">
        <p14:creationId xmlns:p14="http://schemas.microsoft.com/office/powerpoint/2010/main" val="419666391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50</TotalTime>
  <Words>2545</Words>
  <Application>Microsoft Office PowerPoint</Application>
  <PresentationFormat>Widescreen</PresentationFormat>
  <Paragraphs>258</Paragraphs>
  <Slides>17</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Calibri Light</vt:lpstr>
      <vt:lpstr>Tw Cen MT</vt:lpstr>
      <vt:lpstr>Wingdings</vt:lpstr>
      <vt:lpstr>Circuit</vt:lpstr>
      <vt:lpstr>AZ Media </vt:lpstr>
      <vt:lpstr>PowerPoint Presentation</vt:lpstr>
      <vt:lpstr>Differences between coaching and mentoring</vt:lpstr>
      <vt:lpstr> coaching    What is Coaching:   The role of a Coach is to provide support             http://www.central.knowledge.scot.nhs.uk/CoachMentor/the-context.html</vt:lpstr>
      <vt:lpstr>Coaching Model</vt:lpstr>
      <vt:lpstr>Coaching model</vt:lpstr>
      <vt:lpstr> What is Mentoring Mentoring is mostly defined as a professional relationship where an experienced person assists another </vt:lpstr>
      <vt:lpstr>Benefits of Coaching</vt:lpstr>
      <vt:lpstr>Benefits of Mentoring </vt:lpstr>
      <vt:lpstr>Team Coaching </vt:lpstr>
      <vt:lpstr>Collaborative Coaching</vt:lpstr>
      <vt:lpstr>Peer Coaching</vt:lpstr>
      <vt:lpstr>Coaching and Mentoring (Line manager)</vt:lpstr>
      <vt:lpstr>Implementing Coaching in an Organisation</vt:lpstr>
      <vt:lpstr>References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AZ Media</dc:title>
  <dc:creator>jayne osullivan</dc:creator>
  <cp:lastModifiedBy>Jayneosullivan</cp:lastModifiedBy>
  <cp:revision>15</cp:revision>
  <dcterms:created xsi:type="dcterms:W3CDTF">2019-05-04T12:49:33Z</dcterms:created>
  <dcterms:modified xsi:type="dcterms:W3CDTF">2019-05-08T19:19:32Z</dcterms:modified>
</cp:coreProperties>
</file>