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p:scale>
          <a:sx n="69" d="100"/>
          <a:sy n="69" d="100"/>
        </p:scale>
        <p:origin x="882" y="5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5/22/2018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bropedr.ceredigion.sch.uk/" TargetMode="External"/><Relationship Id="rId2" Type="http://schemas.openxmlformats.org/officeDocument/2006/relationships/hyperlink" Target="http://www.bropedr.ceredigion.sch.uk/" TargetMode="External"/><Relationship Id="rId1" Type="http://schemas.openxmlformats.org/officeDocument/2006/relationships/slideLayout" Target="../slideLayouts/slideLayout2.xml"/><Relationship Id="rId4" Type="http://schemas.openxmlformats.org/officeDocument/2006/relationships/hyperlink" Target="http://bropedr.ceredigion.sch.uk/all-good-at-ysgol-bro-ped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F2F05-0047-4227-B5F5-5D23B7035F50}"/>
              </a:ext>
            </a:extLst>
          </p:cNvPr>
          <p:cNvSpPr>
            <a:spLocks noGrp="1"/>
          </p:cNvSpPr>
          <p:nvPr>
            <p:ph type="ctrTitle"/>
          </p:nvPr>
        </p:nvSpPr>
        <p:spPr>
          <a:xfrm>
            <a:off x="1507067" y="1782698"/>
            <a:ext cx="8195334" cy="1646302"/>
          </a:xfrm>
        </p:spPr>
        <p:txBody>
          <a:bodyPr/>
          <a:lstStyle/>
          <a:p>
            <a:r>
              <a:rPr lang="en-GB" sz="4800" dirty="0"/>
              <a:t>Reflections upon placement</a:t>
            </a:r>
          </a:p>
        </p:txBody>
      </p:sp>
      <p:sp>
        <p:nvSpPr>
          <p:cNvPr id="3" name="Subtitle 2">
            <a:extLst>
              <a:ext uri="{FF2B5EF4-FFF2-40B4-BE49-F238E27FC236}">
                <a16:creationId xmlns:a16="http://schemas.microsoft.com/office/drawing/2014/main" id="{936DFEED-A32C-4D17-965F-D78DF89AA615}"/>
              </a:ext>
            </a:extLst>
          </p:cNvPr>
          <p:cNvSpPr>
            <a:spLocks noGrp="1"/>
          </p:cNvSpPr>
          <p:nvPr>
            <p:ph type="subTitle" idx="1"/>
          </p:nvPr>
        </p:nvSpPr>
        <p:spPr>
          <a:xfrm>
            <a:off x="1935465" y="4072349"/>
            <a:ext cx="7766936" cy="1096899"/>
          </a:xfrm>
        </p:spPr>
        <p:txBody>
          <a:bodyPr/>
          <a:lstStyle/>
          <a:p>
            <a:pPr algn="ctr"/>
            <a:r>
              <a:rPr lang="en-GB" dirty="0"/>
              <a:t>Examining the key issues of behaviour and differing student ability levels through the placement experience</a:t>
            </a:r>
          </a:p>
        </p:txBody>
      </p:sp>
    </p:spTree>
    <p:extLst>
      <p:ext uri="{BB962C8B-B14F-4D97-AF65-F5344CB8AC3E}">
        <p14:creationId xmlns:p14="http://schemas.microsoft.com/office/powerpoint/2010/main" val="32214808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a sign&#10;&#10;Description generated with very high confidence">
            <a:extLst>
              <a:ext uri="{FF2B5EF4-FFF2-40B4-BE49-F238E27FC236}">
                <a16:creationId xmlns:a16="http://schemas.microsoft.com/office/drawing/2014/main" id="{038DDBA8-4BB5-45C8-BD61-0AD7B5915C38}"/>
              </a:ext>
            </a:extLst>
          </p:cNvPr>
          <p:cNvPicPr>
            <a:picLocks noChangeAspect="1"/>
          </p:cNvPicPr>
          <p:nvPr/>
        </p:nvPicPr>
        <p:blipFill>
          <a:blip r:embed="rId2"/>
          <a:stretch>
            <a:fillRect/>
          </a:stretch>
        </p:blipFill>
        <p:spPr>
          <a:xfrm>
            <a:off x="3929219" y="3618612"/>
            <a:ext cx="4333564" cy="1992444"/>
          </a:xfrm>
          <a:prstGeom prst="rect">
            <a:avLst/>
          </a:prstGeom>
        </p:spPr>
      </p:pic>
      <p:sp>
        <p:nvSpPr>
          <p:cNvPr id="2" name="Title 1">
            <a:extLst>
              <a:ext uri="{FF2B5EF4-FFF2-40B4-BE49-F238E27FC236}">
                <a16:creationId xmlns:a16="http://schemas.microsoft.com/office/drawing/2014/main" id="{802E434C-2C13-4139-ACF0-3E7D6F80FAA7}"/>
              </a:ext>
            </a:extLst>
          </p:cNvPr>
          <p:cNvSpPr>
            <a:spLocks noGrp="1"/>
          </p:cNvSpPr>
          <p:nvPr>
            <p:ph type="title"/>
          </p:nvPr>
        </p:nvSpPr>
        <p:spPr>
          <a:xfrm>
            <a:off x="677334" y="609600"/>
            <a:ext cx="2938468" cy="5431762"/>
          </a:xfrm>
        </p:spPr>
        <p:txBody>
          <a:bodyPr anchor="ctr">
            <a:normAutofit/>
          </a:bodyPr>
          <a:lstStyle/>
          <a:p>
            <a:r>
              <a:rPr lang="en-GB" dirty="0" err="1"/>
              <a:t>Ysgol</a:t>
            </a:r>
            <a:r>
              <a:rPr lang="en-GB" dirty="0"/>
              <a:t> Bro </a:t>
            </a:r>
            <a:r>
              <a:rPr lang="en-GB" dirty="0" err="1"/>
              <a:t>Pedr</a:t>
            </a:r>
            <a:r>
              <a:rPr lang="en-GB" dirty="0"/>
              <a:t> Primary School</a:t>
            </a:r>
          </a:p>
        </p:txBody>
      </p:sp>
      <p:sp>
        <p:nvSpPr>
          <p:cNvPr id="3" name="Content Placeholder 2">
            <a:extLst>
              <a:ext uri="{FF2B5EF4-FFF2-40B4-BE49-F238E27FC236}">
                <a16:creationId xmlns:a16="http://schemas.microsoft.com/office/drawing/2014/main" id="{43ED67F1-B75A-4612-98F1-434A59EA956A}"/>
              </a:ext>
            </a:extLst>
          </p:cNvPr>
          <p:cNvSpPr>
            <a:spLocks noGrp="1"/>
          </p:cNvSpPr>
          <p:nvPr>
            <p:ph idx="1"/>
          </p:nvPr>
        </p:nvSpPr>
        <p:spPr>
          <a:xfrm>
            <a:off x="3846889" y="609602"/>
            <a:ext cx="5424112" cy="3208334"/>
          </a:xfrm>
        </p:spPr>
        <p:txBody>
          <a:bodyPr>
            <a:normAutofit/>
          </a:bodyPr>
          <a:lstStyle/>
          <a:p>
            <a:r>
              <a:rPr lang="en-GB" dirty="0"/>
              <a:t>Bilingual school.</a:t>
            </a:r>
          </a:p>
          <a:p>
            <a:r>
              <a:rPr lang="en-GB" dirty="0"/>
              <a:t>Part of a programme to innovate and improve teaching techniques in Wales.</a:t>
            </a:r>
          </a:p>
          <a:p>
            <a:r>
              <a:rPr lang="en-GB" dirty="0"/>
              <a:t>Small school of only a few hundred students.</a:t>
            </a:r>
          </a:p>
          <a:p>
            <a:r>
              <a:rPr lang="en-GB" dirty="0"/>
              <a:t>Class sizes of around ~20-30 students.</a:t>
            </a:r>
          </a:p>
          <a:p>
            <a:r>
              <a:rPr lang="en-GB" dirty="0"/>
              <a:t>Scored the highest for any 3-19 school in Wales on record.</a:t>
            </a:r>
            <a:r>
              <a:rPr lang="en-GB" baseline="30000" dirty="0"/>
              <a:t>1</a:t>
            </a:r>
            <a:endParaRPr lang="en-GB" dirty="0"/>
          </a:p>
          <a:p>
            <a:endParaRPr lang="en-GB" dirty="0"/>
          </a:p>
        </p:txBody>
      </p:sp>
      <p:sp>
        <p:nvSpPr>
          <p:cNvPr id="6" name="TextBox 5">
            <a:extLst>
              <a:ext uri="{FF2B5EF4-FFF2-40B4-BE49-F238E27FC236}">
                <a16:creationId xmlns:a16="http://schemas.microsoft.com/office/drawing/2014/main" id="{74CB3CA2-ADA0-411E-86C1-1349FAB7D1A1}"/>
              </a:ext>
            </a:extLst>
          </p:cNvPr>
          <p:cNvSpPr txBox="1"/>
          <p:nvPr/>
        </p:nvSpPr>
        <p:spPr>
          <a:xfrm>
            <a:off x="8262783" y="5241724"/>
            <a:ext cx="226820" cy="369332"/>
          </a:xfrm>
          <a:prstGeom prst="rect">
            <a:avLst/>
          </a:prstGeom>
          <a:noFill/>
        </p:spPr>
        <p:txBody>
          <a:bodyPr wrap="square" rtlCol="0">
            <a:spAutoFit/>
          </a:bodyPr>
          <a:lstStyle/>
          <a:p>
            <a:r>
              <a:rPr lang="en-GB" baseline="30000" dirty="0"/>
              <a:t>2</a:t>
            </a:r>
            <a:endParaRPr lang="en-GB" dirty="0"/>
          </a:p>
        </p:txBody>
      </p:sp>
      <p:sp>
        <p:nvSpPr>
          <p:cNvPr id="8" name="TextBox 7">
            <a:extLst>
              <a:ext uri="{FF2B5EF4-FFF2-40B4-BE49-F238E27FC236}">
                <a16:creationId xmlns:a16="http://schemas.microsoft.com/office/drawing/2014/main" id="{6C68769D-7CEB-4723-8DFB-39FE74A99C1C}"/>
              </a:ext>
            </a:extLst>
          </p:cNvPr>
          <p:cNvSpPr txBox="1"/>
          <p:nvPr/>
        </p:nvSpPr>
        <p:spPr>
          <a:xfrm>
            <a:off x="978946" y="5701553"/>
            <a:ext cx="6250193" cy="543739"/>
          </a:xfrm>
          <a:prstGeom prst="rect">
            <a:avLst/>
          </a:prstGeom>
          <a:noFill/>
        </p:spPr>
        <p:txBody>
          <a:bodyPr wrap="square" rtlCol="0">
            <a:spAutoFit/>
          </a:bodyPr>
          <a:lstStyle/>
          <a:p>
            <a:endParaRPr lang="en-GB" sz="1100" b="1" baseline="30000" dirty="0">
              <a:solidFill>
                <a:srgbClr val="00B050"/>
              </a:solidFill>
            </a:endParaRPr>
          </a:p>
          <a:p>
            <a:r>
              <a:rPr lang="en-GB" sz="1100" baseline="30000" dirty="0"/>
              <a:t>1 </a:t>
            </a:r>
            <a:r>
              <a:rPr lang="en-GB" sz="1100" dirty="0" err="1"/>
              <a:t>Ysgol</a:t>
            </a:r>
            <a:r>
              <a:rPr lang="en-GB" sz="1100" dirty="0"/>
              <a:t> Bro </a:t>
            </a:r>
            <a:r>
              <a:rPr lang="en-GB" sz="1100" dirty="0" err="1"/>
              <a:t>Pedr</a:t>
            </a:r>
            <a:r>
              <a:rPr lang="en-GB" sz="1100" dirty="0"/>
              <a:t> 2017.</a:t>
            </a:r>
          </a:p>
          <a:p>
            <a:r>
              <a:rPr lang="en-GB" sz="1100" baseline="30000" dirty="0"/>
              <a:t>2</a:t>
            </a:r>
            <a:r>
              <a:rPr lang="en-GB" sz="1100" dirty="0"/>
              <a:t> </a:t>
            </a:r>
            <a:r>
              <a:rPr lang="en-GB" sz="1100" dirty="0" err="1"/>
              <a:t>Ysgol</a:t>
            </a:r>
            <a:r>
              <a:rPr lang="en-GB" sz="1100" dirty="0"/>
              <a:t> Bro </a:t>
            </a:r>
            <a:r>
              <a:rPr lang="en-GB" sz="1100" dirty="0" err="1"/>
              <a:t>Pedr</a:t>
            </a:r>
            <a:r>
              <a:rPr lang="en-GB" sz="1100" dirty="0"/>
              <a:t> no date.</a:t>
            </a:r>
          </a:p>
        </p:txBody>
      </p:sp>
    </p:spTree>
    <p:extLst>
      <p:ext uri="{BB962C8B-B14F-4D97-AF65-F5344CB8AC3E}">
        <p14:creationId xmlns:p14="http://schemas.microsoft.com/office/powerpoint/2010/main" val="685261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B093D-C779-4AA9-A8BA-F149DFDC5391}"/>
              </a:ext>
            </a:extLst>
          </p:cNvPr>
          <p:cNvSpPr>
            <a:spLocks noGrp="1"/>
          </p:cNvSpPr>
          <p:nvPr>
            <p:ph type="title"/>
          </p:nvPr>
        </p:nvSpPr>
        <p:spPr/>
        <p:txBody>
          <a:bodyPr/>
          <a:lstStyle/>
          <a:p>
            <a:r>
              <a:rPr lang="en-GB" dirty="0"/>
              <a:t>The ethics of observation</a:t>
            </a:r>
          </a:p>
        </p:txBody>
      </p:sp>
      <p:sp>
        <p:nvSpPr>
          <p:cNvPr id="3" name="Content Placeholder 2">
            <a:extLst>
              <a:ext uri="{FF2B5EF4-FFF2-40B4-BE49-F238E27FC236}">
                <a16:creationId xmlns:a16="http://schemas.microsoft.com/office/drawing/2014/main" id="{22C1933B-9D8C-467D-AB54-19842299810C}"/>
              </a:ext>
            </a:extLst>
          </p:cNvPr>
          <p:cNvSpPr>
            <a:spLocks noGrp="1"/>
          </p:cNvSpPr>
          <p:nvPr>
            <p:ph idx="1"/>
          </p:nvPr>
        </p:nvSpPr>
        <p:spPr/>
        <p:txBody>
          <a:bodyPr/>
          <a:lstStyle/>
          <a:p>
            <a:r>
              <a:rPr lang="en-GB" dirty="0"/>
              <a:t>It is important to preserve the classroom atmosphere and disturb as little as possible.</a:t>
            </a:r>
          </a:p>
          <a:p>
            <a:r>
              <a:rPr lang="en-GB" dirty="0"/>
              <a:t>The children’s educations cannot be compromised, which creates difficulties in entering the classroom.</a:t>
            </a:r>
          </a:p>
          <a:p>
            <a:r>
              <a:rPr lang="en-GB" dirty="0"/>
              <a:t>It is important to know and to understand which staff members that can provide help and assistance for certain issues, especially safeguarding concerns.</a:t>
            </a:r>
          </a:p>
          <a:p>
            <a:r>
              <a:rPr lang="en-GB" dirty="0"/>
              <a:t>It is often hard to build rapport with students and staff without disrupting their work.</a:t>
            </a:r>
          </a:p>
        </p:txBody>
      </p:sp>
    </p:spTree>
    <p:extLst>
      <p:ext uri="{BB962C8B-B14F-4D97-AF65-F5344CB8AC3E}">
        <p14:creationId xmlns:p14="http://schemas.microsoft.com/office/powerpoint/2010/main" val="659941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5FC17-8F45-4BAA-8645-3A8B09641CF1}"/>
              </a:ext>
            </a:extLst>
          </p:cNvPr>
          <p:cNvSpPr>
            <a:spLocks noGrp="1"/>
          </p:cNvSpPr>
          <p:nvPr>
            <p:ph type="title"/>
          </p:nvPr>
        </p:nvSpPr>
        <p:spPr/>
        <p:txBody>
          <a:bodyPr/>
          <a:lstStyle/>
          <a:p>
            <a:r>
              <a:rPr lang="en-GB" dirty="0"/>
              <a:t>The methods of observation</a:t>
            </a:r>
          </a:p>
        </p:txBody>
      </p:sp>
      <p:sp>
        <p:nvSpPr>
          <p:cNvPr id="3" name="Content Placeholder 2">
            <a:extLst>
              <a:ext uri="{FF2B5EF4-FFF2-40B4-BE49-F238E27FC236}">
                <a16:creationId xmlns:a16="http://schemas.microsoft.com/office/drawing/2014/main" id="{E3F9A872-3F66-49B9-9969-BF7A7E38C77B}"/>
              </a:ext>
            </a:extLst>
          </p:cNvPr>
          <p:cNvSpPr>
            <a:spLocks noGrp="1"/>
          </p:cNvSpPr>
          <p:nvPr>
            <p:ph idx="1"/>
          </p:nvPr>
        </p:nvSpPr>
        <p:spPr/>
        <p:txBody>
          <a:bodyPr/>
          <a:lstStyle/>
          <a:p>
            <a:r>
              <a:rPr lang="en-GB" dirty="0"/>
              <a:t>The children and teacher’s work must take priority.</a:t>
            </a:r>
          </a:p>
          <a:p>
            <a:r>
              <a:rPr lang="en-GB" dirty="0"/>
              <a:t>Assist the teacher when called upon but do not directly try to correct behavioural issues, so as to observe the teacher’s reactions.</a:t>
            </a:r>
          </a:p>
          <a:p>
            <a:r>
              <a:rPr lang="en-GB" dirty="0"/>
              <a:t>Try and be as helpful to students as possible if they ask for help concerning their work, as different levels of ability can be observed and then assisted, so interaction is acceptable in these cases to support the students.</a:t>
            </a:r>
          </a:p>
          <a:p>
            <a:r>
              <a:rPr lang="en-GB" dirty="0"/>
              <a:t>Try to be presentable in all occasions, and understand that the area is professional and the institution deserves respect and the ability to maintain their atmosphere of professionalism.</a:t>
            </a:r>
          </a:p>
        </p:txBody>
      </p:sp>
    </p:spTree>
    <p:extLst>
      <p:ext uri="{BB962C8B-B14F-4D97-AF65-F5344CB8AC3E}">
        <p14:creationId xmlns:p14="http://schemas.microsoft.com/office/powerpoint/2010/main" val="226830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56CC2-899D-4B75-BFEF-2702E8C160EF}"/>
              </a:ext>
            </a:extLst>
          </p:cNvPr>
          <p:cNvSpPr>
            <a:spLocks noGrp="1"/>
          </p:cNvSpPr>
          <p:nvPr>
            <p:ph type="title"/>
          </p:nvPr>
        </p:nvSpPr>
        <p:spPr/>
        <p:txBody>
          <a:bodyPr/>
          <a:lstStyle/>
          <a:p>
            <a:r>
              <a:rPr lang="en-GB" dirty="0"/>
              <a:t>Behavioural issues</a:t>
            </a:r>
          </a:p>
        </p:txBody>
      </p:sp>
      <p:sp>
        <p:nvSpPr>
          <p:cNvPr id="3" name="Content Placeholder 2">
            <a:extLst>
              <a:ext uri="{FF2B5EF4-FFF2-40B4-BE49-F238E27FC236}">
                <a16:creationId xmlns:a16="http://schemas.microsoft.com/office/drawing/2014/main" id="{7648E01C-8E03-4EA1-B8D1-21950C66CF32}"/>
              </a:ext>
            </a:extLst>
          </p:cNvPr>
          <p:cNvSpPr>
            <a:spLocks noGrp="1"/>
          </p:cNvSpPr>
          <p:nvPr>
            <p:ph idx="1"/>
          </p:nvPr>
        </p:nvSpPr>
        <p:spPr/>
        <p:txBody>
          <a:bodyPr/>
          <a:lstStyle/>
          <a:p>
            <a:r>
              <a:rPr lang="en-GB" dirty="0"/>
              <a:t>Behaviour is a sensitive issue in school, as it can be hard to find the right balanced response, and it controversial where to draw the line.</a:t>
            </a:r>
          </a:p>
          <a:p>
            <a:r>
              <a:rPr lang="en-GB" dirty="0"/>
              <a:t>Overly harsh punishments can damage children’s mental health and be misguided.</a:t>
            </a:r>
          </a:p>
          <a:p>
            <a:r>
              <a:rPr lang="en-GB" dirty="0"/>
              <a:t>Too lenient punishments can lead to the behaviour continuing, and cause students to lose respect for the teacher, making future incidents worse.</a:t>
            </a:r>
          </a:p>
          <a:p>
            <a:r>
              <a:rPr lang="en-GB" dirty="0"/>
              <a:t>Teachers all have different styles of responding to misbehaviour, with varying levels of success, and severity. </a:t>
            </a:r>
          </a:p>
          <a:p>
            <a:r>
              <a:rPr lang="en-GB" dirty="0"/>
              <a:t>The teachers invest a lot of time in getting to understand their classes.</a:t>
            </a:r>
            <a:r>
              <a:rPr lang="en-GB" baseline="30000" dirty="0"/>
              <a:t>1</a:t>
            </a:r>
          </a:p>
          <a:p>
            <a:endParaRPr lang="en-GB" dirty="0"/>
          </a:p>
          <a:p>
            <a:pPr marL="0" indent="0">
              <a:buNone/>
            </a:pPr>
            <a:r>
              <a:rPr lang="en-GB" dirty="0"/>
              <a:t> </a:t>
            </a:r>
          </a:p>
        </p:txBody>
      </p:sp>
      <p:sp>
        <p:nvSpPr>
          <p:cNvPr id="5" name="TextBox 4">
            <a:extLst>
              <a:ext uri="{FF2B5EF4-FFF2-40B4-BE49-F238E27FC236}">
                <a16:creationId xmlns:a16="http://schemas.microsoft.com/office/drawing/2014/main" id="{ACE763C0-EABF-46D5-8753-C78E247C5CE2}"/>
              </a:ext>
            </a:extLst>
          </p:cNvPr>
          <p:cNvSpPr txBox="1"/>
          <p:nvPr/>
        </p:nvSpPr>
        <p:spPr>
          <a:xfrm>
            <a:off x="1066799" y="6009941"/>
            <a:ext cx="8415020" cy="261610"/>
          </a:xfrm>
          <a:prstGeom prst="rect">
            <a:avLst/>
          </a:prstGeom>
          <a:noFill/>
        </p:spPr>
        <p:txBody>
          <a:bodyPr wrap="square" rtlCol="0">
            <a:spAutoFit/>
          </a:bodyPr>
          <a:lstStyle/>
          <a:p>
            <a:r>
              <a:rPr lang="en-GB" sz="1100" baseline="30000" dirty="0"/>
              <a:t>1 </a:t>
            </a:r>
            <a:r>
              <a:rPr lang="en-GB" sz="1100" dirty="0"/>
              <a:t>Shelton &amp; Brownhill 2008: 67</a:t>
            </a:r>
          </a:p>
        </p:txBody>
      </p:sp>
    </p:spTree>
    <p:extLst>
      <p:ext uri="{BB962C8B-B14F-4D97-AF65-F5344CB8AC3E}">
        <p14:creationId xmlns:p14="http://schemas.microsoft.com/office/powerpoint/2010/main" val="2961109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4A24E-C57B-4B18-8F2B-DC709A12BDFA}"/>
              </a:ext>
            </a:extLst>
          </p:cNvPr>
          <p:cNvSpPr>
            <a:spLocks noGrp="1"/>
          </p:cNvSpPr>
          <p:nvPr>
            <p:ph type="title"/>
          </p:nvPr>
        </p:nvSpPr>
        <p:spPr/>
        <p:txBody>
          <a:bodyPr/>
          <a:lstStyle/>
          <a:p>
            <a:r>
              <a:rPr lang="en-GB" dirty="0"/>
              <a:t>Behavioural issues continued</a:t>
            </a:r>
          </a:p>
        </p:txBody>
      </p:sp>
      <p:sp>
        <p:nvSpPr>
          <p:cNvPr id="3" name="Content Placeholder 2">
            <a:extLst>
              <a:ext uri="{FF2B5EF4-FFF2-40B4-BE49-F238E27FC236}">
                <a16:creationId xmlns:a16="http://schemas.microsoft.com/office/drawing/2014/main" id="{EB17A407-A2DC-43EA-B524-903B948F17A1}"/>
              </a:ext>
            </a:extLst>
          </p:cNvPr>
          <p:cNvSpPr>
            <a:spLocks noGrp="1"/>
          </p:cNvSpPr>
          <p:nvPr>
            <p:ph idx="1"/>
          </p:nvPr>
        </p:nvSpPr>
        <p:spPr>
          <a:xfrm>
            <a:off x="677334" y="2146735"/>
            <a:ext cx="8596668" cy="3880773"/>
          </a:xfrm>
        </p:spPr>
        <p:txBody>
          <a:bodyPr>
            <a:normAutofit lnSpcReduction="10000"/>
          </a:bodyPr>
          <a:lstStyle/>
          <a:p>
            <a:r>
              <a:rPr lang="en-GB" dirty="0"/>
              <a:t>The pupils of </a:t>
            </a:r>
            <a:r>
              <a:rPr lang="en-GB" dirty="0" err="1"/>
              <a:t>Ysgol</a:t>
            </a:r>
            <a:r>
              <a:rPr lang="en-GB" dirty="0"/>
              <a:t> Bro </a:t>
            </a:r>
            <a:r>
              <a:rPr lang="en-GB" dirty="0" err="1"/>
              <a:t>Pedr</a:t>
            </a:r>
            <a:r>
              <a:rPr lang="en-GB" dirty="0"/>
              <a:t> are on the whole excellently behaved. The teachers take pride in their schools ethic of progression.</a:t>
            </a:r>
          </a:p>
          <a:p>
            <a:r>
              <a:rPr lang="en-GB" dirty="0"/>
              <a:t>Some students diagnosed with ADHD are noisy, but the teacher engages them with a friendly manner, it allows the lesson to remain undisturbed.</a:t>
            </a:r>
          </a:p>
          <a:p>
            <a:r>
              <a:rPr lang="en-GB" dirty="0"/>
              <a:t>There seemed to be no noticeable difference in the levels of misbehaviour between boys or girls.</a:t>
            </a:r>
          </a:p>
          <a:p>
            <a:r>
              <a:rPr lang="en-GB" dirty="0"/>
              <a:t>One girl had forgotten clothes for an event and seemed very upset about it. However, the teacher did not change his harsh tone, which seemed to distress the girl slightly.</a:t>
            </a:r>
          </a:p>
          <a:p>
            <a:r>
              <a:rPr lang="en-GB" dirty="0"/>
              <a:t>There are new methods introduced into the school to try and regulate punishments, such as the ‘keeping in’ system which replaces breaktime detentions.</a:t>
            </a:r>
          </a:p>
        </p:txBody>
      </p:sp>
    </p:spTree>
    <p:extLst>
      <p:ext uri="{BB962C8B-B14F-4D97-AF65-F5344CB8AC3E}">
        <p14:creationId xmlns:p14="http://schemas.microsoft.com/office/powerpoint/2010/main" val="3759755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2B3B6-EC3B-4ADE-B7EC-3CC29B84311C}"/>
              </a:ext>
            </a:extLst>
          </p:cNvPr>
          <p:cNvSpPr>
            <a:spLocks noGrp="1"/>
          </p:cNvSpPr>
          <p:nvPr>
            <p:ph type="title"/>
          </p:nvPr>
        </p:nvSpPr>
        <p:spPr/>
        <p:txBody>
          <a:bodyPr/>
          <a:lstStyle/>
          <a:p>
            <a:r>
              <a:rPr lang="en-GB" dirty="0"/>
              <a:t>Student ability levels</a:t>
            </a:r>
          </a:p>
        </p:txBody>
      </p:sp>
      <p:sp>
        <p:nvSpPr>
          <p:cNvPr id="3" name="Content Placeholder 2">
            <a:extLst>
              <a:ext uri="{FF2B5EF4-FFF2-40B4-BE49-F238E27FC236}">
                <a16:creationId xmlns:a16="http://schemas.microsoft.com/office/drawing/2014/main" id="{F6612CF0-7574-43AB-A200-10A227855791}"/>
              </a:ext>
            </a:extLst>
          </p:cNvPr>
          <p:cNvSpPr>
            <a:spLocks noGrp="1"/>
          </p:cNvSpPr>
          <p:nvPr>
            <p:ph idx="1"/>
          </p:nvPr>
        </p:nvSpPr>
        <p:spPr/>
        <p:txBody>
          <a:bodyPr/>
          <a:lstStyle/>
          <a:p>
            <a:r>
              <a:rPr lang="en-GB" dirty="0"/>
              <a:t>All students in a primary school are unique individuals that learn in different ways, with differing ability levels.</a:t>
            </a:r>
          </a:p>
          <a:p>
            <a:r>
              <a:rPr lang="en-GB" dirty="0"/>
              <a:t>There are many factors that can affect a student’s ability, such as the environment they are working in.</a:t>
            </a:r>
            <a:r>
              <a:rPr lang="en-GB" baseline="30000" dirty="0"/>
              <a:t>1</a:t>
            </a:r>
          </a:p>
          <a:p>
            <a:r>
              <a:rPr lang="en-GB" dirty="0"/>
              <a:t>Due to their being only 1-2 teachers in most classes in </a:t>
            </a:r>
            <a:r>
              <a:rPr lang="en-GB" dirty="0" err="1"/>
              <a:t>Ysgol</a:t>
            </a:r>
            <a:r>
              <a:rPr lang="en-GB" dirty="0"/>
              <a:t> Bro </a:t>
            </a:r>
            <a:r>
              <a:rPr lang="en-GB" dirty="0" err="1"/>
              <a:t>Pedr</a:t>
            </a:r>
            <a:r>
              <a:rPr lang="en-GB" dirty="0"/>
              <a:t>, teachers have to understand the ability levels of the class, and consider their strengths and weaknesses in order to challenge all students to do the best they can.</a:t>
            </a:r>
          </a:p>
          <a:p>
            <a:r>
              <a:rPr lang="en-GB" dirty="0"/>
              <a:t> Several students were distracted by their inability to complete work, as it was too challenging for them. This was one of the obvious primary causes of low-level disruption in the class. </a:t>
            </a:r>
          </a:p>
        </p:txBody>
      </p:sp>
      <p:sp>
        <p:nvSpPr>
          <p:cNvPr id="4" name="TextBox 3">
            <a:extLst>
              <a:ext uri="{FF2B5EF4-FFF2-40B4-BE49-F238E27FC236}">
                <a16:creationId xmlns:a16="http://schemas.microsoft.com/office/drawing/2014/main" id="{97D71CA7-55EF-4B63-9658-C1F693073D1C}"/>
              </a:ext>
            </a:extLst>
          </p:cNvPr>
          <p:cNvSpPr txBox="1"/>
          <p:nvPr/>
        </p:nvSpPr>
        <p:spPr>
          <a:xfrm>
            <a:off x="1065007" y="5787614"/>
            <a:ext cx="6712772" cy="261610"/>
          </a:xfrm>
          <a:prstGeom prst="rect">
            <a:avLst/>
          </a:prstGeom>
          <a:noFill/>
        </p:spPr>
        <p:txBody>
          <a:bodyPr wrap="square" rtlCol="0">
            <a:spAutoFit/>
          </a:bodyPr>
          <a:lstStyle/>
          <a:p>
            <a:r>
              <a:rPr lang="en-GB" sz="1100" baseline="30000" dirty="0"/>
              <a:t>1 </a:t>
            </a:r>
            <a:r>
              <a:rPr lang="en-GB" sz="1100" dirty="0" err="1"/>
              <a:t>Veldman</a:t>
            </a:r>
            <a:r>
              <a:rPr lang="en-GB" sz="1100" dirty="0"/>
              <a:t> &amp; Sanford 1984: 629</a:t>
            </a:r>
          </a:p>
        </p:txBody>
      </p:sp>
    </p:spTree>
    <p:extLst>
      <p:ext uri="{BB962C8B-B14F-4D97-AF65-F5344CB8AC3E}">
        <p14:creationId xmlns:p14="http://schemas.microsoft.com/office/powerpoint/2010/main" val="1374504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30E27-09DB-4D97-B959-1FC64E23F3E2}"/>
              </a:ext>
            </a:extLst>
          </p:cNvPr>
          <p:cNvSpPr>
            <a:spLocks noGrp="1"/>
          </p:cNvSpPr>
          <p:nvPr>
            <p:ph type="title"/>
          </p:nvPr>
        </p:nvSpPr>
        <p:spPr/>
        <p:txBody>
          <a:bodyPr/>
          <a:lstStyle/>
          <a:p>
            <a:r>
              <a:rPr lang="en-GB" dirty="0"/>
              <a:t>Student ability levels continued</a:t>
            </a:r>
          </a:p>
        </p:txBody>
      </p:sp>
      <p:sp>
        <p:nvSpPr>
          <p:cNvPr id="3" name="Content Placeholder 2">
            <a:extLst>
              <a:ext uri="{FF2B5EF4-FFF2-40B4-BE49-F238E27FC236}">
                <a16:creationId xmlns:a16="http://schemas.microsoft.com/office/drawing/2014/main" id="{137F444F-7F1A-4B15-81F6-BE34F0556106}"/>
              </a:ext>
            </a:extLst>
          </p:cNvPr>
          <p:cNvSpPr>
            <a:spLocks noGrp="1"/>
          </p:cNvSpPr>
          <p:nvPr>
            <p:ph idx="1"/>
          </p:nvPr>
        </p:nvSpPr>
        <p:spPr/>
        <p:txBody>
          <a:bodyPr>
            <a:normAutofit lnSpcReduction="10000"/>
          </a:bodyPr>
          <a:lstStyle/>
          <a:p>
            <a:pPr>
              <a:spcBef>
                <a:spcPts val="900"/>
              </a:spcBef>
            </a:pPr>
            <a:r>
              <a:rPr lang="en-GB" dirty="0"/>
              <a:t>In regards to student ability, there was no obvious correlations between that and location in the class, gender, ethnicity, or behaviour level.</a:t>
            </a:r>
          </a:p>
          <a:p>
            <a:pPr>
              <a:spcBef>
                <a:spcPts val="900"/>
              </a:spcBef>
            </a:pPr>
            <a:r>
              <a:rPr lang="en-GB" dirty="0"/>
              <a:t>The teachers that stay with a particular year group seem to know their student’s abilities very well, but some of the specialist teachers (for example, the Welsh speaking tutor) only seem to recollect the ability levels of some of the students they teach.</a:t>
            </a:r>
          </a:p>
          <a:p>
            <a:pPr>
              <a:spcBef>
                <a:spcPts val="900"/>
              </a:spcBef>
            </a:pPr>
            <a:r>
              <a:rPr lang="en-GB" dirty="0"/>
              <a:t>One teaching assistant noted that he was there to provide help specifically for one child in the classroom who had a disability, but ended up being a ‘deputy-teacher’ in the year 5 class. This correct use of support didn’t make any of the children uncomfortable, and allowed a struggling student to be able to remain in the class.</a:t>
            </a:r>
          </a:p>
          <a:p>
            <a:pPr>
              <a:spcBef>
                <a:spcPts val="900"/>
              </a:spcBef>
            </a:pPr>
            <a:r>
              <a:rPr lang="en-GB" dirty="0"/>
              <a:t>Unfortunately, the performances of these students in tests often are used to judge the child’s value in the future, which is unfair and unbalanced.</a:t>
            </a:r>
            <a:r>
              <a:rPr lang="en-GB" baseline="30000" dirty="0"/>
              <a:t>1</a:t>
            </a:r>
            <a:endParaRPr lang="en-GB" dirty="0"/>
          </a:p>
        </p:txBody>
      </p:sp>
      <p:sp>
        <p:nvSpPr>
          <p:cNvPr id="5" name="TextBox 4">
            <a:extLst>
              <a:ext uri="{FF2B5EF4-FFF2-40B4-BE49-F238E27FC236}">
                <a16:creationId xmlns:a16="http://schemas.microsoft.com/office/drawing/2014/main" id="{88FD780E-D1F4-464E-996E-0C0A5A0BD245}"/>
              </a:ext>
            </a:extLst>
          </p:cNvPr>
          <p:cNvSpPr txBox="1"/>
          <p:nvPr/>
        </p:nvSpPr>
        <p:spPr>
          <a:xfrm>
            <a:off x="1080654" y="6041362"/>
            <a:ext cx="8415020" cy="261610"/>
          </a:xfrm>
          <a:prstGeom prst="rect">
            <a:avLst/>
          </a:prstGeom>
          <a:noFill/>
        </p:spPr>
        <p:txBody>
          <a:bodyPr wrap="square" rtlCol="0">
            <a:spAutoFit/>
          </a:bodyPr>
          <a:lstStyle/>
          <a:p>
            <a:r>
              <a:rPr lang="en-GB" sz="1100" baseline="30000" dirty="0"/>
              <a:t>1 </a:t>
            </a:r>
            <a:r>
              <a:rPr lang="en-GB" sz="1100" dirty="0"/>
              <a:t>Jacob &amp; Rothstein 2016: 85</a:t>
            </a:r>
          </a:p>
        </p:txBody>
      </p:sp>
    </p:spTree>
    <p:extLst>
      <p:ext uri="{BB962C8B-B14F-4D97-AF65-F5344CB8AC3E}">
        <p14:creationId xmlns:p14="http://schemas.microsoft.com/office/powerpoint/2010/main" val="1099242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83432-20CC-4ED7-81F8-80F4A0F9671D}"/>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D85E20D3-3ADC-4F9A-9997-99CB742658BF}"/>
              </a:ext>
            </a:extLst>
          </p:cNvPr>
          <p:cNvSpPr>
            <a:spLocks noGrp="1"/>
          </p:cNvSpPr>
          <p:nvPr>
            <p:ph idx="1"/>
          </p:nvPr>
        </p:nvSpPr>
        <p:spPr/>
        <p:txBody>
          <a:bodyPr/>
          <a:lstStyle/>
          <a:p>
            <a:r>
              <a:rPr lang="en-GB" dirty="0"/>
              <a:t>Managing behaviour is one of the most difficult tasks a teacher faces on a day-to-day basis.</a:t>
            </a:r>
          </a:p>
          <a:p>
            <a:r>
              <a:rPr lang="en-GB" dirty="0"/>
              <a:t>Students will respond in different ways to different treatments, and there is no clear consensus on the solution, but there are guidelines.</a:t>
            </a:r>
          </a:p>
          <a:p>
            <a:r>
              <a:rPr lang="en-GB" dirty="0"/>
              <a:t>To effectively teach a class of varying ability level, the teacher must have an intimate knowledge of, and positive relationship with their students.</a:t>
            </a:r>
          </a:p>
          <a:p>
            <a:r>
              <a:rPr lang="en-GB" dirty="0"/>
              <a:t>These two issues can aggravate each other, but often they do not directly overlap, showing that harmony can be achieved in a regular classroom of primary school students.</a:t>
            </a:r>
          </a:p>
        </p:txBody>
      </p:sp>
    </p:spTree>
    <p:extLst>
      <p:ext uri="{BB962C8B-B14F-4D97-AF65-F5344CB8AC3E}">
        <p14:creationId xmlns:p14="http://schemas.microsoft.com/office/powerpoint/2010/main" val="3911811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0526C-1756-401F-9C88-95E0CDEE38C2}"/>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84369B12-169E-4593-9C99-1772D5802FCA}"/>
              </a:ext>
            </a:extLst>
          </p:cNvPr>
          <p:cNvSpPr>
            <a:spLocks noGrp="1"/>
          </p:cNvSpPr>
          <p:nvPr>
            <p:ph idx="1"/>
          </p:nvPr>
        </p:nvSpPr>
        <p:spPr/>
        <p:txBody>
          <a:bodyPr/>
          <a:lstStyle/>
          <a:p>
            <a:r>
              <a:rPr lang="en-GB" sz="1400" dirty="0"/>
              <a:t>Jacob, B. &amp; Rothstein, J. 2016. ‘The Measurement of Student Ability in Modern Assessment Systems’, </a:t>
            </a:r>
            <a:r>
              <a:rPr lang="en-GB" sz="1400" i="1" dirty="0"/>
              <a:t>Journal of Economic Perspectives. </a:t>
            </a:r>
            <a:r>
              <a:rPr lang="en-GB" sz="1400" dirty="0"/>
              <a:t>30. 3, 85-108.</a:t>
            </a:r>
          </a:p>
          <a:p>
            <a:r>
              <a:rPr lang="en-GB" sz="1400" dirty="0"/>
              <a:t>Shelton, F. &amp; Brownhill, S. 2008. </a:t>
            </a:r>
            <a:r>
              <a:rPr lang="en-GB" sz="1400" i="1" dirty="0"/>
              <a:t>Effective behaviour management in the primary classroom. </a:t>
            </a:r>
            <a:r>
              <a:rPr lang="en-GB" sz="1400" dirty="0"/>
              <a:t>Maidenhead: Open University Press.</a:t>
            </a:r>
          </a:p>
          <a:p>
            <a:r>
              <a:rPr lang="en-GB" sz="1400" dirty="0" err="1"/>
              <a:t>Veldman</a:t>
            </a:r>
            <a:r>
              <a:rPr lang="en-GB" sz="1400" dirty="0"/>
              <a:t>, D.J. &amp; Sanford, J.P. 1984. ‘The Influence of Class Ability Level on Student Achievement and Classroom Behaviour’, </a:t>
            </a:r>
            <a:r>
              <a:rPr lang="en-GB" sz="1400" i="1" dirty="0"/>
              <a:t>American Educational Research Journal. </a:t>
            </a:r>
            <a:r>
              <a:rPr lang="en-GB" sz="1400" dirty="0"/>
              <a:t>21. 3, 629-644.</a:t>
            </a:r>
          </a:p>
          <a:p>
            <a:r>
              <a:rPr lang="en-GB" sz="1400" dirty="0" err="1"/>
              <a:t>Ysgol</a:t>
            </a:r>
            <a:r>
              <a:rPr lang="en-GB" sz="1400" dirty="0"/>
              <a:t> Bro </a:t>
            </a:r>
            <a:r>
              <a:rPr lang="en-GB" sz="1400" dirty="0" err="1"/>
              <a:t>Pedr</a:t>
            </a:r>
            <a:r>
              <a:rPr lang="en-GB" sz="1400" dirty="0"/>
              <a:t>. ‘Headteacher’s Blog’ No date. </a:t>
            </a:r>
            <a:r>
              <a:rPr lang="en-GB" sz="1400" u="sng" dirty="0">
                <a:hlinkClick r:id="rId2"/>
              </a:rPr>
              <a:t>www.bropedr.ceredigion.sch.uk</a:t>
            </a:r>
            <a:r>
              <a:rPr lang="en-GB" sz="1400" dirty="0"/>
              <a:t>. </a:t>
            </a:r>
            <a:r>
              <a:rPr lang="en-GB" sz="1400" u="sng" dirty="0">
                <a:hlinkClick r:id="rId3"/>
              </a:rPr>
              <a:t>http://bropedr.ceredigion.sch.uk/</a:t>
            </a:r>
            <a:r>
              <a:rPr lang="en-GB" sz="1400" dirty="0"/>
              <a:t>. [Accessed: 21</a:t>
            </a:r>
            <a:r>
              <a:rPr lang="en-GB" sz="1400" baseline="30000" dirty="0"/>
              <a:t>st</a:t>
            </a:r>
            <a:r>
              <a:rPr lang="en-GB" sz="1400" dirty="0"/>
              <a:t> May 2018]</a:t>
            </a:r>
          </a:p>
          <a:p>
            <a:r>
              <a:rPr lang="en-GB" sz="1400" dirty="0" err="1"/>
              <a:t>Ysgol</a:t>
            </a:r>
            <a:r>
              <a:rPr lang="en-GB" sz="1400" dirty="0"/>
              <a:t> Bro </a:t>
            </a:r>
            <a:r>
              <a:rPr lang="en-GB" sz="1400" dirty="0" err="1"/>
              <a:t>Pedr</a:t>
            </a:r>
            <a:r>
              <a:rPr lang="en-GB" sz="1400" dirty="0"/>
              <a:t>. ‘All Good at </a:t>
            </a:r>
            <a:r>
              <a:rPr lang="en-GB" sz="1400" dirty="0" err="1"/>
              <a:t>Ysgol</a:t>
            </a:r>
            <a:r>
              <a:rPr lang="en-GB" sz="1400" dirty="0"/>
              <a:t> Bro </a:t>
            </a:r>
            <a:r>
              <a:rPr lang="en-GB" sz="1400" dirty="0" err="1"/>
              <a:t>Pedr</a:t>
            </a:r>
            <a:r>
              <a:rPr lang="en-GB" sz="1400" dirty="0"/>
              <a:t>!’ 2017. </a:t>
            </a:r>
            <a:r>
              <a:rPr lang="en-GB" sz="1400" dirty="0">
                <a:hlinkClick r:id="rId2"/>
              </a:rPr>
              <a:t>www.bropedr.ceredigion.sch.uk</a:t>
            </a:r>
            <a:r>
              <a:rPr lang="en-GB" sz="1400" dirty="0"/>
              <a:t>. </a:t>
            </a:r>
            <a:r>
              <a:rPr lang="en-GB" sz="1400" dirty="0">
                <a:hlinkClick r:id="rId4"/>
              </a:rPr>
              <a:t>http://bropedr.ceredigion.sch.uk/all-good-at-ysgol-bro-pedr/</a:t>
            </a:r>
            <a:r>
              <a:rPr lang="en-GB" sz="1400" dirty="0"/>
              <a:t>. [Accessed: 21</a:t>
            </a:r>
            <a:r>
              <a:rPr lang="en-GB" sz="1400" baseline="30000" dirty="0"/>
              <a:t>st</a:t>
            </a:r>
            <a:r>
              <a:rPr lang="en-GB" sz="1400" dirty="0"/>
              <a:t> May 2018]</a:t>
            </a:r>
          </a:p>
          <a:p>
            <a:endParaRPr lang="en-GB" dirty="0"/>
          </a:p>
        </p:txBody>
      </p:sp>
    </p:spTree>
    <p:extLst>
      <p:ext uri="{BB962C8B-B14F-4D97-AF65-F5344CB8AC3E}">
        <p14:creationId xmlns:p14="http://schemas.microsoft.com/office/powerpoint/2010/main" val="35471971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285</TotalTime>
  <Words>1097</Words>
  <Application>Microsoft Office PowerPoint</Application>
  <PresentationFormat>Widescreen</PresentationFormat>
  <Paragraphs>60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Reflections upon placement</vt:lpstr>
      <vt:lpstr>Ysgol Bro Pedr Primary School</vt:lpstr>
      <vt:lpstr>The ethics of observation</vt:lpstr>
      <vt:lpstr>The methods of observation</vt:lpstr>
      <vt:lpstr>Behavioural issues</vt:lpstr>
      <vt:lpstr>Behavioural issues continued</vt:lpstr>
      <vt:lpstr>Student ability levels</vt:lpstr>
      <vt:lpstr>Student ability levels continued</vt:lpstr>
      <vt:lpstr>Conclusion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Reflections upon placement</dc:title>
  <dc:creator>Student</dc:creator>
  <cp:lastModifiedBy>Student</cp:lastModifiedBy>
  <cp:revision>19</cp:revision>
  <dcterms:created xsi:type="dcterms:W3CDTF">2018-05-21T23:59:30Z</dcterms:created>
  <dcterms:modified xsi:type="dcterms:W3CDTF">2018-05-22T22:44:24Z</dcterms:modified>
</cp:coreProperties>
</file>