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80A0CA-24DF-4DD1-B564-45E7A8F5130B}" v="18" dt="2026-03-14T20:16:14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3457" autoAdjust="0"/>
  </p:normalViewPr>
  <p:slideViewPr>
    <p:cSldViewPr snapToGrid="0">
      <p:cViewPr varScale="1">
        <p:scale>
          <a:sx n="59" d="100"/>
          <a:sy n="59" d="100"/>
        </p:scale>
        <p:origin x="68" y="56"/>
      </p:cViewPr>
      <p:guideLst/>
    </p:cSldViewPr>
  </p:slideViewPr>
  <p:outlineViewPr>
    <p:cViewPr>
      <p:scale>
        <a:sx n="33" d="100"/>
        <a:sy n="33" d="100"/>
      </p:scale>
      <p:origin x="0" y="-9276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b Bbc" userId="9665e05f2064f859" providerId="LiveId" clId="{7C201821-5F11-4022-93C8-B3FB69773F4A}"/>
    <pc:docChg chg="undo custSel modSld">
      <pc:chgData name="Abb Bbc" userId="9665e05f2064f859" providerId="LiveId" clId="{7C201821-5F11-4022-93C8-B3FB69773F4A}" dt="2026-03-14T20:16:14.156" v="78"/>
      <pc:docMkLst>
        <pc:docMk/>
      </pc:docMkLst>
      <pc:sldChg chg="addSp delSp modSp mod modTransition setBg setClrOvrMap delDesignElem">
        <pc:chgData name="Abb Bbc" userId="9665e05f2064f859" providerId="LiveId" clId="{7C201821-5F11-4022-93C8-B3FB69773F4A}" dt="2026-03-14T20:16:14.156" v="78"/>
        <pc:sldMkLst>
          <pc:docMk/>
          <pc:sldMk cId="109857222" sldId="256"/>
        </pc:sldMkLst>
        <pc:spChg chg="mod">
          <ac:chgData name="Abb Bbc" userId="9665e05f2064f859" providerId="LiveId" clId="{7C201821-5F11-4022-93C8-B3FB69773F4A}" dt="2026-03-14T20:12:44.924" v="70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bb Bbc" userId="9665e05f2064f859" providerId="LiveId" clId="{7C201821-5F11-4022-93C8-B3FB69773F4A}" dt="2026-03-14T20:12:44.924" v="70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bb Bbc" userId="9665e05f2064f859" providerId="LiveId" clId="{7C201821-5F11-4022-93C8-B3FB69773F4A}" dt="2026-03-14T20:08:42.385" v="50"/>
          <ac:spMkLst>
            <pc:docMk/>
            <pc:sldMk cId="109857222" sldId="256"/>
            <ac:spMk id="5" creationId="{C9686419-69F8-44A8-9B5E-7BC030CD9F15}"/>
          </ac:spMkLst>
        </pc:spChg>
        <pc:spChg chg="add del">
          <ac:chgData name="Abb Bbc" userId="9665e05f2064f859" providerId="LiveId" clId="{7C201821-5F11-4022-93C8-B3FB69773F4A}" dt="2026-03-14T20:08:42.385" v="50"/>
          <ac:spMkLst>
            <pc:docMk/>
            <pc:sldMk cId="109857222" sldId="256"/>
            <ac:spMk id="6" creationId="{07311828-E0E9-43DD-81AC-CFD55A34D975}"/>
          </ac:spMkLst>
        </pc:spChg>
        <pc:spChg chg="add">
          <ac:chgData name="Abb Bbc" userId="9665e05f2064f859" providerId="LiveId" clId="{7C201821-5F11-4022-93C8-B3FB69773F4A}" dt="2026-03-14T20:12:44.924" v="70" actId="26606"/>
          <ac:spMkLst>
            <pc:docMk/>
            <pc:sldMk cId="109857222" sldId="256"/>
            <ac:spMk id="8" creationId="{B7D4B16D-600A-41A1-8B1B-3727C56C0C9B}"/>
          </ac:spMkLst>
        </pc:spChg>
        <pc:spChg chg="add del">
          <ac:chgData name="Abb Bbc" userId="9665e05f2064f859" providerId="LiveId" clId="{7C201821-5F11-4022-93C8-B3FB69773F4A}" dt="2026-03-14T20:08:42.385" v="50"/>
          <ac:spMkLst>
            <pc:docMk/>
            <pc:sldMk cId="109857222" sldId="256"/>
            <ac:spMk id="10" creationId="{1F372B2F-CACA-42BB-A747-77D0AAC79908}"/>
          </ac:spMkLst>
        </pc:spChg>
        <pc:grpChg chg="add">
          <ac:chgData name="Abb Bbc" userId="9665e05f2064f859" providerId="LiveId" clId="{7C201821-5F11-4022-93C8-B3FB69773F4A}" dt="2026-03-14T20:12:44.924" v="70" actId="26606"/>
          <ac:grpSpMkLst>
            <pc:docMk/>
            <pc:sldMk cId="109857222" sldId="256"/>
            <ac:grpSpMk id="7" creationId="{DE7C35E0-BD19-4AFC-81BF-7A7507E9C94D}"/>
          </ac:grpSpMkLst>
        </pc:grpChg>
        <pc:picChg chg="add">
          <ac:chgData name="Abb Bbc" userId="9665e05f2064f859" providerId="LiveId" clId="{7C201821-5F11-4022-93C8-B3FB69773F4A}" dt="2026-03-14T20:12:44.924" v="70" actId="26606"/>
          <ac:picMkLst>
            <pc:docMk/>
            <pc:sldMk cId="109857222" sldId="256"/>
            <ac:picMk id="66" creationId="{51039561-92F9-40EE-900B-6AA0F58042A4}"/>
          </ac:picMkLst>
        </pc:picChg>
        <pc:cxnChg chg="add">
          <ac:chgData name="Abb Bbc" userId="9665e05f2064f859" providerId="LiveId" clId="{7C201821-5F11-4022-93C8-B3FB69773F4A}" dt="2026-03-14T20:12:44.924" v="70" actId="26606"/>
          <ac:cxnSpMkLst>
            <pc:docMk/>
            <pc:sldMk cId="109857222" sldId="256"/>
            <ac:cxnSpMk id="68" creationId="{D902DA06-324A-48CE-8C20-94535480A632}"/>
          </ac:cxnSpMkLst>
        </pc:cxnChg>
      </pc:sldChg>
      <pc:sldChg chg="modSp mod">
        <pc:chgData name="Abb Bbc" userId="9665e05f2064f859" providerId="LiveId" clId="{7C201821-5F11-4022-93C8-B3FB69773F4A}" dt="2026-03-14T20:09:29.161" v="61" actId="27636"/>
        <pc:sldMkLst>
          <pc:docMk/>
          <pc:sldMk cId="105974977" sldId="257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105974977" sldId="257"/>
            <ac:spMk id="2" creationId="{33B83DD8-A940-6987-75DD-C9C941C7ECF5}"/>
          </ac:spMkLst>
        </pc:spChg>
        <pc:spChg chg="mod">
          <ac:chgData name="Abb Bbc" userId="9665e05f2064f859" providerId="LiveId" clId="{7C201821-5F11-4022-93C8-B3FB69773F4A}" dt="2026-03-14T20:09:29.161" v="61" actId="27636"/>
          <ac:spMkLst>
            <pc:docMk/>
            <pc:sldMk cId="105974977" sldId="257"/>
            <ac:spMk id="3" creationId="{9B04709E-E4BF-9B29-AB7B-2D36AEAC3AE0}"/>
          </ac:spMkLst>
        </pc:spChg>
      </pc:sldChg>
      <pc:sldChg chg="modSp mod">
        <pc:chgData name="Abb Bbc" userId="9665e05f2064f859" providerId="LiveId" clId="{7C201821-5F11-4022-93C8-B3FB69773F4A}" dt="2026-03-14T20:09:29.192" v="62" actId="27636"/>
        <pc:sldMkLst>
          <pc:docMk/>
          <pc:sldMk cId="2076348686" sldId="258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2076348686" sldId="258"/>
            <ac:spMk id="2" creationId="{3D1EE01F-2EB5-516D-16D4-16023BD31EDB}"/>
          </ac:spMkLst>
        </pc:spChg>
        <pc:spChg chg="mod">
          <ac:chgData name="Abb Bbc" userId="9665e05f2064f859" providerId="LiveId" clId="{7C201821-5F11-4022-93C8-B3FB69773F4A}" dt="2026-03-14T20:09:29.192" v="62" actId="27636"/>
          <ac:spMkLst>
            <pc:docMk/>
            <pc:sldMk cId="2076348686" sldId="258"/>
            <ac:spMk id="3" creationId="{7DCB4172-9875-03A3-5818-7F10CB0652E2}"/>
          </ac:spMkLst>
        </pc:spChg>
      </pc:sldChg>
      <pc:sldChg chg="modSp mod">
        <pc:chgData name="Abb Bbc" userId="9665e05f2064f859" providerId="LiveId" clId="{7C201821-5F11-4022-93C8-B3FB69773F4A}" dt="2026-03-14T20:09:29.192" v="63" actId="27636"/>
        <pc:sldMkLst>
          <pc:docMk/>
          <pc:sldMk cId="561691031" sldId="259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561691031" sldId="259"/>
            <ac:spMk id="2" creationId="{743282E0-11BE-49D5-6A0A-19BC4A757741}"/>
          </ac:spMkLst>
        </pc:spChg>
        <pc:spChg chg="mod">
          <ac:chgData name="Abb Bbc" userId="9665e05f2064f859" providerId="LiveId" clId="{7C201821-5F11-4022-93C8-B3FB69773F4A}" dt="2026-03-14T20:09:29.192" v="63" actId="27636"/>
          <ac:spMkLst>
            <pc:docMk/>
            <pc:sldMk cId="561691031" sldId="259"/>
            <ac:spMk id="3" creationId="{E93727AC-A31C-1C20-A455-E44E36AA43B3}"/>
          </ac:spMkLst>
        </pc:spChg>
      </pc:sldChg>
      <pc:sldChg chg="modSp mod">
        <pc:chgData name="Abb Bbc" userId="9665e05f2064f859" providerId="LiveId" clId="{7C201821-5F11-4022-93C8-B3FB69773F4A}" dt="2026-03-14T20:09:29.208" v="65" actId="27636"/>
        <pc:sldMkLst>
          <pc:docMk/>
          <pc:sldMk cId="2292894151" sldId="260"/>
        </pc:sldMkLst>
        <pc:spChg chg="mod">
          <ac:chgData name="Abb Bbc" userId="9665e05f2064f859" providerId="LiveId" clId="{7C201821-5F11-4022-93C8-B3FB69773F4A}" dt="2026-03-14T20:09:29.208" v="64" actId="27636"/>
          <ac:spMkLst>
            <pc:docMk/>
            <pc:sldMk cId="2292894151" sldId="260"/>
            <ac:spMk id="2" creationId="{DB2FCF54-B093-4E44-F047-6E145DBF97AC}"/>
          </ac:spMkLst>
        </pc:spChg>
        <pc:spChg chg="mod">
          <ac:chgData name="Abb Bbc" userId="9665e05f2064f859" providerId="LiveId" clId="{7C201821-5F11-4022-93C8-B3FB69773F4A}" dt="2026-03-14T20:09:29.208" v="65" actId="27636"/>
          <ac:spMkLst>
            <pc:docMk/>
            <pc:sldMk cId="2292894151" sldId="260"/>
            <ac:spMk id="3" creationId="{66687CD0-70B1-0205-1252-5EB8698CF1C8}"/>
          </ac:spMkLst>
        </pc:spChg>
      </pc:sldChg>
      <pc:sldChg chg="modSp">
        <pc:chgData name="Abb Bbc" userId="9665e05f2064f859" providerId="LiveId" clId="{7C201821-5F11-4022-93C8-B3FB69773F4A}" dt="2026-03-14T20:09:28.797" v="59"/>
        <pc:sldMkLst>
          <pc:docMk/>
          <pc:sldMk cId="3319809683" sldId="261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3319809683" sldId="261"/>
            <ac:spMk id="2" creationId="{84FD71EF-7CC7-D3AF-8E18-F89A2B572654}"/>
          </ac:spMkLst>
        </pc:spChg>
        <pc:spChg chg="mod">
          <ac:chgData name="Abb Bbc" userId="9665e05f2064f859" providerId="LiveId" clId="{7C201821-5F11-4022-93C8-B3FB69773F4A}" dt="2026-03-14T20:09:28.797" v="59"/>
          <ac:spMkLst>
            <pc:docMk/>
            <pc:sldMk cId="3319809683" sldId="261"/>
            <ac:spMk id="3" creationId="{84F26A06-66F5-3EDB-1B23-6B4A4386909D}"/>
          </ac:spMkLst>
        </pc:spChg>
      </pc:sldChg>
      <pc:sldChg chg="modSp">
        <pc:chgData name="Abb Bbc" userId="9665e05f2064f859" providerId="LiveId" clId="{7C201821-5F11-4022-93C8-B3FB69773F4A}" dt="2026-03-14T20:09:28.797" v="59"/>
        <pc:sldMkLst>
          <pc:docMk/>
          <pc:sldMk cId="1450459996" sldId="262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1450459996" sldId="262"/>
            <ac:spMk id="2" creationId="{92C039FA-B857-78A0-D9F5-501740AEA6BA}"/>
          </ac:spMkLst>
        </pc:spChg>
      </pc:sldChg>
      <pc:sldChg chg="addSp delSp modSp mod setBg">
        <pc:chgData name="Abb Bbc" userId="9665e05f2064f859" providerId="LiveId" clId="{7C201821-5F11-4022-93C8-B3FB69773F4A}" dt="2026-03-14T20:09:29.238" v="66" actId="27636"/>
        <pc:sldMkLst>
          <pc:docMk/>
          <pc:sldMk cId="1226195169" sldId="263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1226195169" sldId="263"/>
            <ac:spMk id="2" creationId="{DCFDEE84-C189-C8FB-FA2D-D028FC000402}"/>
          </ac:spMkLst>
        </pc:spChg>
        <pc:spChg chg="mod">
          <ac:chgData name="Abb Bbc" userId="9665e05f2064f859" providerId="LiveId" clId="{7C201821-5F11-4022-93C8-B3FB69773F4A}" dt="2026-03-14T20:09:29.238" v="66" actId="27636"/>
          <ac:spMkLst>
            <pc:docMk/>
            <pc:sldMk cId="1226195169" sldId="263"/>
            <ac:spMk id="3" creationId="{1A037B4D-B2F1-9C66-7171-37B224FB3E78}"/>
          </ac:spMkLst>
        </pc:spChg>
        <pc:spChg chg="add del">
          <ac:chgData name="Abb Bbc" userId="9665e05f2064f859" providerId="LiveId" clId="{7C201821-5F11-4022-93C8-B3FB69773F4A}" dt="2026-03-14T20:06:26.383" v="46" actId="26606"/>
          <ac:spMkLst>
            <pc:docMk/>
            <pc:sldMk cId="1226195169" sldId="263"/>
            <ac:spMk id="8" creationId="{B1CCD5EF-766D-43B9-A25D-19122E5FB181}"/>
          </ac:spMkLst>
        </pc:spChg>
        <pc:spChg chg="add del">
          <ac:chgData name="Abb Bbc" userId="9665e05f2064f859" providerId="LiveId" clId="{7C201821-5F11-4022-93C8-B3FB69773F4A}" dt="2026-03-14T20:06:26.383" v="46" actId="26606"/>
          <ac:spMkLst>
            <pc:docMk/>
            <pc:sldMk cId="1226195169" sldId="263"/>
            <ac:spMk id="10" creationId="{FD9699C9-77F1-4E33-A750-CB78C7EA29E6}"/>
          </ac:spMkLst>
        </pc:spChg>
      </pc:sldChg>
      <pc:sldChg chg="modSp">
        <pc:chgData name="Abb Bbc" userId="9665e05f2064f859" providerId="LiveId" clId="{7C201821-5F11-4022-93C8-B3FB69773F4A}" dt="2026-03-14T20:09:28.797" v="59"/>
        <pc:sldMkLst>
          <pc:docMk/>
          <pc:sldMk cId="1228548686" sldId="264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1228548686" sldId="264"/>
            <ac:spMk id="2" creationId="{17B2C7DA-781F-99FF-3F1F-29BC8ECBF28F}"/>
          </ac:spMkLst>
        </pc:spChg>
        <pc:spChg chg="mod">
          <ac:chgData name="Abb Bbc" userId="9665e05f2064f859" providerId="LiveId" clId="{7C201821-5F11-4022-93C8-B3FB69773F4A}" dt="2026-03-14T20:09:28.797" v="59"/>
          <ac:spMkLst>
            <pc:docMk/>
            <pc:sldMk cId="1228548686" sldId="264"/>
            <ac:spMk id="3" creationId="{2DEB7B46-78F9-2BA3-8771-658E2A7B5F8C}"/>
          </ac:spMkLst>
        </pc:spChg>
      </pc:sldChg>
      <pc:sldChg chg="modSp mod">
        <pc:chgData name="Abb Bbc" userId="9665e05f2064f859" providerId="LiveId" clId="{7C201821-5F11-4022-93C8-B3FB69773F4A}" dt="2026-03-14T20:09:29.258" v="68" actId="27636"/>
        <pc:sldMkLst>
          <pc:docMk/>
          <pc:sldMk cId="3320734129" sldId="265"/>
        </pc:sldMkLst>
        <pc:spChg chg="mod">
          <ac:chgData name="Abb Bbc" userId="9665e05f2064f859" providerId="LiveId" clId="{7C201821-5F11-4022-93C8-B3FB69773F4A}" dt="2026-03-14T20:09:29.246" v="67" actId="27636"/>
          <ac:spMkLst>
            <pc:docMk/>
            <pc:sldMk cId="3320734129" sldId="265"/>
            <ac:spMk id="2" creationId="{1A095F8E-69B7-697A-BC8E-25D97B83B760}"/>
          </ac:spMkLst>
        </pc:spChg>
        <pc:spChg chg="mod">
          <ac:chgData name="Abb Bbc" userId="9665e05f2064f859" providerId="LiveId" clId="{7C201821-5F11-4022-93C8-B3FB69773F4A}" dt="2026-03-14T20:09:29.258" v="68" actId="27636"/>
          <ac:spMkLst>
            <pc:docMk/>
            <pc:sldMk cId="3320734129" sldId="265"/>
            <ac:spMk id="3" creationId="{FD06D879-1A6E-B20A-70E5-EB3558F9EAEC}"/>
          </ac:spMkLst>
        </pc:spChg>
      </pc:sldChg>
      <pc:sldChg chg="modSp">
        <pc:chgData name="Abb Bbc" userId="9665e05f2064f859" providerId="LiveId" clId="{7C201821-5F11-4022-93C8-B3FB69773F4A}" dt="2026-03-14T20:09:28.797" v="59"/>
        <pc:sldMkLst>
          <pc:docMk/>
          <pc:sldMk cId="750104528" sldId="266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750104528" sldId="266"/>
            <ac:spMk id="2" creationId="{4CE9FC5E-4646-6004-DE52-98544082880C}"/>
          </ac:spMkLst>
        </pc:spChg>
        <pc:spChg chg="mod">
          <ac:chgData name="Abb Bbc" userId="9665e05f2064f859" providerId="LiveId" clId="{7C201821-5F11-4022-93C8-B3FB69773F4A}" dt="2026-03-14T20:09:28.797" v="59"/>
          <ac:spMkLst>
            <pc:docMk/>
            <pc:sldMk cId="750104528" sldId="266"/>
            <ac:spMk id="3" creationId="{2F2A27EE-D35F-71BF-2061-8D8FD9ED05ED}"/>
          </ac:spMkLst>
        </pc:spChg>
      </pc:sldChg>
      <pc:sldChg chg="modSp mod">
        <pc:chgData name="Abb Bbc" userId="9665e05f2064f859" providerId="LiveId" clId="{7C201821-5F11-4022-93C8-B3FB69773F4A}" dt="2026-03-14T20:09:29.272" v="69" actId="27636"/>
        <pc:sldMkLst>
          <pc:docMk/>
          <pc:sldMk cId="1572069131" sldId="267"/>
        </pc:sldMkLst>
        <pc:spChg chg="mod">
          <ac:chgData name="Abb Bbc" userId="9665e05f2064f859" providerId="LiveId" clId="{7C201821-5F11-4022-93C8-B3FB69773F4A}" dt="2026-03-14T20:09:28.797" v="59"/>
          <ac:spMkLst>
            <pc:docMk/>
            <pc:sldMk cId="1572069131" sldId="267"/>
            <ac:spMk id="2" creationId="{8AA7D79D-2571-6547-F861-FDFCB898362B}"/>
          </ac:spMkLst>
        </pc:spChg>
        <pc:spChg chg="mod">
          <ac:chgData name="Abb Bbc" userId="9665e05f2064f859" providerId="LiveId" clId="{7C201821-5F11-4022-93C8-B3FB69773F4A}" dt="2026-03-14T20:09:29.272" v="69" actId="27636"/>
          <ac:spMkLst>
            <pc:docMk/>
            <pc:sldMk cId="1572069131" sldId="267"/>
            <ac:spMk id="3" creationId="{30A38989-43B3-E19B-66BF-42531E249AB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7CA0979-F579-4E9B-A675-1F5ABBFF00DB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6185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383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988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621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088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743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460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465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247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087618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6382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8627068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573277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92448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783877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1683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95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2554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7D4B16D-600A-41A1-8B1B-3727C56C0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E7C35E0-BD19-4AFC-81BF-7A7507E9C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60000"/>
            </a:schemeClr>
          </a:solidFill>
          <a:effectLst/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1E08D20A-3975-4596-85C6-D46799586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30A9349-BFE4-4720-A229-98DCD3B69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28487744-BBC9-4D40-85B3-0D45003C3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FAD6EF4D-97BD-46B4-9B5B-CD70971DD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10DCC42-11D2-4162-B47A-869B3F66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DE4880D6-6ECE-4F1B-B474-FE3940D04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1A39307-F675-49D2-9E45-28DA2AB5C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AC5E23C5-C5D6-4BC3-9531-C0B2D7D29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4D3FC0A7-9672-4B19-8D54-71C3B39F7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911D04C-3FFB-4D1E-8F59-5C02692E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0178C8F-EF32-4F3D-B022-60A7DE136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EEB2DD25-DE0D-48CE-8218-E4EF12273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13C92E55-66CB-48F7-BF28-5D8ED146B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CB0B6C7B-4820-48AB-92AF-896559F00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2018EECD-4518-458F-989E-6FCAE5AE0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1FB0915F-3C52-468A-87E7-F3EE381DA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7B184771-5A8E-4ED5-9179-24B19F26C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BC5162D1-D64C-4FBA-BE86-11B27A743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FF345C-6A58-4123-B2D1-2ED9E3691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3CE89F7-AE1C-4370-920E-EE04C4124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D6E298F6-F99D-49EF-B614-24D2179C2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2424FD35-451D-468C-9EB2-8DA350C12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5BC0C6F-B91F-42CC-9046-522FE8223C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F88AFBEE-A8B5-4B18-B834-5269F6C13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64B0F493-EC69-4C85-87D4-287628231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09920E7F-979C-40F6-8FB1-791325A4A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1387BCC3-D7BF-443E-B18C-87B696E64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F1C0670D-9FA2-48D7-AFDB-4438ECC3E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Rectangle 33">
              <a:extLst>
                <a:ext uri="{FF2B5EF4-FFF2-40B4-BE49-F238E27FC236}">
                  <a16:creationId xmlns:a16="http://schemas.microsoft.com/office/drawing/2014/main" id="{34088C0C-CAD1-4E66-A162-1D7020365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B8C224A6-72B4-4763-B708-65A321D0D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2EE3A964-523C-470B-8B10-09053452C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1B87487E-C0EA-4E2A-8FC0-3D4C4F017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D8B57E7E-D885-4A0B-BBA0-E3BC3A68C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6FB84573-B84B-4571-A6E5-91CD308E7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9">
              <a:extLst>
                <a:ext uri="{FF2B5EF4-FFF2-40B4-BE49-F238E27FC236}">
                  <a16:creationId xmlns:a16="http://schemas.microsoft.com/office/drawing/2014/main" id="{7EE5EE00-E139-4AB9-ACFC-5E39CFA95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40">
              <a:extLst>
                <a:ext uri="{FF2B5EF4-FFF2-40B4-BE49-F238E27FC236}">
                  <a16:creationId xmlns:a16="http://schemas.microsoft.com/office/drawing/2014/main" id="{5A38A6AA-6753-4EFE-94BB-96DF73975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1">
              <a:extLst>
                <a:ext uri="{FF2B5EF4-FFF2-40B4-BE49-F238E27FC236}">
                  <a16:creationId xmlns:a16="http://schemas.microsoft.com/office/drawing/2014/main" id="{506AB599-570B-4547-97F4-F2C672301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2">
              <a:extLst>
                <a:ext uri="{FF2B5EF4-FFF2-40B4-BE49-F238E27FC236}">
                  <a16:creationId xmlns:a16="http://schemas.microsoft.com/office/drawing/2014/main" id="{9AFDEA1E-DBAB-4507-8D36-786F19A85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3">
              <a:extLst>
                <a:ext uri="{FF2B5EF4-FFF2-40B4-BE49-F238E27FC236}">
                  <a16:creationId xmlns:a16="http://schemas.microsoft.com/office/drawing/2014/main" id="{C824D6F7-0BDF-4C8C-869D-BDDEB0764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4">
              <a:extLst>
                <a:ext uri="{FF2B5EF4-FFF2-40B4-BE49-F238E27FC236}">
                  <a16:creationId xmlns:a16="http://schemas.microsoft.com/office/drawing/2014/main" id="{6953C491-AE0F-4D2B-9474-18D5E8B5D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Rectangle 45">
              <a:extLst>
                <a:ext uri="{FF2B5EF4-FFF2-40B4-BE49-F238E27FC236}">
                  <a16:creationId xmlns:a16="http://schemas.microsoft.com/office/drawing/2014/main" id="{5B956350-9BDD-4090-B2B6-12C13D1CE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6">
              <a:extLst>
                <a:ext uri="{FF2B5EF4-FFF2-40B4-BE49-F238E27FC236}">
                  <a16:creationId xmlns:a16="http://schemas.microsoft.com/office/drawing/2014/main" id="{ECE31E80-E354-44C3-81E0-4E3E41DDF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7">
              <a:extLst>
                <a:ext uri="{FF2B5EF4-FFF2-40B4-BE49-F238E27FC236}">
                  <a16:creationId xmlns:a16="http://schemas.microsoft.com/office/drawing/2014/main" id="{9DFA35DB-5360-405A-A7EB-064E51FBC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8">
              <a:extLst>
                <a:ext uri="{FF2B5EF4-FFF2-40B4-BE49-F238E27FC236}">
                  <a16:creationId xmlns:a16="http://schemas.microsoft.com/office/drawing/2014/main" id="{2DA499BD-4313-4AD1-BE87-4BEF50FEC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9">
              <a:extLst>
                <a:ext uri="{FF2B5EF4-FFF2-40B4-BE49-F238E27FC236}">
                  <a16:creationId xmlns:a16="http://schemas.microsoft.com/office/drawing/2014/main" id="{680E4C6D-12D1-417A-A709-EC416D98F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50">
              <a:extLst>
                <a:ext uri="{FF2B5EF4-FFF2-40B4-BE49-F238E27FC236}">
                  <a16:creationId xmlns:a16="http://schemas.microsoft.com/office/drawing/2014/main" id="{C93537B4-09B6-4CC6-92DE-3D3BDAC7A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1">
              <a:extLst>
                <a:ext uri="{FF2B5EF4-FFF2-40B4-BE49-F238E27FC236}">
                  <a16:creationId xmlns:a16="http://schemas.microsoft.com/office/drawing/2014/main" id="{5D100FC5-9EA8-4DA7-AFA4-BC60831FD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2">
              <a:extLst>
                <a:ext uri="{FF2B5EF4-FFF2-40B4-BE49-F238E27FC236}">
                  <a16:creationId xmlns:a16="http://schemas.microsoft.com/office/drawing/2014/main" id="{3F10D757-6A3B-4314-9755-419B3738E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3">
              <a:extLst>
                <a:ext uri="{FF2B5EF4-FFF2-40B4-BE49-F238E27FC236}">
                  <a16:creationId xmlns:a16="http://schemas.microsoft.com/office/drawing/2014/main" id="{28A4D881-D08B-4AAF-866D-7C3160112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A666F3F8-571E-483F-9B9F-31EDB91A9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5">
              <a:extLst>
                <a:ext uri="{FF2B5EF4-FFF2-40B4-BE49-F238E27FC236}">
                  <a16:creationId xmlns:a16="http://schemas.microsoft.com/office/drawing/2014/main" id="{18305C0F-0A00-450D-92A1-313C72439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6">
              <a:extLst>
                <a:ext uri="{FF2B5EF4-FFF2-40B4-BE49-F238E27FC236}">
                  <a16:creationId xmlns:a16="http://schemas.microsoft.com/office/drawing/2014/main" id="{9A5635D8-CCB7-4D16-BB87-B1BC1AC97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7">
              <a:extLst>
                <a:ext uri="{FF2B5EF4-FFF2-40B4-BE49-F238E27FC236}">
                  <a16:creationId xmlns:a16="http://schemas.microsoft.com/office/drawing/2014/main" id="{7C10A784-B5EE-4486-96E7-3CC72B93A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8">
              <a:extLst>
                <a:ext uri="{FF2B5EF4-FFF2-40B4-BE49-F238E27FC236}">
                  <a16:creationId xmlns:a16="http://schemas.microsoft.com/office/drawing/2014/main" id="{AE5FA7CA-916C-4A34-A727-E0289D891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6" name="Picture 2">
            <a:extLst>
              <a:ext uri="{FF2B5EF4-FFF2-40B4-BE49-F238E27FC236}">
                <a16:creationId xmlns:a16="http://schemas.microsoft.com/office/drawing/2014/main" id="{51039561-92F9-40EE-900B-6AA0F5804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9525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43113" y="1122363"/>
            <a:ext cx="4527929" cy="4287836"/>
          </a:xfrm>
        </p:spPr>
        <p:txBody>
          <a:bodyPr anchor="ctr">
            <a:normAutofit/>
          </a:bodyPr>
          <a:lstStyle/>
          <a:p>
            <a:pPr algn="r"/>
            <a:r>
              <a:rPr lang="en-GB" sz="5100"/>
              <a:t>LCHS4010</a:t>
            </a:r>
            <a:br>
              <a:rPr lang="en-GB" sz="5100"/>
            </a:br>
            <a:r>
              <a:rPr lang="en-GB" sz="5100"/>
              <a:t>PSYCHOLOGY IN HEALTH AND SOCIAL CARE</a:t>
            </a:r>
            <a:br>
              <a:rPr lang="en-GB" sz="5100"/>
            </a:br>
            <a:r>
              <a:rPr lang="en-GB" sz="5100"/>
              <a:t>assignment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51631" y="1122363"/>
            <a:ext cx="2816368" cy="42878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/>
              <a:t>STUDENT'S NAME: NABUUMA RITAH</a:t>
            </a:r>
          </a:p>
          <a:p>
            <a:r>
              <a:rPr lang="en-GB" sz="2400"/>
              <a:t>STUDENT'S ID NUMBER: 2442765</a:t>
            </a:r>
          </a:p>
          <a:p>
            <a:r>
              <a:rPr lang="en-GB" sz="2400"/>
              <a:t>LECTURER'S NAME: Dr Pascal Navelle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D902DA06-324A-48CE-8C20-94535480A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133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83DD8-A940-6987-75DD-C9C941C7E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4709E-E4BF-9B29-AB7B-2D36AEAC3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Jenny is a 16-year-old young carer, who has cared for her mother for the last five years following her father's death. Her mother experienced:</a:t>
            </a:r>
          </a:p>
          <a:p>
            <a:r>
              <a:rPr lang="en-GB" dirty="0"/>
              <a:t>Mobility problems</a:t>
            </a:r>
          </a:p>
          <a:p>
            <a:r>
              <a:rPr lang="en-GB" dirty="0"/>
              <a:t>Memory difficulties</a:t>
            </a:r>
          </a:p>
          <a:p>
            <a:r>
              <a:rPr lang="en-GB" dirty="0"/>
              <a:t>Low mood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presentation will apply Bowlby's Attachment theory to explore:</a:t>
            </a:r>
          </a:p>
          <a:p>
            <a:r>
              <a:rPr lang="en-GB" dirty="0"/>
              <a:t>The development impact on Jenny</a:t>
            </a:r>
          </a:p>
          <a:p>
            <a:r>
              <a:rPr lang="en-GB" dirty="0"/>
              <a:t>Consider nature and nurture influences</a:t>
            </a:r>
          </a:p>
          <a:p>
            <a:r>
              <a:rPr lang="en-GB" dirty="0"/>
              <a:t>Propose a support Plan</a:t>
            </a:r>
          </a:p>
          <a:p>
            <a:r>
              <a:rPr lang="en-GB" dirty="0"/>
              <a:t>Critically evaluate the theory</a:t>
            </a:r>
          </a:p>
        </p:txBody>
      </p:sp>
    </p:spTree>
    <p:extLst>
      <p:ext uri="{BB962C8B-B14F-4D97-AF65-F5344CB8AC3E}">
        <p14:creationId xmlns:p14="http://schemas.microsoft.com/office/powerpoint/2010/main" val="105974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EE01F-2EB5-516D-16D4-16023BD3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 of Bowlby's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B4172-9875-03A3-5818-7F10CB065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This Attachment theory was developed in (1969). It suggests that:</a:t>
            </a:r>
          </a:p>
          <a:p>
            <a:r>
              <a:rPr lang="en-GB"/>
              <a:t>Children form emotional bonds with primary givers.</a:t>
            </a:r>
          </a:p>
          <a:p>
            <a:r>
              <a:rPr lang="en-GB"/>
              <a:t>Early attachment influence emotional and social development.</a:t>
            </a:r>
          </a:p>
          <a:p>
            <a:r>
              <a:rPr lang="en-GB"/>
              <a:t>Secure attachment promotes health development.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Key concepts:</a:t>
            </a:r>
          </a:p>
          <a:p>
            <a:r>
              <a:rPr lang="en-GB"/>
              <a:t>Internal working model</a:t>
            </a:r>
          </a:p>
          <a:p>
            <a:r>
              <a:rPr lang="en-GB"/>
              <a:t>Secure vs insecure attachment</a:t>
            </a:r>
          </a:p>
          <a:p>
            <a:r>
              <a:rPr lang="en-GB"/>
              <a:t>Maternal deprivation hypothesis ( Bowlby, 1969)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348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282E0-11BE-49D5-6A0A-19BC4A757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concepts of the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727AC-A31C-1C20-A455-E44E36AA4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b="1" dirty="0"/>
              <a:t>Secure attachment</a:t>
            </a:r>
          </a:p>
          <a:p>
            <a:pPr marL="0" indent="0">
              <a:buNone/>
            </a:pPr>
            <a:r>
              <a:rPr lang="en-GB" dirty="0"/>
              <a:t>This occurs when caregivers are responsive and emotionally available( Ainsworth et al., 1978).</a:t>
            </a:r>
          </a:p>
          <a:p>
            <a:r>
              <a:rPr lang="en-GB" b="1" dirty="0"/>
              <a:t>Insecure attachment</a:t>
            </a:r>
          </a:p>
          <a:p>
            <a:pPr marL="0" indent="0">
              <a:buNone/>
            </a:pPr>
            <a:r>
              <a:rPr lang="en-GB" dirty="0"/>
              <a:t>This may develop when care giving is inconsistent, un-available or disrupted.</a:t>
            </a:r>
          </a:p>
          <a:p>
            <a:r>
              <a:rPr lang="en-GB" b="1" dirty="0"/>
              <a:t>Internal working model</a:t>
            </a:r>
          </a:p>
          <a:p>
            <a:pPr marL="0" indent="0">
              <a:buNone/>
            </a:pPr>
            <a:r>
              <a:rPr lang="en-GB" dirty="0"/>
              <a:t>This is when early relationships form mental templates that shape future relationships( Bowlby, 1969).</a:t>
            </a:r>
          </a:p>
          <a:p>
            <a:r>
              <a:rPr lang="en-GB" b="1" dirty="0"/>
              <a:t>Maternal Deprivation</a:t>
            </a:r>
          </a:p>
          <a:p>
            <a:pPr marL="0" indent="0">
              <a:buNone/>
            </a:pPr>
            <a:r>
              <a:rPr lang="en-GB" dirty="0"/>
              <a:t>This is a prolonged separation that can lead to emotional unavailability negatively affecting development (Bowlby, 1988).</a:t>
            </a:r>
          </a:p>
        </p:txBody>
      </p:sp>
    </p:spTree>
    <p:extLst>
      <p:ext uri="{BB962C8B-B14F-4D97-AF65-F5344CB8AC3E}">
        <p14:creationId xmlns:p14="http://schemas.microsoft.com/office/powerpoint/2010/main" val="561691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FCF54-B093-4E44-F047-6E145DBF9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US"/>
              <a:t>Theory application to Jenny's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87CD0-70B1-0205-1252-5EB8698CF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000" dirty="0"/>
              <a:t>Jenny lost her father at the age of 11.</a:t>
            </a:r>
            <a:endParaRPr lang="en-US" sz="1000" dirty="0"/>
          </a:p>
          <a:p>
            <a:pPr marL="0" indent="0">
              <a:lnSpc>
                <a:spcPct val="110000"/>
              </a:lnSpc>
              <a:buNone/>
            </a:pPr>
            <a:endParaRPr lang="en-GB" sz="10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000" dirty="0"/>
              <a:t>Implications: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Grief and trauma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Sudden role reversal (parentification)</a:t>
            </a:r>
          </a:p>
          <a:p>
            <a:pPr>
              <a:lnSpc>
                <a:spcPct val="110000"/>
              </a:lnSpc>
            </a:pPr>
            <a:r>
              <a:rPr lang="en-GB" sz="1000" dirty="0"/>
              <a:t>Emotional burden</a:t>
            </a:r>
          </a:p>
          <a:p>
            <a:pPr>
              <a:lnSpc>
                <a:spcPct val="110000"/>
              </a:lnSpc>
            </a:pPr>
            <a:endParaRPr lang="en-GB" sz="10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000" dirty="0"/>
              <a:t>Jenny's mother low mood and memory problems may have reduced her emotional availability for jenny.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000"/>
              <a:t>Mobility </a:t>
            </a:r>
            <a:r>
              <a:rPr lang="en-GB" sz="1000" dirty="0"/>
              <a:t>problems incapacitated Jenny’s mother to help herself thus putting a burden on jenny for her support.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000" dirty="0"/>
              <a:t>Jenny's father loss created forced emotional and practical responsibilities to Jenny rather than receiving care.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000" dirty="0"/>
              <a:t>According to Bowlby(1969), prolonged emotional strain may affect attachment security.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000" dirty="0"/>
              <a:t>Research suggests that young carers are at increased risk of emotional stress and anxiety(Becker,2007).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FFDDEB-61DA-3249-6365-68484EEA23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113" r="24865"/>
          <a:stretch>
            <a:fillRect/>
          </a:stretch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894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D71EF-7CC7-D3AF-8E18-F89A2B572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Developmental implication on Jenny( Adolescence)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26A06-66F5-3EDB-1B23-6B4A438690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dirty="0"/>
              <a:t>Adolescence is a critical period for :</a:t>
            </a:r>
            <a:endParaRPr lang="en-US" sz="1400" dirty="0"/>
          </a:p>
          <a:p>
            <a:r>
              <a:rPr lang="en-GB" sz="1400" dirty="0"/>
              <a:t>Identity formation</a:t>
            </a:r>
          </a:p>
          <a:p>
            <a:r>
              <a:rPr lang="en-GB" sz="1400" dirty="0"/>
              <a:t>Emotional regulation</a:t>
            </a:r>
          </a:p>
          <a:p>
            <a:r>
              <a:rPr lang="en-GB" sz="1400" dirty="0"/>
              <a:t>Peer relationships( McLeod,2018)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Impacts:</a:t>
            </a:r>
          </a:p>
          <a:p>
            <a:r>
              <a:rPr lang="en-GB" sz="1400" dirty="0"/>
              <a:t>Emotional suppression</a:t>
            </a:r>
          </a:p>
          <a:p>
            <a:r>
              <a:rPr lang="en-GB" sz="1400" dirty="0"/>
              <a:t>Increased anxiety</a:t>
            </a:r>
          </a:p>
          <a:p>
            <a:r>
              <a:rPr lang="en-GB" sz="1400" dirty="0"/>
              <a:t>Social isolation</a:t>
            </a:r>
          </a:p>
          <a:p>
            <a:r>
              <a:rPr lang="en-GB" sz="1400" dirty="0"/>
              <a:t>Delayed autonomy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Young carers often experience psychological distress and reduced wellbeing( Joseph et al.,2020)</a:t>
            </a:r>
          </a:p>
        </p:txBody>
      </p:sp>
    </p:spTree>
    <p:extLst>
      <p:ext uri="{BB962C8B-B14F-4D97-AF65-F5344CB8AC3E}">
        <p14:creationId xmlns:p14="http://schemas.microsoft.com/office/powerpoint/2010/main" val="3319809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039FA-B857-78A0-D9F5-501740AEA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4000"/>
              <a:t>Nature and Nurture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F503F-DA4A-F262-5242-6161D657A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1" y="2249487"/>
            <a:ext cx="7631927" cy="354171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b="1" dirty="0"/>
              <a:t>Biological factors( Nature)</a:t>
            </a:r>
            <a:endParaRPr lang="en-US" sz="1400" b="1" dirty="0"/>
          </a:p>
          <a:p>
            <a:pPr>
              <a:lnSpc>
                <a:spcPct val="110000"/>
              </a:lnSpc>
            </a:pPr>
            <a:r>
              <a:rPr lang="en-GB" sz="1400" dirty="0"/>
              <a:t>Stress response system activation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Hormonal changes during adolescence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Genetic vulnerability to depression( Thapar et al.,2012)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/>
              <a:t>Environmental factors(nurture)</a:t>
            </a: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 dirty="0"/>
              <a:t>Parental illness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Bereavement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Caring responsibilities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Reduced peer engagement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The attachment theory emphasises the interaction between biological need for attachment and environmental care giving quality( Bowlby, 1969)</a:t>
            </a:r>
          </a:p>
        </p:txBody>
      </p:sp>
    </p:spTree>
    <p:extLst>
      <p:ext uri="{BB962C8B-B14F-4D97-AF65-F5344CB8AC3E}">
        <p14:creationId xmlns:p14="http://schemas.microsoft.com/office/powerpoint/2010/main" val="1450459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EE84-C189-C8FB-FA2D-D028FC000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Risks to Jenny's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37B4D-B2F1-9C66-7171-37B224FB3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/>
              <a:t>Emotional burn out</a:t>
            </a:r>
            <a:endParaRPr lang="en-US"/>
          </a:p>
          <a:p>
            <a:r>
              <a:rPr lang="en-GB"/>
              <a:t>Academic disruption</a:t>
            </a:r>
          </a:p>
          <a:p>
            <a:r>
              <a:rPr lang="en-GB"/>
              <a:t>Social withdraw</a:t>
            </a:r>
          </a:p>
          <a:p>
            <a:r>
              <a:rPr lang="en-GB"/>
              <a:t>Role confusion</a:t>
            </a:r>
          </a:p>
          <a:p>
            <a:r>
              <a:rPr lang="en-GB"/>
              <a:t>Low self esteem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Research shows that caregiving during adolescence can affect psychological wellbeing if support is lacking (Joseph et al.,2020).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Jenny may prioritise her mother's needs instead of her developmental needs.</a:t>
            </a:r>
          </a:p>
        </p:txBody>
      </p:sp>
    </p:spTree>
    <p:extLst>
      <p:ext uri="{BB962C8B-B14F-4D97-AF65-F5344CB8AC3E}">
        <p14:creationId xmlns:p14="http://schemas.microsoft.com/office/powerpoint/2010/main" val="12261951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2C7DA-781F-99FF-3F1F-29BC8ECBF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Support plan based on Bowlby's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B7B46-78F9-2BA3-8771-658E2A7B5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 dirty="0"/>
              <a:t>This attachment theory suggests stability and emotional security being protective.</a:t>
            </a:r>
            <a:endParaRPr lang="en-US" sz="1200" dirty="0"/>
          </a:p>
          <a:p>
            <a:pPr marL="0" indent="0">
              <a:buNone/>
            </a:pPr>
            <a:r>
              <a:rPr lang="en-GB" sz="1200" b="1" dirty="0"/>
              <a:t>Proposed interventions</a:t>
            </a:r>
          </a:p>
          <a:p>
            <a:pPr marL="0" indent="0">
              <a:buNone/>
            </a:pPr>
            <a:r>
              <a:rPr lang="en-GB" sz="1200" dirty="0"/>
              <a:t>1.Young carer support service</a:t>
            </a:r>
          </a:p>
          <a:p>
            <a:r>
              <a:rPr lang="en-GB" sz="1200" dirty="0"/>
              <a:t>Emotional support groups</a:t>
            </a:r>
          </a:p>
          <a:p>
            <a:r>
              <a:rPr lang="en-GB" sz="1200" dirty="0"/>
              <a:t>Peer connection</a:t>
            </a:r>
          </a:p>
          <a:p>
            <a:pPr marL="0" indent="0">
              <a:buNone/>
            </a:pPr>
            <a:r>
              <a:rPr lang="en-GB" sz="1200" dirty="0"/>
              <a:t>2.Counselling</a:t>
            </a:r>
          </a:p>
          <a:p>
            <a:r>
              <a:rPr lang="en-GB" sz="1200" dirty="0"/>
              <a:t>Strengthen emotional regulation</a:t>
            </a:r>
          </a:p>
          <a:p>
            <a:r>
              <a:rPr lang="en-GB" sz="1200" dirty="0"/>
              <a:t>Process grief</a:t>
            </a:r>
          </a:p>
          <a:p>
            <a:pPr marL="0" indent="0">
              <a:buNone/>
            </a:pPr>
            <a:r>
              <a:rPr lang="en-GB" sz="1200" dirty="0"/>
              <a:t>3. interval of rest care for mother</a:t>
            </a:r>
          </a:p>
          <a:p>
            <a:r>
              <a:rPr lang="en-GB" sz="1200" dirty="0"/>
              <a:t>Reduce burden</a:t>
            </a:r>
          </a:p>
          <a:p>
            <a:r>
              <a:rPr lang="en-GB" sz="1200" dirty="0"/>
              <a:t>Allow Jenny's age-appropriate independence</a:t>
            </a:r>
          </a:p>
          <a:p>
            <a:pPr marL="0" indent="0">
              <a:buNone/>
            </a:pPr>
            <a:r>
              <a:rPr lang="en-GB" sz="1200" dirty="0"/>
              <a:t>4.School based support</a:t>
            </a:r>
          </a:p>
          <a:p>
            <a:r>
              <a:rPr lang="en-GB" sz="1200" dirty="0"/>
              <a:t>Academic flexibility</a:t>
            </a:r>
          </a:p>
          <a:p>
            <a:pPr marL="0" indent="0">
              <a:buNone/>
            </a:pPr>
            <a:r>
              <a:rPr lang="en-GB" sz="1200" dirty="0"/>
              <a:t>These interventions promote a sure base and emotional safety (Bolby, 1988)</a:t>
            </a:r>
          </a:p>
        </p:txBody>
      </p:sp>
    </p:spTree>
    <p:extLst>
      <p:ext uri="{BB962C8B-B14F-4D97-AF65-F5344CB8AC3E}">
        <p14:creationId xmlns:p14="http://schemas.microsoft.com/office/powerpoint/2010/main" val="1228548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5F8E-69B7-697A-BC8E-25D97B83B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GB"/>
              <a:t>Critical Evaluation</a:t>
            </a:r>
            <a:r>
              <a:rPr lang="en-GB">
                <a:latin typeface="Aptos Display"/>
              </a:rPr>
              <a:t> of Bowlby's Theory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6D879-1A6E-B20A-70E5-EB3558F9E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200" b="1" dirty="0"/>
              <a:t>Strength</a:t>
            </a:r>
            <a:endParaRPr lang="en-US" sz="2200" b="1" dirty="0"/>
          </a:p>
          <a:p>
            <a:pPr>
              <a:lnSpc>
                <a:spcPct val="110000"/>
              </a:lnSpc>
            </a:pPr>
            <a:r>
              <a:rPr lang="en-GB" sz="2200" dirty="0"/>
              <a:t>Highlights importance of early relationships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Supported by empirical research ( Ainsworth et ai., 1978)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Useful in health and social care context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Explains the emotional impact of parental loss</a:t>
            </a:r>
          </a:p>
          <a:p>
            <a:pPr>
              <a:lnSpc>
                <a:spcPct val="110000"/>
              </a:lnSpc>
            </a:pPr>
            <a:endParaRPr lang="en-GB" sz="22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2200" b="1" dirty="0"/>
              <a:t>Limitations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It over emphasise mother-child bond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May be culturally based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Deterministic - underestimates resilience</a:t>
            </a:r>
          </a:p>
          <a:p>
            <a:pPr>
              <a:lnSpc>
                <a:spcPct val="110000"/>
              </a:lnSpc>
            </a:pPr>
            <a:r>
              <a:rPr lang="en-GB" sz="2200" dirty="0"/>
              <a:t>Does not fully explain social or economic factors ( Rutter, 1995)</a:t>
            </a:r>
          </a:p>
          <a:p>
            <a:pPr>
              <a:lnSpc>
                <a:spcPct val="110000"/>
              </a:lnSpc>
            </a:pPr>
            <a:endParaRPr lang="en-GB" sz="22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/>
              <a:t>While helpful, attachment theory alone does not fully explain Jenny's complex social context</a:t>
            </a:r>
            <a:r>
              <a:rPr lang="en-GB" sz="800" dirty="0"/>
              <a:t>.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D535B6C3-697B-1C17-45C5-62282C49C7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043" r="23838" b="-1"/>
          <a:stretch>
            <a:fillRect/>
          </a:stretch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734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9FC5E-4646-6004-DE52-985440828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A27EE-D35F-71BF-2061-8D8FD9ED05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Jenny's care giving role may affect emotional and social development.</a:t>
            </a:r>
          </a:p>
          <a:p>
            <a:r>
              <a:rPr lang="en-GB"/>
              <a:t>Bowlby's theory explains potential attachment related risks.</a:t>
            </a:r>
          </a:p>
          <a:p>
            <a:r>
              <a:rPr lang="en-GB"/>
              <a:t>Both biological and environmental factors influence her well-being.</a:t>
            </a:r>
          </a:p>
          <a:p>
            <a:r>
              <a:rPr lang="en-GB"/>
              <a:t>A support plan must promote emotional security and reduce care giving burden.</a:t>
            </a:r>
          </a:p>
          <a:p>
            <a:r>
              <a:rPr lang="en-GB"/>
              <a:t>Early intervention can prevent long term psychological consequences.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104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7D79D-2571-6547-F861-FDFCB8983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38989-43B3-E19B-66BF-42531E249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514350" indent="-514350">
              <a:buAutoNum type="arabicPeriod"/>
            </a:pPr>
            <a:r>
              <a:rPr lang="en-GB" dirty="0"/>
              <a:t>Ainsworth, M.D.S., </a:t>
            </a:r>
            <a:r>
              <a:rPr lang="en-GB" dirty="0" err="1"/>
              <a:t>Blehar</a:t>
            </a:r>
            <a:r>
              <a:rPr lang="en-GB" dirty="0"/>
              <a:t>, M.C., Waters, E. and Wall, S. (1978) </a:t>
            </a:r>
            <a:r>
              <a:rPr lang="en-GB" i="1" dirty="0"/>
              <a:t>Patterns of attachment: A psychological study of the strange</a:t>
            </a:r>
            <a:r>
              <a:rPr lang="en-GB" dirty="0"/>
              <a:t> situation. Hillsdale, NJ: Erlbaum.</a:t>
            </a:r>
            <a:endParaRPr lang="en-US" dirty="0"/>
          </a:p>
          <a:p>
            <a:pPr marL="514350" indent="-514350">
              <a:buAutoNum type="arabicPeriod"/>
            </a:pPr>
            <a:r>
              <a:rPr lang="en-GB"/>
              <a:t>Becker, S.(2007) 'Global perspective on children's unpaid caregiving in the family',</a:t>
            </a:r>
            <a:r>
              <a:rPr lang="en-GB" i="1"/>
              <a:t> Global Social Policy</a:t>
            </a:r>
            <a:r>
              <a:rPr lang="en-GB"/>
              <a:t>, 7(1),pp.23-50.</a:t>
            </a:r>
          </a:p>
          <a:p>
            <a:pPr marL="514350" indent="-514350">
              <a:buAutoNum type="arabicPeriod"/>
            </a:pPr>
            <a:r>
              <a:rPr lang="en-GB"/>
              <a:t>Bowlby, J.(1969) </a:t>
            </a:r>
            <a:r>
              <a:rPr lang="en-GB" i="1"/>
              <a:t>Attachment and loss: Volume 1: Attachment.</a:t>
            </a:r>
            <a:r>
              <a:rPr lang="en-GB"/>
              <a:t> London: Hogarth Press.</a:t>
            </a:r>
          </a:p>
          <a:p>
            <a:pPr marL="514350" indent="-514350">
              <a:buAutoNum type="arabicPeriod"/>
            </a:pPr>
            <a:r>
              <a:rPr lang="en-GB"/>
              <a:t>Bowlby, J (1988) A secure base: Parent-child attachment and health human development. London: Routledge.</a:t>
            </a:r>
          </a:p>
          <a:p>
            <a:pPr marL="514350" indent="-514350">
              <a:buAutoNum type="arabicPeriod"/>
            </a:pPr>
            <a:r>
              <a:rPr lang="en-GB"/>
              <a:t>Joseph, S., Kendall, C. and Toher, D. (2020)</a:t>
            </a:r>
            <a:r>
              <a:rPr lang="en-GB" i="1"/>
              <a:t>'Young carers and mental</a:t>
            </a:r>
            <a:r>
              <a:rPr lang="en-GB" dirty="0"/>
              <a:t> </a:t>
            </a:r>
            <a:r>
              <a:rPr lang="en-GB" i="1"/>
              <a:t>health', Child &amp; Family Social Work</a:t>
            </a:r>
            <a:r>
              <a:rPr lang="en-GB"/>
              <a:t>,25(2),pp.345-353.</a:t>
            </a:r>
          </a:p>
          <a:p>
            <a:pPr marL="514350" indent="-514350">
              <a:buAutoNum type="arabicPeriod"/>
            </a:pPr>
            <a:r>
              <a:rPr lang="en-GB"/>
              <a:t>McLeod, S.(2018) </a:t>
            </a:r>
            <a:r>
              <a:rPr lang="en-GB" i="1"/>
              <a:t>'</a:t>
            </a:r>
            <a:r>
              <a:rPr lang="en-GB" i="1" err="1"/>
              <a:t>Attachmen</a:t>
            </a:r>
            <a:r>
              <a:rPr lang="en-GB" i="1"/>
              <a:t>t theory', Simply Psychology</a:t>
            </a:r>
            <a:r>
              <a:rPr lang="en-GB"/>
              <a:t>. Available at: https//www.simplypsychology.org (Accessed: 28 February 2026)</a:t>
            </a:r>
          </a:p>
          <a:p>
            <a:pPr marL="514350" indent="-514350">
              <a:buAutoNum type="arabicPeriod"/>
            </a:pPr>
            <a:r>
              <a:rPr lang="en-GB"/>
              <a:t>Rutter, M.(1995) 'Clinical implications of attachment concepts', </a:t>
            </a:r>
            <a:r>
              <a:rPr lang="en-GB" i="1"/>
              <a:t>Journal of Child</a:t>
            </a:r>
            <a:r>
              <a:rPr lang="en-GB" dirty="0"/>
              <a:t> </a:t>
            </a:r>
            <a:r>
              <a:rPr lang="en-GB" i="1"/>
              <a:t>Psychology and Psychiatry,</a:t>
            </a:r>
            <a:r>
              <a:rPr lang="en-GB"/>
              <a:t> 36(4),pp. 549-571.</a:t>
            </a:r>
          </a:p>
          <a:p>
            <a:pPr marL="514350" indent="-514350">
              <a:buAutoNum type="arabicPeriod"/>
            </a:pPr>
            <a:r>
              <a:rPr lang="en-GB" dirty="0"/>
              <a:t>Thapar, A., Collishaw, S., Pine, D.S. and Thapar, A.K.(2012) 'Depression in adolescence', </a:t>
            </a:r>
            <a:r>
              <a:rPr lang="en-GB" i="1" dirty="0"/>
              <a:t>The</a:t>
            </a:r>
            <a:r>
              <a:rPr lang="en-GB" dirty="0"/>
              <a:t> </a:t>
            </a:r>
            <a:r>
              <a:rPr lang="en-GB" i="1" dirty="0"/>
              <a:t>Lancet</a:t>
            </a:r>
            <a:r>
              <a:rPr lang="en-GB" dirty="0"/>
              <a:t>,379(9820),pp. 1056-1067.</a:t>
            </a:r>
          </a:p>
        </p:txBody>
      </p:sp>
    </p:spTree>
    <p:extLst>
      <p:ext uri="{BB962C8B-B14F-4D97-AF65-F5344CB8AC3E}">
        <p14:creationId xmlns:p14="http://schemas.microsoft.com/office/powerpoint/2010/main" val="15720691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60</TotalTime>
  <Words>940</Words>
  <Application>Microsoft Office PowerPoint</Application>
  <PresentationFormat>Widescreen</PresentationFormat>
  <Paragraphs>125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 Display</vt:lpstr>
      <vt:lpstr>Arial</vt:lpstr>
      <vt:lpstr>Tw Cen MT</vt:lpstr>
      <vt:lpstr>Circuit</vt:lpstr>
      <vt:lpstr>LCHS4010 PSYCHOLOGY IN HEALTH AND SOCIAL CARE assignment 1</vt:lpstr>
      <vt:lpstr>INTRODUCTION</vt:lpstr>
      <vt:lpstr>Overview of Bowlby's Attachment Theory</vt:lpstr>
      <vt:lpstr>Key concepts of the attachment theory</vt:lpstr>
      <vt:lpstr>Theory application to Jenny's experience</vt:lpstr>
      <vt:lpstr>Developmental implication on Jenny( Adolescence)</vt:lpstr>
      <vt:lpstr>Nature and Nurture influences</vt:lpstr>
      <vt:lpstr>Current Risks to Jenny's Wellbeing</vt:lpstr>
      <vt:lpstr>Support plan based on Bowlby's attachment theory</vt:lpstr>
      <vt:lpstr>Critical Evaluation of Bowlby's Theory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Abb Bbc</cp:lastModifiedBy>
  <cp:revision>59</cp:revision>
  <dcterms:created xsi:type="dcterms:W3CDTF">2026-02-24T09:51:08Z</dcterms:created>
  <dcterms:modified xsi:type="dcterms:W3CDTF">2026-03-14T20:16:17Z</dcterms:modified>
</cp:coreProperties>
</file>