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0" r:id="rId3"/>
    <p:sldId id="258" r:id="rId4"/>
    <p:sldId id="259" r:id="rId5"/>
    <p:sldId id="257" r:id="rId6"/>
    <p:sldId id="261" r:id="rId7"/>
    <p:sldId id="266" r:id="rId8"/>
    <p:sldId id="265" r:id="rId9"/>
    <p:sldId id="264" r:id="rId10"/>
    <p:sldId id="263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42AE90-BAF8-3F47-5038-848833876FDB}" v="99" dt="2025-09-24T15:42:10.8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o Alexandre Bucur (2420352)" userId="S::2420352@student.uwtsd.ac.uk::51463c76-d7b2-4229-b84d-4554a43c3d6f" providerId="AD" clId="Web-{FC42AE90-BAF8-3F47-5038-848833876FDB}"/>
    <pc:docChg chg="mod addSld delSld modSld sldOrd addMainMaster delMainMaster">
      <pc:chgData name="Paulo Alexandre Bucur (2420352)" userId="S::2420352@student.uwtsd.ac.uk::51463c76-d7b2-4229-b84d-4554a43c3d6f" providerId="AD" clId="Web-{FC42AE90-BAF8-3F47-5038-848833876FDB}" dt="2025-09-24T15:42:10.818" v="117"/>
      <pc:docMkLst>
        <pc:docMk/>
      </pc:docMkLst>
      <pc:sldChg chg="addSp delSp modSp mod setBg modClrScheme delDesignElem chgLayout">
        <pc:chgData name="Paulo Alexandre Bucur (2420352)" userId="S::2420352@student.uwtsd.ac.uk::51463c76-d7b2-4229-b84d-4554a43c3d6f" providerId="AD" clId="Web-{FC42AE90-BAF8-3F47-5038-848833876FDB}" dt="2025-09-24T15:30:08.319" v="48"/>
        <pc:sldMkLst>
          <pc:docMk/>
          <pc:sldMk cId="109857222" sldId="256"/>
        </pc:sldMkLst>
        <pc:spChg chg="mod ord">
          <ac:chgData name="Paulo Alexandre Bucur (2420352)" userId="S::2420352@student.uwtsd.ac.uk::51463c76-d7b2-4229-b84d-4554a43c3d6f" providerId="AD" clId="Web-{FC42AE90-BAF8-3F47-5038-848833876FDB}" dt="2025-09-24T15:30:08.319" v="4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aulo Alexandre Bucur (2420352)" userId="S::2420352@student.uwtsd.ac.uk::51463c76-d7b2-4229-b84d-4554a43c3d6f" providerId="AD" clId="Web-{FC42AE90-BAF8-3F47-5038-848833876FDB}" dt="2025-09-24T15:30:08.319" v="4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Paulo Alexandre Bucur (2420352)" userId="S::2420352@student.uwtsd.ac.uk::51463c76-d7b2-4229-b84d-4554a43c3d6f" providerId="AD" clId="Web-{FC42AE90-BAF8-3F47-5038-848833876FDB}" dt="2025-09-24T15:27:18.395" v="33"/>
          <ac:spMkLst>
            <pc:docMk/>
            <pc:sldMk cId="109857222" sldId="256"/>
            <ac:spMk id="8" creationId="{4522B21E-B2B9-4C72-9A71-C87EFD137480}"/>
          </ac:spMkLst>
        </pc:spChg>
        <pc:spChg chg="add del">
          <ac:chgData name="Paulo Alexandre Bucur (2420352)" userId="S::2420352@student.uwtsd.ac.uk::51463c76-d7b2-4229-b84d-4554a43c3d6f" providerId="AD" clId="Web-{FC42AE90-BAF8-3F47-5038-848833876FDB}" dt="2025-09-24T15:12:32.867" v="14"/>
          <ac:spMkLst>
            <pc:docMk/>
            <pc:sldMk cId="109857222" sldId="256"/>
            <ac:spMk id="9" creationId="{C1DD1A8A-57D5-4A81-AD04-532B043C5611}"/>
          </ac:spMkLst>
        </pc:spChg>
        <pc:spChg chg="add del">
          <ac:chgData name="Paulo Alexandre Bucur (2420352)" userId="S::2420352@student.uwtsd.ac.uk::51463c76-d7b2-4229-b84d-4554a43c3d6f" providerId="AD" clId="Web-{FC42AE90-BAF8-3F47-5038-848833876FDB}" dt="2025-09-24T15:27:18.395" v="33"/>
          <ac:spMkLst>
            <pc:docMk/>
            <pc:sldMk cId="109857222" sldId="256"/>
            <ac:spMk id="10" creationId="{5EB7D2A2-F448-44D4-938C-DC84CBCB3B1E}"/>
          </ac:spMkLst>
        </pc:spChg>
        <pc:spChg chg="add del">
          <ac:chgData name="Paulo Alexandre Bucur (2420352)" userId="S::2420352@student.uwtsd.ac.uk::51463c76-d7b2-4229-b84d-4554a43c3d6f" providerId="AD" clId="Web-{FC42AE90-BAF8-3F47-5038-848833876FDB}" dt="2025-09-24T15:12:32.867" v="14"/>
          <ac:spMkLst>
            <pc:docMk/>
            <pc:sldMk cId="109857222" sldId="256"/>
            <ac:spMk id="11" creationId="{007891EC-4501-44ED-A8C8-B11B6DB767AB}"/>
          </ac:spMkLst>
        </pc:spChg>
        <pc:spChg chg="add del">
          <ac:chgData name="Paulo Alexandre Bucur (2420352)" userId="S::2420352@student.uwtsd.ac.uk::51463c76-d7b2-4229-b84d-4554a43c3d6f" providerId="AD" clId="Web-{FC42AE90-BAF8-3F47-5038-848833876FDB}" dt="2025-09-24T15:27:18.395" v="33"/>
          <ac:spMkLst>
            <pc:docMk/>
            <pc:sldMk cId="109857222" sldId="256"/>
            <ac:spMk id="12" creationId="{871AEA07-1E14-44B4-8E55-64EF049CD66F}"/>
          </ac:spMkLst>
        </pc:spChg>
        <pc:picChg chg="add del">
          <ac:chgData name="Paulo Alexandre Bucur (2420352)" userId="S::2420352@student.uwtsd.ac.uk::51463c76-d7b2-4229-b84d-4554a43c3d6f" providerId="AD" clId="Web-{FC42AE90-BAF8-3F47-5038-848833876FDB}" dt="2025-09-24T15:12:32.867" v="14"/>
          <ac:picMkLst>
            <pc:docMk/>
            <pc:sldMk cId="109857222" sldId="256"/>
            <ac:picMk id="5" creationId="{5AEC1004-336A-0BD1-5C5D-78B2EEE9BBF8}"/>
          </ac:picMkLst>
        </pc:picChg>
        <pc:cxnChg chg="add del">
          <ac:chgData name="Paulo Alexandre Bucur (2420352)" userId="S::2420352@student.uwtsd.ac.uk::51463c76-d7b2-4229-b84d-4554a43c3d6f" providerId="AD" clId="Web-{FC42AE90-BAF8-3F47-5038-848833876FDB}" dt="2025-09-24T15:27:18.395" v="33"/>
          <ac:cxnSpMkLst>
            <pc:docMk/>
            <pc:sldMk cId="109857222" sldId="256"/>
            <ac:cxnSpMk id="14" creationId="{F7C8EA93-3210-4C62-99E9-153C275E3A87}"/>
          </ac:cxnSpMkLst>
        </pc:cxnChg>
      </pc:sldChg>
      <pc:sldChg chg="delSp modSp new mod modClrScheme chgLayout">
        <pc:chgData name="Paulo Alexandre Bucur (2420352)" userId="S::2420352@student.uwtsd.ac.uk::51463c76-d7b2-4229-b84d-4554a43c3d6f" providerId="AD" clId="Web-{FC42AE90-BAF8-3F47-5038-848833876FDB}" dt="2025-09-24T15:32:17.935" v="55" actId="1076"/>
        <pc:sldMkLst>
          <pc:docMk/>
          <pc:sldMk cId="1170170280" sldId="257"/>
        </pc:sldMkLst>
        <pc:spChg chg="del mod ord">
          <ac:chgData name="Paulo Alexandre Bucur (2420352)" userId="S::2420352@student.uwtsd.ac.uk::51463c76-d7b2-4229-b84d-4554a43c3d6f" providerId="AD" clId="Web-{FC42AE90-BAF8-3F47-5038-848833876FDB}" dt="2025-09-24T15:32:12.653" v="54"/>
          <ac:spMkLst>
            <pc:docMk/>
            <pc:sldMk cId="1170170280" sldId="257"/>
            <ac:spMk id="2" creationId="{9B462732-34CC-0823-BBCA-630C601EBC43}"/>
          </ac:spMkLst>
        </pc:spChg>
        <pc:spChg chg="mod ord">
          <ac:chgData name="Paulo Alexandre Bucur (2420352)" userId="S::2420352@student.uwtsd.ac.uk::51463c76-d7b2-4229-b84d-4554a43c3d6f" providerId="AD" clId="Web-{FC42AE90-BAF8-3F47-5038-848833876FDB}" dt="2025-09-24T15:32:17.935" v="55" actId="1076"/>
          <ac:spMkLst>
            <pc:docMk/>
            <pc:sldMk cId="1170170280" sldId="257"/>
            <ac:spMk id="3" creationId="{1F618B77-5890-C6E8-F0F9-9C8FC02AEB4A}"/>
          </ac:spMkLst>
        </pc:spChg>
      </pc:sldChg>
      <pc:sldChg chg="modSp new mod ord modClrScheme chgLayout">
        <pc:chgData name="Paulo Alexandre Bucur (2420352)" userId="S::2420352@student.uwtsd.ac.uk::51463c76-d7b2-4229-b84d-4554a43c3d6f" providerId="AD" clId="Web-{FC42AE90-BAF8-3F47-5038-848833876FDB}" dt="2025-09-24T15:42:10.818" v="117"/>
        <pc:sldMkLst>
          <pc:docMk/>
          <pc:sldMk cId="842710357" sldId="258"/>
        </pc:sldMkLst>
        <pc:spChg chg="mod ord">
          <ac:chgData name="Paulo Alexandre Bucur (2420352)" userId="S::2420352@student.uwtsd.ac.uk::51463c76-d7b2-4229-b84d-4554a43c3d6f" providerId="AD" clId="Web-{FC42AE90-BAF8-3F47-5038-848833876FDB}" dt="2025-09-24T15:30:08.319" v="48"/>
          <ac:spMkLst>
            <pc:docMk/>
            <pc:sldMk cId="842710357" sldId="258"/>
            <ac:spMk id="2" creationId="{45FB1CAF-CDF4-8534-FE40-692AF288435F}"/>
          </ac:spMkLst>
        </pc:spChg>
        <pc:spChg chg="mod ord">
          <ac:chgData name="Paulo Alexandre Bucur (2420352)" userId="S::2420352@student.uwtsd.ac.uk::51463c76-d7b2-4229-b84d-4554a43c3d6f" providerId="AD" clId="Web-{FC42AE90-BAF8-3F47-5038-848833876FDB}" dt="2025-09-24T15:30:08.319" v="48"/>
          <ac:spMkLst>
            <pc:docMk/>
            <pc:sldMk cId="842710357" sldId="258"/>
            <ac:spMk id="3" creationId="{259A2BD5-87D3-90C8-F9C2-1FCAE399AA17}"/>
          </ac:spMkLst>
        </pc:spChg>
      </pc:sldChg>
      <pc:sldChg chg="delSp modSp new mod modClrScheme chgLayout">
        <pc:chgData name="Paulo Alexandre Bucur (2420352)" userId="S::2420352@student.uwtsd.ac.uk::51463c76-d7b2-4229-b84d-4554a43c3d6f" providerId="AD" clId="Web-{FC42AE90-BAF8-3F47-5038-848833876FDB}" dt="2025-09-24T15:31:28.789" v="50"/>
        <pc:sldMkLst>
          <pc:docMk/>
          <pc:sldMk cId="3655221576" sldId="259"/>
        </pc:sldMkLst>
        <pc:spChg chg="del mod ord">
          <ac:chgData name="Paulo Alexandre Bucur (2420352)" userId="S::2420352@student.uwtsd.ac.uk::51463c76-d7b2-4229-b84d-4554a43c3d6f" providerId="AD" clId="Web-{FC42AE90-BAF8-3F47-5038-848833876FDB}" dt="2025-09-24T15:31:28.789" v="50"/>
          <ac:spMkLst>
            <pc:docMk/>
            <pc:sldMk cId="3655221576" sldId="259"/>
            <ac:spMk id="2" creationId="{99F20145-DFC8-48AD-166D-45757C34C18A}"/>
          </ac:spMkLst>
        </pc:spChg>
        <pc:spChg chg="mod ord">
          <ac:chgData name="Paulo Alexandre Bucur (2420352)" userId="S::2420352@student.uwtsd.ac.uk::51463c76-d7b2-4229-b84d-4554a43c3d6f" providerId="AD" clId="Web-{FC42AE90-BAF8-3F47-5038-848833876FDB}" dt="2025-09-24T15:31:22.710" v="49" actId="20577"/>
          <ac:spMkLst>
            <pc:docMk/>
            <pc:sldMk cId="3655221576" sldId="259"/>
            <ac:spMk id="3" creationId="{13C333C1-6E44-2788-C834-DA0B93C5B075}"/>
          </ac:spMkLst>
        </pc:spChg>
      </pc:sldChg>
      <pc:sldChg chg="delSp modSp new mod modClrScheme chgLayout">
        <pc:chgData name="Paulo Alexandre Bucur (2420352)" userId="S::2420352@student.uwtsd.ac.uk::51463c76-d7b2-4229-b84d-4554a43c3d6f" providerId="AD" clId="Web-{FC42AE90-BAF8-3F47-5038-848833876FDB}" dt="2025-09-24T15:30:08.319" v="48"/>
        <pc:sldMkLst>
          <pc:docMk/>
          <pc:sldMk cId="4110064545" sldId="260"/>
        </pc:sldMkLst>
        <pc:spChg chg="del mod ord">
          <ac:chgData name="Paulo Alexandre Bucur (2420352)" userId="S::2420352@student.uwtsd.ac.uk::51463c76-d7b2-4229-b84d-4554a43c3d6f" providerId="AD" clId="Web-{FC42AE90-BAF8-3F47-5038-848833876FDB}" dt="2025-09-24T15:29:04.146" v="40"/>
          <ac:spMkLst>
            <pc:docMk/>
            <pc:sldMk cId="4110064545" sldId="260"/>
            <ac:spMk id="2" creationId="{1A181C42-6A10-FC29-1B84-40B13767F23C}"/>
          </ac:spMkLst>
        </pc:spChg>
        <pc:spChg chg="mod ord">
          <ac:chgData name="Paulo Alexandre Bucur (2420352)" userId="S::2420352@student.uwtsd.ac.uk::51463c76-d7b2-4229-b84d-4554a43c3d6f" providerId="AD" clId="Web-{FC42AE90-BAF8-3F47-5038-848833876FDB}" dt="2025-09-24T15:30:08.319" v="48"/>
          <ac:spMkLst>
            <pc:docMk/>
            <pc:sldMk cId="4110064545" sldId="260"/>
            <ac:spMk id="3" creationId="{C55DD5C7-C334-F29D-67FF-D529C52C485F}"/>
          </ac:spMkLst>
        </pc:spChg>
      </pc:sldChg>
      <pc:sldChg chg="delSp modSp new">
        <pc:chgData name="Paulo Alexandre Bucur (2420352)" userId="S::2420352@student.uwtsd.ac.uk::51463c76-d7b2-4229-b84d-4554a43c3d6f" providerId="AD" clId="Web-{FC42AE90-BAF8-3F47-5038-848833876FDB}" dt="2025-09-24T15:34:57.040" v="78" actId="20577"/>
        <pc:sldMkLst>
          <pc:docMk/>
          <pc:sldMk cId="880402901" sldId="261"/>
        </pc:sldMkLst>
        <pc:spChg chg="del">
          <ac:chgData name="Paulo Alexandre Bucur (2420352)" userId="S::2420352@student.uwtsd.ac.uk::51463c76-d7b2-4229-b84d-4554a43c3d6f" providerId="AD" clId="Web-{FC42AE90-BAF8-3F47-5038-848833876FDB}" dt="2025-09-24T15:33:37.801" v="65"/>
          <ac:spMkLst>
            <pc:docMk/>
            <pc:sldMk cId="880402901" sldId="261"/>
            <ac:spMk id="2" creationId="{AE7DE990-123A-F8C8-5DA3-2AA2EC56984B}"/>
          </ac:spMkLst>
        </pc:spChg>
        <pc:spChg chg="mod">
          <ac:chgData name="Paulo Alexandre Bucur (2420352)" userId="S::2420352@student.uwtsd.ac.uk::51463c76-d7b2-4229-b84d-4554a43c3d6f" providerId="AD" clId="Web-{FC42AE90-BAF8-3F47-5038-848833876FDB}" dt="2025-09-24T15:34:57.040" v="78" actId="20577"/>
          <ac:spMkLst>
            <pc:docMk/>
            <pc:sldMk cId="880402901" sldId="261"/>
            <ac:spMk id="3" creationId="{0DA4D0B8-8BB3-2C06-7D23-81D1E9AC7D12}"/>
          </ac:spMkLst>
        </pc:spChg>
      </pc:sldChg>
      <pc:sldChg chg="new del">
        <pc:chgData name="Paulo Alexandre Bucur (2420352)" userId="S::2420352@student.uwtsd.ac.uk::51463c76-d7b2-4229-b84d-4554a43c3d6f" providerId="AD" clId="Web-{FC42AE90-BAF8-3F47-5038-848833876FDB}" dt="2025-09-24T15:41:07.786" v="116"/>
        <pc:sldMkLst>
          <pc:docMk/>
          <pc:sldMk cId="146876702" sldId="262"/>
        </pc:sldMkLst>
      </pc:sldChg>
      <pc:sldChg chg="delSp modSp new">
        <pc:chgData name="Paulo Alexandre Bucur (2420352)" userId="S::2420352@student.uwtsd.ac.uk::51463c76-d7b2-4229-b84d-4554a43c3d6f" providerId="AD" clId="Web-{FC42AE90-BAF8-3F47-5038-848833876FDB}" dt="2025-09-24T15:41:03.567" v="115" actId="1076"/>
        <pc:sldMkLst>
          <pc:docMk/>
          <pc:sldMk cId="2271077113" sldId="263"/>
        </pc:sldMkLst>
        <pc:spChg chg="del">
          <ac:chgData name="Paulo Alexandre Bucur (2420352)" userId="S::2420352@student.uwtsd.ac.uk::51463c76-d7b2-4229-b84d-4554a43c3d6f" providerId="AD" clId="Web-{FC42AE90-BAF8-3F47-5038-848833876FDB}" dt="2025-09-24T15:40:42.223" v="108"/>
          <ac:spMkLst>
            <pc:docMk/>
            <pc:sldMk cId="2271077113" sldId="263"/>
            <ac:spMk id="2" creationId="{0C83FCEF-F62F-26CE-8A0E-F1183E63F22D}"/>
          </ac:spMkLst>
        </pc:spChg>
        <pc:spChg chg="mod">
          <ac:chgData name="Paulo Alexandre Bucur (2420352)" userId="S::2420352@student.uwtsd.ac.uk::51463c76-d7b2-4229-b84d-4554a43c3d6f" providerId="AD" clId="Web-{FC42AE90-BAF8-3F47-5038-848833876FDB}" dt="2025-09-24T15:41:03.567" v="115" actId="1076"/>
          <ac:spMkLst>
            <pc:docMk/>
            <pc:sldMk cId="2271077113" sldId="263"/>
            <ac:spMk id="3" creationId="{0F62EED4-AAC7-3B43-B095-07C616BC3F59}"/>
          </ac:spMkLst>
        </pc:spChg>
      </pc:sldChg>
      <pc:sldChg chg="delSp modSp new">
        <pc:chgData name="Paulo Alexandre Bucur (2420352)" userId="S::2420352@student.uwtsd.ac.uk::51463c76-d7b2-4229-b84d-4554a43c3d6f" providerId="AD" clId="Web-{FC42AE90-BAF8-3F47-5038-848833876FDB}" dt="2025-09-24T15:39:17.659" v="102" actId="1076"/>
        <pc:sldMkLst>
          <pc:docMk/>
          <pc:sldMk cId="1535172479" sldId="264"/>
        </pc:sldMkLst>
        <pc:spChg chg="del">
          <ac:chgData name="Paulo Alexandre Bucur (2420352)" userId="S::2420352@student.uwtsd.ac.uk::51463c76-d7b2-4229-b84d-4554a43c3d6f" providerId="AD" clId="Web-{FC42AE90-BAF8-3F47-5038-848833876FDB}" dt="2025-09-24T15:39:04.674" v="98"/>
          <ac:spMkLst>
            <pc:docMk/>
            <pc:sldMk cId="1535172479" sldId="264"/>
            <ac:spMk id="2" creationId="{FF48E4D3-2FA5-A2A3-4730-8F2353F18648}"/>
          </ac:spMkLst>
        </pc:spChg>
        <pc:spChg chg="mod">
          <ac:chgData name="Paulo Alexandre Bucur (2420352)" userId="S::2420352@student.uwtsd.ac.uk::51463c76-d7b2-4229-b84d-4554a43c3d6f" providerId="AD" clId="Web-{FC42AE90-BAF8-3F47-5038-848833876FDB}" dt="2025-09-24T15:39:17.659" v="102" actId="1076"/>
          <ac:spMkLst>
            <pc:docMk/>
            <pc:sldMk cId="1535172479" sldId="264"/>
            <ac:spMk id="3" creationId="{37533D77-C55C-104D-B51D-71797A291858}"/>
          </ac:spMkLst>
        </pc:spChg>
      </pc:sldChg>
      <pc:sldChg chg="delSp modSp new">
        <pc:chgData name="Paulo Alexandre Bucur (2420352)" userId="S::2420352@student.uwtsd.ac.uk::51463c76-d7b2-4229-b84d-4554a43c3d6f" providerId="AD" clId="Web-{FC42AE90-BAF8-3F47-5038-848833876FDB}" dt="2025-09-24T15:38:29.486" v="97" actId="1076"/>
        <pc:sldMkLst>
          <pc:docMk/>
          <pc:sldMk cId="1565511526" sldId="265"/>
        </pc:sldMkLst>
        <pc:spChg chg="del">
          <ac:chgData name="Paulo Alexandre Bucur (2420352)" userId="S::2420352@student.uwtsd.ac.uk::51463c76-d7b2-4229-b84d-4554a43c3d6f" providerId="AD" clId="Web-{FC42AE90-BAF8-3F47-5038-848833876FDB}" dt="2025-09-24T15:37:40.609" v="88"/>
          <ac:spMkLst>
            <pc:docMk/>
            <pc:sldMk cId="1565511526" sldId="265"/>
            <ac:spMk id="2" creationId="{E4C9E5D7-4C72-8714-4E80-50454C939775}"/>
          </ac:spMkLst>
        </pc:spChg>
        <pc:spChg chg="mod">
          <ac:chgData name="Paulo Alexandre Bucur (2420352)" userId="S::2420352@student.uwtsd.ac.uk::51463c76-d7b2-4229-b84d-4554a43c3d6f" providerId="AD" clId="Web-{FC42AE90-BAF8-3F47-5038-848833876FDB}" dt="2025-09-24T15:38:29.486" v="97" actId="1076"/>
          <ac:spMkLst>
            <pc:docMk/>
            <pc:sldMk cId="1565511526" sldId="265"/>
            <ac:spMk id="3" creationId="{100E82BE-81E0-A40B-B22E-E46FE6EE1758}"/>
          </ac:spMkLst>
        </pc:spChg>
      </pc:sldChg>
      <pc:sldChg chg="delSp modSp new">
        <pc:chgData name="Paulo Alexandre Bucur (2420352)" userId="S::2420352@student.uwtsd.ac.uk::51463c76-d7b2-4229-b84d-4554a43c3d6f" providerId="AD" clId="Web-{FC42AE90-BAF8-3F47-5038-848833876FDB}" dt="2025-09-24T15:36:10.512" v="87" actId="1076"/>
        <pc:sldMkLst>
          <pc:docMk/>
          <pc:sldMk cId="3981272134" sldId="266"/>
        </pc:sldMkLst>
        <pc:spChg chg="del">
          <ac:chgData name="Paulo Alexandre Bucur (2420352)" userId="S::2420352@student.uwtsd.ac.uk::51463c76-d7b2-4229-b84d-4554a43c3d6f" providerId="AD" clId="Web-{FC42AE90-BAF8-3F47-5038-848833876FDB}" dt="2025-09-24T15:35:35.307" v="82"/>
          <ac:spMkLst>
            <pc:docMk/>
            <pc:sldMk cId="3981272134" sldId="266"/>
            <ac:spMk id="2" creationId="{7F2926DA-4FF7-D1A7-C1D4-BC9A80570468}"/>
          </ac:spMkLst>
        </pc:spChg>
        <pc:spChg chg="mod">
          <ac:chgData name="Paulo Alexandre Bucur (2420352)" userId="S::2420352@student.uwtsd.ac.uk::51463c76-d7b2-4229-b84d-4554a43c3d6f" providerId="AD" clId="Web-{FC42AE90-BAF8-3F47-5038-848833876FDB}" dt="2025-09-24T15:36:10.512" v="87" actId="1076"/>
          <ac:spMkLst>
            <pc:docMk/>
            <pc:sldMk cId="3981272134" sldId="266"/>
            <ac:spMk id="3" creationId="{02BFED8D-E7C5-7D8C-F896-BC4ADC49F30B}"/>
          </ac:spMkLst>
        </pc:spChg>
      </pc:sldChg>
      <pc:sldMasterChg chg="del delSldLayout">
        <pc:chgData name="Paulo Alexandre Bucur (2420352)" userId="S::2420352@student.uwtsd.ac.uk::51463c76-d7b2-4229-b84d-4554a43c3d6f" providerId="AD" clId="Web-{FC42AE90-BAF8-3F47-5038-848833876FDB}" dt="2025-09-24T15:27:18.395" v="33"/>
        <pc:sldMasterMkLst>
          <pc:docMk/>
          <pc:sldMasterMk cId="2460954070" sldId="2147483660"/>
        </pc:sldMasterMkLst>
        <pc:sldLayoutChg chg="del">
          <pc:chgData name="Paulo Alexandre Bucur (2420352)" userId="S::2420352@student.uwtsd.ac.uk::51463c76-d7b2-4229-b84d-4554a43c3d6f" providerId="AD" clId="Web-{FC42AE90-BAF8-3F47-5038-848833876FDB}" dt="2025-09-24T15:27:18.395" v="3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Paulo Alexandre Bucur (2420352)" userId="S::2420352@student.uwtsd.ac.uk::51463c76-d7b2-4229-b84d-4554a43c3d6f" providerId="AD" clId="Web-{FC42AE90-BAF8-3F47-5038-848833876FDB}" dt="2025-09-24T15:27:18.395" v="3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Paulo Alexandre Bucur (2420352)" userId="S::2420352@student.uwtsd.ac.uk::51463c76-d7b2-4229-b84d-4554a43c3d6f" providerId="AD" clId="Web-{FC42AE90-BAF8-3F47-5038-848833876FDB}" dt="2025-09-24T15:27:18.395" v="3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Paulo Alexandre Bucur (2420352)" userId="S::2420352@student.uwtsd.ac.uk::51463c76-d7b2-4229-b84d-4554a43c3d6f" providerId="AD" clId="Web-{FC42AE90-BAF8-3F47-5038-848833876FDB}" dt="2025-09-24T15:27:18.395" v="3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Paulo Alexandre Bucur (2420352)" userId="S::2420352@student.uwtsd.ac.uk::51463c76-d7b2-4229-b84d-4554a43c3d6f" providerId="AD" clId="Web-{FC42AE90-BAF8-3F47-5038-848833876FDB}" dt="2025-09-24T15:27:18.395" v="3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Paulo Alexandre Bucur (2420352)" userId="S::2420352@student.uwtsd.ac.uk::51463c76-d7b2-4229-b84d-4554a43c3d6f" providerId="AD" clId="Web-{FC42AE90-BAF8-3F47-5038-848833876FDB}" dt="2025-09-24T15:27:18.395" v="3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Paulo Alexandre Bucur (2420352)" userId="S::2420352@student.uwtsd.ac.uk::51463c76-d7b2-4229-b84d-4554a43c3d6f" providerId="AD" clId="Web-{FC42AE90-BAF8-3F47-5038-848833876FDB}" dt="2025-09-24T15:27:18.395" v="3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Paulo Alexandre Bucur (2420352)" userId="S::2420352@student.uwtsd.ac.uk::51463c76-d7b2-4229-b84d-4554a43c3d6f" providerId="AD" clId="Web-{FC42AE90-BAF8-3F47-5038-848833876FDB}" dt="2025-09-24T15:27:18.395" v="3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Paulo Alexandre Bucur (2420352)" userId="S::2420352@student.uwtsd.ac.uk::51463c76-d7b2-4229-b84d-4554a43c3d6f" providerId="AD" clId="Web-{FC42AE90-BAF8-3F47-5038-848833876FDB}" dt="2025-09-24T15:27:18.395" v="3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Paulo Alexandre Bucur (2420352)" userId="S::2420352@student.uwtsd.ac.uk::51463c76-d7b2-4229-b84d-4554a43c3d6f" providerId="AD" clId="Web-{FC42AE90-BAF8-3F47-5038-848833876FDB}" dt="2025-09-24T15:27:18.395" v="3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Paulo Alexandre Bucur (2420352)" userId="S::2420352@student.uwtsd.ac.uk::51463c76-d7b2-4229-b84d-4554a43c3d6f" providerId="AD" clId="Web-{FC42AE90-BAF8-3F47-5038-848833876FDB}" dt="2025-09-24T15:27:18.395" v="3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Paulo Alexandre Bucur (2420352)" userId="S::2420352@student.uwtsd.ac.uk::51463c76-d7b2-4229-b84d-4554a43c3d6f" providerId="AD" clId="Web-{FC42AE90-BAF8-3F47-5038-848833876FDB}" dt="2025-09-24T15:27:27.692" v="34"/>
        <pc:sldMasterMkLst>
          <pc:docMk/>
          <pc:sldMasterMk cId="1817866164" sldId="2147483672"/>
        </pc:sldMasterMkLst>
        <pc:sldLayoutChg chg="add del mod replId">
          <pc:chgData name="Paulo Alexandre Bucur (2420352)" userId="S::2420352@student.uwtsd.ac.uk::51463c76-d7b2-4229-b84d-4554a43c3d6f" providerId="AD" clId="Web-{FC42AE90-BAF8-3F47-5038-848833876FDB}" dt="2025-09-24T15:27:27.692" v="34"/>
          <pc:sldLayoutMkLst>
            <pc:docMk/>
            <pc:sldMasterMk cId="1817866164" sldId="2147483672"/>
            <pc:sldLayoutMk cId="1480118023" sldId="2147483673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27:27.692" v="34"/>
          <pc:sldLayoutMkLst>
            <pc:docMk/>
            <pc:sldMasterMk cId="1817866164" sldId="2147483672"/>
            <pc:sldLayoutMk cId="1524091481" sldId="2147483674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27:27.692" v="34"/>
          <pc:sldLayoutMkLst>
            <pc:docMk/>
            <pc:sldMasterMk cId="1817866164" sldId="2147483672"/>
            <pc:sldLayoutMk cId="1473770681" sldId="2147483675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27:27.692" v="34"/>
          <pc:sldLayoutMkLst>
            <pc:docMk/>
            <pc:sldMasterMk cId="1817866164" sldId="2147483672"/>
            <pc:sldLayoutMk cId="3751206147" sldId="2147483676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27:27.692" v="34"/>
          <pc:sldLayoutMkLst>
            <pc:docMk/>
            <pc:sldMasterMk cId="1817866164" sldId="2147483672"/>
            <pc:sldLayoutMk cId="3959196044" sldId="2147483677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27:27.692" v="34"/>
          <pc:sldLayoutMkLst>
            <pc:docMk/>
            <pc:sldMasterMk cId="1817866164" sldId="2147483672"/>
            <pc:sldLayoutMk cId="4123681357" sldId="2147483678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27:27.692" v="34"/>
          <pc:sldLayoutMkLst>
            <pc:docMk/>
            <pc:sldMasterMk cId="1817866164" sldId="2147483672"/>
            <pc:sldLayoutMk cId="1388129761" sldId="2147483679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27:27.692" v="34"/>
          <pc:sldLayoutMkLst>
            <pc:docMk/>
            <pc:sldMasterMk cId="1817866164" sldId="2147483672"/>
            <pc:sldLayoutMk cId="4004988060" sldId="2147483680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27:27.692" v="34"/>
          <pc:sldLayoutMkLst>
            <pc:docMk/>
            <pc:sldMasterMk cId="1817866164" sldId="2147483672"/>
            <pc:sldLayoutMk cId="2053963185" sldId="2147483681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27:27.692" v="34"/>
          <pc:sldLayoutMkLst>
            <pc:docMk/>
            <pc:sldMasterMk cId="1817866164" sldId="2147483672"/>
            <pc:sldLayoutMk cId="3598162519" sldId="2147483682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27:27.692" v="34"/>
          <pc:sldLayoutMkLst>
            <pc:docMk/>
            <pc:sldMasterMk cId="1817866164" sldId="2147483672"/>
            <pc:sldLayoutMk cId="1273025449" sldId="2147483683"/>
          </pc:sldLayoutMkLst>
        </pc:sldLayoutChg>
      </pc:sldMasterChg>
      <pc:sldMasterChg chg="add del addSldLayout delSldLayout modSldLayout">
        <pc:chgData name="Paulo Alexandre Bucur (2420352)" userId="S::2420352@student.uwtsd.ac.uk::51463c76-d7b2-4229-b84d-4554a43c3d6f" providerId="AD" clId="Web-{FC42AE90-BAF8-3F47-5038-848833876FDB}" dt="2025-09-24T15:30:08.319" v="48"/>
        <pc:sldMasterMkLst>
          <pc:docMk/>
          <pc:sldMasterMk cId="2642962609" sldId="2147483684"/>
        </pc:sldMasterMkLst>
        <pc:sldLayoutChg chg="add del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2642962609" sldId="2147483684"/>
            <pc:sldLayoutMk cId="517361638" sldId="2147483685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2642962609" sldId="2147483684"/>
            <pc:sldLayoutMk cId="720380808" sldId="2147483686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2642962609" sldId="2147483684"/>
            <pc:sldLayoutMk cId="680357745" sldId="2147483687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2642962609" sldId="2147483684"/>
            <pc:sldLayoutMk cId="3772669681" sldId="2147483688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2642962609" sldId="2147483684"/>
            <pc:sldLayoutMk cId="1003925457" sldId="2147483689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2642962609" sldId="2147483684"/>
            <pc:sldLayoutMk cId="7283319" sldId="2147483690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2642962609" sldId="2147483684"/>
            <pc:sldLayoutMk cId="3304702565" sldId="2147483691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2642962609" sldId="2147483684"/>
            <pc:sldLayoutMk cId="4227577129" sldId="2147483692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2642962609" sldId="2147483684"/>
            <pc:sldLayoutMk cId="1329028755" sldId="2147483693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2642962609" sldId="2147483684"/>
            <pc:sldLayoutMk cId="440335741" sldId="2147483694"/>
          </pc:sldLayoutMkLst>
        </pc:sldLayoutChg>
        <pc:sldLayoutChg chg="add del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2642962609" sldId="2147483684"/>
            <pc:sldLayoutMk cId="3447741162" sldId="2147483695"/>
          </pc:sldLayoutMkLst>
        </pc:sldLayoutChg>
      </pc:sldMasterChg>
      <pc:sldMasterChg chg="add addSldLayout modSldLayout">
        <pc:chgData name="Paulo Alexandre Bucur (2420352)" userId="S::2420352@student.uwtsd.ac.uk::51463c76-d7b2-4229-b84d-4554a43c3d6f" providerId="AD" clId="Web-{FC42AE90-BAF8-3F47-5038-848833876FDB}" dt="2025-09-24T15:30:08.319" v="48"/>
        <pc:sldMasterMkLst>
          <pc:docMk/>
          <pc:sldMasterMk cId="1291453862" sldId="2147483696"/>
        </pc:sldMasterMkLst>
        <pc:sldLayoutChg chg="add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1291453862" sldId="2147483696"/>
            <pc:sldLayoutMk cId="2201219041" sldId="2147483697"/>
          </pc:sldLayoutMkLst>
        </pc:sldLayoutChg>
        <pc:sldLayoutChg chg="add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1291453862" sldId="2147483696"/>
            <pc:sldLayoutMk cId="1894349443" sldId="2147483698"/>
          </pc:sldLayoutMkLst>
        </pc:sldLayoutChg>
        <pc:sldLayoutChg chg="add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1291453862" sldId="2147483696"/>
            <pc:sldLayoutMk cId="734766418" sldId="2147483699"/>
          </pc:sldLayoutMkLst>
        </pc:sldLayoutChg>
        <pc:sldLayoutChg chg="add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1291453862" sldId="2147483696"/>
            <pc:sldLayoutMk cId="985053788" sldId="2147483700"/>
          </pc:sldLayoutMkLst>
        </pc:sldLayoutChg>
        <pc:sldLayoutChg chg="add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1291453862" sldId="2147483696"/>
            <pc:sldLayoutMk cId="223872550" sldId="2147483701"/>
          </pc:sldLayoutMkLst>
        </pc:sldLayoutChg>
        <pc:sldLayoutChg chg="add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1291453862" sldId="2147483696"/>
            <pc:sldLayoutMk cId="634158430" sldId="2147483702"/>
          </pc:sldLayoutMkLst>
        </pc:sldLayoutChg>
        <pc:sldLayoutChg chg="add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1291453862" sldId="2147483696"/>
            <pc:sldLayoutMk cId="176222417" sldId="2147483703"/>
          </pc:sldLayoutMkLst>
        </pc:sldLayoutChg>
        <pc:sldLayoutChg chg="add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1291453862" sldId="2147483696"/>
            <pc:sldLayoutMk cId="831394366" sldId="2147483704"/>
          </pc:sldLayoutMkLst>
        </pc:sldLayoutChg>
        <pc:sldLayoutChg chg="add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1291453862" sldId="2147483696"/>
            <pc:sldLayoutMk cId="1813907459" sldId="2147483705"/>
          </pc:sldLayoutMkLst>
        </pc:sldLayoutChg>
        <pc:sldLayoutChg chg="add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1291453862" sldId="2147483696"/>
            <pc:sldLayoutMk cId="3622756657" sldId="2147483706"/>
          </pc:sldLayoutMkLst>
        </pc:sldLayoutChg>
        <pc:sldLayoutChg chg="add mod replId">
          <pc:chgData name="Paulo Alexandre Bucur (2420352)" userId="S::2420352@student.uwtsd.ac.uk::51463c76-d7b2-4229-b84d-4554a43c3d6f" providerId="AD" clId="Web-{FC42AE90-BAF8-3F47-5038-848833876FDB}" dt="2025-09-24T15:30:08.319" v="48"/>
          <pc:sldLayoutMkLst>
            <pc:docMk/>
            <pc:sldMasterMk cId="1291453862" sldId="2147483696"/>
            <pc:sldLayoutMk cId="51324551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9/24/2025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21904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9/24/2025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34944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9/24/2025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76641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9/24/2025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0537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9/24/2025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87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9/24/2025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158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9/24/2025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22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9/24/2025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39436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9/24/2025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9074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9/24/2025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7566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9/24/2025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2455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9/24/2025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1453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development-matters--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7200"/>
              <a:t>PAULO BUCUR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2420352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DD5C7-C334-F29D-67FF-D529C52C4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870" y="295583"/>
            <a:ext cx="10363200" cy="33826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 dirty="0">
                <a:ea typeface="+mn-lt"/>
                <a:cs typeface="+mn-lt"/>
              </a:rPr>
              <a:t>John Bowlby</a:t>
            </a:r>
            <a:r>
              <a:rPr lang="en-GB" dirty="0">
                <a:ea typeface="+mn-lt"/>
                <a:cs typeface="+mn-lt"/>
              </a:rPr>
              <a:t> was a British psychologist who developed </a:t>
            </a:r>
            <a:r>
              <a:rPr lang="en-GB" b="1" dirty="0">
                <a:ea typeface="+mn-lt"/>
                <a:cs typeface="+mn-lt"/>
              </a:rPr>
              <a:t>Attachment Theory</a:t>
            </a:r>
            <a:r>
              <a:rPr lang="en-GB" dirty="0">
                <a:ea typeface="+mn-lt"/>
                <a:cs typeface="+mn-lt"/>
              </a:rPr>
              <a:t> to explain the importance of early emotional bonds between children and their caregivers.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Key concepts in Bowlby’s theory include: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Attachment</a:t>
            </a:r>
            <a:r>
              <a:rPr lang="en-GB" dirty="0">
                <a:ea typeface="+mn-lt"/>
                <a:cs typeface="+mn-lt"/>
              </a:rPr>
              <a:t>: A strong emotional bond between a child and their primary caregiver, typically formed during the first five years of life.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Secure Attachment</a:t>
            </a:r>
            <a:r>
              <a:rPr lang="en-GB" dirty="0">
                <a:ea typeface="+mn-lt"/>
                <a:cs typeface="+mn-lt"/>
              </a:rPr>
              <a:t>: Develops when caregivers are consistently responsive, warm, and sensitive to the child’s needs.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Insecure Attachment</a:t>
            </a:r>
            <a:r>
              <a:rPr lang="en-GB" dirty="0">
                <a:ea typeface="+mn-lt"/>
                <a:cs typeface="+mn-lt"/>
              </a:rPr>
              <a:t>: Forms when caregiving is inconsistent, neglectful, or overly anxious.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Internal Working Model</a:t>
            </a:r>
            <a:r>
              <a:rPr lang="en-GB" dirty="0">
                <a:ea typeface="+mn-lt"/>
                <a:cs typeface="+mn-lt"/>
              </a:rPr>
              <a:t>: Children develop mental representations of themselves, and others based on early attachments, which affect how they form future relationships.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Critical Period</a:t>
            </a:r>
            <a:r>
              <a:rPr lang="en-GB" dirty="0">
                <a:ea typeface="+mn-lt"/>
                <a:cs typeface="+mn-lt"/>
              </a:rPr>
              <a:t>: Bowlby believed that if strong attachments aren’t formed in the early years, the child may experience long-term developmental issues.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Attachment plays a crucial role in a child’s emotional regulation, self-confidence, and ability to relate to others.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064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B1CAF-CDF4-8534-FE40-692AF2884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323" y="386862"/>
            <a:ext cx="10363200" cy="1187570"/>
          </a:xfrm>
        </p:spPr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A2BD5-87D3-90C8-F9C2-1FCAE399AA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406" y="1691154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In this presentation, I will explore how we can support a 3-year-old child named </a:t>
            </a:r>
            <a:r>
              <a:rPr lang="en-GB" b="1" dirty="0">
                <a:ea typeface="+mn-lt"/>
                <a:cs typeface="+mn-lt"/>
              </a:rPr>
              <a:t>Amira</a:t>
            </a:r>
            <a:r>
              <a:rPr lang="en-GB" dirty="0">
                <a:ea typeface="+mn-lt"/>
                <a:cs typeface="+mn-lt"/>
              </a:rPr>
              <a:t>, who has recently joined an early year's nursery setting.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Amira is showing the following behaviours: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Anxiety when left by her carers (separation anxiety)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Limited verbal communication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Difficulty engaging in group play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My role as a practitioner is to understand Amira’s developmental needs and help create a support plan that promotes her emotional, social, cognitive, and physical well-being.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To do this, I will apply </a:t>
            </a:r>
            <a:r>
              <a:rPr lang="en-GB" b="1" dirty="0">
                <a:ea typeface="+mn-lt"/>
                <a:cs typeface="+mn-lt"/>
              </a:rPr>
              <a:t>Bowlby’s Attachment Theory</a:t>
            </a:r>
            <a:r>
              <a:rPr lang="en-GB" dirty="0">
                <a:ea typeface="+mn-lt"/>
                <a:cs typeface="+mn-lt"/>
              </a:rPr>
              <a:t>, a key psychological theory related to early childhood development.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2710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333C1-6E44-2788-C834-DA0B93C5B0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Bowlby’s theory is especially relevant in early years settings because: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It explains </a:t>
            </a:r>
            <a:r>
              <a:rPr lang="en-GB" b="1" dirty="0">
                <a:ea typeface="+mn-lt"/>
                <a:cs typeface="+mn-lt"/>
              </a:rPr>
              <a:t>how children’s early relationships affect their emotional and social development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It underlines the need for </a:t>
            </a:r>
            <a:r>
              <a:rPr lang="en-GB" b="1" dirty="0">
                <a:ea typeface="+mn-lt"/>
                <a:cs typeface="+mn-lt"/>
              </a:rPr>
              <a:t>consistent, nurturing relationships</a:t>
            </a:r>
            <a:r>
              <a:rPr lang="en-GB" dirty="0">
                <a:ea typeface="+mn-lt"/>
                <a:cs typeface="+mn-lt"/>
              </a:rPr>
              <a:t> in nursery environments.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It supports the use of a </a:t>
            </a:r>
            <a:r>
              <a:rPr lang="en-GB" b="1" dirty="0">
                <a:ea typeface="+mn-lt"/>
                <a:cs typeface="+mn-lt"/>
              </a:rPr>
              <a:t>key person</a:t>
            </a:r>
            <a:r>
              <a:rPr lang="en-GB" dirty="0">
                <a:ea typeface="+mn-lt"/>
                <a:cs typeface="+mn-lt"/>
              </a:rPr>
              <a:t> in nurseries to help children feel safe and secure.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Understanding attachment helps practitioners to see challenging behaviour as a </a:t>
            </a:r>
            <a:r>
              <a:rPr lang="en-GB" b="1" dirty="0">
                <a:ea typeface="+mn-lt"/>
                <a:cs typeface="+mn-lt"/>
              </a:rPr>
              <a:t>response to unmet emotional needs</a:t>
            </a:r>
            <a:r>
              <a:rPr lang="en-GB" dirty="0">
                <a:ea typeface="+mn-lt"/>
                <a:cs typeface="+mn-lt"/>
              </a:rPr>
              <a:t>, rather than something to be "corrected."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221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18B77-5890-C6E8-F0F9-9C8FC02AE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459" y="1609567"/>
            <a:ext cx="10691265" cy="363608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Let’s apply Bowlby’s theory to Amira’s situation.</a:t>
            </a:r>
            <a:endParaRPr lang="en-GB" dirty="0"/>
          </a:p>
          <a:p>
            <a:r>
              <a:rPr lang="en-GB" b="1">
                <a:ea typeface="+mn-lt"/>
                <a:cs typeface="+mn-lt"/>
              </a:rPr>
              <a:t>Separation Anxiety</a:t>
            </a:r>
            <a:r>
              <a:rPr lang="en-GB">
                <a:ea typeface="+mn-lt"/>
                <a:cs typeface="+mn-lt"/>
              </a:rPr>
              <a:t>: When Amira becomes upset after her carers leave, it suggests she may not have formed a secure attachment yet with anyone in the nursery. This is common in children who are adjusting to new environments.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Limited Verbal Communication</a:t>
            </a:r>
            <a:r>
              <a:rPr lang="en-GB">
                <a:ea typeface="+mn-lt"/>
                <a:cs typeface="+mn-lt"/>
              </a:rPr>
              <a:t>: If Amira feels anxious or emotionally unsettled, she may find it difficult to express herself verbally. Emotional security often supports language development.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Difficulty with Group Play</a:t>
            </a:r>
            <a:r>
              <a:rPr lang="en-GB">
                <a:ea typeface="+mn-lt"/>
                <a:cs typeface="+mn-lt"/>
              </a:rPr>
              <a:t>: Amira might feel unsafe or unsure around other children, especially if she has not yet built trust in the adults around her.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Based on Bowlby’s theory, we can understand that these behaviours are likely signs of </a:t>
            </a:r>
            <a:r>
              <a:rPr lang="en-GB" b="1" dirty="0">
                <a:ea typeface="+mn-lt"/>
                <a:cs typeface="+mn-lt"/>
              </a:rPr>
              <a:t>insecure attachment</a:t>
            </a:r>
            <a:r>
              <a:rPr lang="en-GB" dirty="0">
                <a:ea typeface="+mn-lt"/>
                <a:cs typeface="+mn-lt"/>
              </a:rPr>
              <a:t> or simply the </a:t>
            </a:r>
            <a:r>
              <a:rPr lang="en-GB" b="1" dirty="0">
                <a:ea typeface="+mn-lt"/>
                <a:cs typeface="+mn-lt"/>
              </a:rPr>
              <a:t>early stages of adapting</a:t>
            </a:r>
            <a:r>
              <a:rPr lang="en-GB" dirty="0">
                <a:ea typeface="+mn-lt"/>
                <a:cs typeface="+mn-lt"/>
              </a:rPr>
              <a:t> to a new environment where secure attachments haven’t yet been formed.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170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4D0B8-8BB3-2C06-7D23-81D1E9AC7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112" y="7125"/>
            <a:ext cx="10691265" cy="34602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ea typeface="+mn-lt"/>
                <a:cs typeface="+mn-lt"/>
              </a:rPr>
              <a:t>Based on Bowlby’s Attachment Theory, here are some strategies we can use in the nursery:</a:t>
            </a:r>
            <a:endParaRPr lang="en-GB" sz="1600"/>
          </a:p>
          <a:p>
            <a:r>
              <a:rPr lang="en-GB" sz="1600" b="1" dirty="0">
                <a:ea typeface="+mn-lt"/>
                <a:cs typeface="+mn-lt"/>
              </a:rPr>
              <a:t>Assign a Key Person</a:t>
            </a:r>
            <a:endParaRPr lang="en-GB" sz="1600"/>
          </a:p>
          <a:p>
            <a:pPr lvl="1"/>
            <a:r>
              <a:rPr lang="en-GB" sz="1400" dirty="0">
                <a:ea typeface="+mn-lt"/>
                <a:cs typeface="+mn-lt"/>
              </a:rPr>
              <a:t>One practitioner should consistently care for Amira, becoming a familiar, safe adult she can rely on. This will help build a secure attachment.</a:t>
            </a:r>
            <a:endParaRPr lang="en-GB" sz="1400"/>
          </a:p>
          <a:p>
            <a:r>
              <a:rPr lang="en-GB" sz="1600" b="1" dirty="0">
                <a:ea typeface="+mn-lt"/>
                <a:cs typeface="+mn-lt"/>
              </a:rPr>
              <a:t>Create Predictable Routines</a:t>
            </a:r>
            <a:endParaRPr lang="en-GB" sz="1600"/>
          </a:p>
          <a:p>
            <a:pPr lvl="1"/>
            <a:r>
              <a:rPr lang="en-GB" sz="1400" dirty="0">
                <a:ea typeface="+mn-lt"/>
                <a:cs typeface="+mn-lt"/>
              </a:rPr>
              <a:t>Regular routines help children feel more in control and reduce anxiety. This might include having the same arrival time, Storytime, snack routine, and rest time each day.</a:t>
            </a:r>
            <a:endParaRPr lang="en-GB" sz="1400"/>
          </a:p>
          <a:p>
            <a:r>
              <a:rPr lang="en-GB" sz="1600" b="1" dirty="0">
                <a:ea typeface="+mn-lt"/>
                <a:cs typeface="+mn-lt"/>
              </a:rPr>
              <a:t>Offer Comfort and Reassurance</a:t>
            </a:r>
            <a:endParaRPr lang="en-GB" sz="1600"/>
          </a:p>
          <a:p>
            <a:pPr lvl="1"/>
            <a:r>
              <a:rPr lang="en-GB" sz="1400" dirty="0">
                <a:ea typeface="+mn-lt"/>
                <a:cs typeface="+mn-lt"/>
              </a:rPr>
              <a:t>When Amira shows signs of anxiety, the practitioner should respond with calmness, gentle voice, and physical comfort where appropriate.</a:t>
            </a:r>
            <a:endParaRPr lang="en-GB" sz="1400"/>
          </a:p>
          <a:p>
            <a:r>
              <a:rPr lang="en-GB" sz="1600" b="1" dirty="0">
                <a:ea typeface="+mn-lt"/>
                <a:cs typeface="+mn-lt"/>
              </a:rPr>
              <a:t>Support Language Development</a:t>
            </a:r>
            <a:endParaRPr lang="en-GB" sz="1600"/>
          </a:p>
          <a:p>
            <a:pPr lvl="1"/>
            <a:r>
              <a:rPr lang="en-GB" sz="1400" dirty="0">
                <a:ea typeface="+mn-lt"/>
                <a:cs typeface="+mn-lt"/>
              </a:rPr>
              <a:t>Use simple language, picture cards, and songs. Engage her in one-on-one activities that promote communication, like naming objects or singing interactive songs.</a:t>
            </a:r>
            <a:endParaRPr lang="en-GB" sz="1400"/>
          </a:p>
          <a:p>
            <a:r>
              <a:rPr lang="en-GB" sz="1600" b="1" dirty="0">
                <a:ea typeface="+mn-lt"/>
                <a:cs typeface="+mn-lt"/>
              </a:rPr>
              <a:t>Encourage Parallel Play</a:t>
            </a:r>
            <a:endParaRPr lang="en-GB" sz="1600"/>
          </a:p>
          <a:p>
            <a:pPr lvl="1"/>
            <a:r>
              <a:rPr lang="en-GB" sz="1400" dirty="0">
                <a:ea typeface="+mn-lt"/>
                <a:cs typeface="+mn-lt"/>
              </a:rPr>
              <a:t>Begin by allowing Amira to play alongside other children rather than pushing her into group activities too soon. Slowly introduce shared activities with gentle encouragement.</a:t>
            </a:r>
            <a:endParaRPr lang="en-GB" sz="1400"/>
          </a:p>
          <a:p>
            <a:r>
              <a:rPr lang="en-GB" sz="1600" b="1" dirty="0">
                <a:ea typeface="+mn-lt"/>
                <a:cs typeface="+mn-lt"/>
              </a:rPr>
              <a:t>Involve Parents/Carers</a:t>
            </a:r>
            <a:endParaRPr lang="en-GB" sz="1600"/>
          </a:p>
          <a:p>
            <a:pPr lvl="1"/>
            <a:r>
              <a:rPr lang="en-GB" sz="1400" dirty="0">
                <a:ea typeface="+mn-lt"/>
                <a:cs typeface="+mn-lt"/>
              </a:rPr>
              <a:t>Share strategies with Amira’s carers to ensure consistency between home and nursery. Use a daily communication book or short meetings at pickup.</a:t>
            </a:r>
            <a:endParaRPr lang="en-GB" sz="1400"/>
          </a:p>
          <a:p>
            <a:pPr lvl="1"/>
            <a:r>
              <a:rPr lang="en-GB" sz="1400" dirty="0">
                <a:ea typeface="+mn-lt"/>
                <a:cs typeface="+mn-lt"/>
              </a:rPr>
              <a:t>These strategies are rooted in </a:t>
            </a:r>
            <a:r>
              <a:rPr lang="en-GB" sz="1400" b="1" dirty="0">
                <a:ea typeface="+mn-lt"/>
                <a:cs typeface="+mn-lt"/>
              </a:rPr>
              <a:t>building trust and emotional safety</a:t>
            </a:r>
            <a:r>
              <a:rPr lang="en-GB" sz="1400" dirty="0">
                <a:ea typeface="+mn-lt"/>
                <a:cs typeface="+mn-lt"/>
              </a:rPr>
              <a:t>, which are at the heart of Bowlby’s theory.</a:t>
            </a:r>
            <a:endParaRPr lang="en-GB" sz="1400" dirty="0"/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7E7D07-DA5C-6ADD-AADE-F97836B52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23C05-2B79-44C0-B71D-1E6AF73FB6E7}" type="datetime1">
              <a:t>9/24/2025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A58DC-65C0-370D-11B3-F5CF94E54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2509B1-9729-0852-802F-C66DF4E76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402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ED8D-E7C5-7D8C-F896-BC4ADC49F3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341" y="724303"/>
            <a:ext cx="10691265" cy="36360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100" dirty="0">
                <a:ea typeface="+mn-lt"/>
                <a:cs typeface="+mn-lt"/>
              </a:rPr>
              <a:t>Amira’s development is shaped by a combination of </a:t>
            </a:r>
            <a:r>
              <a:rPr lang="en-GB" sz="2100" b="1" dirty="0">
                <a:ea typeface="+mn-lt"/>
                <a:cs typeface="+mn-lt"/>
              </a:rPr>
              <a:t>biological (nature)</a:t>
            </a:r>
            <a:r>
              <a:rPr lang="en-GB" sz="2100" dirty="0">
                <a:ea typeface="+mn-lt"/>
                <a:cs typeface="+mn-lt"/>
              </a:rPr>
              <a:t> and </a:t>
            </a:r>
            <a:r>
              <a:rPr lang="en-GB" sz="2100" b="1" dirty="0">
                <a:ea typeface="+mn-lt"/>
                <a:cs typeface="+mn-lt"/>
              </a:rPr>
              <a:t>environmental (nurture)</a:t>
            </a:r>
            <a:r>
              <a:rPr lang="en-GB" sz="2100" dirty="0">
                <a:ea typeface="+mn-lt"/>
                <a:cs typeface="+mn-lt"/>
              </a:rPr>
              <a:t> factors.</a:t>
            </a:r>
            <a:endParaRPr lang="en-GB" sz="2100"/>
          </a:p>
          <a:p>
            <a:r>
              <a:rPr lang="en-GB" sz="2100" b="1" dirty="0">
                <a:ea typeface="+mn-lt"/>
                <a:cs typeface="+mn-lt"/>
              </a:rPr>
              <a:t>Biological Influences (Nature):</a:t>
            </a:r>
            <a:endParaRPr lang="en-GB" sz="2100" dirty="0"/>
          </a:p>
          <a:p>
            <a:r>
              <a:rPr lang="en-GB" sz="2100" dirty="0">
                <a:ea typeface="+mn-lt"/>
                <a:cs typeface="+mn-lt"/>
              </a:rPr>
              <a:t>Amira may have a naturally shy temperament. Some children are biologically more sensitive to new environments or stress.</a:t>
            </a:r>
            <a:endParaRPr lang="en-GB" sz="2100" dirty="0"/>
          </a:p>
          <a:p>
            <a:r>
              <a:rPr lang="en-GB" sz="2100" dirty="0">
                <a:ea typeface="+mn-lt"/>
                <a:cs typeface="+mn-lt"/>
              </a:rPr>
              <a:t>Delayed speech could also be due to genetic or neurological factors.</a:t>
            </a:r>
            <a:endParaRPr lang="en-GB" sz="2100"/>
          </a:p>
          <a:p>
            <a:r>
              <a:rPr lang="en-GB" sz="2100" b="1" dirty="0">
                <a:ea typeface="+mn-lt"/>
                <a:cs typeface="+mn-lt"/>
              </a:rPr>
              <a:t>Environmental Influences (Nurture):</a:t>
            </a:r>
            <a:endParaRPr lang="en-GB" sz="2100"/>
          </a:p>
          <a:p>
            <a:r>
              <a:rPr lang="en-GB" sz="2100" dirty="0">
                <a:ea typeface="+mn-lt"/>
                <a:cs typeface="+mn-lt"/>
              </a:rPr>
              <a:t>If Amira has had changes in carers, family stress, or little exposure to social play, this could impact her ability to trust and communicate.</a:t>
            </a:r>
            <a:endParaRPr lang="en-GB" sz="2100"/>
          </a:p>
          <a:p>
            <a:r>
              <a:rPr lang="en-GB" sz="2100" dirty="0">
                <a:ea typeface="+mn-lt"/>
                <a:cs typeface="+mn-lt"/>
              </a:rPr>
              <a:t>Entering a new nursery is also a major change, which can cause anxiety in even securely attached children.</a:t>
            </a:r>
            <a:endParaRPr lang="en-GB" sz="2100"/>
          </a:p>
          <a:p>
            <a:r>
              <a:rPr lang="en-GB" sz="2100" b="1" dirty="0">
                <a:ea typeface="+mn-lt"/>
                <a:cs typeface="+mn-lt"/>
              </a:rPr>
              <a:t>Bowlby’s theory</a:t>
            </a:r>
            <a:r>
              <a:rPr lang="en-GB" sz="2100" dirty="0">
                <a:ea typeface="+mn-lt"/>
                <a:cs typeface="+mn-lt"/>
              </a:rPr>
              <a:t> supports the idea that </a:t>
            </a:r>
            <a:r>
              <a:rPr lang="en-GB" sz="2100" b="1" dirty="0">
                <a:ea typeface="+mn-lt"/>
                <a:cs typeface="+mn-lt"/>
              </a:rPr>
              <a:t>nurturing environments can help reduce the impact of early stress</a:t>
            </a:r>
            <a:r>
              <a:rPr lang="en-GB" sz="2100" dirty="0">
                <a:ea typeface="+mn-lt"/>
                <a:cs typeface="+mn-lt"/>
              </a:rPr>
              <a:t>, especially when children are still within the critical period for forming attachments.</a:t>
            </a:r>
            <a:endParaRPr lang="en-GB" sz="21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21D69B-DC0B-2DC1-F5E5-4B5B305C0C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BB0E0-BB55-4D1C-96F3-443081E2C1E6}" type="datetime1">
              <a:t>9/24/2025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3F5671-E24B-9891-DCDC-662C7C2A3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5704CE-3E27-915F-D782-53CFE88A2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2721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E82BE-81E0-A40B-B22E-E46FE6EE1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487" y="332097"/>
            <a:ext cx="10691265" cy="36360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 dirty="0">
                <a:ea typeface="+mn-lt"/>
                <a:cs typeface="+mn-lt"/>
              </a:rPr>
              <a:t>Strengths: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Highlights the </a:t>
            </a:r>
            <a:r>
              <a:rPr lang="en-GB" b="1" dirty="0">
                <a:ea typeface="+mn-lt"/>
                <a:cs typeface="+mn-lt"/>
              </a:rPr>
              <a:t>importance of early emotional bonds</a:t>
            </a:r>
            <a:r>
              <a:rPr lang="en-GB" dirty="0">
                <a:ea typeface="+mn-lt"/>
                <a:cs typeface="+mn-lt"/>
              </a:rPr>
              <a:t> in development.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Backed by research, including </a:t>
            </a:r>
            <a:r>
              <a:rPr lang="en-GB" b="1" dirty="0">
                <a:ea typeface="+mn-lt"/>
                <a:cs typeface="+mn-lt"/>
              </a:rPr>
              <a:t>Ainsworth’s Strange Situation</a:t>
            </a:r>
            <a:r>
              <a:rPr lang="en-GB" dirty="0">
                <a:ea typeface="+mn-lt"/>
                <a:cs typeface="+mn-lt"/>
              </a:rPr>
              <a:t> study.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Helps practitioners understand </a:t>
            </a:r>
            <a:r>
              <a:rPr lang="en-GB" b="1" dirty="0">
                <a:ea typeface="+mn-lt"/>
                <a:cs typeface="+mn-lt"/>
              </a:rPr>
              <a:t>why behaviour like crying, clinging, or withdrawal is developmentally normal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Supports the practice of assigning </a:t>
            </a:r>
            <a:r>
              <a:rPr lang="en-GB" b="1" dirty="0">
                <a:ea typeface="+mn-lt"/>
                <a:cs typeface="+mn-lt"/>
              </a:rPr>
              <a:t>key workers</a:t>
            </a:r>
            <a:r>
              <a:rPr lang="en-GB" dirty="0">
                <a:ea typeface="+mn-lt"/>
                <a:cs typeface="+mn-lt"/>
              </a:rPr>
              <a:t> in nurseries.</a:t>
            </a:r>
            <a:endParaRPr lang="en-GB"/>
          </a:p>
          <a:p>
            <a:r>
              <a:rPr lang="en-GB" b="1" dirty="0">
                <a:ea typeface="+mn-lt"/>
                <a:cs typeface="+mn-lt"/>
              </a:rPr>
              <a:t>Limitations: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Focuses heavily on the mother-child relationship – modern families can have multiple attachment figures.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Doesn’t fully consider </a:t>
            </a:r>
            <a:r>
              <a:rPr lang="en-GB" b="1" dirty="0">
                <a:ea typeface="+mn-lt"/>
                <a:cs typeface="+mn-lt"/>
              </a:rPr>
              <a:t>cultural differences</a:t>
            </a:r>
            <a:r>
              <a:rPr lang="en-GB" dirty="0">
                <a:ea typeface="+mn-lt"/>
                <a:cs typeface="+mn-lt"/>
              </a:rPr>
              <a:t>—in some cultures, children are raised communally.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Overemphasises early years as "critical"—some children form strong attachments later and still develop well.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Despite these limitations, Bowlby’s theory remains one of the most </a:t>
            </a:r>
            <a:r>
              <a:rPr lang="en-GB" b="1" dirty="0">
                <a:ea typeface="+mn-lt"/>
                <a:cs typeface="+mn-lt"/>
              </a:rPr>
              <a:t>widely used and practical theories</a:t>
            </a:r>
            <a:r>
              <a:rPr lang="en-GB" dirty="0">
                <a:ea typeface="+mn-lt"/>
                <a:cs typeface="+mn-lt"/>
              </a:rPr>
              <a:t> for understanding emotional development in early childhood settings.</a:t>
            </a:r>
            <a:endParaRPr lang="en-GB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80C0AD-BF7C-3257-FC09-B254B941D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692C-EBA7-4425-8D8C-B3011CDBA5FF}" type="datetime1">
              <a:t>9/24/2025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268AC1-537E-490D-2C2B-AE9207084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D9B508-DC36-4F4B-9FBD-1935981D5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511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33D77-C55C-104D-B51D-71797A2918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681" y="1296664"/>
            <a:ext cx="10691265" cy="36360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ea typeface="+mn-lt"/>
                <a:cs typeface="+mn-lt"/>
              </a:rPr>
              <a:t>In summary:</a:t>
            </a:r>
            <a:endParaRPr lang="en-GB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Bowlby’s Attachment Theory</a:t>
            </a:r>
            <a:r>
              <a:rPr lang="en-GB" dirty="0">
                <a:ea typeface="+mn-lt"/>
                <a:cs typeface="+mn-lt"/>
              </a:rPr>
              <a:t> provides a helpful framework to understand Amira’s behaviour.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Her anxiety, limited speech, and difficulty with play likely relate to her </a:t>
            </a:r>
            <a:r>
              <a:rPr lang="en-GB" b="1" dirty="0">
                <a:ea typeface="+mn-lt"/>
                <a:cs typeface="+mn-lt"/>
              </a:rPr>
              <a:t>need for secure attachment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We can support her through </a:t>
            </a:r>
            <a:r>
              <a:rPr lang="en-GB" b="1" dirty="0">
                <a:ea typeface="+mn-lt"/>
                <a:cs typeface="+mn-lt"/>
              </a:rPr>
              <a:t>consistent care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b="1" dirty="0">
                <a:ea typeface="+mn-lt"/>
                <a:cs typeface="+mn-lt"/>
              </a:rPr>
              <a:t>emotional reassurance</a:t>
            </a:r>
            <a:r>
              <a:rPr lang="en-GB" dirty="0">
                <a:ea typeface="+mn-lt"/>
                <a:cs typeface="+mn-lt"/>
              </a:rPr>
              <a:t>, and </a:t>
            </a:r>
            <a:r>
              <a:rPr lang="en-GB" b="1" dirty="0">
                <a:ea typeface="+mn-lt"/>
                <a:cs typeface="+mn-lt"/>
              </a:rPr>
              <a:t>gentle encouragement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Considering both </a:t>
            </a:r>
            <a:r>
              <a:rPr lang="en-GB" b="1" dirty="0">
                <a:ea typeface="+mn-lt"/>
                <a:cs typeface="+mn-lt"/>
              </a:rPr>
              <a:t>biological and environmental</a:t>
            </a:r>
            <a:r>
              <a:rPr lang="en-GB" dirty="0">
                <a:ea typeface="+mn-lt"/>
                <a:cs typeface="+mn-lt"/>
              </a:rPr>
              <a:t> factors is essential.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While no theory is perfect, Bowlby’s work helps us create a </a:t>
            </a:r>
            <a:r>
              <a:rPr lang="en-GB" b="1" dirty="0">
                <a:ea typeface="+mn-lt"/>
                <a:cs typeface="+mn-lt"/>
              </a:rPr>
              <a:t>nurturing, child-centred environment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>
              <a:ea typeface="+mn-lt"/>
              <a:cs typeface="+mn-lt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47FA4-4391-62EA-0613-C75F7CFA1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C2895-CBB3-4639-B5DE-C8F1BC2BA061}" type="datetime1">
              <a:t>9/24/2025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B1102-D544-8A30-6140-7B79C733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78F661-42E4-89E0-D5C2-10C24A45B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5172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2EED4-AAC7-3B43-B095-07C616BC3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841" y="1878508"/>
            <a:ext cx="10691265" cy="3636088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 sz="2900" b="1" dirty="0"/>
              <a:t>References (Harvard Style)</a:t>
            </a:r>
          </a:p>
          <a:p>
            <a:r>
              <a:rPr lang="en-GB" sz="2900" b="1" dirty="0">
                <a:ea typeface="+mn-lt"/>
                <a:cs typeface="+mn-lt"/>
              </a:rPr>
              <a:t>Bowlby, J. (1988). </a:t>
            </a:r>
            <a:r>
              <a:rPr lang="en-GB" sz="2900" b="1" i="1" dirty="0">
                <a:ea typeface="+mn-lt"/>
                <a:cs typeface="+mn-lt"/>
              </a:rPr>
              <a:t>A Secure Base: Parent-Child Attachment and Healthy Human Development</a:t>
            </a:r>
            <a:r>
              <a:rPr lang="en-GB" sz="2900" b="1" dirty="0">
                <a:ea typeface="+mn-lt"/>
                <a:cs typeface="+mn-lt"/>
              </a:rPr>
              <a:t>. London: Routledge.</a:t>
            </a:r>
            <a:endParaRPr lang="en-GB" sz="2900" b="1" dirty="0"/>
          </a:p>
          <a:p>
            <a:r>
              <a:rPr lang="en-GB" sz="2900" b="1" dirty="0">
                <a:ea typeface="+mn-lt"/>
                <a:cs typeface="+mn-lt"/>
              </a:rPr>
              <a:t>Ainsworth, M.D.S. et al. (1978). </a:t>
            </a:r>
            <a:r>
              <a:rPr lang="en-GB" sz="2900" b="1" i="1" dirty="0">
                <a:ea typeface="+mn-lt"/>
                <a:cs typeface="+mn-lt"/>
              </a:rPr>
              <a:t>Patterns of Attachment: A Psychological Study of the Strange Situation</a:t>
            </a:r>
            <a:r>
              <a:rPr lang="en-GB" sz="2900" b="1" dirty="0">
                <a:ea typeface="+mn-lt"/>
                <a:cs typeface="+mn-lt"/>
              </a:rPr>
              <a:t>. Hillsdale, NJ: Erlbaum.</a:t>
            </a:r>
            <a:endParaRPr lang="en-GB" sz="2900" b="1" dirty="0"/>
          </a:p>
          <a:p>
            <a:r>
              <a:rPr lang="en-GB" sz="2900" b="1" dirty="0">
                <a:ea typeface="+mn-lt"/>
                <a:cs typeface="+mn-lt"/>
              </a:rPr>
              <a:t>Geddes, H. (2006). </a:t>
            </a:r>
            <a:r>
              <a:rPr lang="en-GB" sz="2900" b="1" i="1" dirty="0">
                <a:ea typeface="+mn-lt"/>
                <a:cs typeface="+mn-lt"/>
              </a:rPr>
              <a:t>Attachment in the Classroom: The Links Between Children’s Early Experience, Emotional Well-being and Performance in School</a:t>
            </a:r>
            <a:r>
              <a:rPr lang="en-GB" sz="2900" b="1" dirty="0">
                <a:ea typeface="+mn-lt"/>
                <a:cs typeface="+mn-lt"/>
              </a:rPr>
              <a:t>. Worth Publishing.</a:t>
            </a:r>
            <a:endParaRPr lang="en-GB" sz="2900" b="1" dirty="0"/>
          </a:p>
          <a:p>
            <a:r>
              <a:rPr lang="en-GB" sz="2900" b="1" dirty="0">
                <a:ea typeface="+mn-lt"/>
                <a:cs typeface="+mn-lt"/>
              </a:rPr>
              <a:t>Golding, K. (2014). </a:t>
            </a:r>
            <a:r>
              <a:rPr lang="en-GB" sz="2900" b="1" i="1" dirty="0">
                <a:ea typeface="+mn-lt"/>
                <a:cs typeface="+mn-lt"/>
              </a:rPr>
              <a:t>Observing Children with Attachment Difficulties in Preschool Settings</a:t>
            </a:r>
            <a:r>
              <a:rPr lang="en-GB" sz="2900" b="1" dirty="0">
                <a:ea typeface="+mn-lt"/>
                <a:cs typeface="+mn-lt"/>
              </a:rPr>
              <a:t>. Jessica Kingsley Publishers.</a:t>
            </a:r>
            <a:endParaRPr lang="en-GB" sz="2900" b="1" dirty="0"/>
          </a:p>
          <a:p>
            <a:r>
              <a:rPr lang="en-GB" sz="2900" b="1" dirty="0">
                <a:ea typeface="+mn-lt"/>
                <a:cs typeface="+mn-lt"/>
              </a:rPr>
              <a:t>Department for Education (2021). </a:t>
            </a:r>
            <a:r>
              <a:rPr lang="en-GB" sz="2900" b="1" i="1" dirty="0">
                <a:ea typeface="+mn-lt"/>
                <a:cs typeface="+mn-lt"/>
              </a:rPr>
              <a:t>Development Matters in the EYFS</a:t>
            </a:r>
            <a:r>
              <a:rPr lang="en-GB" sz="2900" b="1" dirty="0">
                <a:ea typeface="+mn-lt"/>
                <a:cs typeface="+mn-lt"/>
              </a:rPr>
              <a:t>. [online] Available at: </a:t>
            </a:r>
            <a:r>
              <a:rPr lang="en-GB" sz="2900" b="1" dirty="0">
                <a:ea typeface="+mn-lt"/>
                <a:cs typeface="+mn-lt"/>
                <a:hlinkClick r:id="rId2"/>
              </a:rPr>
              <a:t>https://www.gov.uk/government/publications/development-matters--2</a:t>
            </a:r>
            <a:endParaRPr lang="en-GB" sz="2900" b="1" dirty="0"/>
          </a:p>
          <a:p>
            <a:r>
              <a:rPr lang="en-GB" sz="2900" b="1" dirty="0">
                <a:ea typeface="+mn-lt"/>
                <a:cs typeface="+mn-lt"/>
              </a:rPr>
              <a:t>Schore, A.N. (2001). </a:t>
            </a:r>
            <a:r>
              <a:rPr lang="en-GB" sz="2900" b="1" i="1" dirty="0">
                <a:ea typeface="+mn-lt"/>
                <a:cs typeface="+mn-lt"/>
              </a:rPr>
              <a:t>The effects of early relational trauma on right brain development, affect regulation, and infant mental health</a:t>
            </a:r>
            <a:r>
              <a:rPr lang="en-GB" sz="2900" b="1" dirty="0">
                <a:ea typeface="+mn-lt"/>
                <a:cs typeface="+mn-lt"/>
              </a:rPr>
              <a:t>. </a:t>
            </a:r>
            <a:r>
              <a:rPr lang="en-GB" sz="2900" b="1" i="1" dirty="0">
                <a:ea typeface="+mn-lt"/>
                <a:cs typeface="+mn-lt"/>
              </a:rPr>
              <a:t>Infant Mental Health Journal</a:t>
            </a:r>
            <a:r>
              <a:rPr lang="en-GB" sz="2900" b="1" dirty="0">
                <a:ea typeface="+mn-lt"/>
                <a:cs typeface="+mn-lt"/>
              </a:rPr>
              <a:t>, 22(1-2), pp.201-269.</a:t>
            </a:r>
            <a:endParaRPr lang="en-GB" sz="2900" b="1" dirty="0"/>
          </a:p>
          <a:p>
            <a:br>
              <a:rPr lang="en-US" dirty="0"/>
            </a:br>
            <a:endParaRPr lang="en-US" sz="2900" b="1"/>
          </a:p>
          <a:p>
            <a:br>
              <a:rPr lang="en-US" dirty="0"/>
            </a:b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30A07-83F4-B3D3-2D21-7A3DD311F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F6F8A-8556-4514-85C3-3C66235A3CFD}" type="datetime1">
              <a:t>9/24/2025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2415A5-43C8-B5E4-B53A-5ABDAD7B1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9B630E-6E72-F2B2-C480-E16092DF8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107711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ChronicleVTI</vt:lpstr>
      <vt:lpstr>PAULO BUCUR</vt:lpstr>
      <vt:lpstr>PowerPoint Presentation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68</cp:revision>
  <dcterms:created xsi:type="dcterms:W3CDTF">2025-09-24T15:11:09Z</dcterms:created>
  <dcterms:modified xsi:type="dcterms:W3CDTF">2025-09-24T15:42:11Z</dcterms:modified>
</cp:coreProperties>
</file>