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handoutMasterIdLst>
    <p:handoutMasterId r:id="rId19"/>
  </p:handoutMasterIdLst>
  <p:sldIdLst>
    <p:sldId id="257" r:id="rId3"/>
    <p:sldId id="271" r:id="rId4"/>
    <p:sldId id="259" r:id="rId5"/>
    <p:sldId id="283" r:id="rId6"/>
    <p:sldId id="284" r:id="rId7"/>
    <p:sldId id="275" r:id="rId8"/>
    <p:sldId id="278" r:id="rId9"/>
    <p:sldId id="282" r:id="rId10"/>
    <p:sldId id="279" r:id="rId11"/>
    <p:sldId id="280" r:id="rId12"/>
    <p:sldId id="281" r:id="rId13"/>
    <p:sldId id="276" r:id="rId14"/>
    <p:sldId id="267" r:id="rId15"/>
    <p:sldId id="266" r:id="rId16"/>
    <p:sldId id="268"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3AF7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41" autoAdjust="0"/>
    <p:restoredTop sz="94660"/>
  </p:normalViewPr>
  <p:slideViewPr>
    <p:cSldViewPr>
      <p:cViewPr varScale="1">
        <p:scale>
          <a:sx n="69" d="100"/>
          <a:sy n="69" d="100"/>
        </p:scale>
        <p:origin x="-142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C192940B-9E17-4703-91DD-3EC24E1B9FB4}" type="datetimeFigureOut">
              <a:rPr lang="en-US" smtClean="0"/>
              <a:t>4/23/2017</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15D45E99-B2A9-40CB-8230-6A68BB2D7744}" type="slidenum">
              <a:rPr lang="en-US" smtClean="0"/>
              <a:t>‹#›</a:t>
            </a:fld>
            <a:endParaRPr lang="en-US"/>
          </a:p>
        </p:txBody>
      </p:sp>
    </p:spTree>
    <p:extLst>
      <p:ext uri="{BB962C8B-B14F-4D97-AF65-F5344CB8AC3E}">
        <p14:creationId xmlns:p14="http://schemas.microsoft.com/office/powerpoint/2010/main" val="39078058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9984AAFB-5BC2-4405-A54B-CE18DC09E467}" type="datetimeFigureOut">
              <a:rPr lang="en-GB" smtClean="0"/>
              <a:t>23/04/2017</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E11FED6-08BB-4E1C-BD09-44D2B8B7F046}" type="slidenum">
              <a:rPr lang="en-GB" smtClean="0"/>
              <a:t>‹#›</a:t>
            </a:fld>
            <a:endParaRPr lang="en-GB" dirty="0"/>
          </a:p>
        </p:txBody>
      </p:sp>
    </p:spTree>
    <p:extLst>
      <p:ext uri="{BB962C8B-B14F-4D97-AF65-F5344CB8AC3E}">
        <p14:creationId xmlns:p14="http://schemas.microsoft.com/office/powerpoint/2010/main" val="10556631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1C8000-D5D8-4BF6-8CD5-A658E67D611F}" type="slidenum">
              <a:rPr lang="en-GB" smtClean="0"/>
              <a:t>6</a:t>
            </a:fld>
            <a:endParaRPr lang="en-GB"/>
          </a:p>
        </p:txBody>
      </p:sp>
    </p:spTree>
    <p:extLst>
      <p:ext uri="{BB962C8B-B14F-4D97-AF65-F5344CB8AC3E}">
        <p14:creationId xmlns:p14="http://schemas.microsoft.com/office/powerpoint/2010/main" val="2705939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8</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13</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14</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15</a:t>
            </a:fld>
            <a:endParaRPr lang="en-GB" dirty="0"/>
          </a:p>
        </p:txBody>
      </p:sp>
    </p:spTree>
    <p:extLst>
      <p:ext uri="{BB962C8B-B14F-4D97-AF65-F5344CB8AC3E}">
        <p14:creationId xmlns:p14="http://schemas.microsoft.com/office/powerpoint/2010/main" val="3704686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6B7133E-BEC2-429C-BE13-4B5957E31BC8}" type="datetimeFigureOut">
              <a:rPr lang="en-GB" smtClean="0"/>
              <a:t>23/04/2017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3D1ACD-0801-4D47-9C5C-365FAEE7F107}" type="slidenum">
              <a:rPr lang="en-GB" smtClean="0"/>
              <a:t>‹#›</a:t>
            </a:fld>
            <a:endParaRPr lang="en-GB" dirty="0"/>
          </a:p>
        </p:txBody>
      </p:sp>
    </p:spTree>
    <p:extLst>
      <p:ext uri="{BB962C8B-B14F-4D97-AF65-F5344CB8AC3E}">
        <p14:creationId xmlns:p14="http://schemas.microsoft.com/office/powerpoint/2010/main" val="94669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B7133E-BEC2-429C-BE13-4B5957E31BC8}" type="datetimeFigureOut">
              <a:rPr lang="en-GB" smtClean="0"/>
              <a:t>23/04/2017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3D1ACD-0801-4D47-9C5C-365FAEE7F107}" type="slidenum">
              <a:rPr lang="en-GB" smtClean="0"/>
              <a:t>‹#›</a:t>
            </a:fld>
            <a:endParaRPr lang="en-GB" dirty="0"/>
          </a:p>
        </p:txBody>
      </p:sp>
    </p:spTree>
    <p:extLst>
      <p:ext uri="{BB962C8B-B14F-4D97-AF65-F5344CB8AC3E}">
        <p14:creationId xmlns:p14="http://schemas.microsoft.com/office/powerpoint/2010/main" val="609129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6B7133E-BEC2-429C-BE13-4B5957E31BC8}" type="datetimeFigureOut">
              <a:rPr lang="en-GB" smtClean="0"/>
              <a:t>23/04/2017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3D1ACD-0801-4D47-9C5C-365FAEE7F107}" type="slidenum">
              <a:rPr lang="en-GB" smtClean="0"/>
              <a:t>‹#›</a:t>
            </a:fld>
            <a:endParaRPr lang="en-GB" dirty="0"/>
          </a:p>
        </p:txBody>
      </p:sp>
    </p:spTree>
    <p:extLst>
      <p:ext uri="{BB962C8B-B14F-4D97-AF65-F5344CB8AC3E}">
        <p14:creationId xmlns:p14="http://schemas.microsoft.com/office/powerpoint/2010/main" val="3426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6B7133E-BEC2-429C-BE13-4B5957E31BC8}" type="datetimeFigureOut">
              <a:rPr lang="en-GB" smtClean="0"/>
              <a:t>23/04/2017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F3D1ACD-0801-4D47-9C5C-365FAEE7F107}" type="slidenum">
              <a:rPr lang="en-GB" smtClean="0"/>
              <a:t>‹#›</a:t>
            </a:fld>
            <a:endParaRPr lang="en-GB" dirty="0"/>
          </a:p>
        </p:txBody>
      </p:sp>
    </p:spTree>
    <p:extLst>
      <p:ext uri="{BB962C8B-B14F-4D97-AF65-F5344CB8AC3E}">
        <p14:creationId xmlns:p14="http://schemas.microsoft.com/office/powerpoint/2010/main" val="4206446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6B7133E-BEC2-429C-BE13-4B5957E31BC8}" type="datetimeFigureOut">
              <a:rPr lang="en-GB" smtClean="0"/>
              <a:t>23/04/2017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F3D1ACD-0801-4D47-9C5C-365FAEE7F107}" type="slidenum">
              <a:rPr lang="en-GB" smtClean="0"/>
              <a:t>‹#›</a:t>
            </a:fld>
            <a:endParaRPr lang="en-GB" dirty="0"/>
          </a:p>
        </p:txBody>
      </p:sp>
    </p:spTree>
    <p:extLst>
      <p:ext uri="{BB962C8B-B14F-4D97-AF65-F5344CB8AC3E}">
        <p14:creationId xmlns:p14="http://schemas.microsoft.com/office/powerpoint/2010/main" val="4097719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6B7133E-BEC2-429C-BE13-4B5957E31BC8}" type="datetimeFigureOut">
              <a:rPr lang="en-GB" smtClean="0"/>
              <a:t>23/04/2017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F3D1ACD-0801-4D47-9C5C-365FAEE7F107}" type="slidenum">
              <a:rPr lang="en-GB" smtClean="0"/>
              <a:t>‹#›</a:t>
            </a:fld>
            <a:endParaRPr lang="en-GB" dirty="0"/>
          </a:p>
        </p:txBody>
      </p:sp>
    </p:spTree>
    <p:extLst>
      <p:ext uri="{BB962C8B-B14F-4D97-AF65-F5344CB8AC3E}">
        <p14:creationId xmlns:p14="http://schemas.microsoft.com/office/powerpoint/2010/main" val="4011232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B7133E-BEC2-429C-BE13-4B5957E31BC8}" type="datetimeFigureOut">
              <a:rPr lang="en-GB" smtClean="0"/>
              <a:t>23/04/2017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F3D1ACD-0801-4D47-9C5C-365FAEE7F107}" type="slidenum">
              <a:rPr lang="en-GB" smtClean="0"/>
              <a:t>‹#›</a:t>
            </a:fld>
            <a:endParaRPr lang="en-GB" dirty="0"/>
          </a:p>
        </p:txBody>
      </p:sp>
    </p:spTree>
    <p:extLst>
      <p:ext uri="{BB962C8B-B14F-4D97-AF65-F5344CB8AC3E}">
        <p14:creationId xmlns:p14="http://schemas.microsoft.com/office/powerpoint/2010/main" val="96687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B7133E-BEC2-429C-BE13-4B5957E31BC8}" type="datetimeFigureOut">
              <a:rPr lang="en-GB" smtClean="0"/>
              <a:t>23/04/2017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F3D1ACD-0801-4D47-9C5C-365FAEE7F107}" type="slidenum">
              <a:rPr lang="en-GB" smtClean="0"/>
              <a:t>‹#›</a:t>
            </a:fld>
            <a:endParaRPr lang="en-GB" dirty="0"/>
          </a:p>
        </p:txBody>
      </p:sp>
    </p:spTree>
    <p:extLst>
      <p:ext uri="{BB962C8B-B14F-4D97-AF65-F5344CB8AC3E}">
        <p14:creationId xmlns:p14="http://schemas.microsoft.com/office/powerpoint/2010/main" val="1970678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B7133E-BEC2-429C-BE13-4B5957E31BC8}" type="datetimeFigureOut">
              <a:rPr lang="en-GB" smtClean="0"/>
              <a:t>23/04/2017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F3D1ACD-0801-4D47-9C5C-365FAEE7F107}" type="slidenum">
              <a:rPr lang="en-GB" smtClean="0"/>
              <a:t>‹#›</a:t>
            </a:fld>
            <a:endParaRPr lang="en-GB" dirty="0"/>
          </a:p>
        </p:txBody>
      </p:sp>
    </p:spTree>
    <p:extLst>
      <p:ext uri="{BB962C8B-B14F-4D97-AF65-F5344CB8AC3E}">
        <p14:creationId xmlns:p14="http://schemas.microsoft.com/office/powerpoint/2010/main" val="1038958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B7133E-BEC2-429C-BE13-4B5957E31BC8}" type="datetimeFigureOut">
              <a:rPr lang="en-GB" smtClean="0"/>
              <a:t>23/04/2017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3D1ACD-0801-4D47-9C5C-365FAEE7F107}" type="slidenum">
              <a:rPr lang="en-GB" smtClean="0"/>
              <a:t>‹#›</a:t>
            </a:fld>
            <a:endParaRPr lang="en-GB" dirty="0"/>
          </a:p>
        </p:txBody>
      </p:sp>
    </p:spTree>
    <p:extLst>
      <p:ext uri="{BB962C8B-B14F-4D97-AF65-F5344CB8AC3E}">
        <p14:creationId xmlns:p14="http://schemas.microsoft.com/office/powerpoint/2010/main" val="1275312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B7133E-BEC2-429C-BE13-4B5957E31BC8}" type="datetimeFigureOut">
              <a:rPr lang="en-GB" smtClean="0"/>
              <a:t>23/04/2017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F3D1ACD-0801-4D47-9C5C-365FAEE7F107}" type="slidenum">
              <a:rPr lang="en-GB" smtClean="0"/>
              <a:t>‹#›</a:t>
            </a:fld>
            <a:endParaRPr lang="en-GB" dirty="0"/>
          </a:p>
        </p:txBody>
      </p:sp>
    </p:spTree>
    <p:extLst>
      <p:ext uri="{BB962C8B-B14F-4D97-AF65-F5344CB8AC3E}">
        <p14:creationId xmlns:p14="http://schemas.microsoft.com/office/powerpoint/2010/main" val="17054857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6B7133E-BEC2-429C-BE13-4B5957E31BC8}" type="datetimeFigureOut">
              <a:rPr lang="en-GB" smtClean="0">
                <a:solidFill>
                  <a:prstClr val="black">
                    <a:tint val="75000"/>
                  </a:prstClr>
                </a:solidFill>
              </a:rPr>
              <a:pPr/>
              <a:t>23/04/2017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3D1ACD-0801-4D47-9C5C-365FAEE7F107}"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0480552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B7133E-BEC2-429C-BE13-4B5957E31BC8}" type="datetimeFigureOut">
              <a:rPr lang="en-GB" smtClean="0">
                <a:solidFill>
                  <a:prstClr val="black">
                    <a:tint val="75000"/>
                  </a:prstClr>
                </a:solidFill>
              </a:rPr>
              <a:pPr/>
              <a:t>23/04/2017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3D1ACD-0801-4D47-9C5C-365FAEE7F107}"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276264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6B7133E-BEC2-429C-BE13-4B5957E31BC8}" type="datetimeFigureOut">
              <a:rPr lang="en-GB" smtClean="0">
                <a:solidFill>
                  <a:prstClr val="black">
                    <a:tint val="75000"/>
                  </a:prstClr>
                </a:solidFill>
              </a:rPr>
              <a:pPr/>
              <a:t>23/04/2017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3D1ACD-0801-4D47-9C5C-365FAEE7F107}"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913362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6B7133E-BEC2-429C-BE13-4B5957E31BC8}" type="datetimeFigureOut">
              <a:rPr lang="en-GB" smtClean="0">
                <a:solidFill>
                  <a:prstClr val="black">
                    <a:tint val="75000"/>
                  </a:prstClr>
                </a:solidFill>
              </a:rPr>
              <a:pPr/>
              <a:t>23/04/2017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BF3D1ACD-0801-4D47-9C5C-365FAEE7F107}"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99183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6B7133E-BEC2-429C-BE13-4B5957E31BC8}" type="datetimeFigureOut">
              <a:rPr lang="en-GB" smtClean="0">
                <a:solidFill>
                  <a:prstClr val="black">
                    <a:tint val="75000"/>
                  </a:prstClr>
                </a:solidFill>
              </a:rPr>
              <a:pPr/>
              <a:t>23/04/2017</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BF3D1ACD-0801-4D47-9C5C-365FAEE7F107}"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803955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6B7133E-BEC2-429C-BE13-4B5957E31BC8}" type="datetimeFigureOut">
              <a:rPr lang="en-GB" smtClean="0">
                <a:solidFill>
                  <a:prstClr val="black">
                    <a:tint val="75000"/>
                  </a:prstClr>
                </a:solidFill>
              </a:rPr>
              <a:pPr/>
              <a:t>23/04/2017</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BF3D1ACD-0801-4D47-9C5C-365FAEE7F107}"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825732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B7133E-BEC2-429C-BE13-4B5957E31BC8}" type="datetimeFigureOut">
              <a:rPr lang="en-GB" smtClean="0">
                <a:solidFill>
                  <a:prstClr val="black">
                    <a:tint val="75000"/>
                  </a:prstClr>
                </a:solidFill>
              </a:rPr>
              <a:pPr/>
              <a:t>23/04/2017</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BF3D1ACD-0801-4D47-9C5C-365FAEE7F107}"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131015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B7133E-BEC2-429C-BE13-4B5957E31BC8}" type="datetimeFigureOut">
              <a:rPr lang="en-GB" smtClean="0">
                <a:solidFill>
                  <a:prstClr val="black">
                    <a:tint val="75000"/>
                  </a:prstClr>
                </a:solidFill>
              </a:rPr>
              <a:pPr/>
              <a:t>23/04/2017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BF3D1ACD-0801-4D47-9C5C-365FAEE7F107}"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395473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B7133E-BEC2-429C-BE13-4B5957E31BC8}" type="datetimeFigureOut">
              <a:rPr lang="en-GB" smtClean="0">
                <a:solidFill>
                  <a:prstClr val="black">
                    <a:tint val="75000"/>
                  </a:prstClr>
                </a:solidFill>
              </a:rPr>
              <a:pPr/>
              <a:t>23/04/2017</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BF3D1ACD-0801-4D47-9C5C-365FAEE7F107}"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108358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B7133E-BEC2-429C-BE13-4B5957E31BC8}" type="datetimeFigureOut">
              <a:rPr lang="en-GB" smtClean="0">
                <a:solidFill>
                  <a:prstClr val="black">
                    <a:tint val="75000"/>
                  </a:prstClr>
                </a:solidFill>
              </a:rPr>
              <a:pPr/>
              <a:t>23/04/2017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3D1ACD-0801-4D47-9C5C-365FAEE7F107}"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827238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B7133E-BEC2-429C-BE13-4B5957E31BC8}" type="datetimeFigureOut">
              <a:rPr lang="en-GB" smtClean="0">
                <a:solidFill>
                  <a:prstClr val="black">
                    <a:tint val="75000"/>
                  </a:prstClr>
                </a:solidFill>
              </a:rPr>
              <a:pPr/>
              <a:t>23/04/2017</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F3D1ACD-0801-4D47-9C5C-365FAEE7F107}"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86669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B7133E-BEC2-429C-BE13-4B5957E31BC8}" type="datetimeFigureOut">
              <a:rPr lang="en-GB" smtClean="0"/>
              <a:t>23/04/2017</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3D1ACD-0801-4D47-9C5C-365FAEE7F107}" type="slidenum">
              <a:rPr lang="en-GB" smtClean="0"/>
              <a:t>‹#›</a:t>
            </a:fld>
            <a:endParaRPr lang="en-GB" dirty="0"/>
          </a:p>
        </p:txBody>
      </p:sp>
    </p:spTree>
    <p:extLst>
      <p:ext uri="{BB962C8B-B14F-4D97-AF65-F5344CB8AC3E}">
        <p14:creationId xmlns:p14="http://schemas.microsoft.com/office/powerpoint/2010/main" val="512970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B7133E-BEC2-429C-BE13-4B5957E31BC8}" type="datetimeFigureOut">
              <a:rPr lang="en-GB" smtClean="0">
                <a:solidFill>
                  <a:prstClr val="black">
                    <a:tint val="75000"/>
                  </a:prstClr>
                </a:solidFill>
              </a:rPr>
              <a:pPr/>
              <a:t>23/04/2017</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3D1ACD-0801-4D47-9C5C-365FAEE7F107}"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8657953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9.png"/></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jpe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29.jpeg"/></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7274978"/>
          </a:xfrm>
          <a:prstGeom prst="rect">
            <a:avLst/>
          </a:prstGeom>
          <a:noFill/>
        </p:spPr>
        <p:txBody>
          <a:bodyPr wrap="square" lIns="540000" tIns="360000" rIns="540000" bIns="360000" rtlCol="0">
            <a:spAutoFit/>
          </a:bodyPr>
          <a:lstStyle/>
          <a:p>
            <a:pPr algn="just"/>
            <a:r>
              <a:rPr lang="en-GB" sz="1750" b="1" u="sng" dirty="0" smtClean="0"/>
              <a:t>AHHI5017 Week 10: </a:t>
            </a:r>
            <a:r>
              <a:rPr lang="en-GB" sz="1750" b="1" u="sng" dirty="0"/>
              <a:t>The </a:t>
            </a:r>
            <a:r>
              <a:rPr lang="en-GB" sz="1750" b="1" u="sng" dirty="0" smtClean="0"/>
              <a:t>Vietnam War</a:t>
            </a:r>
            <a:endParaRPr lang="en-GB" sz="1750" dirty="0"/>
          </a:p>
          <a:p>
            <a:pPr algn="just"/>
            <a:r>
              <a:rPr lang="en-GB" sz="1750" b="1" u="sng" dirty="0" smtClean="0"/>
              <a:t>Monday lecture</a:t>
            </a:r>
          </a:p>
          <a:p>
            <a:pPr marL="285750" indent="-285750" algn="just">
              <a:buFont typeface="Arial" pitchFamily="34" charset="0"/>
              <a:buChar char="•"/>
            </a:pPr>
            <a:endParaRPr lang="en-GB" sz="1750" dirty="0" smtClean="0"/>
          </a:p>
          <a:p>
            <a:pPr marL="285750" indent="-285750" algn="just">
              <a:buFont typeface="Arial" pitchFamily="34" charset="0"/>
              <a:buChar char="•"/>
            </a:pPr>
            <a:r>
              <a:rPr lang="en-GB" sz="1750" dirty="0" smtClean="0"/>
              <a:t>Group discussion: “Vietnam” word association; a different war?</a:t>
            </a:r>
          </a:p>
          <a:p>
            <a:pPr marL="285750" indent="-285750" algn="just">
              <a:buFont typeface="Arial" pitchFamily="34" charset="0"/>
              <a:buChar char="•"/>
            </a:pPr>
            <a:r>
              <a:rPr lang="en-GB" sz="1750" dirty="0" smtClean="0"/>
              <a:t>Class discussion: </a:t>
            </a:r>
            <a:r>
              <a:rPr lang="en-GB" sz="1750" dirty="0"/>
              <a:t> </a:t>
            </a:r>
            <a:r>
              <a:rPr lang="en-GB" sz="1750" dirty="0" smtClean="0"/>
              <a:t>Vietnam as “different war” in the United States</a:t>
            </a:r>
          </a:p>
          <a:p>
            <a:pPr marL="285750" indent="-285750" algn="just">
              <a:buFont typeface="Arial" pitchFamily="34" charset="0"/>
              <a:buChar char="•"/>
            </a:pPr>
            <a:r>
              <a:rPr lang="en-GB" sz="1750" dirty="0" smtClean="0"/>
              <a:t>Group discussion: Vietnam as “different war” in American art and culture (Lippard)</a:t>
            </a:r>
          </a:p>
          <a:p>
            <a:pPr marL="285750" indent="-285750" algn="just">
              <a:buFont typeface="Arial" pitchFamily="34" charset="0"/>
              <a:buChar char="•"/>
            </a:pPr>
            <a:r>
              <a:rPr lang="en-GB" sz="1750" dirty="0" smtClean="0"/>
              <a:t>Group discussion: Vietnam Veterans Memorial – Maya Lin’s Wall; statues (</a:t>
            </a:r>
            <a:r>
              <a:rPr lang="en-GB" sz="1750" dirty="0" err="1" smtClean="0"/>
              <a:t>Sturken</a:t>
            </a:r>
            <a:r>
              <a:rPr lang="en-GB" sz="1750" dirty="0" smtClean="0"/>
              <a:t>)</a:t>
            </a:r>
          </a:p>
          <a:p>
            <a:endParaRPr lang="en-GB" sz="1750" dirty="0" smtClean="0"/>
          </a:p>
          <a:p>
            <a:pPr algn="just"/>
            <a:r>
              <a:rPr lang="en-GB" sz="1750" dirty="0" smtClean="0"/>
              <a:t>This </a:t>
            </a:r>
            <a:r>
              <a:rPr lang="en-GB" sz="1750" dirty="0"/>
              <a:t>week concentrates on representations of the war between the United States and Vietnam. The role of popular culture and media representations </a:t>
            </a:r>
            <a:r>
              <a:rPr lang="en-GB" sz="1750" dirty="0" smtClean="0"/>
              <a:t>in </a:t>
            </a:r>
            <a:r>
              <a:rPr lang="en-GB" sz="1750" dirty="0"/>
              <a:t>structuring American memories of the war is </a:t>
            </a:r>
            <a:r>
              <a:rPr lang="en-GB" sz="1750" dirty="0" smtClean="0"/>
              <a:t>mentioned, </a:t>
            </a:r>
            <a:r>
              <a:rPr lang="en-GB" sz="1750" dirty="0"/>
              <a:t>with emphasis also placed on official commemorative practices. </a:t>
            </a:r>
            <a:r>
              <a:rPr lang="en-GB" sz="1750" dirty="0" smtClean="0"/>
              <a:t>On Friday, we will then examine </a:t>
            </a:r>
            <a:r>
              <a:rPr lang="en-GB" sz="1750" dirty="0"/>
              <a:t>how ‘the American War’ appears a much different conflict when viewed from a Vietnamese perspective.</a:t>
            </a:r>
          </a:p>
          <a:p>
            <a:pPr algn="just"/>
            <a:r>
              <a:rPr lang="en-GB" sz="1750" dirty="0"/>
              <a:t>	</a:t>
            </a:r>
            <a:r>
              <a:rPr lang="en-GB" sz="1750" dirty="0" smtClean="0"/>
              <a:t>This lecture </a:t>
            </a:r>
            <a:r>
              <a:rPr lang="en-GB" sz="1750" dirty="0"/>
              <a:t>explores the manner in </a:t>
            </a:r>
            <a:r>
              <a:rPr lang="en-GB" sz="1750" dirty="0" smtClean="0"/>
              <a:t>which the US </a:t>
            </a:r>
            <a:r>
              <a:rPr lang="en-GB" sz="1750" dirty="0"/>
              <a:t>military </a:t>
            </a:r>
            <a:r>
              <a:rPr lang="en-GB" sz="1750" dirty="0" smtClean="0"/>
              <a:t>involvement in Southeast Asia has </a:t>
            </a:r>
            <a:r>
              <a:rPr lang="en-GB" sz="1750" dirty="0"/>
              <a:t>been remembered as a ‘different war’ in American culture, politics, society and history. This is done, first, through </a:t>
            </a:r>
            <a:r>
              <a:rPr lang="en-GB" sz="1750" dirty="0" smtClean="0"/>
              <a:t>discussions of popular culture and artistic understandings </a:t>
            </a:r>
            <a:r>
              <a:rPr lang="en-GB" sz="1750" dirty="0"/>
              <a:t>of the war, and, secondly, through discussion of the different features of the Vietnam Veterans Memorial (</a:t>
            </a:r>
            <a:r>
              <a:rPr lang="en-GB" sz="1750" dirty="0" smtClean="0"/>
              <a:t>VVM), </a:t>
            </a:r>
            <a:r>
              <a:rPr lang="en-GB" sz="1750" dirty="0"/>
              <a:t>Washington DC. Here, debates elicited by Maya Lin’s memorial design will be foregrounded, with consideration also afforded to the statues which now accompany ‘The Wall’ at the VVM</a:t>
            </a:r>
            <a:r>
              <a:rPr lang="en-GB" sz="1750" dirty="0" smtClean="0"/>
              <a:t>.</a:t>
            </a:r>
          </a:p>
          <a:p>
            <a:pPr lvl="0" algn="r"/>
            <a:r>
              <a:rPr lang="en-GB" sz="1600" dirty="0" smtClean="0"/>
              <a:t>	</a:t>
            </a:r>
            <a:r>
              <a:rPr lang="en-GB" sz="1400" dirty="0" smtClean="0"/>
              <a:t>[Assigned reading: Lucy </a:t>
            </a:r>
            <a:r>
              <a:rPr lang="en-GB" sz="1400" dirty="0"/>
              <a:t>R Lippard</a:t>
            </a:r>
            <a:r>
              <a:rPr lang="en-GB" sz="1400" i="1" dirty="0"/>
              <a:t>, A Different War: Vietnam in Art </a:t>
            </a:r>
            <a:r>
              <a:rPr lang="en-GB" sz="1400" dirty="0"/>
              <a:t>(</a:t>
            </a:r>
            <a:r>
              <a:rPr lang="en-GB" sz="1400" dirty="0" err="1"/>
              <a:t>Whatcom</a:t>
            </a:r>
            <a:r>
              <a:rPr lang="en-GB" sz="1400" dirty="0"/>
              <a:t> Museum of History and Art/Real Comet Press: Seattle, 1990), pp. 10–11, </a:t>
            </a:r>
            <a:r>
              <a:rPr lang="en-GB" sz="1400" dirty="0" smtClean="0"/>
              <a:t>88–118; </a:t>
            </a:r>
          </a:p>
          <a:p>
            <a:pPr lvl="0" algn="r"/>
            <a:r>
              <a:rPr lang="en-GB" sz="1400" dirty="0" smtClean="0"/>
              <a:t>Marita </a:t>
            </a:r>
            <a:r>
              <a:rPr lang="en-GB" sz="1400" dirty="0" err="1"/>
              <a:t>Sturken</a:t>
            </a:r>
            <a:r>
              <a:rPr lang="en-GB" sz="1400" dirty="0"/>
              <a:t>, ‘The Wall and the Screen Memory,’ </a:t>
            </a:r>
            <a:r>
              <a:rPr lang="en-GB" sz="1400" i="1" dirty="0"/>
              <a:t>Tangled Memories: The Vietnam War, the AIDS Epidemic, and the Politics of Remembering </a:t>
            </a:r>
            <a:r>
              <a:rPr lang="en-GB" sz="1400" dirty="0"/>
              <a:t>(University of California: London, 1997), pp. 44–84</a:t>
            </a:r>
            <a:r>
              <a:rPr lang="en-GB" sz="1400" dirty="0" smtClean="0"/>
              <a:t>.]</a:t>
            </a:r>
            <a:endParaRPr lang="en-GB" sz="1200" dirty="0" smtClean="0"/>
          </a:p>
        </p:txBody>
      </p:sp>
    </p:spTree>
    <p:extLst>
      <p:ext uri="{BB962C8B-B14F-4D97-AF65-F5344CB8AC3E}">
        <p14:creationId xmlns:p14="http://schemas.microsoft.com/office/powerpoint/2010/main" val="18908351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8687"/>
            <a:ext cx="9144000" cy="6322748"/>
          </a:xfrm>
          <a:prstGeom prst="rect">
            <a:avLst/>
          </a:prstGeom>
          <a:noFill/>
        </p:spPr>
        <p:txBody>
          <a:bodyPr wrap="square" lIns="540000" tIns="540000" rIns="540000" bIns="540000" rtlCol="0">
            <a:spAutoFit/>
          </a:bodyPr>
          <a:lstStyle/>
          <a:p>
            <a:pPr algn="ctr"/>
            <a:endParaRPr lang="en-GB" sz="4400" b="1" dirty="0" smtClean="0"/>
          </a:p>
          <a:p>
            <a:pPr algn="ctr"/>
            <a:endParaRPr lang="en-GB" sz="4400" b="1" dirty="0"/>
          </a:p>
          <a:p>
            <a:pPr algn="ctr"/>
            <a:r>
              <a:rPr lang="en-GB" sz="8000" b="1" dirty="0" smtClean="0">
                <a:effectLst>
                  <a:outerShdw blurRad="38100" dist="38100" dir="2700000" algn="tl">
                    <a:srgbClr val="000000">
                      <a:alpha val="43137"/>
                    </a:srgbClr>
                  </a:outerShdw>
                </a:effectLst>
              </a:rPr>
              <a:t>“</a:t>
            </a:r>
            <a:r>
              <a:rPr lang="en-GB" sz="8000" b="1" dirty="0" smtClean="0">
                <a:effectLst>
                  <a:outerShdw blurRad="38100" dist="38100" dir="2700000" algn="tl">
                    <a:srgbClr val="000000">
                      <a:alpha val="43137"/>
                    </a:srgbClr>
                  </a:outerShdw>
                </a:effectLst>
              </a:rPr>
              <a:t>VIETNAM”</a:t>
            </a:r>
          </a:p>
          <a:p>
            <a:pPr algn="ctr"/>
            <a:r>
              <a:rPr lang="en-GB" sz="2400" b="1" dirty="0" smtClean="0"/>
              <a:t>What words, images and ideas </a:t>
            </a:r>
            <a:r>
              <a:rPr lang="en-GB" sz="2400" b="1" dirty="0" smtClean="0"/>
              <a:t>do </a:t>
            </a:r>
            <a:r>
              <a:rPr lang="en-GB" sz="2400" b="1" dirty="0" smtClean="0"/>
              <a:t>you most associate with the Vietnam War</a:t>
            </a:r>
            <a:r>
              <a:rPr lang="en-GB" sz="2400" b="1" dirty="0" smtClean="0"/>
              <a:t>?</a:t>
            </a:r>
          </a:p>
          <a:p>
            <a:pPr algn="ctr"/>
            <a:r>
              <a:rPr lang="en-GB" sz="2400" b="1" dirty="0"/>
              <a:t>What representations of the Vietnam War are you familiar </a:t>
            </a:r>
            <a:r>
              <a:rPr lang="en-GB" sz="2400" b="1" dirty="0" smtClean="0"/>
              <a:t>with, and what are there notable features?</a:t>
            </a:r>
            <a:endParaRPr lang="en-GB" sz="2400" b="1" dirty="0" smtClean="0"/>
          </a:p>
          <a:p>
            <a:pPr algn="ctr"/>
            <a:r>
              <a:rPr lang="en-GB" sz="2400" b="1" dirty="0" smtClean="0"/>
              <a:t>What notable features were associated with the Vietnam War in </a:t>
            </a:r>
            <a:r>
              <a:rPr lang="en-GB" sz="2400" b="1" i="1" dirty="0" smtClean="0"/>
              <a:t>Platoon</a:t>
            </a:r>
            <a:r>
              <a:rPr lang="en-GB" sz="2400" b="1" dirty="0" smtClean="0"/>
              <a:t>?</a:t>
            </a:r>
            <a:endParaRPr lang="en-GB" sz="2400" dirty="0" smtClean="0"/>
          </a:p>
          <a:p>
            <a:endParaRPr lang="en-GB" sz="2800" dirty="0"/>
          </a:p>
        </p:txBody>
      </p:sp>
    </p:spTree>
    <p:extLst>
      <p:ext uri="{BB962C8B-B14F-4D97-AF65-F5344CB8AC3E}">
        <p14:creationId xmlns:p14="http://schemas.microsoft.com/office/powerpoint/2010/main" val="32554669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1588806"/>
          </a:xfrm>
          <a:prstGeom prst="rect">
            <a:avLst/>
          </a:prstGeom>
          <a:noFill/>
        </p:spPr>
        <p:txBody>
          <a:bodyPr wrap="square" lIns="540000" tIns="360000" rIns="540000" bIns="360000" rtlCol="0">
            <a:spAutoFit/>
          </a:bodyPr>
          <a:lstStyle/>
          <a:p>
            <a:pPr lvl="0"/>
            <a:r>
              <a:rPr lang="en-GB" sz="2000" dirty="0" smtClean="0"/>
              <a:t>Lucy </a:t>
            </a:r>
            <a:r>
              <a:rPr lang="en-GB" sz="2000" dirty="0"/>
              <a:t>R Lippard</a:t>
            </a:r>
            <a:r>
              <a:rPr lang="en-GB" sz="2000" i="1" dirty="0"/>
              <a:t>, A Different War: Vietnam in Art </a:t>
            </a:r>
            <a:r>
              <a:rPr lang="en-GB" sz="2000" dirty="0"/>
              <a:t>(Whatcom Museum of History and Art/Real Comet Press: Seattle, 1990), pp. 10–11, 88–118.</a:t>
            </a:r>
          </a:p>
          <a:p>
            <a:endParaRPr lang="en-GB" sz="1600" b="1" dirty="0">
              <a:cs typeface="Arial" pitchFamily="34" charset="0"/>
            </a:endParaRPr>
          </a:p>
        </p:txBody>
      </p:sp>
      <p:pic>
        <p:nvPicPr>
          <p:cNvPr id="8194" name="Picture 2" descr="http://ecx.images-amazon.com/images/I/5104C8KmARL._SY344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1568" y="1340768"/>
            <a:ext cx="3169157" cy="42174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1124744"/>
            <a:ext cx="5781569" cy="6513231"/>
          </a:xfrm>
          <a:prstGeom prst="rect">
            <a:avLst/>
          </a:prstGeom>
          <a:noFill/>
        </p:spPr>
        <p:txBody>
          <a:bodyPr wrap="square" lIns="540000" tIns="360000" rIns="540000" bIns="360000" rtlCol="0">
            <a:spAutoFit/>
          </a:bodyPr>
          <a:lstStyle/>
          <a:p>
            <a:pPr marL="285750" lvl="0" indent="-285750" algn="just">
              <a:buFont typeface="Arial" panose="020B0604020202020204" pitchFamily="34" charset="0"/>
              <a:buChar char="•"/>
            </a:pPr>
            <a:r>
              <a:rPr lang="en-GB" sz="2400" b="1" dirty="0" smtClean="0"/>
              <a:t>On </a:t>
            </a:r>
            <a:r>
              <a:rPr lang="en-GB" sz="2400" b="1" dirty="0"/>
              <a:t>what basis does Lippard </a:t>
            </a:r>
            <a:r>
              <a:rPr lang="en-GB" sz="2400" b="1" dirty="0" smtClean="0"/>
              <a:t>make her </a:t>
            </a:r>
            <a:r>
              <a:rPr lang="en-GB" sz="2400" b="1" dirty="0"/>
              <a:t>assertion that the Vietnam War is considered ‘a different war’ in American politics, history and culture</a:t>
            </a:r>
            <a:r>
              <a:rPr lang="en-GB" sz="2400" b="1" dirty="0" smtClean="0"/>
              <a:t>?</a:t>
            </a:r>
          </a:p>
          <a:p>
            <a:pPr marL="285750" lvl="0" indent="-285750" algn="just">
              <a:buFont typeface="Arial" panose="020B0604020202020204" pitchFamily="34" charset="0"/>
              <a:buChar char="•"/>
            </a:pPr>
            <a:endParaRPr lang="en-GB" sz="2400" b="1" dirty="0" smtClean="0"/>
          </a:p>
          <a:p>
            <a:pPr marL="285750" indent="-285750" algn="just">
              <a:buFont typeface="Arial" panose="020B0604020202020204" pitchFamily="34" charset="0"/>
              <a:buChar char="•"/>
            </a:pPr>
            <a:r>
              <a:rPr lang="en-GB" sz="2400" b="1" dirty="0" smtClean="0"/>
              <a:t>What representations of the Vietnam War are you familiar with, and do they figure the conflict as ‘different’?</a:t>
            </a:r>
          </a:p>
          <a:p>
            <a:pPr marL="285750" indent="-285750" algn="just">
              <a:buFont typeface="Arial" panose="020B0604020202020204" pitchFamily="34" charset="0"/>
              <a:buChar char="•"/>
            </a:pPr>
            <a:endParaRPr lang="en-GB" sz="2400" b="1" dirty="0" smtClean="0"/>
          </a:p>
          <a:p>
            <a:pPr marL="285750" indent="-285750" algn="just">
              <a:buFont typeface="Arial" panose="020B0604020202020204" pitchFamily="34" charset="0"/>
              <a:buChar char="•"/>
            </a:pPr>
            <a:r>
              <a:rPr lang="en-GB" sz="2400" b="1" dirty="0" smtClean="0"/>
              <a:t>Does Vietnam’s “differentness” register in</a:t>
            </a:r>
            <a:r>
              <a:rPr lang="en-GB" sz="2400" b="1" i="1" dirty="0" smtClean="0"/>
              <a:t> Platoon</a:t>
            </a:r>
            <a:r>
              <a:rPr lang="en-GB" sz="2400" b="1" dirty="0" smtClean="0"/>
              <a:t>, for instance?</a:t>
            </a:r>
          </a:p>
          <a:p>
            <a:pPr marL="285750" lvl="0" indent="-285750" algn="just">
              <a:buFont typeface="Arial" panose="020B0604020202020204" pitchFamily="34" charset="0"/>
              <a:buChar char="•"/>
            </a:pPr>
            <a:endParaRPr lang="en-GB" sz="2400" dirty="0"/>
          </a:p>
          <a:p>
            <a:pPr algn="just"/>
            <a:endParaRPr lang="en-GB" sz="2000" dirty="0" smtClean="0"/>
          </a:p>
          <a:p>
            <a:pPr algn="just"/>
            <a:endParaRPr lang="en-GB" sz="2000" dirty="0"/>
          </a:p>
        </p:txBody>
      </p:sp>
    </p:spTree>
    <p:extLst>
      <p:ext uri="{BB962C8B-B14F-4D97-AF65-F5344CB8AC3E}">
        <p14:creationId xmlns:p14="http://schemas.microsoft.com/office/powerpoint/2010/main" val="3917815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4144" b="7283"/>
          <a:stretch/>
        </p:blipFill>
        <p:spPr bwMode="auto">
          <a:xfrm>
            <a:off x="-33002" y="1613217"/>
            <a:ext cx="9177001" cy="5244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33001" y="0"/>
            <a:ext cx="9144000" cy="2450580"/>
          </a:xfrm>
          <a:prstGeom prst="rect">
            <a:avLst/>
          </a:prstGeom>
          <a:noFill/>
        </p:spPr>
        <p:txBody>
          <a:bodyPr wrap="square" lIns="360000" tIns="360000" rIns="360000" bIns="360000" rtlCol="0">
            <a:spAutoFit/>
          </a:bodyPr>
          <a:lstStyle/>
          <a:p>
            <a:pPr marL="285750" indent="-285750" algn="just">
              <a:buFont typeface="Arial" pitchFamily="34" charset="0"/>
              <a:buChar char="•"/>
            </a:pPr>
            <a:r>
              <a:rPr lang="en-GB" sz="1600" b="1" dirty="0" smtClean="0">
                <a:solidFill>
                  <a:prstClr val="black"/>
                </a:solidFill>
              </a:rPr>
              <a:t>What </a:t>
            </a:r>
            <a:r>
              <a:rPr lang="en-GB" sz="1600" b="1" dirty="0">
                <a:solidFill>
                  <a:prstClr val="black"/>
                </a:solidFill>
              </a:rPr>
              <a:t>visual allusions to the Vietnam War are made </a:t>
            </a:r>
            <a:r>
              <a:rPr lang="en-GB" sz="1600" b="1" dirty="0" smtClean="0">
                <a:solidFill>
                  <a:prstClr val="black"/>
                </a:solidFill>
              </a:rPr>
              <a:t>in this artwork? </a:t>
            </a:r>
            <a:endParaRPr lang="en-GB" sz="1600" b="1" dirty="0">
              <a:solidFill>
                <a:prstClr val="black"/>
              </a:solidFill>
            </a:endParaRPr>
          </a:p>
          <a:p>
            <a:pPr marL="742950" lvl="1" indent="-285750" algn="just">
              <a:buFontTx/>
              <a:buChar char="-"/>
            </a:pPr>
            <a:r>
              <a:rPr lang="en-GB" sz="1600" dirty="0">
                <a:solidFill>
                  <a:prstClr val="black"/>
                </a:solidFill>
              </a:rPr>
              <a:t>Are details in the </a:t>
            </a:r>
            <a:r>
              <a:rPr lang="en-GB" sz="1600" dirty="0" smtClean="0">
                <a:solidFill>
                  <a:prstClr val="black"/>
                </a:solidFill>
              </a:rPr>
              <a:t>painting </a:t>
            </a:r>
            <a:r>
              <a:rPr lang="en-GB" sz="1600" dirty="0">
                <a:solidFill>
                  <a:prstClr val="black"/>
                </a:solidFill>
              </a:rPr>
              <a:t>familiar to you from other contexts? </a:t>
            </a:r>
          </a:p>
          <a:p>
            <a:pPr marL="742950" lvl="1" indent="-285750" algn="just">
              <a:buFontTx/>
              <a:buChar char="-"/>
            </a:pPr>
            <a:r>
              <a:rPr lang="en-GB" sz="1600" dirty="0">
                <a:solidFill>
                  <a:prstClr val="black"/>
                </a:solidFill>
              </a:rPr>
              <a:t>Do </a:t>
            </a:r>
            <a:r>
              <a:rPr lang="en-GB" sz="1600" dirty="0" smtClean="0">
                <a:solidFill>
                  <a:prstClr val="black"/>
                </a:solidFill>
              </a:rPr>
              <a:t>is contain </a:t>
            </a:r>
            <a:r>
              <a:rPr lang="en-GB" sz="1600" dirty="0">
                <a:solidFill>
                  <a:prstClr val="black"/>
                </a:solidFill>
              </a:rPr>
              <a:t>anything which you made a note of in the previous exercise?</a:t>
            </a:r>
          </a:p>
          <a:p>
            <a:pPr marL="742950" lvl="1" indent="-285750" algn="just">
              <a:buFontTx/>
              <a:buChar char="-"/>
            </a:pPr>
            <a:r>
              <a:rPr lang="en-GB" sz="1600" dirty="0">
                <a:solidFill>
                  <a:prstClr val="black"/>
                </a:solidFill>
              </a:rPr>
              <a:t>In what media might you have seen similar images? </a:t>
            </a:r>
          </a:p>
          <a:p>
            <a:pPr marL="742950" lvl="1" indent="-285750" algn="just">
              <a:buFontTx/>
              <a:buChar char="-"/>
            </a:pPr>
            <a:r>
              <a:rPr lang="en-GB" sz="1600" dirty="0">
                <a:solidFill>
                  <a:prstClr val="black"/>
                </a:solidFill>
              </a:rPr>
              <a:t>Are there any similarities to examples referred to in the assigned readings (that by Lucy Lippard especially)? </a:t>
            </a:r>
          </a:p>
          <a:p>
            <a:endParaRPr lang="en-GB" sz="1600" b="1" dirty="0" smtClean="0">
              <a:solidFill>
                <a:prstClr val="black"/>
              </a:solidFill>
            </a:endParaRPr>
          </a:p>
        </p:txBody>
      </p:sp>
      <p:sp>
        <p:nvSpPr>
          <p:cNvPr id="3" name="Rectangle 2"/>
          <p:cNvSpPr/>
          <p:nvPr/>
        </p:nvSpPr>
        <p:spPr>
          <a:xfrm>
            <a:off x="27887" y="5805264"/>
            <a:ext cx="1447769" cy="923330"/>
          </a:xfrm>
          <a:prstGeom prst="rect">
            <a:avLst/>
          </a:prstGeom>
        </p:spPr>
        <p:txBody>
          <a:bodyPr wrap="square">
            <a:spAutoFit/>
          </a:bodyPr>
          <a:lstStyle/>
          <a:p>
            <a:r>
              <a:rPr lang="en-GB" b="1" dirty="0">
                <a:solidFill>
                  <a:prstClr val="black"/>
                </a:solidFill>
              </a:rPr>
              <a:t>Banksy, </a:t>
            </a:r>
            <a:r>
              <a:rPr lang="en-GB" b="1" i="1" dirty="0" smtClean="0">
                <a:solidFill>
                  <a:prstClr val="black"/>
                </a:solidFill>
              </a:rPr>
              <a:t>Napalm</a:t>
            </a:r>
            <a:r>
              <a:rPr lang="en-GB" b="1" dirty="0" smtClean="0">
                <a:solidFill>
                  <a:prstClr val="black"/>
                </a:solidFill>
              </a:rPr>
              <a:t> </a:t>
            </a:r>
            <a:r>
              <a:rPr lang="en-GB" b="1" dirty="0">
                <a:solidFill>
                  <a:prstClr val="black"/>
                </a:solidFill>
              </a:rPr>
              <a:t>(2004) </a:t>
            </a:r>
          </a:p>
        </p:txBody>
      </p:sp>
    </p:spTree>
    <p:extLst>
      <p:ext uri="{BB962C8B-B14F-4D97-AF65-F5344CB8AC3E}">
        <p14:creationId xmlns:p14="http://schemas.microsoft.com/office/powerpoint/2010/main" val="38476108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4" y="2006420"/>
            <a:ext cx="9144000" cy="44864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3275856" y="6492825"/>
            <a:ext cx="9144000" cy="615553"/>
          </a:xfrm>
          <a:prstGeom prst="rect">
            <a:avLst/>
          </a:prstGeom>
          <a:noFill/>
        </p:spPr>
        <p:txBody>
          <a:bodyPr wrap="square" rtlCol="0">
            <a:spAutoFit/>
          </a:bodyPr>
          <a:lstStyle/>
          <a:p>
            <a:r>
              <a:rPr lang="en-GB" sz="1600" b="1" dirty="0" smtClean="0">
                <a:solidFill>
                  <a:prstClr val="black"/>
                </a:solidFill>
              </a:rPr>
              <a:t>Jamie Hewlett, </a:t>
            </a:r>
            <a:r>
              <a:rPr lang="en-GB" sz="1600" b="1" i="1" dirty="0" smtClean="0">
                <a:solidFill>
                  <a:prstClr val="black"/>
                </a:solidFill>
              </a:rPr>
              <a:t>Big </a:t>
            </a:r>
            <a:r>
              <a:rPr lang="en-GB" sz="1600" b="1" i="1" dirty="0" err="1" smtClean="0">
                <a:solidFill>
                  <a:prstClr val="black"/>
                </a:solidFill>
              </a:rPr>
              <a:t>Spongefinger</a:t>
            </a:r>
            <a:r>
              <a:rPr lang="en-GB" sz="1600" b="1" i="1" dirty="0">
                <a:solidFill>
                  <a:prstClr val="black"/>
                </a:solidFill>
              </a:rPr>
              <a:t> </a:t>
            </a:r>
            <a:r>
              <a:rPr lang="en-GB" sz="1600" b="1" dirty="0" smtClean="0">
                <a:solidFill>
                  <a:prstClr val="black"/>
                </a:solidFill>
              </a:rPr>
              <a:t>(c. 2004)</a:t>
            </a:r>
            <a:endParaRPr lang="en-GB" dirty="0" smtClean="0">
              <a:solidFill>
                <a:prstClr val="black"/>
              </a:solidFill>
            </a:endParaRPr>
          </a:p>
          <a:p>
            <a:endParaRPr lang="en-GB" dirty="0">
              <a:solidFill>
                <a:prstClr val="black"/>
              </a:solidFill>
            </a:endParaRPr>
          </a:p>
        </p:txBody>
      </p:sp>
      <p:sp>
        <p:nvSpPr>
          <p:cNvPr id="4" name="TextBox 3"/>
          <p:cNvSpPr txBox="1"/>
          <p:nvPr/>
        </p:nvSpPr>
        <p:spPr>
          <a:xfrm>
            <a:off x="-33001" y="0"/>
            <a:ext cx="9144000" cy="2450580"/>
          </a:xfrm>
          <a:prstGeom prst="rect">
            <a:avLst/>
          </a:prstGeom>
          <a:noFill/>
        </p:spPr>
        <p:txBody>
          <a:bodyPr wrap="square" lIns="360000" tIns="360000" rIns="360000" bIns="360000" rtlCol="0">
            <a:spAutoFit/>
          </a:bodyPr>
          <a:lstStyle/>
          <a:p>
            <a:pPr marL="285750" indent="-285750" algn="just">
              <a:buFont typeface="Arial" pitchFamily="34" charset="0"/>
              <a:buChar char="•"/>
            </a:pPr>
            <a:r>
              <a:rPr lang="en-GB" sz="1600" b="1" dirty="0" smtClean="0">
                <a:solidFill>
                  <a:prstClr val="black"/>
                </a:solidFill>
              </a:rPr>
              <a:t>What </a:t>
            </a:r>
            <a:r>
              <a:rPr lang="en-GB" sz="1600" b="1" dirty="0">
                <a:solidFill>
                  <a:prstClr val="black"/>
                </a:solidFill>
              </a:rPr>
              <a:t>visual allusions to the Vietnam War are made </a:t>
            </a:r>
            <a:r>
              <a:rPr lang="en-GB" sz="1600" b="1" dirty="0" smtClean="0">
                <a:solidFill>
                  <a:prstClr val="black"/>
                </a:solidFill>
              </a:rPr>
              <a:t>in this artwork? </a:t>
            </a:r>
            <a:endParaRPr lang="en-GB" sz="1600" b="1" dirty="0">
              <a:solidFill>
                <a:prstClr val="black"/>
              </a:solidFill>
            </a:endParaRPr>
          </a:p>
          <a:p>
            <a:pPr marL="742950" lvl="1" indent="-285750" algn="just">
              <a:buFontTx/>
              <a:buChar char="-"/>
            </a:pPr>
            <a:r>
              <a:rPr lang="en-GB" sz="1600" dirty="0">
                <a:solidFill>
                  <a:prstClr val="black"/>
                </a:solidFill>
              </a:rPr>
              <a:t>Are details in the </a:t>
            </a:r>
            <a:r>
              <a:rPr lang="en-GB" sz="1600" dirty="0" smtClean="0">
                <a:solidFill>
                  <a:prstClr val="black"/>
                </a:solidFill>
              </a:rPr>
              <a:t>painting </a:t>
            </a:r>
            <a:r>
              <a:rPr lang="en-GB" sz="1600" dirty="0">
                <a:solidFill>
                  <a:prstClr val="black"/>
                </a:solidFill>
              </a:rPr>
              <a:t>familiar to you from other contexts? </a:t>
            </a:r>
          </a:p>
          <a:p>
            <a:pPr marL="742950" lvl="1" indent="-285750" algn="just">
              <a:buFontTx/>
              <a:buChar char="-"/>
            </a:pPr>
            <a:r>
              <a:rPr lang="en-GB" sz="1600" dirty="0">
                <a:solidFill>
                  <a:prstClr val="black"/>
                </a:solidFill>
              </a:rPr>
              <a:t>Do </a:t>
            </a:r>
            <a:r>
              <a:rPr lang="en-GB" sz="1600" dirty="0" smtClean="0">
                <a:solidFill>
                  <a:prstClr val="black"/>
                </a:solidFill>
              </a:rPr>
              <a:t>is contain </a:t>
            </a:r>
            <a:r>
              <a:rPr lang="en-GB" sz="1600" dirty="0">
                <a:solidFill>
                  <a:prstClr val="black"/>
                </a:solidFill>
              </a:rPr>
              <a:t>anything which you made a note of in the previous exercise?</a:t>
            </a:r>
          </a:p>
          <a:p>
            <a:pPr marL="742950" lvl="1" indent="-285750" algn="just">
              <a:buFontTx/>
              <a:buChar char="-"/>
            </a:pPr>
            <a:r>
              <a:rPr lang="en-GB" sz="1600" dirty="0">
                <a:solidFill>
                  <a:prstClr val="black"/>
                </a:solidFill>
              </a:rPr>
              <a:t>In what media might you have seen similar images? </a:t>
            </a:r>
          </a:p>
          <a:p>
            <a:pPr marL="742950" lvl="1" indent="-285750" algn="just">
              <a:buFontTx/>
              <a:buChar char="-"/>
            </a:pPr>
            <a:r>
              <a:rPr lang="en-GB" sz="1600" dirty="0">
                <a:solidFill>
                  <a:prstClr val="black"/>
                </a:solidFill>
              </a:rPr>
              <a:t>Are there any similarities to examples referred to in the assigned readings (that by Lucy Lippard especially)? </a:t>
            </a:r>
          </a:p>
          <a:p>
            <a:endParaRPr lang="en-GB" sz="1600" b="1" dirty="0" smtClean="0">
              <a:solidFill>
                <a:prstClr val="black"/>
              </a:solidFill>
            </a:endParaRPr>
          </a:p>
        </p:txBody>
      </p:sp>
    </p:spTree>
    <p:extLst>
      <p:ext uri="{BB962C8B-B14F-4D97-AF65-F5344CB8AC3E}">
        <p14:creationId xmlns:p14="http://schemas.microsoft.com/office/powerpoint/2010/main" val="6581657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60743"/>
            <a:ext cx="3779912" cy="2447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50997" y="88421"/>
            <a:ext cx="4740099" cy="23256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5141" y="2132112"/>
            <a:ext cx="9144000" cy="4697349"/>
          </a:xfrm>
          <a:prstGeom prst="rect">
            <a:avLst/>
          </a:prstGeom>
          <a:noFill/>
        </p:spPr>
        <p:txBody>
          <a:bodyPr wrap="square" lIns="360000" tIns="360000" rIns="360000" bIns="360000" rtlCol="0">
            <a:spAutoFit/>
          </a:bodyPr>
          <a:lstStyle/>
          <a:p>
            <a:pPr algn="just"/>
            <a:r>
              <a:rPr lang="en-GB" sz="1600" b="1" dirty="0" smtClean="0"/>
              <a:t>	</a:t>
            </a:r>
            <a:r>
              <a:rPr lang="en-GB" sz="1600" b="1" dirty="0" err="1" smtClean="0"/>
              <a:t>Banksy</a:t>
            </a:r>
            <a:r>
              <a:rPr lang="en-GB" sz="1600" b="1" dirty="0" smtClean="0"/>
              <a:t>, </a:t>
            </a:r>
            <a:r>
              <a:rPr lang="en-GB" sz="1600" b="1" i="1" dirty="0" smtClean="0"/>
              <a:t>Napalm </a:t>
            </a:r>
            <a:r>
              <a:rPr lang="en-GB" sz="1600" b="1" dirty="0" smtClean="0"/>
              <a:t>(2004) 	 	Jamie Hewlett, </a:t>
            </a:r>
            <a:r>
              <a:rPr lang="en-GB" sz="1600" b="1" i="1" dirty="0" smtClean="0"/>
              <a:t>Big </a:t>
            </a:r>
            <a:r>
              <a:rPr lang="en-GB" sz="1600" b="1" i="1" dirty="0" err="1" smtClean="0"/>
              <a:t>Spongefinger</a:t>
            </a:r>
            <a:r>
              <a:rPr lang="en-GB" sz="1600" b="1" i="1" dirty="0" smtClean="0"/>
              <a:t> </a:t>
            </a:r>
            <a:r>
              <a:rPr lang="en-GB" sz="1600" b="1" dirty="0" smtClean="0"/>
              <a:t>(c. 2004)</a:t>
            </a:r>
          </a:p>
          <a:p>
            <a:pPr algn="just"/>
            <a:endParaRPr lang="en-GB" sz="1600" b="1" dirty="0" smtClean="0"/>
          </a:p>
          <a:p>
            <a:pPr algn="just"/>
            <a:r>
              <a:rPr lang="en-GB" sz="1500" dirty="0" smtClean="0"/>
              <a:t>Both of these images are by contemporary British artists, and each of them make reference to the Vietnam War. Think about the following:</a:t>
            </a:r>
          </a:p>
          <a:p>
            <a:pPr algn="just"/>
            <a:endParaRPr lang="en-GB" sz="1500" dirty="0" smtClean="0"/>
          </a:p>
          <a:p>
            <a:pPr marL="285750" indent="-285750" algn="just">
              <a:buFont typeface="Arial" pitchFamily="34" charset="0"/>
              <a:buChar char="•"/>
            </a:pPr>
            <a:r>
              <a:rPr lang="en-GB" sz="1500" b="1" dirty="0" smtClean="0"/>
              <a:t>Why do you think that the artists chose to use the Vietnam War as a theme?</a:t>
            </a:r>
          </a:p>
          <a:p>
            <a:pPr marL="742950" lvl="1" indent="-285750" algn="just">
              <a:buFontTx/>
              <a:buChar char="-"/>
            </a:pPr>
            <a:r>
              <a:rPr lang="en-GB" sz="1500" dirty="0" smtClean="0"/>
              <a:t>What draws them to that particular conflict? </a:t>
            </a:r>
          </a:p>
          <a:p>
            <a:pPr marL="742950" lvl="1" indent="-285750" algn="just">
              <a:buFontTx/>
              <a:buChar char="-"/>
            </a:pPr>
            <a:r>
              <a:rPr lang="en-GB" sz="1500" dirty="0" smtClean="0"/>
              <a:t>How do you think they would have wanted the audience to respond?</a:t>
            </a:r>
          </a:p>
          <a:p>
            <a:pPr marL="285750" indent="-285750" algn="just">
              <a:buFont typeface="Arial" pitchFamily="34" charset="0"/>
              <a:buChar char="•"/>
            </a:pPr>
            <a:endParaRPr lang="en-GB" sz="1500" dirty="0" smtClean="0"/>
          </a:p>
          <a:p>
            <a:pPr marL="285750" indent="-285750" algn="just">
              <a:buFont typeface="Arial" pitchFamily="34" charset="0"/>
              <a:buChar char="•"/>
            </a:pPr>
            <a:r>
              <a:rPr lang="en-GB" sz="1500" b="1" dirty="0" smtClean="0"/>
              <a:t>How is the United States portrayed in the paintings? </a:t>
            </a:r>
          </a:p>
          <a:p>
            <a:pPr marL="742950" lvl="1" indent="-285750" algn="just">
              <a:buFontTx/>
              <a:buChar char="-"/>
            </a:pPr>
            <a:r>
              <a:rPr lang="en-GB" sz="1500" dirty="0" smtClean="0"/>
              <a:t>What do you thinks is the effect of the American iconography seen in the two images?</a:t>
            </a:r>
          </a:p>
          <a:p>
            <a:pPr marL="285750" indent="-285750" algn="just">
              <a:buFontTx/>
              <a:buChar char="-"/>
            </a:pPr>
            <a:endParaRPr lang="en-GB" sz="1500" dirty="0" smtClean="0"/>
          </a:p>
          <a:p>
            <a:pPr marL="285750" indent="-285750" algn="just">
              <a:buFont typeface="Arial" pitchFamily="34" charset="0"/>
              <a:buChar char="•"/>
            </a:pPr>
            <a:r>
              <a:rPr lang="en-GB" sz="1500" b="1" dirty="0" smtClean="0"/>
              <a:t>Why might the date of the production of the two images (circa 2004) be of significance? </a:t>
            </a:r>
          </a:p>
          <a:p>
            <a:pPr marL="742950" lvl="1" indent="-285750" algn="just">
              <a:buFontTx/>
              <a:buChar char="-"/>
            </a:pPr>
            <a:r>
              <a:rPr lang="en-GB" sz="1500" dirty="0" smtClean="0"/>
              <a:t>What events occurred around this time which might provide context for understanding why the artists produced these two particular images?</a:t>
            </a:r>
            <a:r>
              <a:rPr lang="en-GB" sz="1500" b="1" dirty="0" smtClean="0"/>
              <a:t> </a:t>
            </a:r>
          </a:p>
          <a:p>
            <a:pPr marL="285750" indent="-285750" algn="just">
              <a:buFontTx/>
              <a:buChar char="-"/>
            </a:pPr>
            <a:endParaRPr lang="en-GB" sz="1500" b="1" dirty="0" smtClean="0"/>
          </a:p>
          <a:p>
            <a:pPr algn="just"/>
            <a:endParaRPr lang="en-GB" sz="1600" b="1" dirty="0"/>
          </a:p>
        </p:txBody>
      </p:sp>
    </p:spTree>
    <p:extLst>
      <p:ext uri="{BB962C8B-B14F-4D97-AF65-F5344CB8AC3E}">
        <p14:creationId xmlns:p14="http://schemas.microsoft.com/office/powerpoint/2010/main" val="30033904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
            <a:ext cx="9144000" cy="6851785"/>
          </a:xfrm>
          <a:prstGeom prst="rect">
            <a:avLst/>
          </a:prstGeom>
          <a:noFill/>
        </p:spPr>
        <p:txBody>
          <a:bodyPr wrap="square" lIns="540000" tIns="360000" rIns="540000" bIns="360000" rtlCol="0">
            <a:spAutoFit/>
          </a:bodyPr>
          <a:lstStyle/>
          <a:p>
            <a:r>
              <a:rPr lang="en-GB" b="1" dirty="0" smtClean="0">
                <a:cs typeface="Arial" pitchFamily="34" charset="0"/>
              </a:rPr>
              <a:t>Vietnam as a “Different War”</a:t>
            </a:r>
          </a:p>
          <a:p>
            <a:endParaRPr lang="en-GB" sz="1700" b="1" dirty="0" smtClean="0"/>
          </a:p>
          <a:p>
            <a:pPr marL="285750" indent="-285750">
              <a:buFont typeface="Arial" panose="020B0604020202020204" pitchFamily="34" charset="0"/>
              <a:buChar char="•"/>
            </a:pPr>
            <a:r>
              <a:rPr lang="en-GB" sz="1700" b="1" dirty="0" smtClean="0"/>
              <a:t>Different names:</a:t>
            </a:r>
          </a:p>
          <a:p>
            <a:pPr lvl="1"/>
            <a:endParaRPr lang="en-GB" sz="1000" b="1" dirty="0" smtClean="0"/>
          </a:p>
          <a:p>
            <a:pPr marL="1200150" lvl="2" indent="-285750">
              <a:buFontTx/>
              <a:buChar char="-"/>
            </a:pPr>
            <a:r>
              <a:rPr lang="en-GB" sz="1700" dirty="0" smtClean="0"/>
              <a:t>Popularly referred to as ‘The Vietnam War’ or even simply ‘Vietnam’</a:t>
            </a:r>
          </a:p>
          <a:p>
            <a:pPr marL="1200150" lvl="2" indent="-285750">
              <a:buFontTx/>
              <a:buChar char="-"/>
            </a:pPr>
            <a:r>
              <a:rPr lang="en-GB" sz="1700" dirty="0" smtClean="0"/>
              <a:t>Sometimes also referred to as ‘The Second Indochina War’</a:t>
            </a:r>
          </a:p>
          <a:p>
            <a:pPr marL="1200150" lvl="2" indent="-285750">
              <a:buFontTx/>
              <a:buChar char="-"/>
            </a:pPr>
            <a:r>
              <a:rPr lang="en-GB" sz="1700" dirty="0" smtClean="0"/>
              <a:t>Known as ‘The Resistance War Against America</a:t>
            </a:r>
            <a:r>
              <a:rPr lang="en-GB" sz="1700" dirty="0"/>
              <a:t>’ (</a:t>
            </a:r>
            <a:r>
              <a:rPr lang="en-GB" sz="1400" i="1" dirty="0"/>
              <a:t>Kháng chiến chống Mỹ </a:t>
            </a:r>
            <a:r>
              <a:rPr lang="en-GB" sz="1400" dirty="0" smtClean="0"/>
              <a:t>)</a:t>
            </a:r>
            <a:r>
              <a:rPr lang="en-GB" sz="1700" i="1" dirty="0" smtClean="0"/>
              <a:t> </a:t>
            </a:r>
            <a:r>
              <a:rPr lang="en-GB" sz="1700" dirty="0" smtClean="0"/>
              <a:t>‘The Resistance </a:t>
            </a:r>
            <a:r>
              <a:rPr lang="en-GB" sz="1700" dirty="0"/>
              <a:t>War against the American Empire to Save the </a:t>
            </a:r>
            <a:r>
              <a:rPr lang="en-GB" sz="1700" dirty="0" smtClean="0"/>
              <a:t>Nation</a:t>
            </a:r>
            <a:r>
              <a:rPr lang="en-GB" sz="1400" dirty="0" smtClean="0"/>
              <a:t>’ (</a:t>
            </a:r>
            <a:r>
              <a:rPr lang="vi-VN" sz="1400" i="1" dirty="0"/>
              <a:t>Kháng chiến chống Mỹ cứu </a:t>
            </a:r>
            <a:r>
              <a:rPr lang="vi-VN" sz="1400" i="1" dirty="0" smtClean="0"/>
              <a:t>nước</a:t>
            </a:r>
            <a:r>
              <a:rPr lang="en-GB" sz="1700" dirty="0" smtClean="0"/>
              <a:t>) or ‘The American War’ in Vietnam</a:t>
            </a:r>
          </a:p>
          <a:p>
            <a:pPr marL="1200150" lvl="2" indent="-285750">
              <a:buFontTx/>
              <a:buChar char="-"/>
            </a:pPr>
            <a:r>
              <a:rPr lang="en-GB" sz="1700" dirty="0" smtClean="0"/>
              <a:t>Referred to as the ‘Vietnam Conflict’ in US Governmental documents</a:t>
            </a:r>
          </a:p>
          <a:p>
            <a:pPr marL="742950" lvl="1" indent="-285750">
              <a:buFontTx/>
              <a:buChar char="-"/>
            </a:pPr>
            <a:endParaRPr lang="en-GB" sz="1000" b="1" dirty="0" smtClean="0"/>
          </a:p>
          <a:p>
            <a:pPr marL="742950" lvl="1" indent="-285750">
              <a:buFontTx/>
              <a:buChar char="-"/>
            </a:pPr>
            <a:endParaRPr lang="en-GB" sz="1000" b="1" dirty="0" smtClean="0"/>
          </a:p>
          <a:p>
            <a:pPr marL="285750" indent="-285750">
              <a:buFont typeface="Arial" panose="020B0604020202020204" pitchFamily="34" charset="0"/>
              <a:buChar char="•"/>
            </a:pPr>
            <a:r>
              <a:rPr lang="en-GB" sz="1700" b="1" dirty="0" smtClean="0"/>
              <a:t>Different chronologies:</a:t>
            </a:r>
          </a:p>
          <a:p>
            <a:endParaRPr lang="en-GB" sz="1000" b="1" i="1" dirty="0" smtClean="0"/>
          </a:p>
          <a:p>
            <a:pPr lvl="1"/>
            <a:r>
              <a:rPr lang="en-GB" sz="1700" b="1" i="1" dirty="0" smtClean="0"/>
              <a:t>Start date?</a:t>
            </a:r>
          </a:p>
          <a:p>
            <a:pPr marL="1200150" lvl="2" indent="-285750">
              <a:buFontTx/>
              <a:buChar char="-"/>
            </a:pPr>
            <a:r>
              <a:rPr lang="en-GB" sz="1700" dirty="0" smtClean="0"/>
              <a:t>1950? </a:t>
            </a:r>
            <a:r>
              <a:rPr lang="en-GB" sz="1400" dirty="0" smtClean="0"/>
              <a:t>(date of arrival of first US ‘military advisors’ into Vietnam)</a:t>
            </a:r>
          </a:p>
          <a:p>
            <a:pPr marL="1200150" lvl="2" indent="-285750">
              <a:buFontTx/>
              <a:buChar char="-"/>
            </a:pPr>
            <a:r>
              <a:rPr lang="en-GB" sz="1700" dirty="0" smtClean="0"/>
              <a:t>1955? </a:t>
            </a:r>
            <a:r>
              <a:rPr lang="en-GB" sz="1400" dirty="0" smtClean="0"/>
              <a:t>(date of first US serviceman to lose their life in Vietnam)</a:t>
            </a:r>
          </a:p>
          <a:p>
            <a:pPr marL="1200150" lvl="2" indent="-285750">
              <a:buFontTx/>
              <a:buChar char="-"/>
            </a:pPr>
            <a:r>
              <a:rPr lang="en-GB" sz="1700" dirty="0" smtClean="0"/>
              <a:t>1964? </a:t>
            </a:r>
            <a:r>
              <a:rPr lang="en-GB" sz="1400" dirty="0" smtClean="0"/>
              <a:t>(Congressional approval for escalation of US military involvement in Vietnam after the Gulf of Tonkin incident)</a:t>
            </a:r>
          </a:p>
          <a:p>
            <a:pPr marL="1200150" lvl="2" indent="-285750">
              <a:buFontTx/>
              <a:buChar char="-"/>
            </a:pPr>
            <a:r>
              <a:rPr lang="en-GB" sz="1700" dirty="0" smtClean="0"/>
              <a:t>1946? </a:t>
            </a:r>
            <a:r>
              <a:rPr lang="en-GB" sz="1400" dirty="0" smtClean="0"/>
              <a:t>(beginning of Viet Minh war of resistance against French rule)</a:t>
            </a:r>
          </a:p>
          <a:p>
            <a:pPr lvl="1"/>
            <a:endParaRPr lang="en-GB" sz="1000" i="1" dirty="0" smtClean="0"/>
          </a:p>
          <a:p>
            <a:pPr lvl="1"/>
            <a:r>
              <a:rPr lang="en-GB" sz="1700" b="1" i="1" dirty="0" smtClean="0"/>
              <a:t>End date?</a:t>
            </a:r>
            <a:endParaRPr lang="en-GB" sz="1700" b="1" i="1" dirty="0"/>
          </a:p>
          <a:p>
            <a:pPr marL="1200150" lvl="2" indent="-285750">
              <a:buFontTx/>
              <a:buChar char="-"/>
            </a:pPr>
            <a:r>
              <a:rPr lang="en-GB" sz="1700" dirty="0" smtClean="0"/>
              <a:t>1973? </a:t>
            </a:r>
            <a:r>
              <a:rPr lang="en-GB" sz="1400" dirty="0" smtClean="0"/>
              <a:t>(cease-fire between US and north Vietnam regime)</a:t>
            </a:r>
          </a:p>
          <a:p>
            <a:pPr marL="1200150" lvl="2" indent="-285750">
              <a:buFontTx/>
              <a:buChar char="-"/>
            </a:pPr>
            <a:r>
              <a:rPr lang="en-GB" sz="1700" dirty="0" smtClean="0"/>
              <a:t>1975? </a:t>
            </a:r>
            <a:r>
              <a:rPr lang="en-GB" sz="1400" dirty="0" smtClean="0"/>
              <a:t>(fall of Saigon, reunification of north and south Vietnam) </a:t>
            </a:r>
          </a:p>
          <a:p>
            <a:pPr marL="1200150" lvl="2" indent="-285750">
              <a:buFontTx/>
              <a:buChar char="-"/>
            </a:pPr>
            <a:r>
              <a:rPr lang="en-GB" sz="1700" dirty="0" smtClean="0"/>
              <a:t>1995? </a:t>
            </a:r>
            <a:r>
              <a:rPr lang="en-GB" sz="1400" dirty="0" smtClean="0"/>
              <a:t>(normalisation of US–Vietnamese diplomatic relations)</a:t>
            </a:r>
            <a:endParaRPr lang="en-GB" b="1" dirty="0" smtClean="0"/>
          </a:p>
        </p:txBody>
      </p:sp>
    </p:spTree>
    <p:extLst>
      <p:ext uri="{BB962C8B-B14F-4D97-AF65-F5344CB8AC3E}">
        <p14:creationId xmlns:p14="http://schemas.microsoft.com/office/powerpoint/2010/main" val="4917595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5508104" y="0"/>
            <a:ext cx="3635896" cy="2579507"/>
          </a:xfrm>
          <a:prstGeom prst="rect">
            <a:avLst/>
          </a:prstGeom>
          <a:noFill/>
        </p:spPr>
        <p:txBody>
          <a:bodyPr wrap="square" lIns="360000" tIns="180000" rIns="360000" bIns="180000" rtlCol="0">
            <a:spAutoFit/>
          </a:bodyPr>
          <a:lstStyle/>
          <a:p>
            <a:pPr algn="r"/>
            <a:endParaRPr lang="en-GB" b="1" dirty="0" smtClean="0">
              <a:cs typeface="Arial" pitchFamily="34" charset="0"/>
            </a:endParaRPr>
          </a:p>
          <a:p>
            <a:pPr algn="r"/>
            <a:r>
              <a:rPr lang="en-GB" b="1" dirty="0" smtClean="0">
                <a:cs typeface="Arial" pitchFamily="34" charset="0"/>
              </a:rPr>
              <a:t>Vietnam </a:t>
            </a:r>
            <a:r>
              <a:rPr lang="en-GB" b="1" dirty="0" smtClean="0">
                <a:cs typeface="Arial" pitchFamily="34" charset="0"/>
              </a:rPr>
              <a:t>War in 1980s US Culture </a:t>
            </a:r>
          </a:p>
          <a:p>
            <a:pPr algn="r"/>
            <a:endParaRPr lang="en-GB" b="1" dirty="0" smtClean="0">
              <a:cs typeface="Arial" pitchFamily="34" charset="0"/>
            </a:endParaRPr>
          </a:p>
          <a:p>
            <a:pPr algn="r"/>
            <a:r>
              <a:rPr lang="en-GB" b="1" dirty="0" smtClean="0">
                <a:cs typeface="Arial" pitchFamily="34" charset="0"/>
              </a:rPr>
              <a:t>“DO WE GET TO WIN THIS TIME?”</a:t>
            </a:r>
          </a:p>
          <a:p>
            <a:endParaRPr lang="en-GB" sz="1600" b="1" dirty="0">
              <a:cs typeface="Arial" pitchFamily="34" charset="0"/>
            </a:endParaRPr>
          </a:p>
          <a:p>
            <a:endParaRPr lang="en-GB" sz="2000"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12407" y="1689311"/>
            <a:ext cx="1952456" cy="23688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17026" y="4144381"/>
            <a:ext cx="1757941" cy="2636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27218" y="4160944"/>
            <a:ext cx="1716782" cy="26037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12407" y="4144380"/>
            <a:ext cx="1666988" cy="26203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 y="-1457"/>
            <a:ext cx="3197464" cy="4957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23729" y="4151375"/>
            <a:ext cx="1793298" cy="26050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197465" y="141982"/>
            <a:ext cx="2414307" cy="32150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56760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3855" y="0"/>
            <a:ext cx="9144000" cy="1194512"/>
          </a:xfrm>
          <a:prstGeom prst="rect">
            <a:avLst/>
          </a:prstGeom>
          <a:noFill/>
        </p:spPr>
        <p:txBody>
          <a:bodyPr wrap="square" lIns="360000" tIns="180000" rIns="360000" bIns="180000" rtlCol="0">
            <a:spAutoFit/>
          </a:bodyPr>
          <a:lstStyle/>
          <a:p>
            <a:pPr lvl="1"/>
            <a:r>
              <a:rPr lang="en-GB" b="1" dirty="0" smtClean="0">
                <a:cs typeface="Arial" pitchFamily="34" charset="0"/>
              </a:rPr>
              <a:t>Vietnam as a “Different War”:  Contentiousness within US politics/society</a:t>
            </a:r>
          </a:p>
          <a:p>
            <a:pPr lvl="1"/>
            <a:endParaRPr lang="en-GB" b="1" dirty="0" smtClean="0">
              <a:cs typeface="Arial" pitchFamily="34" charset="0"/>
            </a:endParaRPr>
          </a:p>
          <a:p>
            <a:pPr lvl="1"/>
            <a:endParaRPr lang="en-GB" b="1" dirty="0" smtClean="0"/>
          </a:p>
        </p:txBody>
      </p:sp>
      <p:sp>
        <p:nvSpPr>
          <p:cNvPr id="4" name="TextBox 3"/>
          <p:cNvSpPr txBox="1"/>
          <p:nvPr/>
        </p:nvSpPr>
        <p:spPr>
          <a:xfrm>
            <a:off x="0" y="864270"/>
            <a:ext cx="9144000" cy="6082343"/>
          </a:xfrm>
          <a:prstGeom prst="rect">
            <a:avLst/>
          </a:prstGeom>
          <a:noFill/>
        </p:spPr>
        <p:txBody>
          <a:bodyPr wrap="square" lIns="540000" tIns="360000" rIns="540000" bIns="360000" rtlCol="0">
            <a:spAutoFit/>
          </a:bodyPr>
          <a:lstStyle/>
          <a:p>
            <a:endParaRPr lang="en-GB" sz="1700" dirty="0" smtClean="0"/>
          </a:p>
          <a:p>
            <a:endParaRPr lang="en-GB" sz="1700" dirty="0"/>
          </a:p>
          <a:p>
            <a:endParaRPr lang="en-GB" sz="1700" dirty="0" smtClean="0"/>
          </a:p>
          <a:p>
            <a:endParaRPr lang="en-GB" sz="1700" dirty="0"/>
          </a:p>
          <a:p>
            <a:endParaRPr lang="en-GB" sz="1700" dirty="0" smtClean="0"/>
          </a:p>
          <a:p>
            <a:endParaRPr lang="en-GB" sz="1700" dirty="0" smtClean="0"/>
          </a:p>
          <a:p>
            <a:endParaRPr lang="en-GB" sz="1700" dirty="0"/>
          </a:p>
          <a:p>
            <a:endParaRPr lang="en-GB" sz="1700" dirty="0"/>
          </a:p>
          <a:p>
            <a:endParaRPr lang="en-GB" sz="1700" dirty="0" smtClean="0"/>
          </a:p>
          <a:p>
            <a:endParaRPr lang="en-GB" sz="1700" dirty="0" smtClean="0"/>
          </a:p>
          <a:p>
            <a:endParaRPr lang="en-GB" sz="1700" dirty="0"/>
          </a:p>
          <a:p>
            <a:endParaRPr lang="en-GB" sz="1700" dirty="0" smtClean="0"/>
          </a:p>
          <a:p>
            <a:endParaRPr lang="en-GB" sz="1700" dirty="0" smtClean="0"/>
          </a:p>
          <a:p>
            <a:pPr marL="285750" indent="-285750">
              <a:buFont typeface="Arial" panose="020B0604020202020204" pitchFamily="34" charset="0"/>
              <a:buChar char="•"/>
            </a:pPr>
            <a:endParaRPr lang="en-GB" sz="1700" dirty="0" smtClean="0"/>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1700" dirty="0" smtClean="0"/>
              <a:t>The total number of US military personnel deployed in Vietnam over the course of the war was  2.7 million, peaking at 536,000 </a:t>
            </a:r>
            <a:r>
              <a:rPr lang="en-GB" sz="1700" dirty="0"/>
              <a:t>in 1968</a:t>
            </a:r>
            <a:r>
              <a:rPr lang="en-GB" sz="1700" dirty="0" smtClean="0"/>
              <a:t>. </a:t>
            </a:r>
          </a:p>
          <a:p>
            <a:pPr marL="285750" indent="-285750">
              <a:buFont typeface="Arial" panose="020B0604020202020204" pitchFamily="34" charset="0"/>
              <a:buChar char="•"/>
            </a:pPr>
            <a:r>
              <a:rPr lang="en-GB" sz="1700" dirty="0" smtClean="0"/>
              <a:t>US casualties totalled 58,220 dead, 303,644 wounded</a:t>
            </a:r>
          </a:p>
          <a:p>
            <a:pPr marL="285750" indent="-285750">
              <a:buFont typeface="Arial" panose="020B0604020202020204" pitchFamily="34" charset="0"/>
              <a:buChar char="•"/>
            </a:pPr>
            <a:r>
              <a:rPr lang="en-GB" sz="1700" dirty="0" smtClean="0"/>
              <a:t>Widespread opposition to involvement in Vietnam in US; intersections with Civil Rights movement, second-wave feminism, Black Power, student protests, Sixties counterculture (hippies, Weathermen)</a:t>
            </a:r>
            <a:endParaRPr lang="en-GB"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1411" y="597256"/>
            <a:ext cx="3622589" cy="23848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76" y="566424"/>
            <a:ext cx="3432423" cy="2288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0056" y="2772831"/>
            <a:ext cx="2643103" cy="2056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11935" y="597256"/>
            <a:ext cx="1785937"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20072" y="2426597"/>
            <a:ext cx="1749177" cy="2419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855" y="2436794"/>
            <a:ext cx="3756025" cy="2378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65050" y="2522940"/>
            <a:ext cx="1878630" cy="22919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998692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 y="0"/>
            <a:ext cx="4139951" cy="3133505"/>
          </a:xfrm>
          <a:prstGeom prst="rect">
            <a:avLst/>
          </a:prstGeom>
          <a:noFill/>
        </p:spPr>
        <p:txBody>
          <a:bodyPr wrap="square" lIns="180000" tIns="180000" rIns="180000" bIns="180000" rtlCol="0">
            <a:spAutoFit/>
          </a:bodyPr>
          <a:lstStyle/>
          <a:p>
            <a:pPr lvl="1"/>
            <a:r>
              <a:rPr lang="en-GB" b="1" dirty="0" smtClean="0">
                <a:cs typeface="Arial" pitchFamily="34" charset="0"/>
              </a:rPr>
              <a:t>Vietnam as a “Different War”</a:t>
            </a:r>
          </a:p>
          <a:p>
            <a:pPr lvl="1"/>
            <a:endParaRPr lang="en-GB" b="1" dirty="0" smtClean="0">
              <a:cs typeface="Arial" pitchFamily="34" charset="0"/>
            </a:endParaRPr>
          </a:p>
          <a:p>
            <a:pPr marL="742950" lvl="1" indent="-285750">
              <a:buFontTx/>
              <a:buChar char="-"/>
            </a:pPr>
            <a:r>
              <a:rPr lang="en-GB" dirty="0" smtClean="0">
                <a:cs typeface="Arial" pitchFamily="34" charset="0"/>
              </a:rPr>
              <a:t>Contrasting experience as compared with enshrined American cultural memory of WWII</a:t>
            </a:r>
          </a:p>
          <a:p>
            <a:pPr marL="742950" lvl="1" indent="-285750">
              <a:buFontTx/>
              <a:buChar char="-"/>
            </a:pPr>
            <a:r>
              <a:rPr lang="en-GB" dirty="0" smtClean="0">
                <a:cs typeface="Arial" pitchFamily="34" charset="0"/>
              </a:rPr>
              <a:t>Social, political and cultural divisiveness</a:t>
            </a:r>
          </a:p>
          <a:p>
            <a:pPr marL="742950" lvl="1" indent="-285750">
              <a:buFontTx/>
              <a:buChar char="-"/>
            </a:pPr>
            <a:r>
              <a:rPr lang="en-GB" dirty="0">
                <a:cs typeface="Arial" pitchFamily="34" charset="0"/>
              </a:rPr>
              <a:t>Reality/ignominy of defeat, </a:t>
            </a:r>
            <a:r>
              <a:rPr lang="en-GB" dirty="0" smtClean="0">
                <a:cs typeface="Arial" pitchFamily="34" charset="0"/>
              </a:rPr>
              <a:t>failure</a:t>
            </a:r>
            <a:endParaRPr lang="en-GB" b="1" dirty="0" smtClean="0"/>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3069704"/>
            <a:ext cx="4680520" cy="3788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00217" y="4151589"/>
            <a:ext cx="1791753" cy="2687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360735" y="0"/>
            <a:ext cx="4783265" cy="3139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78473" y="3142989"/>
            <a:ext cx="1965527" cy="2580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24282" y="3069704"/>
            <a:ext cx="1790502" cy="23126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0" y="3069704"/>
            <a:ext cx="1547664" cy="23126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496192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27384"/>
            <a:ext cx="9144000" cy="7196155"/>
          </a:xfrm>
          <a:prstGeom prst="rect">
            <a:avLst/>
          </a:prstGeom>
          <a:noFill/>
        </p:spPr>
        <p:txBody>
          <a:bodyPr wrap="square" lIns="180000" tIns="180000" rIns="180000" bIns="180000" rtlCol="0">
            <a:spAutoFit/>
          </a:bodyPr>
          <a:lstStyle/>
          <a:p>
            <a:pPr lvl="1"/>
            <a:r>
              <a:rPr lang="en-GB" b="1" dirty="0" smtClean="0">
                <a:cs typeface="Arial" pitchFamily="34" charset="0"/>
              </a:rPr>
              <a:t>Vietnam as a “Different War”: V</a:t>
            </a:r>
            <a:r>
              <a:rPr lang="pt-BR" b="1" dirty="0" smtClean="0">
                <a:cs typeface="Arial" pitchFamily="34" charset="0"/>
              </a:rPr>
              <a:t>ietnam as a “Trauma”</a:t>
            </a:r>
          </a:p>
          <a:p>
            <a:pPr marL="742950" lvl="1" indent="-285750">
              <a:buFontTx/>
              <a:buChar char="-"/>
            </a:pPr>
            <a:endParaRPr lang="en-GB" dirty="0" smtClean="0">
              <a:cs typeface="Arial" pitchFamily="34" charset="0"/>
            </a:endParaRPr>
          </a:p>
          <a:p>
            <a:pPr marL="742950" lvl="1" indent="-285750">
              <a:buFontTx/>
              <a:buChar char="-"/>
            </a:pPr>
            <a:endParaRPr lang="en-GB" dirty="0" smtClean="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smtClean="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smtClean="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smtClean="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smtClean="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smtClean="0">
              <a:cs typeface="Arial" pitchFamily="34" charset="0"/>
            </a:endParaRPr>
          </a:p>
          <a:p>
            <a:pPr marL="742950" lvl="1" indent="-285750">
              <a:buFontTx/>
              <a:buChar char="-"/>
            </a:pPr>
            <a:endParaRPr lang="en-GB" dirty="0">
              <a:cs typeface="Arial" pitchFamily="34" charset="0"/>
            </a:endParaRPr>
          </a:p>
          <a:p>
            <a:pPr marL="742950" lvl="1" indent="-285750">
              <a:buFontTx/>
              <a:buChar char="-"/>
            </a:pPr>
            <a:r>
              <a:rPr lang="en-GB" sz="2000" dirty="0" smtClean="0">
                <a:cs typeface="Arial" pitchFamily="34" charset="0"/>
              </a:rPr>
              <a:t>Actual physical and psychological trauma experienced by veterans (and exacerbated by homecoming experiences</a:t>
            </a:r>
            <a:r>
              <a:rPr lang="en-GB" sz="2000" dirty="0" smtClean="0">
                <a:cs typeface="Arial" pitchFamily="34" charset="0"/>
              </a:rPr>
              <a:t>): Posttraumatic Stress Disorder (PTSD) first clinically defined in treatment of US Vietnam veterans</a:t>
            </a:r>
            <a:endParaRPr lang="en-GB" sz="2000" dirty="0" smtClean="0">
              <a:cs typeface="Arial" pitchFamily="34" charset="0"/>
            </a:endParaRPr>
          </a:p>
          <a:p>
            <a:pPr marL="742950" lvl="1" indent="-285750">
              <a:buFontTx/>
              <a:buChar char="-"/>
            </a:pPr>
            <a:r>
              <a:rPr lang="en-GB" sz="2000" dirty="0" smtClean="0">
                <a:cs typeface="Arial" pitchFamily="34" charset="0"/>
              </a:rPr>
              <a:t>Veterans a very visual, physical reminder of the war and its impact in American society</a:t>
            </a:r>
          </a:p>
          <a:p>
            <a:pPr marL="742950" lvl="1" indent="-285750">
              <a:buFontTx/>
              <a:buChar char="-"/>
            </a:pPr>
            <a:r>
              <a:rPr lang="en-GB" sz="2000" dirty="0" smtClean="0">
                <a:cs typeface="Arial" pitchFamily="34" charset="0"/>
              </a:rPr>
              <a:t>Conflation of conceptions of national and personal traumas</a:t>
            </a:r>
          </a:p>
          <a:p>
            <a:pPr marL="742950" lvl="1" indent="-285750">
              <a:buFontTx/>
              <a:buChar char="-"/>
            </a:pPr>
            <a:r>
              <a:rPr lang="en-GB" sz="2000" dirty="0" smtClean="0">
                <a:cs typeface="Arial" pitchFamily="34" charset="0"/>
              </a:rPr>
              <a:t>Focus on trope of “healing” the scars, wounds, traumas inflicted upon veterans and nation alike</a:t>
            </a:r>
          </a:p>
          <a:p>
            <a:pPr marL="742950" lvl="1" indent="-285750">
              <a:buFontTx/>
              <a:buChar char="-"/>
            </a:pPr>
            <a:endParaRPr lang="en-GB" dirty="0" smtClean="0">
              <a:cs typeface="Arial" pitchFamily="34" charset="0"/>
            </a:endParaRPr>
          </a:p>
          <a:p>
            <a:pPr lvl="1"/>
            <a:endParaRPr lang="en-GB" b="1" dirty="0" smtClean="0"/>
          </a:p>
        </p:txBody>
      </p:sp>
      <p:pic>
        <p:nvPicPr>
          <p:cNvPr id="5" name="Content Placeholder 5" descr="homeless vet.bmp"/>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5163231" y="620688"/>
            <a:ext cx="3312368" cy="3296744"/>
          </a:xfrm>
          <a:prstGeom prst="rect">
            <a:avLst/>
          </a:prstGeom>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584" y="640797"/>
            <a:ext cx="3867150" cy="2952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63330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1588806"/>
          </a:xfrm>
          <a:prstGeom prst="rect">
            <a:avLst/>
          </a:prstGeom>
          <a:noFill/>
        </p:spPr>
        <p:txBody>
          <a:bodyPr wrap="square" lIns="540000" tIns="360000" rIns="540000" bIns="360000" rtlCol="0">
            <a:spAutoFit/>
          </a:bodyPr>
          <a:lstStyle/>
          <a:p>
            <a:pPr lvl="0"/>
            <a:r>
              <a:rPr lang="en-GB" sz="2000" dirty="0" smtClean="0"/>
              <a:t>Lucy </a:t>
            </a:r>
            <a:r>
              <a:rPr lang="en-GB" sz="2000" dirty="0"/>
              <a:t>R Lippard</a:t>
            </a:r>
            <a:r>
              <a:rPr lang="en-GB" sz="2000" i="1" dirty="0"/>
              <a:t>, A Different War: Vietnam in Art </a:t>
            </a:r>
            <a:r>
              <a:rPr lang="en-GB" sz="2000" dirty="0"/>
              <a:t>(Whatcom Museum of History and Art/Real Comet Press: Seattle, 1990), pp. 10–11, 88–118.</a:t>
            </a:r>
          </a:p>
          <a:p>
            <a:endParaRPr lang="en-GB" sz="1600" b="1" dirty="0">
              <a:cs typeface="Arial" pitchFamily="34" charset="0"/>
            </a:endParaRPr>
          </a:p>
        </p:txBody>
      </p:sp>
      <p:pic>
        <p:nvPicPr>
          <p:cNvPr id="8194" name="Picture 2" descr="http://ecx.images-amazon.com/images/I/5104C8KmARL._SY344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1568" y="1340768"/>
            <a:ext cx="3169157" cy="42174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993080"/>
            <a:ext cx="5781569" cy="4912793"/>
          </a:xfrm>
          <a:prstGeom prst="rect">
            <a:avLst/>
          </a:prstGeom>
          <a:noFill/>
        </p:spPr>
        <p:txBody>
          <a:bodyPr wrap="square" lIns="540000" tIns="360000" rIns="540000" bIns="360000" rtlCol="0">
            <a:spAutoFit/>
          </a:bodyPr>
          <a:lstStyle/>
          <a:p>
            <a:pPr marL="285750" lvl="0" indent="-285750" algn="just">
              <a:buFont typeface="Arial" panose="020B0604020202020204" pitchFamily="34" charset="0"/>
              <a:buChar char="•"/>
            </a:pPr>
            <a:r>
              <a:rPr lang="en-GB" sz="2800" b="1" dirty="0" smtClean="0"/>
              <a:t>What </a:t>
            </a:r>
            <a:r>
              <a:rPr lang="en-GB" sz="2800" b="1" dirty="0"/>
              <a:t>are some of the notable features of artistic representations of the Vietnam War in the United States, and to what extent do they support Lippard’s claims about its ‘different’ status in American politics, history and culture</a:t>
            </a:r>
            <a:r>
              <a:rPr lang="en-GB" sz="2800" b="1" dirty="0" smtClean="0"/>
              <a:t>?</a:t>
            </a:r>
          </a:p>
          <a:p>
            <a:pPr marL="285750" lvl="0" indent="-285750" algn="just">
              <a:buFont typeface="Arial" panose="020B0604020202020204" pitchFamily="34" charset="0"/>
              <a:buChar char="•"/>
            </a:pPr>
            <a:endParaRPr lang="en-GB" sz="2000" b="1" dirty="0"/>
          </a:p>
        </p:txBody>
      </p:sp>
    </p:spTree>
    <p:extLst>
      <p:ext uri="{BB962C8B-B14F-4D97-AF65-F5344CB8AC3E}">
        <p14:creationId xmlns:p14="http://schemas.microsoft.com/office/powerpoint/2010/main" val="17248933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9" name="TextBox 8"/>
          <p:cNvSpPr txBox="1">
            <a:spLocks/>
          </p:cNvSpPr>
          <p:nvPr/>
        </p:nvSpPr>
        <p:spPr>
          <a:xfrm>
            <a:off x="0" y="639668"/>
            <a:ext cx="9144000" cy="625126"/>
          </a:xfrm>
          <a:prstGeom prst="rect">
            <a:avLst/>
          </a:prstGeom>
          <a:noFill/>
        </p:spPr>
        <p:txBody>
          <a:bodyPr wrap="square" lIns="540000" tIns="180000" rIns="540000" bIns="180000" numCol="2" rtlCol="0">
            <a:spAutoFit/>
          </a:bodyPr>
          <a:lstStyle/>
          <a:p>
            <a:pPr algn="r"/>
            <a:endParaRPr lang="en-GB" sz="1700" b="1" dirty="0" smtClean="0">
              <a:cs typeface="Arial" pitchFamily="34" charset="0"/>
            </a:endParaRPr>
          </a:p>
          <a:p>
            <a:pPr algn="r"/>
            <a:endParaRPr lang="en-GB" sz="1700" b="1" dirty="0" smtClean="0">
              <a:cs typeface="Arial" pitchFamily="34"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8" y="-13906"/>
            <a:ext cx="4934566" cy="36084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descr="http://resources.touropia.com/gfx/d/world-famous-walls/vietnam_veterans_memorial_wall.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4565" y="3633620"/>
            <a:ext cx="4274526" cy="3205895"/>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24034" y="-847"/>
            <a:ext cx="3252093" cy="24366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8"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566179" y="1454842"/>
            <a:ext cx="2905037" cy="21787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49217" y="2152555"/>
            <a:ext cx="2790109" cy="20867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138" y="3597349"/>
            <a:ext cx="2808312" cy="3241226"/>
          </a:xfrm>
          <a:prstGeom prst="rect">
            <a:avLst/>
          </a:prstGeom>
        </p:spPr>
        <p:txBody>
          <a:bodyPr wrap="square" lIns="360000" tIns="180000" rIns="360000" bIns="180000">
            <a:spAutoFit/>
          </a:bodyPr>
          <a:lstStyle/>
          <a:p>
            <a:pPr marL="285750" indent="-285750">
              <a:buFont typeface="Arial" panose="020B0604020202020204" pitchFamily="34" charset="0"/>
              <a:buChar char="•"/>
            </a:pPr>
            <a:r>
              <a:rPr lang="en-GB" sz="1700" dirty="0" smtClean="0">
                <a:cs typeface="Arial" pitchFamily="34" charset="0"/>
              </a:rPr>
              <a:t>VVM design competition 1981</a:t>
            </a:r>
          </a:p>
          <a:p>
            <a:pPr marL="285750" indent="-285750">
              <a:buFont typeface="Arial" panose="020B0604020202020204" pitchFamily="34" charset="0"/>
              <a:buChar char="•"/>
            </a:pPr>
            <a:r>
              <a:rPr lang="en-GB" sz="1700" dirty="0" smtClean="0">
                <a:cs typeface="Arial" pitchFamily="34" charset="0"/>
              </a:rPr>
              <a:t>VVM (wall) dedicated 1982</a:t>
            </a:r>
          </a:p>
          <a:p>
            <a:pPr marL="285750" indent="-285750">
              <a:buFont typeface="Arial" panose="020B0604020202020204" pitchFamily="34" charset="0"/>
              <a:buChar char="•"/>
            </a:pPr>
            <a:r>
              <a:rPr lang="en-GB" sz="1700" dirty="0" smtClean="0">
                <a:cs typeface="Arial" pitchFamily="34" charset="0"/>
              </a:rPr>
              <a:t>VVM addition (fighting men statue) dedicated 1984</a:t>
            </a:r>
          </a:p>
          <a:p>
            <a:pPr marL="285750" indent="-285750">
              <a:buFont typeface="Arial" panose="020B0604020202020204" pitchFamily="34" charset="0"/>
              <a:buChar char="•"/>
            </a:pPr>
            <a:r>
              <a:rPr lang="en-GB" sz="1700" dirty="0" smtClean="0">
                <a:cs typeface="Arial" pitchFamily="34" charset="0"/>
              </a:rPr>
              <a:t>VVM women’s memorial dedicated 1993</a:t>
            </a:r>
          </a:p>
        </p:txBody>
      </p:sp>
      <p:pic>
        <p:nvPicPr>
          <p:cNvPr id="10" name="Picture 9" descr="http://www.defense.gov/DODCMSShare/NewsStoryPhoto/2000-02/scr_20002088a.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937608" y="3633620"/>
            <a:ext cx="1961220" cy="200124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 y="-847"/>
            <a:ext cx="9143999" cy="640515"/>
          </a:xfrm>
          <a:prstGeom prst="rect">
            <a:avLst/>
          </a:prstGeom>
          <a:noFill/>
        </p:spPr>
        <p:txBody>
          <a:bodyPr wrap="square" lIns="360000" tIns="180000" rIns="360000" bIns="180000" rtlCol="0">
            <a:noAutofit/>
          </a:bodyPr>
          <a:lstStyle/>
          <a:p>
            <a:r>
              <a:rPr lang="en-GB" b="1" dirty="0" smtClean="0">
                <a:solidFill>
                  <a:srgbClr val="FF0000"/>
                </a:solidFill>
                <a:effectLst>
                  <a:outerShdw blurRad="38100" dist="38100" dir="2700000" algn="tl">
                    <a:srgbClr val="000000">
                      <a:alpha val="43137"/>
                    </a:srgbClr>
                  </a:outerShdw>
                </a:effectLst>
                <a:cs typeface="Arial" pitchFamily="34" charset="0"/>
              </a:rPr>
              <a:t>Vietnam Veterans Memorial (VVM), Washington DC</a:t>
            </a:r>
            <a:endParaRPr lang="en-GB" b="1" dirty="0">
              <a:solidFill>
                <a:srgbClr val="FF0000"/>
              </a:solidFill>
              <a:effectLst>
                <a:outerShdw blurRad="38100" dist="38100" dir="2700000" algn="tl">
                  <a:srgbClr val="000000">
                    <a:alpha val="43137"/>
                  </a:srgbClr>
                </a:outerShdw>
              </a:effectLst>
              <a:cs typeface="Arial" pitchFamily="34" charset="0"/>
            </a:endParaRPr>
          </a:p>
        </p:txBody>
      </p:sp>
    </p:spTree>
    <p:extLst>
      <p:ext uri="{BB962C8B-B14F-4D97-AF65-F5344CB8AC3E}">
        <p14:creationId xmlns:p14="http://schemas.microsoft.com/office/powerpoint/2010/main" val="18965974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15" y="12883"/>
            <a:ext cx="4521907" cy="3306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descr="http://resources.touropia.com/gfx/d/world-famous-walls/vietnam_veterans_memorial_wall.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250" y="3697148"/>
            <a:ext cx="4274526" cy="32058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526214" y="4961"/>
            <a:ext cx="4617786" cy="6651730"/>
          </a:xfrm>
          <a:prstGeom prst="rect">
            <a:avLst/>
          </a:prstGeom>
        </p:spPr>
        <p:txBody>
          <a:bodyPr wrap="square" lIns="360000" tIns="360000" rIns="360000" bIns="360000">
            <a:spAutoFit/>
          </a:bodyPr>
          <a:lstStyle/>
          <a:p>
            <a:pPr algn="just"/>
            <a:r>
              <a:rPr lang="en-GB" sz="1600" dirty="0" smtClean="0"/>
              <a:t>Marita Sturken, ‘The Wall and the Screen Memory,’ </a:t>
            </a:r>
            <a:r>
              <a:rPr lang="en-GB" sz="1600" i="1" dirty="0" smtClean="0"/>
              <a:t>Tangled Memories: The Vietnam War, the AIDS Epidemic, and the Politics of Remembering </a:t>
            </a:r>
            <a:r>
              <a:rPr lang="en-GB" sz="1600" dirty="0" smtClean="0"/>
              <a:t>(University of California: London, 1997), pp. 44–84</a:t>
            </a:r>
          </a:p>
          <a:p>
            <a:pPr marL="285750" lvl="0" indent="-285750" algn="r">
              <a:buFont typeface="Arial" panose="020B0604020202020204" pitchFamily="34" charset="0"/>
              <a:buChar char="•"/>
            </a:pPr>
            <a:endParaRPr lang="en-GB" sz="1700" dirty="0" smtClean="0"/>
          </a:p>
          <a:p>
            <a:pPr marL="285750" lvl="0" indent="-285750" algn="r">
              <a:buFont typeface="Arial" panose="020B0604020202020204" pitchFamily="34" charset="0"/>
              <a:buChar char="•"/>
            </a:pPr>
            <a:r>
              <a:rPr lang="en-GB" b="1" dirty="0" smtClean="0"/>
              <a:t>What </a:t>
            </a:r>
            <a:r>
              <a:rPr lang="en-GB" b="1" dirty="0"/>
              <a:t>were the features of Maya Lin’s design for the Vietnam Veterans Memorial (VVM), and what are your opinions of the memorial? </a:t>
            </a:r>
            <a:endParaRPr lang="en-GB" dirty="0"/>
          </a:p>
          <a:p>
            <a:pPr marL="285750" lvl="0" indent="-285750" algn="r">
              <a:buFontTx/>
              <a:buChar char="-"/>
            </a:pPr>
            <a:r>
              <a:rPr lang="en-GB" dirty="0" smtClean="0"/>
              <a:t>What </a:t>
            </a:r>
            <a:r>
              <a:rPr lang="en-GB" dirty="0"/>
              <a:t>sort of memorial </a:t>
            </a:r>
            <a:r>
              <a:rPr lang="en-GB" dirty="0" smtClean="0"/>
              <a:t>is the VVM?</a:t>
            </a:r>
          </a:p>
          <a:p>
            <a:pPr marL="285750" lvl="0" indent="-285750" algn="r">
              <a:buFontTx/>
              <a:buChar char="-"/>
            </a:pPr>
            <a:r>
              <a:rPr lang="en-GB" dirty="0" smtClean="0"/>
              <a:t>How </a:t>
            </a:r>
            <a:r>
              <a:rPr lang="en-GB" dirty="0"/>
              <a:t>does the VVM represent the war and those who died in </a:t>
            </a:r>
            <a:r>
              <a:rPr lang="en-GB" dirty="0" smtClean="0"/>
              <a:t>it?</a:t>
            </a:r>
          </a:p>
          <a:p>
            <a:pPr marL="285750" lvl="0" indent="-285750" algn="r">
              <a:buFontTx/>
              <a:buChar char="-"/>
            </a:pPr>
            <a:r>
              <a:rPr lang="en-GB" dirty="0" smtClean="0"/>
              <a:t>Why </a:t>
            </a:r>
            <a:r>
              <a:rPr lang="en-GB" dirty="0"/>
              <a:t>did some veterans disapprove of Lin’s </a:t>
            </a:r>
            <a:r>
              <a:rPr lang="en-GB" dirty="0" smtClean="0"/>
              <a:t>design, and how were their  </a:t>
            </a:r>
            <a:r>
              <a:rPr lang="en-GB" dirty="0"/>
              <a:t>objections phrased? </a:t>
            </a:r>
            <a:endParaRPr lang="en-GB" dirty="0" smtClean="0"/>
          </a:p>
          <a:p>
            <a:pPr marL="285750" lvl="0" indent="-285750" algn="r">
              <a:buFontTx/>
              <a:buChar char="-"/>
            </a:pPr>
            <a:r>
              <a:rPr lang="en-GB" dirty="0" smtClean="0"/>
              <a:t>In </a:t>
            </a:r>
            <a:r>
              <a:rPr lang="en-GB" dirty="0"/>
              <a:t>what ways would critics have preferred the war to be </a:t>
            </a:r>
            <a:r>
              <a:rPr lang="en-GB" dirty="0" smtClean="0"/>
              <a:t>commemorated?</a:t>
            </a:r>
          </a:p>
          <a:p>
            <a:pPr lvl="0" algn="r"/>
            <a:endParaRPr lang="en-GB" dirty="0"/>
          </a:p>
          <a:p>
            <a:pPr marL="285750" lvl="0" indent="-285750" algn="r">
              <a:buFont typeface="Arial" panose="020B0604020202020204" pitchFamily="34" charset="0"/>
              <a:buChar char="•"/>
            </a:pPr>
            <a:r>
              <a:rPr lang="en-GB" b="1" dirty="0" smtClean="0"/>
              <a:t>What </a:t>
            </a:r>
            <a:r>
              <a:rPr lang="en-GB" b="1" dirty="0"/>
              <a:t>is your opinion of </a:t>
            </a:r>
            <a:r>
              <a:rPr lang="en-GB" b="1" dirty="0" smtClean="0"/>
              <a:t>Lin’s design for the VVM?</a:t>
            </a:r>
            <a:endParaRPr lang="en-GB" dirty="0"/>
          </a:p>
        </p:txBody>
      </p:sp>
      <p:pic>
        <p:nvPicPr>
          <p:cNvPr id="13"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1915" y="3076911"/>
            <a:ext cx="2088232" cy="1564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65974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4861998" cy="32390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42" name="Picture 10"/>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1644" r="18009"/>
          <a:stretch/>
        </p:blipFill>
        <p:spPr bwMode="auto">
          <a:xfrm>
            <a:off x="3824693" y="4365104"/>
            <a:ext cx="5319308" cy="24928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217207"/>
            <a:ext cx="4846177" cy="3632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Rectangle 12"/>
          <p:cNvSpPr/>
          <p:nvPr/>
        </p:nvSpPr>
        <p:spPr>
          <a:xfrm>
            <a:off x="4861998" y="-744"/>
            <a:ext cx="4254114" cy="4805071"/>
          </a:xfrm>
          <a:prstGeom prst="rect">
            <a:avLst/>
          </a:prstGeom>
        </p:spPr>
        <p:txBody>
          <a:bodyPr wrap="square" lIns="360000" tIns="360000" rIns="360000" bIns="360000">
            <a:spAutoFit/>
          </a:bodyPr>
          <a:lstStyle/>
          <a:p>
            <a:pPr algn="just"/>
            <a:r>
              <a:rPr lang="en-GB" sz="1400" dirty="0" smtClean="0"/>
              <a:t>Marita Sturken, ‘The Wall and the Screen Memory,’ </a:t>
            </a:r>
            <a:r>
              <a:rPr lang="en-GB" sz="1400" i="1" dirty="0" smtClean="0"/>
              <a:t>Tangled Memories: The Vietnam War, the AIDS Epidemic, and the Politics of Remembering </a:t>
            </a:r>
            <a:r>
              <a:rPr lang="en-GB" sz="1400" dirty="0" smtClean="0"/>
              <a:t>(University of California: London, 1997), pp. 44–84</a:t>
            </a:r>
          </a:p>
          <a:p>
            <a:pPr lvl="0"/>
            <a:endParaRPr lang="en-GB" sz="1600" b="1" dirty="0" smtClean="0"/>
          </a:p>
          <a:p>
            <a:pPr marL="285750" lvl="0" indent="-285750" algn="r">
              <a:buFont typeface="Arial" panose="020B0604020202020204" pitchFamily="34" charset="0"/>
              <a:buChar char="•"/>
            </a:pPr>
            <a:r>
              <a:rPr lang="en-GB" b="1" dirty="0" smtClean="0"/>
              <a:t>What are your opinions of the additions </a:t>
            </a:r>
            <a:r>
              <a:rPr lang="en-GB" b="1" dirty="0"/>
              <a:t>to the Vietnam Veterans Memorial </a:t>
            </a:r>
            <a:r>
              <a:rPr lang="en-GB" b="1" dirty="0" smtClean="0"/>
              <a:t>made </a:t>
            </a:r>
            <a:r>
              <a:rPr lang="en-GB" b="1" dirty="0"/>
              <a:t>since the dedication of Maya Lin’s </a:t>
            </a:r>
            <a:r>
              <a:rPr lang="en-GB" b="1" dirty="0" smtClean="0"/>
              <a:t>wall?</a:t>
            </a:r>
            <a:endParaRPr lang="en-GB" dirty="0"/>
          </a:p>
          <a:p>
            <a:pPr marL="285750" indent="-285750" algn="r">
              <a:buFont typeface="Arial" panose="020B0604020202020204" pitchFamily="34" charset="0"/>
              <a:buChar char="•"/>
            </a:pPr>
            <a:endParaRPr lang="en-GB" dirty="0"/>
          </a:p>
          <a:p>
            <a:pPr marL="285750" lvl="0" indent="-285750" algn="r">
              <a:buFont typeface="Arial" panose="020B0604020202020204" pitchFamily="34" charset="0"/>
              <a:buChar char="•"/>
            </a:pPr>
            <a:r>
              <a:rPr lang="en-GB" b="1" dirty="0"/>
              <a:t>What arguments does Sturken make about issues of race, class and gender in relation to the VVM?</a:t>
            </a:r>
            <a:endParaRPr lang="en-GB" dirty="0"/>
          </a:p>
          <a:p>
            <a:pPr marL="285750" lvl="0" indent="-285750" algn="r">
              <a:buFont typeface="Arial" panose="020B0604020202020204" pitchFamily="34" charset="0"/>
              <a:buChar char="•"/>
            </a:pPr>
            <a:endParaRPr lang="en-GB" sz="1700" dirty="0" smtClean="0"/>
          </a:p>
        </p:txBody>
      </p:sp>
      <p:pic>
        <p:nvPicPr>
          <p:cNvPr id="15" name="Picture 1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75856" y="2650414"/>
            <a:ext cx="2016224" cy="1923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368366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809</TotalTime>
  <Words>1156</Words>
  <Application>Microsoft Office PowerPoint</Application>
  <PresentationFormat>On-screen Show (4:3)</PresentationFormat>
  <Paragraphs>151</Paragraphs>
  <Slides>15</Slides>
  <Notes>12</Notes>
  <HiddenSlides>0</HiddenSlides>
  <MMClips>0</MMClips>
  <ScaleCrop>false</ScaleCrop>
  <HeadingPairs>
    <vt:vector size="4" baseType="variant">
      <vt:variant>
        <vt:lpstr>Theme</vt:lpstr>
      </vt:variant>
      <vt:variant>
        <vt:i4>2</vt:i4>
      </vt:variant>
      <vt:variant>
        <vt:lpstr>Slide Titles</vt:lpstr>
      </vt:variant>
      <vt:variant>
        <vt:i4>15</vt:i4>
      </vt:variant>
    </vt:vector>
  </HeadingPairs>
  <TitlesOfParts>
    <vt:vector size="17" baseType="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cp:lastModifiedBy>
  <cp:revision>19</cp:revision>
  <dcterms:created xsi:type="dcterms:W3CDTF">2015-11-29T18:26:47Z</dcterms:created>
  <dcterms:modified xsi:type="dcterms:W3CDTF">2017-04-23T19:59:32Z</dcterms:modified>
</cp:coreProperties>
</file>