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7" r:id="rId1"/>
  </p:sldMasterIdLst>
  <p:notesMasterIdLst>
    <p:notesMasterId r:id="rId13"/>
  </p:notesMasterIdLst>
  <p:sldIdLst>
    <p:sldId id="256" r:id="rId2"/>
    <p:sldId id="257" r:id="rId3"/>
    <p:sldId id="258" r:id="rId4"/>
    <p:sldId id="267" r:id="rId5"/>
    <p:sldId id="268" r:id="rId6"/>
    <p:sldId id="259" r:id="rId7"/>
    <p:sldId id="261" r:id="rId8"/>
    <p:sldId id="269"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0909" autoAdjust="0"/>
  </p:normalViewPr>
  <p:slideViewPr>
    <p:cSldViewPr snapToGrid="0">
      <p:cViewPr varScale="1">
        <p:scale>
          <a:sx n="64" d="100"/>
          <a:sy n="64" d="100"/>
        </p:scale>
        <p:origin x="1435"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DC19B2-A283-4404-B59A-7D5458990544}" type="datetimeFigureOut">
              <a:rPr lang="en-GB" smtClean="0"/>
              <a:t>05/05/2022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F8D68A-D0DF-435C-ABE3-F82C82A49848}" type="slidenum">
              <a:rPr lang="en-GB" smtClean="0"/>
              <a:t>‹#›</a:t>
            </a:fld>
            <a:endParaRPr lang="en-GB" dirty="0"/>
          </a:p>
        </p:txBody>
      </p:sp>
    </p:spTree>
    <p:extLst>
      <p:ext uri="{BB962C8B-B14F-4D97-AF65-F5344CB8AC3E}">
        <p14:creationId xmlns:p14="http://schemas.microsoft.com/office/powerpoint/2010/main" val="17306047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FF8D68A-D0DF-435C-ABE3-F82C82A49848}" type="slidenum">
              <a:rPr lang="en-GB" smtClean="0"/>
              <a:t>1</a:t>
            </a:fld>
            <a:endParaRPr lang="en-GB" dirty="0"/>
          </a:p>
        </p:txBody>
      </p:sp>
    </p:spTree>
    <p:extLst>
      <p:ext uri="{BB962C8B-B14F-4D97-AF65-F5344CB8AC3E}">
        <p14:creationId xmlns:p14="http://schemas.microsoft.com/office/powerpoint/2010/main" val="7707643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presentation is about the analysis of my employability skills related to my chosen career which is the digital marketing analyst of a renewed technology-based international company. The overall presentation is about the discussion of the intended career choice, employability skills related to the career, analysis of personal employability skills and personal development plan that needs to be improved to achieve both personal and professional goals.</a:t>
            </a:r>
          </a:p>
          <a:p>
            <a:pPr marL="0" indent="0" algn="just">
              <a:buFont typeface="Wingdings" panose="05000000000000000000" pitchFamily="2" charset="2"/>
              <a:buNone/>
            </a:pPr>
            <a:endParaRPr lang="en-GB" dirty="0"/>
          </a:p>
          <a:p>
            <a:r>
              <a:rPr lang="en-GB" dirty="0"/>
              <a:t>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1" dirty="0"/>
          </a:p>
        </p:txBody>
      </p:sp>
      <p:sp>
        <p:nvSpPr>
          <p:cNvPr id="4" name="Slide Number Placeholder 3"/>
          <p:cNvSpPr>
            <a:spLocks noGrp="1"/>
          </p:cNvSpPr>
          <p:nvPr>
            <p:ph type="sldNum" sz="quarter" idx="10"/>
          </p:nvPr>
        </p:nvSpPr>
        <p:spPr/>
        <p:txBody>
          <a:bodyPr/>
          <a:lstStyle/>
          <a:p>
            <a:fld id="{9FF8D68A-D0DF-435C-ABE3-F82C82A49848}" type="slidenum">
              <a:rPr lang="en-GB" smtClean="0"/>
              <a:t>2</a:t>
            </a:fld>
            <a:endParaRPr lang="en-GB" dirty="0"/>
          </a:p>
        </p:txBody>
      </p:sp>
    </p:spTree>
    <p:extLst>
      <p:ext uri="{BB962C8B-B14F-4D97-AF65-F5344CB8AC3E}">
        <p14:creationId xmlns:p14="http://schemas.microsoft.com/office/powerpoint/2010/main" val="29726618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Intended Career and Employability skills related to the chosen career</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keep pace with the technologically advanced era, I have chosen to be the chief digital marketing analyst of an online-based technology company like Amazon and eBay. </a:t>
            </a:r>
          </a:p>
          <a:p>
            <a:r>
              <a:rPr lang="en-GB" sz="1200" kern="1200" dirty="0">
                <a:solidFill>
                  <a:schemeClr val="tx1"/>
                </a:solidFill>
                <a:effectLst/>
                <a:latin typeface="+mn-lt"/>
                <a:ea typeface="+mn-ea"/>
                <a:cs typeface="+mn-cs"/>
              </a:rPr>
              <a:t>Employability skills refer to the transferable skills that are required for the people to make them employable. Communication skills, leadership skills, people skills, data and numeracy skills, and finance and accounting knowledge (the Guardian, 2021). IT-based knowledge, Presentation skill and public speaking skill are the key employability skill. As I have already mentioned that my chosen career is to work in a technology company like eBay and Amazon as the head of the digital marketing functions of the company. For this job, I will be requiring all the skills of employability that have been mentioned above. However, more specifically the employability skills that are very relevant to the chosen career are big data analytics, Artificial Knowledge, Data Science, digital marketing skills, analytical skills, critical reasoning ability and communication skills (</a:t>
            </a:r>
            <a:r>
              <a:rPr lang="en-GB" sz="1200" kern="1200" dirty="0" err="1">
                <a:solidFill>
                  <a:schemeClr val="tx1"/>
                </a:solidFill>
                <a:effectLst/>
                <a:latin typeface="+mn-lt"/>
                <a:ea typeface="+mn-ea"/>
                <a:cs typeface="+mn-cs"/>
              </a:rPr>
              <a:t>Ipate</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Pârvu</a:t>
            </a:r>
            <a:r>
              <a:rPr lang="en-GB" sz="1200" kern="1200" dirty="0">
                <a:solidFill>
                  <a:schemeClr val="tx1"/>
                </a:solidFill>
                <a:effectLst/>
                <a:latin typeface="+mn-lt"/>
                <a:ea typeface="+mn-ea"/>
                <a:cs typeface="+mn-cs"/>
              </a:rPr>
              <a:t>, 2010).</a:t>
            </a:r>
          </a:p>
          <a:p>
            <a:endParaRPr lang="en-GB" dirty="0"/>
          </a:p>
        </p:txBody>
      </p:sp>
      <p:sp>
        <p:nvSpPr>
          <p:cNvPr id="4" name="Slide Number Placeholder 3"/>
          <p:cNvSpPr>
            <a:spLocks noGrp="1"/>
          </p:cNvSpPr>
          <p:nvPr>
            <p:ph type="sldNum" sz="quarter" idx="10"/>
          </p:nvPr>
        </p:nvSpPr>
        <p:spPr/>
        <p:txBody>
          <a:bodyPr/>
          <a:lstStyle/>
          <a:p>
            <a:fld id="{9FF8D68A-D0DF-435C-ABE3-F82C82A49848}" type="slidenum">
              <a:rPr lang="en-GB" smtClean="0"/>
              <a:t>3</a:t>
            </a:fld>
            <a:endParaRPr lang="en-GB" dirty="0"/>
          </a:p>
        </p:txBody>
      </p:sp>
    </p:spTree>
    <p:extLst>
      <p:ext uri="{BB962C8B-B14F-4D97-AF65-F5344CB8AC3E}">
        <p14:creationId xmlns:p14="http://schemas.microsoft.com/office/powerpoint/2010/main" val="5586313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Digital Marketing Skills:</a:t>
            </a:r>
            <a:r>
              <a:rPr lang="en-GB" sz="1200" kern="1200" dirty="0">
                <a:solidFill>
                  <a:schemeClr val="tx1"/>
                </a:solidFill>
                <a:effectLst/>
                <a:latin typeface="+mn-lt"/>
                <a:ea typeface="+mn-ea"/>
                <a:cs typeface="+mn-cs"/>
              </a:rPr>
              <a:t> Digital marketing skills are the most relevant skills for the profession of digital marketing analysts. Digital marketing skills refer to the skills used to analyse the customer’s data make the digital marketing content and help decision and strategy making of the business organisation (digitalmarketinginstitute.com, 2020). This digital marketing skill includes the data analysis skill, video making ability, Knowledge of the search engine optimisation, knowledge of the search engine marketing, analytical capability etc. Good command of these skills will make a person a successful digital marketing analyst.</a:t>
            </a:r>
          </a:p>
          <a:p>
            <a:r>
              <a:rPr lang="en-GB" sz="1200" b="1" kern="1200" dirty="0">
                <a:solidFill>
                  <a:schemeClr val="tx1"/>
                </a:solidFill>
                <a:effectLst/>
                <a:latin typeface="+mn-lt"/>
                <a:ea typeface="+mn-ea"/>
                <a:cs typeface="+mn-cs"/>
              </a:rPr>
              <a:t>Data analytical Skills:</a:t>
            </a:r>
            <a:r>
              <a:rPr lang="en-GB" sz="1200" kern="1200" dirty="0">
                <a:solidFill>
                  <a:schemeClr val="tx1"/>
                </a:solidFill>
                <a:effectLst/>
                <a:latin typeface="+mn-lt"/>
                <a:ea typeface="+mn-ea"/>
                <a:cs typeface="+mn-cs"/>
              </a:rPr>
              <a:t> Digital marketers have to work with data, literally very big data. So, data analytical skills are a must for digital marketing analysts. It is the responsibility of a digital marketing analyst to find the pattern by analysing the data (digitalmarketinginstitute.com, 2020).</a:t>
            </a:r>
          </a:p>
        </p:txBody>
      </p:sp>
      <p:sp>
        <p:nvSpPr>
          <p:cNvPr id="4" name="Slide Number Placeholder 3"/>
          <p:cNvSpPr>
            <a:spLocks noGrp="1"/>
          </p:cNvSpPr>
          <p:nvPr>
            <p:ph type="sldNum" sz="quarter" idx="10"/>
          </p:nvPr>
        </p:nvSpPr>
        <p:spPr/>
        <p:txBody>
          <a:bodyPr/>
          <a:lstStyle/>
          <a:p>
            <a:fld id="{9FF8D68A-D0DF-435C-ABE3-F82C82A49848}" type="slidenum">
              <a:rPr lang="en-GB" smtClean="0"/>
              <a:t>4</a:t>
            </a:fld>
            <a:endParaRPr lang="en-GB" dirty="0"/>
          </a:p>
        </p:txBody>
      </p:sp>
    </p:spTree>
    <p:extLst>
      <p:ext uri="{BB962C8B-B14F-4D97-AF65-F5344CB8AC3E}">
        <p14:creationId xmlns:p14="http://schemas.microsoft.com/office/powerpoint/2010/main" val="41598928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Critical thinking and analytical skills:</a:t>
            </a:r>
            <a:r>
              <a:rPr lang="en-GB" sz="1200" kern="1200" dirty="0">
                <a:solidFill>
                  <a:schemeClr val="tx1"/>
                </a:solidFill>
                <a:effectLst/>
                <a:latin typeface="+mn-lt"/>
                <a:ea typeface="+mn-ea"/>
                <a:cs typeface="+mn-cs"/>
              </a:rPr>
              <a:t> Critical thinking and analytical skill refer to the method or process through which one person interprets, obtains and uses the facts, data and knowledge by exercising the logical thinking in the analysis process and ultimately solving the problems that are useful for the decision. This skill is essential for making the digital marketing decision of the company</a:t>
            </a:r>
          </a:p>
          <a:p>
            <a:r>
              <a:rPr lang="en-GB" sz="1200" b="1" kern="1200" dirty="0">
                <a:solidFill>
                  <a:schemeClr val="tx1"/>
                </a:solidFill>
                <a:effectLst/>
                <a:latin typeface="+mn-lt"/>
                <a:ea typeface="+mn-ea"/>
                <a:cs typeface="+mn-cs"/>
              </a:rPr>
              <a:t>Communication skill:</a:t>
            </a:r>
            <a:r>
              <a:rPr lang="en-GB" sz="1200" kern="1200" dirty="0">
                <a:solidFill>
                  <a:schemeClr val="tx1"/>
                </a:solidFill>
                <a:effectLst/>
                <a:latin typeface="+mn-lt"/>
                <a:ea typeface="+mn-ea"/>
                <a:cs typeface="+mn-cs"/>
              </a:rPr>
              <a:t> Communication skill refers to the ability to communicate properly. Communication skill is essential for every career as it the key to the success of any business organisation. Digital marketing must have the communication skill to communicate the result of the data analysis (</a:t>
            </a:r>
            <a:r>
              <a:rPr lang="en-GB" sz="1200" kern="1200" dirty="0" err="1">
                <a:solidFill>
                  <a:schemeClr val="tx1"/>
                </a:solidFill>
                <a:effectLst/>
                <a:latin typeface="+mn-lt"/>
                <a:ea typeface="+mn-ea"/>
                <a:cs typeface="+mn-cs"/>
              </a:rPr>
              <a:t>Zentner</a:t>
            </a:r>
            <a:r>
              <a:rPr lang="en-GB" sz="1200" kern="1200" dirty="0">
                <a:solidFill>
                  <a:schemeClr val="tx1"/>
                </a:solidFill>
                <a:effectLst/>
                <a:latin typeface="+mn-lt"/>
                <a:ea typeface="+mn-ea"/>
                <a:cs typeface="+mn-cs"/>
              </a:rPr>
              <a:t>, 2016).</a:t>
            </a:r>
          </a:p>
        </p:txBody>
      </p:sp>
      <p:sp>
        <p:nvSpPr>
          <p:cNvPr id="4" name="Slide Number Placeholder 3"/>
          <p:cNvSpPr>
            <a:spLocks noGrp="1"/>
          </p:cNvSpPr>
          <p:nvPr>
            <p:ph type="sldNum" sz="quarter" idx="10"/>
          </p:nvPr>
        </p:nvSpPr>
        <p:spPr/>
        <p:txBody>
          <a:bodyPr/>
          <a:lstStyle/>
          <a:p>
            <a:fld id="{9FF8D68A-D0DF-435C-ABE3-F82C82A49848}" type="slidenum">
              <a:rPr lang="en-GB" smtClean="0"/>
              <a:t>5</a:t>
            </a:fld>
            <a:endParaRPr lang="en-GB" dirty="0"/>
          </a:p>
        </p:txBody>
      </p:sp>
    </p:spTree>
    <p:extLst>
      <p:ext uri="{BB962C8B-B14F-4D97-AF65-F5344CB8AC3E}">
        <p14:creationId xmlns:p14="http://schemas.microsoft.com/office/powerpoint/2010/main" val="33789295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dirty="0"/>
              <a:t>Personal</a:t>
            </a:r>
            <a:r>
              <a:rPr lang="en-GB" sz="1200" b="1" baseline="0" dirty="0"/>
              <a:t> SWOT Analysis</a:t>
            </a:r>
          </a:p>
          <a:p>
            <a:r>
              <a:rPr lang="en-GB" sz="1200" kern="1200" dirty="0">
                <a:solidFill>
                  <a:schemeClr val="tx1"/>
                </a:solidFill>
                <a:effectLst/>
                <a:latin typeface="+mn-lt"/>
                <a:ea typeface="+mn-ea"/>
                <a:cs typeface="+mn-cs"/>
              </a:rPr>
              <a:t>Personal SWOT analysis refers to the analysis of the personal strengths and weaknesses as well as the theatres and opportunities. My personal SWOT analysis relevant to the chosen career is given below as follows-</a:t>
            </a:r>
          </a:p>
          <a:p>
            <a:r>
              <a:rPr lang="en-GB" sz="1200" kern="1200" dirty="0">
                <a:solidFill>
                  <a:schemeClr val="tx1"/>
                </a:solidFill>
                <a:effectLst/>
                <a:latin typeface="+mn-lt"/>
                <a:ea typeface="+mn-ea"/>
                <a:cs typeface="+mn-cs"/>
              </a:rPr>
              <a:t>Opportunities </a:t>
            </a:r>
          </a:p>
          <a:p>
            <a:r>
              <a:rPr lang="en-GB" sz="1200" kern="1200" dirty="0">
                <a:solidFill>
                  <a:schemeClr val="tx1"/>
                </a:solidFill>
                <a:effectLst/>
                <a:latin typeface="+mn-lt"/>
                <a:ea typeface="+mn-ea"/>
                <a:cs typeface="+mn-cs"/>
              </a:rPr>
              <a:t>Threats </a:t>
            </a:r>
          </a:p>
          <a:p>
            <a:r>
              <a:rPr lang="en-GB" sz="1200" kern="1200" dirty="0">
                <a:solidFill>
                  <a:schemeClr val="tx1"/>
                </a:solidFill>
                <a:effectLst/>
                <a:latin typeface="+mn-lt"/>
                <a:ea typeface="+mn-ea"/>
                <a:cs typeface="+mn-cs"/>
              </a:rPr>
              <a:t>The business world is moving to the online and digital platforms which will open a new era for the digital marketing manager.</a:t>
            </a:r>
          </a:p>
          <a:p>
            <a:r>
              <a:rPr lang="en-GB" sz="1200" kern="1200" dirty="0">
                <a:solidFill>
                  <a:schemeClr val="tx1"/>
                </a:solidFill>
                <a:effectLst/>
                <a:latin typeface="+mn-lt"/>
                <a:ea typeface="+mn-ea"/>
                <a:cs typeface="+mn-cs"/>
              </a:rPr>
              <a:t>The demand for digital marketing analysts is increasing.</a:t>
            </a:r>
          </a:p>
          <a:p>
            <a:r>
              <a:rPr lang="en-GB" sz="1200" kern="1200" dirty="0">
                <a:solidFill>
                  <a:schemeClr val="tx1"/>
                </a:solidFill>
                <a:effectLst/>
                <a:latin typeface="+mn-lt"/>
                <a:ea typeface="+mn-ea"/>
                <a:cs typeface="+mn-cs"/>
              </a:rPr>
              <a:t>The technology-based business will likely experience the highest growth in the near future.</a:t>
            </a:r>
          </a:p>
          <a:p>
            <a:r>
              <a:rPr lang="en-GB" sz="1200" kern="1200" dirty="0">
                <a:solidFill>
                  <a:schemeClr val="tx1"/>
                </a:solidFill>
                <a:effectLst/>
                <a:latin typeface="+mn-lt"/>
                <a:ea typeface="+mn-ea"/>
                <a:cs typeface="+mn-cs"/>
              </a:rPr>
              <a:t>Job marketing has become too much competition.</a:t>
            </a:r>
          </a:p>
          <a:p>
            <a:r>
              <a:rPr lang="en-GB" sz="1200" kern="1200" dirty="0">
                <a:solidFill>
                  <a:schemeClr val="tx1"/>
                </a:solidFill>
                <a:effectLst/>
                <a:latin typeface="+mn-lt"/>
                <a:ea typeface="+mn-ea"/>
                <a:cs typeface="+mn-cs"/>
              </a:rPr>
              <a:t>Many jobs are taken away by digital technology and automation.</a:t>
            </a:r>
          </a:p>
          <a:p>
            <a:r>
              <a:rPr lang="en-GB" sz="1200" kern="1200" dirty="0">
                <a:solidFill>
                  <a:schemeClr val="tx1"/>
                </a:solidFill>
                <a:effectLst/>
                <a:latin typeface="+mn-lt"/>
                <a:ea typeface="+mn-ea"/>
                <a:cs typeface="+mn-cs"/>
              </a:rPr>
              <a:t>Frequent reskilling might be challenging</a:t>
            </a:r>
          </a:p>
          <a:p>
            <a:r>
              <a:rPr lang="en-GB" sz="1200" kern="1200" dirty="0">
                <a:solidFill>
                  <a:schemeClr val="tx1"/>
                </a:solidFill>
                <a:effectLst/>
                <a:latin typeface="+mn-lt"/>
                <a:ea typeface="+mn-ea"/>
                <a:cs typeface="+mn-cs"/>
              </a:rPr>
              <a:t>Strengths </a:t>
            </a:r>
          </a:p>
          <a:p>
            <a:r>
              <a:rPr lang="en-GB" sz="1200" kern="1200" dirty="0">
                <a:solidFill>
                  <a:schemeClr val="tx1"/>
                </a:solidFill>
                <a:effectLst/>
                <a:latin typeface="+mn-lt"/>
                <a:ea typeface="+mn-ea"/>
                <a:cs typeface="+mn-cs"/>
              </a:rPr>
              <a:t>Weakness /Improvement areas </a:t>
            </a:r>
          </a:p>
          <a:p>
            <a:r>
              <a:rPr lang="en-GB" sz="1200" kern="1200" dirty="0">
                <a:solidFill>
                  <a:schemeClr val="tx1"/>
                </a:solidFill>
                <a:effectLst/>
                <a:latin typeface="+mn-lt"/>
                <a:ea typeface="+mn-ea"/>
                <a:cs typeface="+mn-cs"/>
              </a:rPr>
              <a:t>I am very good at communicating with people. So I have excellent communication skills.</a:t>
            </a:r>
          </a:p>
          <a:p>
            <a:r>
              <a:rPr lang="en-GB" sz="1200" kern="1200" dirty="0">
                <a:solidFill>
                  <a:schemeClr val="tx1"/>
                </a:solidFill>
                <a:effectLst/>
                <a:latin typeface="+mn-lt"/>
                <a:ea typeface="+mn-ea"/>
                <a:cs typeface="+mn-cs"/>
              </a:rPr>
              <a:t>I have also a good command of presentation skills.</a:t>
            </a:r>
          </a:p>
          <a:p>
            <a:r>
              <a:rPr lang="en-GB" sz="1200" kern="1200" dirty="0">
                <a:solidFill>
                  <a:schemeClr val="tx1"/>
                </a:solidFill>
                <a:effectLst/>
                <a:latin typeface="+mn-lt"/>
                <a:ea typeface="+mn-ea"/>
                <a:cs typeface="+mn-cs"/>
              </a:rPr>
              <a:t>I think I am very cable of leadership skills.</a:t>
            </a:r>
          </a:p>
          <a:p>
            <a:r>
              <a:rPr lang="en-GB" sz="1200" kern="1200" dirty="0">
                <a:solidFill>
                  <a:schemeClr val="tx1"/>
                </a:solidFill>
                <a:effectLst/>
                <a:latin typeface="+mn-lt"/>
                <a:ea typeface="+mn-ea"/>
                <a:cs typeface="+mn-cs"/>
              </a:rPr>
              <a:t>I have the ability to build rapport quickly with people.</a:t>
            </a:r>
          </a:p>
          <a:p>
            <a:r>
              <a:rPr lang="en-GB" sz="1200" kern="1200" dirty="0">
                <a:solidFill>
                  <a:schemeClr val="tx1"/>
                </a:solidFill>
                <a:effectLst/>
                <a:latin typeface="+mn-lt"/>
                <a:ea typeface="+mn-ea"/>
                <a:cs typeface="+mn-cs"/>
              </a:rPr>
              <a:t>I have basic knowledge of data science.</a:t>
            </a:r>
          </a:p>
          <a:p>
            <a:r>
              <a:rPr lang="en-GB" sz="1200" kern="1200" dirty="0">
                <a:solidFill>
                  <a:schemeClr val="tx1"/>
                </a:solidFill>
                <a:effectLst/>
                <a:latin typeface="+mn-lt"/>
                <a:ea typeface="+mn-ea"/>
                <a:cs typeface="+mn-cs"/>
              </a:rPr>
              <a:t>My data analytical skills need to be improved </a:t>
            </a:r>
          </a:p>
          <a:p>
            <a:r>
              <a:rPr lang="en-GB" sz="1200" kern="1200" dirty="0">
                <a:solidFill>
                  <a:schemeClr val="tx1"/>
                </a:solidFill>
                <a:effectLst/>
                <a:latin typeface="+mn-lt"/>
                <a:ea typeface="+mn-ea"/>
                <a:cs typeface="+mn-cs"/>
              </a:rPr>
              <a:t>My digital marketing skills need to be improved to the pro level.</a:t>
            </a:r>
          </a:p>
          <a:p>
            <a:r>
              <a:rPr lang="en-GB" sz="1200" kern="1200" dirty="0">
                <a:solidFill>
                  <a:schemeClr val="tx1"/>
                </a:solidFill>
                <a:effectLst/>
                <a:latin typeface="+mn-lt"/>
                <a:ea typeface="+mn-ea"/>
                <a:cs typeface="+mn-cs"/>
              </a:rPr>
              <a:t>I have to work on data science and artificial intelligence.</a:t>
            </a:r>
          </a:p>
          <a:p>
            <a:r>
              <a:rPr lang="en-GB" sz="1200" kern="1200" dirty="0">
                <a:solidFill>
                  <a:schemeClr val="tx1"/>
                </a:solidFill>
                <a:effectLst/>
                <a:latin typeface="+mn-lt"/>
                <a:ea typeface="+mn-ea"/>
                <a:cs typeface="+mn-cs"/>
              </a:rPr>
              <a:t>My decision machining skill needs to be improved.</a:t>
            </a:r>
          </a:p>
          <a:p>
            <a:r>
              <a:rPr lang="en-GB" sz="1200" kern="1200" dirty="0">
                <a:solidFill>
                  <a:schemeClr val="tx1"/>
                </a:solidFill>
                <a:effectLst/>
                <a:latin typeface="+mn-lt"/>
                <a:ea typeface="+mn-ea"/>
                <a:cs typeface="+mn-cs"/>
              </a:rPr>
              <a:t>I need to work on my critical thinking and critical reasoning ability.</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1" dirty="0"/>
          </a:p>
        </p:txBody>
      </p:sp>
      <p:sp>
        <p:nvSpPr>
          <p:cNvPr id="4" name="Slide Number Placeholder 3"/>
          <p:cNvSpPr>
            <a:spLocks noGrp="1"/>
          </p:cNvSpPr>
          <p:nvPr>
            <p:ph type="sldNum" sz="quarter" idx="10"/>
          </p:nvPr>
        </p:nvSpPr>
        <p:spPr/>
        <p:txBody>
          <a:bodyPr/>
          <a:lstStyle/>
          <a:p>
            <a:fld id="{9FF8D68A-D0DF-435C-ABE3-F82C82A49848}" type="slidenum">
              <a:rPr lang="en-GB" smtClean="0"/>
              <a:t>6</a:t>
            </a:fld>
            <a:endParaRPr lang="en-GB" dirty="0"/>
          </a:p>
        </p:txBody>
      </p:sp>
    </p:spTree>
    <p:extLst>
      <p:ext uri="{BB962C8B-B14F-4D97-AF65-F5344CB8AC3E}">
        <p14:creationId xmlns:p14="http://schemas.microsoft.com/office/powerpoint/2010/main" val="31147889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Skill That I have </a:t>
            </a:r>
          </a:p>
          <a:p>
            <a:r>
              <a:rPr lang="en-GB" sz="1200" kern="1200" dirty="0">
                <a:solidFill>
                  <a:schemeClr val="tx1"/>
                </a:solidFill>
                <a:effectLst/>
                <a:latin typeface="+mn-lt"/>
                <a:ea typeface="+mn-ea"/>
                <a:cs typeface="+mn-cs"/>
              </a:rPr>
              <a:t>Communication skills: I have very excellent communication skills both oral and written. In my academic life, I have communicated with different through which I have learned this skill. I have communicated with my tutors regarding the assignments, and I have made communication with different parties of the organisation to collect data for the research purpose (</a:t>
            </a:r>
            <a:r>
              <a:rPr lang="en-GB" sz="1200" kern="1200" dirty="0" err="1">
                <a:solidFill>
                  <a:schemeClr val="tx1"/>
                </a:solidFill>
                <a:effectLst/>
                <a:latin typeface="+mn-lt"/>
                <a:ea typeface="+mn-ea"/>
                <a:cs typeface="+mn-cs"/>
              </a:rPr>
              <a:t>Zentner</a:t>
            </a:r>
            <a:r>
              <a:rPr lang="en-GB" sz="1200" kern="1200" dirty="0">
                <a:solidFill>
                  <a:schemeClr val="tx1"/>
                </a:solidFill>
                <a:effectLst/>
                <a:latin typeface="+mn-lt"/>
                <a:ea typeface="+mn-ea"/>
                <a:cs typeface="+mn-cs"/>
              </a:rPr>
              <a:t>, 2016). This made me a good communicator. </a:t>
            </a:r>
          </a:p>
          <a:p>
            <a:r>
              <a:rPr lang="en-GB" sz="1200" kern="1200" dirty="0">
                <a:solidFill>
                  <a:schemeClr val="tx1"/>
                </a:solidFill>
                <a:effectLst/>
                <a:latin typeface="+mn-lt"/>
                <a:ea typeface="+mn-ea"/>
                <a:cs typeface="+mn-cs"/>
              </a:rPr>
              <a:t>Leadership skill: I have also possessed good leadership skills. I have become good at leadership skills by leading different groups in my university life. This leadership skill will help me to lead the digital marketing team of the business organisation.</a:t>
            </a:r>
          </a:p>
          <a:p>
            <a:r>
              <a:rPr lang="en-GB" sz="1200" kern="1200" dirty="0">
                <a:solidFill>
                  <a:schemeClr val="tx1"/>
                </a:solidFill>
                <a:effectLst/>
                <a:latin typeface="+mn-lt"/>
                <a:ea typeface="+mn-ea"/>
                <a:cs typeface="+mn-cs"/>
              </a:rPr>
              <a:t>Presentation and public speaking skills: I have also presented and public speaking skills. The presentation was a mandatory requirement in my different courses. I have practised a lot about the presentation. This skill will be useful in my professional life to present the results to the boards.</a:t>
            </a:r>
          </a:p>
          <a:p>
            <a:r>
              <a:rPr lang="en-GB" sz="1200" kern="1200" dirty="0">
                <a:solidFill>
                  <a:schemeClr val="tx1"/>
                </a:solidFill>
                <a:effectLst/>
                <a:latin typeface="+mn-lt"/>
                <a:ea typeface="+mn-ea"/>
                <a:cs typeface="+mn-cs"/>
              </a:rPr>
              <a:t>Excel Skill: I have good at Microsoft excel. I have learned it from taking an online course and practising different data analyses of my academic life.</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1" dirty="0"/>
          </a:p>
          <a:p>
            <a:endParaRPr lang="en-GB" dirty="0"/>
          </a:p>
        </p:txBody>
      </p:sp>
      <p:sp>
        <p:nvSpPr>
          <p:cNvPr id="4" name="Slide Number Placeholder 3"/>
          <p:cNvSpPr>
            <a:spLocks noGrp="1"/>
          </p:cNvSpPr>
          <p:nvPr>
            <p:ph type="sldNum" sz="quarter" idx="10"/>
          </p:nvPr>
        </p:nvSpPr>
        <p:spPr/>
        <p:txBody>
          <a:bodyPr/>
          <a:lstStyle/>
          <a:p>
            <a:fld id="{9FF8D68A-D0DF-435C-ABE3-F82C82A49848}" type="slidenum">
              <a:rPr lang="en-GB" smtClean="0"/>
              <a:t>7</a:t>
            </a:fld>
            <a:endParaRPr lang="en-GB" dirty="0"/>
          </a:p>
        </p:txBody>
      </p:sp>
    </p:spTree>
    <p:extLst>
      <p:ext uri="{BB962C8B-B14F-4D97-AF65-F5344CB8AC3E}">
        <p14:creationId xmlns:p14="http://schemas.microsoft.com/office/powerpoint/2010/main" val="25283150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Skill That I need to Improve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skills that I need to improve mostly are data analytical skills, digital marketing skills, Artificial intelligence and machine learning, critical thinking and reasoning and teamwork skill. All these skills are necessary to perform well and get the promotion in the organisation and ultimately accomplish the personal and professional goals (the Guardian, 2015). The improvement plan for these required skills is given below with a PDP</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1" dirty="0"/>
          </a:p>
          <a:p>
            <a:endParaRPr lang="en-GB" dirty="0"/>
          </a:p>
        </p:txBody>
      </p:sp>
      <p:sp>
        <p:nvSpPr>
          <p:cNvPr id="4" name="Slide Number Placeholder 3"/>
          <p:cNvSpPr>
            <a:spLocks noGrp="1"/>
          </p:cNvSpPr>
          <p:nvPr>
            <p:ph type="sldNum" sz="quarter" idx="10"/>
          </p:nvPr>
        </p:nvSpPr>
        <p:spPr/>
        <p:txBody>
          <a:bodyPr/>
          <a:lstStyle/>
          <a:p>
            <a:fld id="{9FF8D68A-D0DF-435C-ABE3-F82C82A49848}" type="slidenum">
              <a:rPr lang="en-GB" smtClean="0"/>
              <a:t>8</a:t>
            </a:fld>
            <a:endParaRPr lang="en-GB" dirty="0"/>
          </a:p>
        </p:txBody>
      </p:sp>
    </p:spTree>
    <p:extLst>
      <p:ext uri="{BB962C8B-B14F-4D97-AF65-F5344CB8AC3E}">
        <p14:creationId xmlns:p14="http://schemas.microsoft.com/office/powerpoint/2010/main" val="39067975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Goals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Actions required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Resources Required</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Timeline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Digital marketing skills</a:t>
            </a:r>
          </a:p>
          <a:p>
            <a:r>
              <a:rPr lang="en-GB" sz="1200" kern="1200" dirty="0">
                <a:solidFill>
                  <a:schemeClr val="tx1"/>
                </a:solidFill>
                <a:effectLst/>
                <a:latin typeface="+mn-lt"/>
                <a:ea typeface="+mn-ea"/>
                <a:cs typeface="+mn-cs"/>
              </a:rPr>
              <a:t>Taking a course on E-mail marketing, Facebook Marketing, Instagram marketing and other digital marketing.</a:t>
            </a:r>
          </a:p>
          <a:p>
            <a:r>
              <a:rPr lang="en-GB" sz="1200" kern="1200" dirty="0">
                <a:solidFill>
                  <a:schemeClr val="tx1"/>
                </a:solidFill>
                <a:effectLst/>
                <a:latin typeface="+mn-lt"/>
                <a:ea typeface="+mn-ea"/>
                <a:cs typeface="+mn-cs"/>
              </a:rPr>
              <a:t>A paid course like Coursera, Tutorial, YouTube </a:t>
            </a:r>
          </a:p>
          <a:p>
            <a:r>
              <a:rPr lang="en-GB" sz="1200" b="1" kern="1200" dirty="0">
                <a:solidFill>
                  <a:schemeClr val="tx1"/>
                </a:solidFill>
                <a:effectLst/>
                <a:latin typeface="+mn-lt"/>
                <a:ea typeface="+mn-ea"/>
                <a:cs typeface="+mn-cs"/>
              </a:rPr>
              <a:t>By June 2022</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Data analytical skill </a:t>
            </a:r>
          </a:p>
          <a:p>
            <a:r>
              <a:rPr lang="en-GB" sz="1200" kern="1200" dirty="0">
                <a:solidFill>
                  <a:schemeClr val="tx1"/>
                </a:solidFill>
                <a:effectLst/>
                <a:latin typeface="+mn-lt"/>
                <a:ea typeface="+mn-ea"/>
                <a:cs typeface="+mn-cs"/>
              </a:rPr>
              <a:t>Taking online and offline courses on data analytics and data science. Read different resources related to data analysis</a:t>
            </a:r>
          </a:p>
          <a:p>
            <a:r>
              <a:rPr lang="en-GB" sz="1200" kern="1200" dirty="0">
                <a:solidFill>
                  <a:schemeClr val="tx1"/>
                </a:solidFill>
                <a:effectLst/>
                <a:latin typeface="+mn-lt"/>
                <a:ea typeface="+mn-ea"/>
                <a:cs typeface="+mn-cs"/>
              </a:rPr>
              <a:t>Learning app and website, Articles, journals and tutorial</a:t>
            </a:r>
          </a:p>
          <a:p>
            <a:r>
              <a:rPr lang="en-GB" sz="1200" b="1" kern="1200" dirty="0">
                <a:solidFill>
                  <a:schemeClr val="tx1"/>
                </a:solidFill>
                <a:effectLst/>
                <a:latin typeface="+mn-lt"/>
                <a:ea typeface="+mn-ea"/>
                <a:cs typeface="+mn-cs"/>
              </a:rPr>
              <a:t>By May 2022</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Artificial Intelligence and Machine learning  </a:t>
            </a:r>
          </a:p>
          <a:p>
            <a:r>
              <a:rPr lang="en-GB" sz="1200" kern="1200" dirty="0">
                <a:solidFill>
                  <a:schemeClr val="tx1"/>
                </a:solidFill>
                <a:effectLst/>
                <a:latin typeface="+mn-lt"/>
                <a:ea typeface="+mn-ea"/>
                <a:cs typeface="+mn-cs"/>
              </a:rPr>
              <a:t>Taking online and offline courses on Artificial Intelligence and Machine learning. Work as an intern under an experienced person regarding this sector. </a:t>
            </a:r>
          </a:p>
          <a:p>
            <a:r>
              <a:rPr lang="en-GB" sz="1200" kern="1200" dirty="0">
                <a:solidFill>
                  <a:schemeClr val="tx1"/>
                </a:solidFill>
                <a:effectLst/>
                <a:latin typeface="+mn-lt"/>
                <a:ea typeface="+mn-ea"/>
                <a:cs typeface="+mn-cs"/>
              </a:rPr>
              <a:t>Learning apps and websites, Articles, YouTube journals and tutorials get training from an experienced guy.</a:t>
            </a:r>
          </a:p>
          <a:p>
            <a:r>
              <a:rPr lang="en-GB" sz="1200" b="1" kern="1200" dirty="0">
                <a:solidFill>
                  <a:schemeClr val="tx1"/>
                </a:solidFill>
                <a:effectLst/>
                <a:latin typeface="+mn-lt"/>
                <a:ea typeface="+mn-ea"/>
                <a:cs typeface="+mn-cs"/>
              </a:rPr>
              <a:t>By July 2022</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Analytical and decision-making skills</a:t>
            </a:r>
          </a:p>
          <a:p>
            <a:r>
              <a:rPr lang="en-GB" sz="1200" kern="1200" dirty="0">
                <a:solidFill>
                  <a:schemeClr val="tx1"/>
                </a:solidFill>
                <a:effectLst/>
                <a:latin typeface="+mn-lt"/>
                <a:ea typeface="+mn-ea"/>
                <a:cs typeface="+mn-cs"/>
              </a:rPr>
              <a:t>Explore different real-life cases. Attend different math Olympiad and case competition</a:t>
            </a:r>
          </a:p>
          <a:p>
            <a:r>
              <a:rPr lang="en-GB" sz="1200" kern="1200" dirty="0">
                <a:solidFill>
                  <a:schemeClr val="tx1"/>
                </a:solidFill>
                <a:effectLst/>
                <a:latin typeface="+mn-lt"/>
                <a:ea typeface="+mn-ea"/>
                <a:cs typeface="+mn-cs"/>
              </a:rPr>
              <a:t>Internet, Laptop YouTube, Tutorial and articles</a:t>
            </a:r>
          </a:p>
          <a:p>
            <a:r>
              <a:rPr lang="en-GB" sz="1200" b="1" kern="1200" dirty="0">
                <a:solidFill>
                  <a:schemeClr val="tx1"/>
                </a:solidFill>
                <a:effectLst/>
                <a:latin typeface="+mn-lt"/>
                <a:ea typeface="+mn-ea"/>
                <a:cs typeface="+mn-cs"/>
              </a:rPr>
              <a:t>By July 2022</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FF8D68A-D0DF-435C-ABE3-F82C82A49848}" type="slidenum">
              <a:rPr lang="en-GB" smtClean="0"/>
              <a:t>9</a:t>
            </a:fld>
            <a:endParaRPr lang="en-GB" dirty="0"/>
          </a:p>
        </p:txBody>
      </p:sp>
    </p:spTree>
    <p:extLst>
      <p:ext uri="{BB962C8B-B14F-4D97-AF65-F5344CB8AC3E}">
        <p14:creationId xmlns:p14="http://schemas.microsoft.com/office/powerpoint/2010/main" val="12573624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dirty="0"/>
              <a:t>Conclusion</a:t>
            </a:r>
          </a:p>
          <a:p>
            <a:r>
              <a:rPr lang="en-GB" sz="1200" kern="1200" dirty="0">
                <a:solidFill>
                  <a:schemeClr val="tx1"/>
                </a:solidFill>
                <a:effectLst/>
                <a:latin typeface="+mn-lt"/>
                <a:ea typeface="+mn-ea"/>
                <a:cs typeface="+mn-cs"/>
              </a:rPr>
              <a:t>The career choice is a very crucial decision for everyone. It is very important for me to choose the right career in which I will find the happiness and passion and in which I will be shining by applying my learning over the years. The existing world is technology-based. To survive and succeed in this extremely competitive world, I have to choose a career that will have a great growth opportunity in future. There I have chosen to work as a digital marketing analyst.</a:t>
            </a:r>
          </a:p>
        </p:txBody>
      </p:sp>
      <p:sp>
        <p:nvSpPr>
          <p:cNvPr id="4" name="Slide Number Placeholder 3"/>
          <p:cNvSpPr>
            <a:spLocks noGrp="1"/>
          </p:cNvSpPr>
          <p:nvPr>
            <p:ph type="sldNum" sz="quarter" idx="10"/>
          </p:nvPr>
        </p:nvSpPr>
        <p:spPr/>
        <p:txBody>
          <a:bodyPr/>
          <a:lstStyle/>
          <a:p>
            <a:fld id="{9FF8D68A-D0DF-435C-ABE3-F82C82A49848}" type="slidenum">
              <a:rPr lang="en-GB" smtClean="0"/>
              <a:t>10</a:t>
            </a:fld>
            <a:endParaRPr lang="en-GB" dirty="0"/>
          </a:p>
        </p:txBody>
      </p:sp>
    </p:spTree>
    <p:extLst>
      <p:ext uri="{BB962C8B-B14F-4D97-AF65-F5344CB8AC3E}">
        <p14:creationId xmlns:p14="http://schemas.microsoft.com/office/powerpoint/2010/main" val="27498070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dirty="0"/>
              <a:t>References</a:t>
            </a:r>
          </a:p>
          <a:p>
            <a:r>
              <a:rPr lang="en-GB" sz="1200" kern="1200" dirty="0" err="1">
                <a:solidFill>
                  <a:schemeClr val="tx1"/>
                </a:solidFill>
                <a:effectLst/>
                <a:latin typeface="+mn-lt"/>
                <a:ea typeface="+mn-ea"/>
                <a:cs typeface="+mn-cs"/>
              </a:rPr>
              <a:t>Ipate</a:t>
            </a:r>
            <a:r>
              <a:rPr lang="en-GB" sz="1200" kern="1200" dirty="0">
                <a:solidFill>
                  <a:schemeClr val="tx1"/>
                </a:solidFill>
                <a:effectLst/>
                <a:latin typeface="+mn-lt"/>
                <a:ea typeface="+mn-ea"/>
                <a:cs typeface="+mn-cs"/>
              </a:rPr>
              <a:t>, D.M. and </a:t>
            </a:r>
            <a:r>
              <a:rPr lang="en-GB" sz="1200" kern="1200" dirty="0" err="1">
                <a:solidFill>
                  <a:schemeClr val="tx1"/>
                </a:solidFill>
                <a:effectLst/>
                <a:latin typeface="+mn-lt"/>
                <a:ea typeface="+mn-ea"/>
                <a:cs typeface="+mn-cs"/>
              </a:rPr>
              <a:t>Pârvu</a:t>
            </a:r>
            <a:r>
              <a:rPr lang="en-GB" sz="1200" kern="1200" dirty="0">
                <a:solidFill>
                  <a:schemeClr val="tx1"/>
                </a:solidFill>
                <a:effectLst/>
                <a:latin typeface="+mn-lt"/>
                <a:ea typeface="+mn-ea"/>
                <a:cs typeface="+mn-cs"/>
              </a:rPr>
              <a:t>, I.U.L.I.A.N.A., 2010, June. Employability Skills for the </a:t>
            </a:r>
            <a:r>
              <a:rPr lang="en-GB" sz="1200" kern="1200" dirty="0" err="1">
                <a:solidFill>
                  <a:schemeClr val="tx1"/>
                </a:solidFill>
                <a:effectLst/>
                <a:latin typeface="+mn-lt"/>
                <a:ea typeface="+mn-ea"/>
                <a:cs typeface="+mn-cs"/>
              </a:rPr>
              <a:t>Knowledgedriven</a:t>
            </a:r>
            <a:r>
              <a:rPr lang="en-GB" sz="1200" kern="1200" dirty="0">
                <a:solidFill>
                  <a:schemeClr val="tx1"/>
                </a:solidFill>
                <a:effectLst/>
                <a:latin typeface="+mn-lt"/>
                <a:ea typeface="+mn-ea"/>
                <a:cs typeface="+mn-cs"/>
              </a:rPr>
              <a:t> Economy. In </a:t>
            </a:r>
            <a:r>
              <a:rPr lang="en-GB" sz="1200" i="1" kern="1200" dirty="0">
                <a:solidFill>
                  <a:schemeClr val="tx1"/>
                </a:solidFill>
                <a:effectLst/>
                <a:latin typeface="+mn-lt"/>
                <a:ea typeface="+mn-ea"/>
                <a:cs typeface="+mn-cs"/>
              </a:rPr>
              <a:t>4th World Congress on the Advancement of Scholarly Research in Science, Economics, Law and Culture</a:t>
            </a:r>
            <a:r>
              <a:rPr lang="en-GB" sz="1200" kern="1200" dirty="0">
                <a:solidFill>
                  <a:schemeClr val="tx1"/>
                </a:solidFill>
                <a:effectLst/>
                <a:latin typeface="+mn-lt"/>
                <a:ea typeface="+mn-ea"/>
                <a:cs typeface="+mn-cs"/>
              </a:rPr>
              <a:t> (Vol. 4, pp. 101-107).</a:t>
            </a:r>
          </a:p>
          <a:p>
            <a:r>
              <a:rPr lang="en-GB" sz="1200" kern="1200" dirty="0">
                <a:solidFill>
                  <a:schemeClr val="tx1"/>
                </a:solidFill>
                <a:effectLst/>
                <a:latin typeface="+mn-lt"/>
                <a:ea typeface="+mn-ea"/>
                <a:cs typeface="+mn-cs"/>
              </a:rPr>
              <a:t>digitalmarketinginstitute.com. (2020). </a:t>
            </a:r>
            <a:r>
              <a:rPr lang="en-GB" sz="1200" i="1" kern="1200" dirty="0">
                <a:solidFill>
                  <a:schemeClr val="tx1"/>
                </a:solidFill>
                <a:effectLst/>
                <a:latin typeface="+mn-lt"/>
                <a:ea typeface="+mn-ea"/>
                <a:cs typeface="+mn-cs"/>
              </a:rPr>
              <a:t>7 Essential Skills Every Digital Marketer Should Know | DMI</a:t>
            </a:r>
            <a:r>
              <a:rPr lang="en-GB" sz="1200" kern="1200" dirty="0">
                <a:solidFill>
                  <a:schemeClr val="tx1"/>
                </a:solidFill>
                <a:effectLst/>
                <a:latin typeface="+mn-lt"/>
                <a:ea typeface="+mn-ea"/>
                <a:cs typeface="+mn-cs"/>
              </a:rPr>
              <a:t>. [online] Available at: https://digitalmarketinginstitute.com/blog/7-essential-skills-every-digital-marketer-should-know [Accessed 8 Nov. 2020].</a:t>
            </a:r>
          </a:p>
          <a:p>
            <a:r>
              <a:rPr lang="en-GB" sz="1200" kern="1200" dirty="0">
                <a:solidFill>
                  <a:schemeClr val="tx1"/>
                </a:solidFill>
                <a:effectLst/>
                <a:latin typeface="+mn-lt"/>
                <a:ea typeface="+mn-ea"/>
                <a:cs typeface="+mn-cs"/>
              </a:rPr>
              <a:t>the Guardian. (2015). </a:t>
            </a:r>
            <a:r>
              <a:rPr lang="en-GB" sz="1200" i="1" kern="1200" dirty="0">
                <a:solidFill>
                  <a:schemeClr val="tx1"/>
                </a:solidFill>
                <a:effectLst/>
                <a:latin typeface="+mn-lt"/>
                <a:ea typeface="+mn-ea"/>
                <a:cs typeface="+mn-cs"/>
              </a:rPr>
              <a:t>Marketing 2020: next generation talent will be key to filling digital skills gap</a:t>
            </a:r>
            <a:r>
              <a:rPr lang="en-GB" sz="1200" kern="1200" dirty="0">
                <a:solidFill>
                  <a:schemeClr val="tx1"/>
                </a:solidFill>
                <a:effectLst/>
                <a:latin typeface="+mn-lt"/>
                <a:ea typeface="+mn-ea"/>
                <a:cs typeface="+mn-cs"/>
              </a:rPr>
              <a:t>. [online] Available at: https://www.theguardian.com/media-network/2015/nov/05/marketing-2020-generation-talent-digital-skills-gap.</a:t>
            </a:r>
          </a:p>
          <a:p>
            <a:r>
              <a:rPr lang="en-GB" sz="1200" kern="1200" dirty="0">
                <a:solidFill>
                  <a:schemeClr val="tx1"/>
                </a:solidFill>
                <a:effectLst/>
                <a:latin typeface="+mn-lt"/>
                <a:ea typeface="+mn-ea"/>
                <a:cs typeface="+mn-cs"/>
              </a:rPr>
              <a:t>the Guardian. (2021). </a:t>
            </a:r>
            <a:r>
              <a:rPr lang="en-GB" sz="1200" i="1" kern="1200" dirty="0">
                <a:solidFill>
                  <a:schemeClr val="tx1"/>
                </a:solidFill>
                <a:effectLst/>
                <a:latin typeface="+mn-lt"/>
                <a:ea typeface="+mn-ea"/>
                <a:cs typeface="+mn-cs"/>
              </a:rPr>
              <a:t>Employability | Education | The Guardian</a:t>
            </a:r>
            <a:r>
              <a:rPr lang="en-GB" sz="1200" kern="1200" dirty="0">
                <a:solidFill>
                  <a:schemeClr val="tx1"/>
                </a:solidFill>
                <a:effectLst/>
                <a:latin typeface="+mn-lt"/>
                <a:ea typeface="+mn-ea"/>
                <a:cs typeface="+mn-cs"/>
              </a:rPr>
              <a:t>. [online] Available at: https://www.theguardian.com/education/employability [Accessed 3 May 2022].</a:t>
            </a:r>
          </a:p>
          <a:p>
            <a:r>
              <a:rPr lang="en-GB" sz="1200" kern="1200" dirty="0" err="1">
                <a:solidFill>
                  <a:schemeClr val="tx1"/>
                </a:solidFill>
                <a:effectLst/>
                <a:latin typeface="+mn-lt"/>
                <a:ea typeface="+mn-ea"/>
                <a:cs typeface="+mn-cs"/>
              </a:rPr>
              <a:t>Zentner</a:t>
            </a:r>
            <a:r>
              <a:rPr lang="en-GB" sz="1200" kern="1200" dirty="0">
                <a:solidFill>
                  <a:schemeClr val="tx1"/>
                </a:solidFill>
                <a:effectLst/>
                <a:latin typeface="+mn-lt"/>
                <a:ea typeface="+mn-ea"/>
                <a:cs typeface="+mn-cs"/>
              </a:rPr>
              <a:t>, A. (2016). Communication Skill Development: An Antecedent to Leadership Effectiveness. </a:t>
            </a:r>
            <a:r>
              <a:rPr lang="en-GB" sz="1200" i="1" kern="1200" dirty="0">
                <a:solidFill>
                  <a:schemeClr val="tx1"/>
                </a:solidFill>
                <a:effectLst/>
                <a:latin typeface="+mn-lt"/>
                <a:ea typeface="+mn-ea"/>
                <a:cs typeface="+mn-cs"/>
              </a:rPr>
              <a:t>SSRN Electronic Journal</a:t>
            </a:r>
            <a:r>
              <a:rPr lang="en-GB" sz="1200" kern="1200" dirty="0">
                <a:solidFill>
                  <a:schemeClr val="tx1"/>
                </a:solidFill>
                <a:effectLst/>
                <a:latin typeface="+mn-lt"/>
                <a:ea typeface="+mn-ea"/>
                <a:cs typeface="+mn-cs"/>
              </a:rPr>
              <a:t>.</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1" dirty="0"/>
          </a:p>
          <a:p>
            <a:endParaRPr lang="en-GB" dirty="0"/>
          </a:p>
          <a:p>
            <a:endParaRPr lang="en-GB" dirty="0"/>
          </a:p>
        </p:txBody>
      </p:sp>
      <p:sp>
        <p:nvSpPr>
          <p:cNvPr id="4" name="Slide Number Placeholder 3"/>
          <p:cNvSpPr>
            <a:spLocks noGrp="1"/>
          </p:cNvSpPr>
          <p:nvPr>
            <p:ph type="sldNum" sz="quarter" idx="10"/>
          </p:nvPr>
        </p:nvSpPr>
        <p:spPr/>
        <p:txBody>
          <a:bodyPr/>
          <a:lstStyle/>
          <a:p>
            <a:fld id="{9FF8D68A-D0DF-435C-ABE3-F82C82A49848}" type="slidenum">
              <a:rPr lang="en-GB" smtClean="0"/>
              <a:t>11</a:t>
            </a:fld>
            <a:endParaRPr lang="en-GB" dirty="0"/>
          </a:p>
        </p:txBody>
      </p:sp>
    </p:spTree>
    <p:extLst>
      <p:ext uri="{BB962C8B-B14F-4D97-AF65-F5344CB8AC3E}">
        <p14:creationId xmlns:p14="http://schemas.microsoft.com/office/powerpoint/2010/main" val="28288061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E01B79E-24F8-4FF5-8F40-31E712C3828E}" type="datetimeFigureOut">
              <a:rPr lang="en-GB" smtClean="0"/>
              <a:t>05/05/2022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9523722-69EC-4D71-907C-690EE50FCF49}" type="slidenum">
              <a:rPr lang="en-GB" smtClean="0"/>
              <a:t>‹#›</a:t>
            </a:fld>
            <a:endParaRPr lang="en-GB" dirty="0"/>
          </a:p>
        </p:txBody>
      </p:sp>
    </p:spTree>
    <p:extLst>
      <p:ext uri="{BB962C8B-B14F-4D97-AF65-F5344CB8AC3E}">
        <p14:creationId xmlns:p14="http://schemas.microsoft.com/office/powerpoint/2010/main" val="10889817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01B79E-24F8-4FF5-8F40-31E712C3828E}" type="datetimeFigureOut">
              <a:rPr lang="en-GB" smtClean="0"/>
              <a:t>05/05/2022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9523722-69EC-4D71-907C-690EE50FCF49}" type="slidenum">
              <a:rPr lang="en-GB" smtClean="0"/>
              <a:t>‹#›</a:t>
            </a:fld>
            <a:endParaRPr lang="en-GB" dirty="0"/>
          </a:p>
        </p:txBody>
      </p:sp>
    </p:spTree>
    <p:extLst>
      <p:ext uri="{BB962C8B-B14F-4D97-AF65-F5344CB8AC3E}">
        <p14:creationId xmlns:p14="http://schemas.microsoft.com/office/powerpoint/2010/main" val="28307868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01B79E-24F8-4FF5-8F40-31E712C3828E}" type="datetimeFigureOut">
              <a:rPr lang="en-GB" smtClean="0"/>
              <a:t>05/05/2022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9523722-69EC-4D71-907C-690EE50FCF49}" type="slidenum">
              <a:rPr lang="en-GB" smtClean="0"/>
              <a:t>‹#›</a:t>
            </a:fld>
            <a:endParaRPr lang="en-GB" dirty="0"/>
          </a:p>
        </p:txBody>
      </p:sp>
    </p:spTree>
    <p:extLst>
      <p:ext uri="{BB962C8B-B14F-4D97-AF65-F5344CB8AC3E}">
        <p14:creationId xmlns:p14="http://schemas.microsoft.com/office/powerpoint/2010/main" val="10859993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E01B79E-24F8-4FF5-8F40-31E712C3828E}" type="datetimeFigureOut">
              <a:rPr lang="en-GB" smtClean="0"/>
              <a:t>05/05/2022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9523722-69EC-4D71-907C-690EE50FCF49}" type="slidenum">
              <a:rPr lang="en-GB" smtClean="0"/>
              <a:t>‹#›</a:t>
            </a:fld>
            <a:endParaRPr lang="en-GB" dirty="0"/>
          </a:p>
        </p:txBody>
      </p:sp>
    </p:spTree>
    <p:extLst>
      <p:ext uri="{BB962C8B-B14F-4D97-AF65-F5344CB8AC3E}">
        <p14:creationId xmlns:p14="http://schemas.microsoft.com/office/powerpoint/2010/main" val="3043468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01B79E-24F8-4FF5-8F40-31E712C3828E}" type="datetimeFigureOut">
              <a:rPr lang="en-GB" smtClean="0"/>
              <a:t>05/05/2022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9523722-69EC-4D71-907C-690EE50FCF49}" type="slidenum">
              <a:rPr lang="en-GB" smtClean="0"/>
              <a:t>‹#›</a:t>
            </a:fld>
            <a:endParaRPr lang="en-GB" dirty="0"/>
          </a:p>
        </p:txBody>
      </p:sp>
    </p:spTree>
    <p:extLst>
      <p:ext uri="{BB962C8B-B14F-4D97-AF65-F5344CB8AC3E}">
        <p14:creationId xmlns:p14="http://schemas.microsoft.com/office/powerpoint/2010/main" val="13061521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01B79E-24F8-4FF5-8F40-31E712C3828E}" type="datetimeFigureOut">
              <a:rPr lang="en-GB" smtClean="0"/>
              <a:t>05/05/2022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9523722-69EC-4D71-907C-690EE50FCF49}" type="slidenum">
              <a:rPr lang="en-GB" smtClean="0"/>
              <a:t>‹#›</a:t>
            </a:fld>
            <a:endParaRPr lang="en-GB" dirty="0"/>
          </a:p>
        </p:txBody>
      </p:sp>
    </p:spTree>
    <p:extLst>
      <p:ext uri="{BB962C8B-B14F-4D97-AF65-F5344CB8AC3E}">
        <p14:creationId xmlns:p14="http://schemas.microsoft.com/office/powerpoint/2010/main" val="31205489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01B79E-24F8-4FF5-8F40-31E712C3828E}" type="datetimeFigureOut">
              <a:rPr lang="en-GB" smtClean="0"/>
              <a:t>05/05/2022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9523722-69EC-4D71-907C-690EE50FCF49}" type="slidenum">
              <a:rPr lang="en-GB" smtClean="0"/>
              <a:t>‹#›</a:t>
            </a:fld>
            <a:endParaRPr lang="en-GB" dirty="0"/>
          </a:p>
        </p:txBody>
      </p:sp>
    </p:spTree>
    <p:extLst>
      <p:ext uri="{BB962C8B-B14F-4D97-AF65-F5344CB8AC3E}">
        <p14:creationId xmlns:p14="http://schemas.microsoft.com/office/powerpoint/2010/main" val="35087782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E01B79E-24F8-4FF5-8F40-31E712C3828E}" type="datetimeFigureOut">
              <a:rPr lang="en-GB" smtClean="0"/>
              <a:t>05/05/2022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9523722-69EC-4D71-907C-690EE50FCF49}" type="slidenum">
              <a:rPr lang="en-GB" smtClean="0"/>
              <a:t>‹#›</a:t>
            </a:fld>
            <a:endParaRPr lang="en-GB" dirty="0"/>
          </a:p>
        </p:txBody>
      </p:sp>
    </p:spTree>
    <p:extLst>
      <p:ext uri="{BB962C8B-B14F-4D97-AF65-F5344CB8AC3E}">
        <p14:creationId xmlns:p14="http://schemas.microsoft.com/office/powerpoint/2010/main" val="506322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E01B79E-24F8-4FF5-8F40-31E712C3828E}" type="datetimeFigureOut">
              <a:rPr lang="en-GB" smtClean="0"/>
              <a:t>05/05/2022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9523722-69EC-4D71-907C-690EE50FCF49}" type="slidenum">
              <a:rPr lang="en-GB" smtClean="0"/>
              <a:t>‹#›</a:t>
            </a:fld>
            <a:endParaRPr lang="en-GB" dirty="0"/>
          </a:p>
        </p:txBody>
      </p:sp>
    </p:spTree>
    <p:extLst>
      <p:ext uri="{BB962C8B-B14F-4D97-AF65-F5344CB8AC3E}">
        <p14:creationId xmlns:p14="http://schemas.microsoft.com/office/powerpoint/2010/main" val="3893182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01B79E-24F8-4FF5-8F40-31E712C3828E}" type="datetimeFigureOut">
              <a:rPr lang="en-GB" smtClean="0"/>
              <a:t>05/05/2022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9523722-69EC-4D71-907C-690EE50FCF49}" type="slidenum">
              <a:rPr lang="en-GB" smtClean="0"/>
              <a:t>‹#›</a:t>
            </a:fld>
            <a:endParaRPr lang="en-GB" dirty="0"/>
          </a:p>
        </p:txBody>
      </p:sp>
    </p:spTree>
    <p:extLst>
      <p:ext uri="{BB962C8B-B14F-4D97-AF65-F5344CB8AC3E}">
        <p14:creationId xmlns:p14="http://schemas.microsoft.com/office/powerpoint/2010/main" val="3200840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01B79E-24F8-4FF5-8F40-31E712C3828E}" type="datetimeFigureOut">
              <a:rPr lang="en-GB" smtClean="0"/>
              <a:t>05/05/2022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9523722-69EC-4D71-907C-690EE50FCF49}"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625049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01B79E-24F8-4FF5-8F40-31E712C3828E}" type="datetimeFigureOut">
              <a:rPr lang="en-GB" smtClean="0"/>
              <a:t>05/05/2022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9523722-69EC-4D71-907C-690EE50FCF49}" type="slidenum">
              <a:rPr lang="en-GB" smtClean="0"/>
              <a:t>‹#›</a:t>
            </a:fld>
            <a:endParaRPr lang="en-GB" dirty="0"/>
          </a:p>
        </p:txBody>
      </p:sp>
    </p:spTree>
    <p:extLst>
      <p:ext uri="{BB962C8B-B14F-4D97-AF65-F5344CB8AC3E}">
        <p14:creationId xmlns:p14="http://schemas.microsoft.com/office/powerpoint/2010/main" val="16312685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01B79E-24F8-4FF5-8F40-31E712C3828E}" type="datetimeFigureOut">
              <a:rPr lang="en-GB" smtClean="0"/>
              <a:t>05/05/2022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9523722-69EC-4D71-907C-690EE50FCF49}"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947889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01B79E-24F8-4FF5-8F40-31E712C3828E}" type="datetimeFigureOut">
              <a:rPr lang="en-GB" smtClean="0"/>
              <a:t>05/05/2022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9523722-69EC-4D71-907C-690EE50FCF49}" type="slidenum">
              <a:rPr lang="en-GB" smtClean="0"/>
              <a:t>‹#›</a:t>
            </a:fld>
            <a:endParaRPr lang="en-GB" dirty="0"/>
          </a:p>
        </p:txBody>
      </p:sp>
    </p:spTree>
    <p:extLst>
      <p:ext uri="{BB962C8B-B14F-4D97-AF65-F5344CB8AC3E}">
        <p14:creationId xmlns:p14="http://schemas.microsoft.com/office/powerpoint/2010/main" val="22550976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01B79E-24F8-4FF5-8F40-31E712C3828E}" type="datetimeFigureOut">
              <a:rPr lang="en-GB" smtClean="0"/>
              <a:t>05/05/2022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9523722-69EC-4D71-907C-690EE50FCF49}" type="slidenum">
              <a:rPr lang="en-GB" smtClean="0"/>
              <a:t>‹#›</a:t>
            </a:fld>
            <a:endParaRPr lang="en-GB" dirty="0"/>
          </a:p>
        </p:txBody>
      </p:sp>
    </p:spTree>
    <p:extLst>
      <p:ext uri="{BB962C8B-B14F-4D97-AF65-F5344CB8AC3E}">
        <p14:creationId xmlns:p14="http://schemas.microsoft.com/office/powerpoint/2010/main" val="27994192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01B79E-24F8-4FF5-8F40-31E712C3828E}" type="datetimeFigureOut">
              <a:rPr lang="en-GB" smtClean="0"/>
              <a:t>05/05/2022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9523722-69EC-4D71-907C-690EE50FCF49}" type="slidenum">
              <a:rPr lang="en-GB" smtClean="0"/>
              <a:t>‹#›</a:t>
            </a:fld>
            <a:endParaRPr lang="en-GB" dirty="0"/>
          </a:p>
        </p:txBody>
      </p:sp>
    </p:spTree>
    <p:extLst>
      <p:ext uri="{BB962C8B-B14F-4D97-AF65-F5344CB8AC3E}">
        <p14:creationId xmlns:p14="http://schemas.microsoft.com/office/powerpoint/2010/main" val="5314925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E01B79E-24F8-4FF5-8F40-31E712C3828E}" type="datetimeFigureOut">
              <a:rPr lang="en-GB" smtClean="0"/>
              <a:t>05/05/2022</a:t>
            </a:fld>
            <a:endParaRPr lang="en-GB"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B9523722-69EC-4D71-907C-690EE50FCF49}" type="slidenum">
              <a:rPr lang="en-GB" smtClean="0"/>
              <a:t>‹#›</a:t>
            </a:fld>
            <a:endParaRPr lang="en-GB" dirty="0"/>
          </a:p>
        </p:txBody>
      </p:sp>
    </p:spTree>
    <p:extLst>
      <p:ext uri="{BB962C8B-B14F-4D97-AF65-F5344CB8AC3E}">
        <p14:creationId xmlns:p14="http://schemas.microsoft.com/office/powerpoint/2010/main" val="498615675"/>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746975"/>
            <a:ext cx="12192000" cy="9015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sp>
        <p:nvSpPr>
          <p:cNvPr id="5" name="Rectangle 4"/>
          <p:cNvSpPr/>
          <p:nvPr/>
        </p:nvSpPr>
        <p:spPr>
          <a:xfrm>
            <a:off x="0" y="6501684"/>
            <a:ext cx="12192000" cy="356315"/>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sp>
        <p:nvSpPr>
          <p:cNvPr id="7" name="TextBox 6"/>
          <p:cNvSpPr txBox="1"/>
          <p:nvPr/>
        </p:nvSpPr>
        <p:spPr>
          <a:xfrm>
            <a:off x="699695" y="1354192"/>
            <a:ext cx="10536874" cy="3416320"/>
          </a:xfrm>
          <a:prstGeom prst="rect">
            <a:avLst/>
          </a:prstGeom>
          <a:noFill/>
        </p:spPr>
        <p:txBody>
          <a:bodyPr wrap="square" rtlCol="0">
            <a:spAutoFit/>
          </a:bodyPr>
          <a:lstStyle/>
          <a:p>
            <a:pPr>
              <a:lnSpc>
                <a:spcPct val="200000"/>
              </a:lnSpc>
            </a:pPr>
            <a:r>
              <a:rPr lang="en-US" sz="2400" dirty="0" err="1"/>
              <a:t>Programme</a:t>
            </a:r>
            <a:r>
              <a:rPr lang="en-US" sz="2400" dirty="0"/>
              <a:t>: Certificate of Higher Education in Skills for the Workplace </a:t>
            </a:r>
          </a:p>
          <a:p>
            <a:pPr>
              <a:lnSpc>
                <a:spcPct val="200000"/>
              </a:lnSpc>
            </a:pPr>
            <a:r>
              <a:rPr lang="en-US" sz="2400" dirty="0"/>
              <a:t>Module: Academic And Employability Skills </a:t>
            </a:r>
          </a:p>
          <a:p>
            <a:pPr>
              <a:lnSpc>
                <a:spcPct val="200000"/>
              </a:lnSpc>
            </a:pPr>
            <a:r>
              <a:rPr lang="en-US" sz="2400" dirty="0"/>
              <a:t>Module code: BMSW4001</a:t>
            </a:r>
          </a:p>
          <a:p>
            <a:pPr algn="ctr">
              <a:lnSpc>
                <a:spcPct val="200000"/>
              </a:lnSpc>
            </a:pPr>
            <a:r>
              <a:rPr lang="en-US" sz="2400" dirty="0"/>
              <a:t>Lecturer: Sylvia Hoffmann </a:t>
            </a:r>
            <a:endParaRPr lang="en-GB" sz="2400" dirty="0"/>
          </a:p>
          <a:p>
            <a:endParaRPr lang="en-GB" sz="2400" b="1" dirty="0"/>
          </a:p>
        </p:txBody>
      </p:sp>
      <p:sp>
        <p:nvSpPr>
          <p:cNvPr id="8" name="TextBox 7"/>
          <p:cNvSpPr txBox="1"/>
          <p:nvPr/>
        </p:nvSpPr>
        <p:spPr>
          <a:xfrm>
            <a:off x="699695" y="5113640"/>
            <a:ext cx="5734320" cy="1015663"/>
          </a:xfrm>
          <a:prstGeom prst="rect">
            <a:avLst/>
          </a:prstGeom>
          <a:noFill/>
        </p:spPr>
        <p:txBody>
          <a:bodyPr wrap="square" rtlCol="0">
            <a:spAutoFit/>
          </a:bodyPr>
          <a:lstStyle/>
          <a:p>
            <a:r>
              <a:rPr lang="en-GB" sz="2000" b="1" dirty="0"/>
              <a:t>Student Name: </a:t>
            </a:r>
            <a:r>
              <a:rPr lang="en-GB" sz="2000" b="1" dirty="0" err="1"/>
              <a:t>Erkan</a:t>
            </a:r>
            <a:r>
              <a:rPr lang="en-GB" sz="2000" b="1" dirty="0"/>
              <a:t> </a:t>
            </a:r>
            <a:r>
              <a:rPr lang="en-GB" sz="2000" b="1" dirty="0" err="1"/>
              <a:t>Gusum</a:t>
            </a:r>
            <a:r>
              <a:rPr lang="en-GB" sz="2000" b="1" dirty="0"/>
              <a:t> </a:t>
            </a:r>
            <a:r>
              <a:rPr lang="en-GB" sz="2000" b="1" dirty="0" err="1"/>
              <a:t>Meryem</a:t>
            </a:r>
            <a:r>
              <a:rPr lang="en-GB" sz="2000" b="1" dirty="0"/>
              <a:t> </a:t>
            </a:r>
          </a:p>
          <a:p>
            <a:r>
              <a:rPr lang="en-GB" sz="2000" b="1" dirty="0"/>
              <a:t>Student ID:</a:t>
            </a:r>
          </a:p>
          <a:p>
            <a:endParaRPr lang="en-GB" sz="2000" b="1" dirty="0"/>
          </a:p>
        </p:txBody>
      </p:sp>
    </p:spTree>
    <p:extLst>
      <p:ext uri="{BB962C8B-B14F-4D97-AF65-F5344CB8AC3E}">
        <p14:creationId xmlns:p14="http://schemas.microsoft.com/office/powerpoint/2010/main" val="29962264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746975"/>
            <a:ext cx="12192000" cy="9015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sp>
        <p:nvSpPr>
          <p:cNvPr id="5" name="Rectangle 4"/>
          <p:cNvSpPr/>
          <p:nvPr/>
        </p:nvSpPr>
        <p:spPr>
          <a:xfrm>
            <a:off x="0" y="6501684"/>
            <a:ext cx="12192000" cy="356315"/>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sp>
        <p:nvSpPr>
          <p:cNvPr id="6" name="TextBox 5"/>
          <p:cNvSpPr txBox="1"/>
          <p:nvPr/>
        </p:nvSpPr>
        <p:spPr>
          <a:xfrm>
            <a:off x="437880" y="158702"/>
            <a:ext cx="2446987" cy="461665"/>
          </a:xfrm>
          <a:prstGeom prst="rect">
            <a:avLst/>
          </a:prstGeom>
          <a:noFill/>
        </p:spPr>
        <p:txBody>
          <a:bodyPr wrap="square" rtlCol="0">
            <a:spAutoFit/>
          </a:bodyPr>
          <a:lstStyle/>
          <a:p>
            <a:r>
              <a:rPr lang="en-GB" sz="2400" b="1" dirty="0"/>
              <a:t>Introduction</a:t>
            </a:r>
          </a:p>
        </p:txBody>
      </p:sp>
      <p:sp>
        <p:nvSpPr>
          <p:cNvPr id="7" name="TextBox 6"/>
          <p:cNvSpPr txBox="1"/>
          <p:nvPr/>
        </p:nvSpPr>
        <p:spPr>
          <a:xfrm>
            <a:off x="437880" y="1268748"/>
            <a:ext cx="10056938" cy="1200329"/>
          </a:xfrm>
          <a:prstGeom prst="rect">
            <a:avLst/>
          </a:prstGeom>
          <a:noFill/>
        </p:spPr>
        <p:txBody>
          <a:bodyPr wrap="square" rtlCol="0">
            <a:spAutoFit/>
          </a:bodyPr>
          <a:lstStyle/>
          <a:p>
            <a:pPr marL="285750" indent="-285750" algn="just">
              <a:buFont typeface="Wingdings" panose="05000000000000000000" pitchFamily="2" charset="2"/>
              <a:buChar char="q"/>
            </a:pPr>
            <a:r>
              <a:rPr lang="en-US" dirty="0"/>
              <a:t>This presentation is about the analysis of my employability skills related to my chosen career which is the digital marketing analyst of a renewed technology-based international company. </a:t>
            </a:r>
          </a:p>
          <a:p>
            <a:pPr marL="285750" indent="-285750" algn="just">
              <a:buFont typeface="Wingdings" panose="05000000000000000000" pitchFamily="2" charset="2"/>
              <a:buChar char="q"/>
            </a:pPr>
            <a:endParaRPr lang="en-US" dirty="0"/>
          </a:p>
          <a:p>
            <a:pPr marL="285750" indent="-285750" algn="just">
              <a:buFont typeface="Wingdings" panose="05000000000000000000" pitchFamily="2" charset="2"/>
              <a:buChar char="q"/>
            </a:pPr>
            <a:r>
              <a:rPr lang="en-US" dirty="0"/>
              <a:t>It includes the discussion of the</a:t>
            </a:r>
            <a:endParaRPr lang="en-GB" dirty="0"/>
          </a:p>
        </p:txBody>
      </p:sp>
      <p:sp>
        <p:nvSpPr>
          <p:cNvPr id="2" name="Rectangle 1"/>
          <p:cNvSpPr/>
          <p:nvPr/>
        </p:nvSpPr>
        <p:spPr>
          <a:xfrm>
            <a:off x="1661373" y="2792242"/>
            <a:ext cx="6096000" cy="2585323"/>
          </a:xfrm>
          <a:prstGeom prst="rect">
            <a:avLst/>
          </a:prstGeom>
        </p:spPr>
        <p:txBody>
          <a:bodyPr>
            <a:spAutoFit/>
          </a:bodyPr>
          <a:lstStyle/>
          <a:p>
            <a:pPr marL="285750" indent="-285750">
              <a:lnSpc>
                <a:spcPct val="150000"/>
              </a:lnSpc>
              <a:buFont typeface="Wingdings" panose="05000000000000000000" pitchFamily="2" charset="2"/>
              <a:buChar char="ü"/>
            </a:pPr>
            <a:r>
              <a:rPr lang="en-US" dirty="0"/>
              <a:t>intended career choice, </a:t>
            </a:r>
          </a:p>
          <a:p>
            <a:pPr marL="285750" indent="-285750">
              <a:lnSpc>
                <a:spcPct val="150000"/>
              </a:lnSpc>
              <a:buFont typeface="Wingdings" panose="05000000000000000000" pitchFamily="2" charset="2"/>
              <a:buChar char="ü"/>
            </a:pPr>
            <a:r>
              <a:rPr lang="en-US" dirty="0"/>
              <a:t>employability skills related to the career, </a:t>
            </a:r>
          </a:p>
          <a:p>
            <a:pPr marL="285750" indent="-285750">
              <a:lnSpc>
                <a:spcPct val="150000"/>
              </a:lnSpc>
              <a:buFont typeface="Wingdings" panose="05000000000000000000" pitchFamily="2" charset="2"/>
              <a:buChar char="ü"/>
            </a:pPr>
            <a:r>
              <a:rPr lang="en-US" dirty="0"/>
              <a:t>analysis of personal employability skills and</a:t>
            </a:r>
          </a:p>
          <a:p>
            <a:pPr marL="285750" indent="-285750">
              <a:lnSpc>
                <a:spcPct val="150000"/>
              </a:lnSpc>
              <a:buFont typeface="Wingdings" panose="05000000000000000000" pitchFamily="2" charset="2"/>
              <a:buChar char="ü"/>
            </a:pPr>
            <a:r>
              <a:rPr lang="en-US" dirty="0"/>
              <a:t> personal development plan that needs to be improved to achieve both personal and professional goals. </a:t>
            </a:r>
          </a:p>
        </p:txBody>
      </p:sp>
    </p:spTree>
    <p:extLst>
      <p:ext uri="{BB962C8B-B14F-4D97-AF65-F5344CB8AC3E}">
        <p14:creationId xmlns:p14="http://schemas.microsoft.com/office/powerpoint/2010/main" val="36255000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746975"/>
            <a:ext cx="12192000" cy="9015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sp>
        <p:nvSpPr>
          <p:cNvPr id="5" name="Rectangle 4"/>
          <p:cNvSpPr/>
          <p:nvPr/>
        </p:nvSpPr>
        <p:spPr>
          <a:xfrm>
            <a:off x="0" y="6501684"/>
            <a:ext cx="12192000" cy="356315"/>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sp>
        <p:nvSpPr>
          <p:cNvPr id="6" name="TextBox 5"/>
          <p:cNvSpPr txBox="1"/>
          <p:nvPr/>
        </p:nvSpPr>
        <p:spPr>
          <a:xfrm>
            <a:off x="437880" y="158702"/>
            <a:ext cx="10429412" cy="461665"/>
          </a:xfrm>
          <a:prstGeom prst="rect">
            <a:avLst/>
          </a:prstGeom>
          <a:noFill/>
        </p:spPr>
        <p:txBody>
          <a:bodyPr wrap="square" rtlCol="0">
            <a:spAutoFit/>
          </a:bodyPr>
          <a:lstStyle/>
          <a:p>
            <a:r>
              <a:rPr lang="en-US" sz="2400" b="1" dirty="0"/>
              <a:t>Intended Career and Employability skills related to the chosen career</a:t>
            </a:r>
            <a:endParaRPr lang="en-GB" sz="2400" b="1" dirty="0"/>
          </a:p>
        </p:txBody>
      </p:sp>
      <p:sp>
        <p:nvSpPr>
          <p:cNvPr id="2" name="Rectangle 1"/>
          <p:cNvSpPr/>
          <p:nvPr/>
        </p:nvSpPr>
        <p:spPr>
          <a:xfrm>
            <a:off x="166947" y="1385853"/>
            <a:ext cx="8739987" cy="3693319"/>
          </a:xfrm>
          <a:prstGeom prst="rect">
            <a:avLst/>
          </a:prstGeom>
        </p:spPr>
        <p:txBody>
          <a:bodyPr wrap="square">
            <a:spAutoFit/>
          </a:bodyPr>
          <a:lstStyle/>
          <a:p>
            <a:pPr marL="285750" indent="-285750" algn="just">
              <a:buFont typeface="Wingdings" panose="05000000000000000000" pitchFamily="2" charset="2"/>
              <a:buChar char="q"/>
            </a:pPr>
            <a:r>
              <a:rPr lang="en-US" dirty="0"/>
              <a:t>To keep pace with the technologically advanced era, I have chosen to be the chief digital marketing analyst of an online-based technology company like Amazon and eBay. </a:t>
            </a:r>
          </a:p>
          <a:p>
            <a:pPr marL="285750" indent="-285750" algn="just">
              <a:buFont typeface="Wingdings" panose="05000000000000000000" pitchFamily="2" charset="2"/>
              <a:buChar char="q"/>
            </a:pPr>
            <a:endParaRPr lang="en-US" dirty="0"/>
          </a:p>
          <a:p>
            <a:pPr marL="285750" indent="-285750" algn="just">
              <a:buFont typeface="Wingdings" panose="05000000000000000000" pitchFamily="2" charset="2"/>
              <a:buChar char="q"/>
            </a:pPr>
            <a:r>
              <a:rPr lang="en-US" dirty="0"/>
              <a:t>IT-based knowledge, Presentation skill and public speaking skill are the key employability skill. As I have already mentioned that my chosen career is to work in a technology company like eBay and Amazon as the head of the digital marketing functions of the company (the Guardian, 2021). </a:t>
            </a:r>
          </a:p>
          <a:p>
            <a:pPr marL="285750" indent="-285750" algn="just">
              <a:buFont typeface="Wingdings" panose="05000000000000000000" pitchFamily="2" charset="2"/>
              <a:buChar char="q"/>
            </a:pPr>
            <a:endParaRPr lang="en-US" dirty="0"/>
          </a:p>
          <a:p>
            <a:pPr marL="285750" indent="-285750" algn="just">
              <a:buFont typeface="Wingdings" panose="05000000000000000000" pitchFamily="2" charset="2"/>
              <a:buChar char="q"/>
            </a:pPr>
            <a:r>
              <a:rPr lang="en-US" dirty="0"/>
              <a:t>the employability skills that are very relevant to the chosen career are big data analytics, Artificial Knowledge, Data Science, digital marketing skills, analytical skills, critical reasoning ability and communication skills (</a:t>
            </a:r>
            <a:r>
              <a:rPr lang="en-US" dirty="0" err="1"/>
              <a:t>Ipate</a:t>
            </a:r>
            <a:r>
              <a:rPr lang="en-US" dirty="0"/>
              <a:t> and </a:t>
            </a:r>
            <a:r>
              <a:rPr lang="en-US" dirty="0" err="1"/>
              <a:t>Pârvu</a:t>
            </a:r>
            <a:r>
              <a:rPr lang="en-US" dirty="0"/>
              <a:t>, 2010).</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93199" y="1663171"/>
            <a:ext cx="2845327" cy="2858029"/>
          </a:xfrm>
          <a:prstGeom prst="rect">
            <a:avLst/>
          </a:prstGeom>
        </p:spPr>
      </p:pic>
    </p:spTree>
    <p:extLst>
      <p:ext uri="{BB962C8B-B14F-4D97-AF65-F5344CB8AC3E}">
        <p14:creationId xmlns:p14="http://schemas.microsoft.com/office/powerpoint/2010/main" val="13567484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746975"/>
            <a:ext cx="12192000" cy="9015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sp>
        <p:nvSpPr>
          <p:cNvPr id="5" name="Rectangle 4"/>
          <p:cNvSpPr/>
          <p:nvPr/>
        </p:nvSpPr>
        <p:spPr>
          <a:xfrm>
            <a:off x="0" y="6501684"/>
            <a:ext cx="12192000" cy="356315"/>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sp>
        <p:nvSpPr>
          <p:cNvPr id="6" name="TextBox 5"/>
          <p:cNvSpPr txBox="1"/>
          <p:nvPr/>
        </p:nvSpPr>
        <p:spPr>
          <a:xfrm>
            <a:off x="437880" y="158702"/>
            <a:ext cx="10429412" cy="461665"/>
          </a:xfrm>
          <a:prstGeom prst="rect">
            <a:avLst/>
          </a:prstGeom>
          <a:noFill/>
        </p:spPr>
        <p:txBody>
          <a:bodyPr wrap="square" rtlCol="0">
            <a:spAutoFit/>
          </a:bodyPr>
          <a:lstStyle/>
          <a:p>
            <a:r>
              <a:rPr lang="en-US" sz="2400" b="1" dirty="0"/>
              <a:t>Intended Career and Employability skills related to the chosen career</a:t>
            </a:r>
            <a:endParaRPr lang="en-GB" sz="2400" b="1" dirty="0"/>
          </a:p>
        </p:txBody>
      </p:sp>
      <p:sp>
        <p:nvSpPr>
          <p:cNvPr id="2" name="Rectangle 1"/>
          <p:cNvSpPr/>
          <p:nvPr/>
        </p:nvSpPr>
        <p:spPr>
          <a:xfrm>
            <a:off x="488680" y="1328987"/>
            <a:ext cx="8739987" cy="4247317"/>
          </a:xfrm>
          <a:prstGeom prst="rect">
            <a:avLst/>
          </a:prstGeom>
        </p:spPr>
        <p:txBody>
          <a:bodyPr wrap="square">
            <a:spAutoFit/>
          </a:bodyPr>
          <a:lstStyle/>
          <a:p>
            <a:pPr marL="285750" indent="-285750" algn="just">
              <a:buFont typeface="Wingdings" panose="05000000000000000000" pitchFamily="2" charset="2"/>
              <a:buChar char="q"/>
            </a:pPr>
            <a:r>
              <a:rPr lang="en-US" b="1" dirty="0"/>
              <a:t>Digital Marketing Skills: </a:t>
            </a:r>
            <a:r>
              <a:rPr lang="en-US" dirty="0"/>
              <a:t>The most relevant skills for the profession of digital marketing analysts (digitalmarketinginstitute.com, 2020). </a:t>
            </a:r>
          </a:p>
          <a:p>
            <a:pPr marL="285750" indent="-285750" algn="just">
              <a:buFont typeface="Wingdings" panose="05000000000000000000" pitchFamily="2" charset="2"/>
              <a:buChar char="ü"/>
            </a:pPr>
            <a:endParaRPr lang="en-US" dirty="0"/>
          </a:p>
          <a:p>
            <a:pPr marL="285750" indent="-285750" algn="just">
              <a:buFont typeface="Wingdings" panose="05000000000000000000" pitchFamily="2" charset="2"/>
              <a:buChar char="ü"/>
            </a:pPr>
            <a:r>
              <a:rPr lang="en-US" dirty="0"/>
              <a:t>The data analysis skill, </a:t>
            </a:r>
          </a:p>
          <a:p>
            <a:pPr marL="285750" indent="-285750" algn="just">
              <a:buFont typeface="Wingdings" panose="05000000000000000000" pitchFamily="2" charset="2"/>
              <a:buChar char="ü"/>
            </a:pPr>
            <a:r>
              <a:rPr lang="en-US" dirty="0"/>
              <a:t>video making ability, </a:t>
            </a:r>
          </a:p>
          <a:p>
            <a:pPr marL="285750" indent="-285750" algn="just">
              <a:buFont typeface="Wingdings" panose="05000000000000000000" pitchFamily="2" charset="2"/>
              <a:buChar char="ü"/>
            </a:pPr>
            <a:r>
              <a:rPr lang="en-US" dirty="0"/>
              <a:t>Knowledge of the search engine </a:t>
            </a:r>
            <a:r>
              <a:rPr lang="en-US" dirty="0" err="1"/>
              <a:t>optimisation</a:t>
            </a:r>
            <a:r>
              <a:rPr lang="en-US" dirty="0"/>
              <a:t>, </a:t>
            </a:r>
          </a:p>
          <a:p>
            <a:pPr marL="285750" indent="-285750" algn="just">
              <a:buFont typeface="Wingdings" panose="05000000000000000000" pitchFamily="2" charset="2"/>
              <a:buChar char="ü"/>
            </a:pPr>
            <a:r>
              <a:rPr lang="en-US" dirty="0"/>
              <a:t>knowledge of the search engine marketing, </a:t>
            </a:r>
          </a:p>
          <a:p>
            <a:pPr marL="285750" indent="-285750" algn="just">
              <a:buFont typeface="Wingdings" panose="05000000000000000000" pitchFamily="2" charset="2"/>
              <a:buChar char="ü"/>
            </a:pPr>
            <a:r>
              <a:rPr lang="en-US" dirty="0"/>
              <a:t>analytical capability etc. </a:t>
            </a:r>
          </a:p>
          <a:p>
            <a:pPr algn="just"/>
            <a:endParaRPr lang="en-US" dirty="0"/>
          </a:p>
          <a:p>
            <a:pPr marL="285750" indent="-285750" algn="just">
              <a:buFont typeface="Wingdings" panose="05000000000000000000" pitchFamily="2" charset="2"/>
              <a:buChar char="q"/>
            </a:pPr>
            <a:r>
              <a:rPr lang="en-US" dirty="0"/>
              <a:t>Good command of these skills will make a person a successful digital marketing analyst.</a:t>
            </a:r>
          </a:p>
          <a:p>
            <a:pPr marL="285750" indent="-285750" algn="just">
              <a:buFont typeface="Wingdings" panose="05000000000000000000" pitchFamily="2" charset="2"/>
              <a:buChar char="q"/>
            </a:pPr>
            <a:endParaRPr lang="en-US" dirty="0"/>
          </a:p>
          <a:p>
            <a:pPr marL="285750" indent="-285750" algn="just">
              <a:buFont typeface="Wingdings" panose="05000000000000000000" pitchFamily="2" charset="2"/>
              <a:buChar char="q"/>
            </a:pPr>
            <a:r>
              <a:rPr lang="en-US" b="1" dirty="0"/>
              <a:t>Data analytical Skills</a:t>
            </a:r>
            <a:r>
              <a:rPr lang="en-US" dirty="0"/>
              <a:t>: Data analytical skills are a must for digital marketing analysts. It is the responsibility of a digital marketing analyst to find the pattern by </a:t>
            </a:r>
            <a:r>
              <a:rPr lang="en-US" dirty="0" err="1"/>
              <a:t>analysing</a:t>
            </a:r>
            <a:r>
              <a:rPr lang="en-US" dirty="0"/>
              <a:t> the data (digitalmarketinginstitute.com, 2020).</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44628" y="1919043"/>
            <a:ext cx="2845327" cy="2858029"/>
          </a:xfrm>
          <a:prstGeom prst="rect">
            <a:avLst/>
          </a:prstGeom>
        </p:spPr>
      </p:pic>
    </p:spTree>
    <p:extLst>
      <p:ext uri="{BB962C8B-B14F-4D97-AF65-F5344CB8AC3E}">
        <p14:creationId xmlns:p14="http://schemas.microsoft.com/office/powerpoint/2010/main" val="25506906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746975"/>
            <a:ext cx="12192000" cy="9015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sp>
        <p:nvSpPr>
          <p:cNvPr id="5" name="Rectangle 4"/>
          <p:cNvSpPr/>
          <p:nvPr/>
        </p:nvSpPr>
        <p:spPr>
          <a:xfrm>
            <a:off x="0" y="6501684"/>
            <a:ext cx="12192000" cy="356315"/>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sp>
        <p:nvSpPr>
          <p:cNvPr id="6" name="TextBox 5"/>
          <p:cNvSpPr txBox="1"/>
          <p:nvPr/>
        </p:nvSpPr>
        <p:spPr>
          <a:xfrm>
            <a:off x="437880" y="158702"/>
            <a:ext cx="10429412" cy="461665"/>
          </a:xfrm>
          <a:prstGeom prst="rect">
            <a:avLst/>
          </a:prstGeom>
          <a:noFill/>
        </p:spPr>
        <p:txBody>
          <a:bodyPr wrap="square" rtlCol="0">
            <a:spAutoFit/>
          </a:bodyPr>
          <a:lstStyle/>
          <a:p>
            <a:r>
              <a:rPr lang="en-US" sz="2400" b="1" dirty="0"/>
              <a:t>Intended Career and Employability skills related to the chosen career</a:t>
            </a:r>
            <a:endParaRPr lang="en-GB" sz="2400" b="1" dirty="0"/>
          </a:p>
        </p:txBody>
      </p:sp>
      <p:sp>
        <p:nvSpPr>
          <p:cNvPr id="2" name="Rectangle 1"/>
          <p:cNvSpPr/>
          <p:nvPr/>
        </p:nvSpPr>
        <p:spPr>
          <a:xfrm>
            <a:off x="183880" y="1381879"/>
            <a:ext cx="8739987" cy="3693319"/>
          </a:xfrm>
          <a:prstGeom prst="rect">
            <a:avLst/>
          </a:prstGeom>
        </p:spPr>
        <p:txBody>
          <a:bodyPr wrap="square">
            <a:spAutoFit/>
          </a:bodyPr>
          <a:lstStyle/>
          <a:p>
            <a:pPr marL="285750" indent="-285750" algn="just">
              <a:buFont typeface="Wingdings" panose="05000000000000000000" pitchFamily="2" charset="2"/>
              <a:buChar char="q"/>
            </a:pPr>
            <a:r>
              <a:rPr lang="en-US" b="1" dirty="0"/>
              <a:t>Critical thinking and analytical skills: </a:t>
            </a:r>
            <a:r>
              <a:rPr lang="en-US" dirty="0"/>
              <a:t>Critical thinking and analytical skill refer to the method or process through which one person interprets, obtains and uses the facts, data and knowledge by exercising the logical thinking in the analysis process and ultimately solving the problems that are useful for the decision. </a:t>
            </a:r>
          </a:p>
          <a:p>
            <a:pPr marL="285750" indent="-285750" algn="just">
              <a:buFont typeface="Wingdings" panose="05000000000000000000" pitchFamily="2" charset="2"/>
              <a:buChar char="q"/>
            </a:pPr>
            <a:endParaRPr lang="en-US" dirty="0"/>
          </a:p>
          <a:p>
            <a:pPr marL="285750" indent="-285750" algn="just">
              <a:buFont typeface="Wingdings" panose="05000000000000000000" pitchFamily="2" charset="2"/>
              <a:buChar char="ü"/>
            </a:pPr>
            <a:r>
              <a:rPr lang="en-US" dirty="0"/>
              <a:t>This skill is essential for making the digital marketing decision of the company</a:t>
            </a:r>
          </a:p>
          <a:p>
            <a:pPr marL="285750" indent="-285750" algn="just">
              <a:buFont typeface="Wingdings" panose="05000000000000000000" pitchFamily="2" charset="2"/>
              <a:buChar char="q"/>
            </a:pPr>
            <a:endParaRPr lang="en-US" dirty="0"/>
          </a:p>
          <a:p>
            <a:pPr marL="285750" indent="-285750" algn="just">
              <a:buFont typeface="Wingdings" panose="05000000000000000000" pitchFamily="2" charset="2"/>
              <a:buChar char="q"/>
            </a:pPr>
            <a:r>
              <a:rPr lang="en-US" b="1" dirty="0"/>
              <a:t>Communication skill: </a:t>
            </a:r>
            <a:r>
              <a:rPr lang="en-US" dirty="0"/>
              <a:t>Communication skill refers to the ability to communicate properly. Communication skill is essential for every career as it the key to the success of any business </a:t>
            </a:r>
            <a:r>
              <a:rPr lang="en-US" dirty="0" err="1"/>
              <a:t>organisation</a:t>
            </a:r>
            <a:r>
              <a:rPr lang="en-US" dirty="0"/>
              <a:t>. </a:t>
            </a:r>
          </a:p>
          <a:p>
            <a:pPr marL="285750" indent="-285750" algn="just">
              <a:buFont typeface="Wingdings" panose="05000000000000000000" pitchFamily="2" charset="2"/>
              <a:buChar char="q"/>
            </a:pPr>
            <a:endParaRPr lang="en-US" dirty="0"/>
          </a:p>
          <a:p>
            <a:pPr marL="342900" indent="-342900" algn="just">
              <a:buFont typeface="Wingdings" panose="05000000000000000000" pitchFamily="2" charset="2"/>
              <a:buChar char="ü"/>
            </a:pPr>
            <a:r>
              <a:rPr lang="en-US" dirty="0"/>
              <a:t>Digital marketers must have the communication skill to communicate the result of the data analysis (</a:t>
            </a:r>
            <a:r>
              <a:rPr lang="en-US" dirty="0" err="1"/>
              <a:t>Zentner</a:t>
            </a:r>
            <a:r>
              <a:rPr lang="en-US" dirty="0"/>
              <a:t>, 2016).</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93199" y="1663171"/>
            <a:ext cx="2845327" cy="2858029"/>
          </a:xfrm>
          <a:prstGeom prst="rect">
            <a:avLst/>
          </a:prstGeom>
        </p:spPr>
      </p:pic>
    </p:spTree>
    <p:extLst>
      <p:ext uri="{BB962C8B-B14F-4D97-AF65-F5344CB8AC3E}">
        <p14:creationId xmlns:p14="http://schemas.microsoft.com/office/powerpoint/2010/main" val="1233774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746975"/>
            <a:ext cx="12192000" cy="9015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sp>
        <p:nvSpPr>
          <p:cNvPr id="5" name="Rectangle 4"/>
          <p:cNvSpPr/>
          <p:nvPr/>
        </p:nvSpPr>
        <p:spPr>
          <a:xfrm>
            <a:off x="0" y="6501684"/>
            <a:ext cx="12192000" cy="356315"/>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sp>
        <p:nvSpPr>
          <p:cNvPr id="6" name="TextBox 5"/>
          <p:cNvSpPr txBox="1"/>
          <p:nvPr/>
        </p:nvSpPr>
        <p:spPr>
          <a:xfrm>
            <a:off x="437880" y="158702"/>
            <a:ext cx="8153670" cy="461665"/>
          </a:xfrm>
          <a:prstGeom prst="rect">
            <a:avLst/>
          </a:prstGeom>
          <a:noFill/>
        </p:spPr>
        <p:txBody>
          <a:bodyPr wrap="square" rtlCol="0">
            <a:spAutoFit/>
          </a:bodyPr>
          <a:lstStyle/>
          <a:p>
            <a:r>
              <a:rPr lang="en-GB" sz="2400" b="1" dirty="0"/>
              <a:t>Personal SWOT Analysis</a:t>
            </a:r>
          </a:p>
        </p:txBody>
      </p:sp>
      <p:graphicFrame>
        <p:nvGraphicFramePr>
          <p:cNvPr id="2" name="Table 1"/>
          <p:cNvGraphicFramePr>
            <a:graphicFrameLocks noGrp="1"/>
          </p:cNvGraphicFramePr>
          <p:nvPr>
            <p:extLst>
              <p:ext uri="{D42A27DB-BD31-4B8C-83A1-F6EECF244321}">
                <p14:modId xmlns:p14="http://schemas.microsoft.com/office/powerpoint/2010/main" val="743374261"/>
              </p:ext>
            </p:extLst>
          </p:nvPr>
        </p:nvGraphicFramePr>
        <p:xfrm>
          <a:off x="711199" y="920329"/>
          <a:ext cx="9770534" cy="5114640"/>
        </p:xfrm>
        <a:graphic>
          <a:graphicData uri="http://schemas.openxmlformats.org/drawingml/2006/table">
            <a:tbl>
              <a:tblPr firstRow="1" firstCol="1" bandRow="1">
                <a:tableStyleId>{BDBED569-4797-4DF1-A0F4-6AAB3CD982D8}</a:tableStyleId>
              </a:tblPr>
              <a:tblGrid>
                <a:gridCol w="4885267">
                  <a:extLst>
                    <a:ext uri="{9D8B030D-6E8A-4147-A177-3AD203B41FA5}">
                      <a16:colId xmlns:a16="http://schemas.microsoft.com/office/drawing/2014/main" val="2174658471"/>
                    </a:ext>
                  </a:extLst>
                </a:gridCol>
                <a:gridCol w="4885267">
                  <a:extLst>
                    <a:ext uri="{9D8B030D-6E8A-4147-A177-3AD203B41FA5}">
                      <a16:colId xmlns:a16="http://schemas.microsoft.com/office/drawing/2014/main" val="3198410983"/>
                    </a:ext>
                  </a:extLst>
                </a:gridCol>
              </a:tblGrid>
              <a:tr h="215635">
                <a:tc>
                  <a:txBody>
                    <a:bodyPr/>
                    <a:lstStyle/>
                    <a:p>
                      <a:pPr marL="0" marR="0" algn="just">
                        <a:lnSpc>
                          <a:spcPct val="150000"/>
                        </a:lnSpc>
                        <a:spcBef>
                          <a:spcPts val="0"/>
                        </a:spcBef>
                        <a:spcAft>
                          <a:spcPts val="0"/>
                        </a:spcAft>
                      </a:pPr>
                      <a:r>
                        <a:rPr lang="en-GB" sz="1600" b="1" dirty="0">
                          <a:effectLst/>
                        </a:rPr>
                        <a:t>Opportunities </a:t>
                      </a:r>
                      <a:endParaRPr lang="en-GB" sz="1600" b="1" dirty="0">
                        <a:effectLst/>
                        <a:latin typeface="Calibri" panose="020F0502020204030204" pitchFamily="34" charset="0"/>
                        <a:ea typeface="Calibri" panose="020F0502020204030204" pitchFamily="34" charset="0"/>
                        <a:cs typeface="Vrinda" panose="020B0502040204020203" pitchFamily="34" charset="0"/>
                      </a:endParaRPr>
                    </a:p>
                  </a:txBody>
                  <a:tcPr marL="58810" marR="58810" marT="0" marB="0"/>
                </a:tc>
                <a:tc>
                  <a:txBody>
                    <a:bodyPr/>
                    <a:lstStyle/>
                    <a:p>
                      <a:pPr marL="0" marR="0" algn="just">
                        <a:lnSpc>
                          <a:spcPct val="150000"/>
                        </a:lnSpc>
                        <a:spcBef>
                          <a:spcPts val="0"/>
                        </a:spcBef>
                        <a:spcAft>
                          <a:spcPts val="0"/>
                        </a:spcAft>
                      </a:pPr>
                      <a:r>
                        <a:rPr lang="en-GB" sz="1600" b="1" dirty="0">
                          <a:effectLst/>
                        </a:rPr>
                        <a:t>Threats </a:t>
                      </a:r>
                      <a:endParaRPr lang="en-GB" sz="1600" b="1" dirty="0">
                        <a:effectLst/>
                        <a:latin typeface="Calibri" panose="020F0502020204030204" pitchFamily="34" charset="0"/>
                        <a:ea typeface="Calibri" panose="020F0502020204030204" pitchFamily="34" charset="0"/>
                        <a:cs typeface="Vrinda" panose="020B0502040204020203" pitchFamily="34" charset="0"/>
                      </a:endParaRPr>
                    </a:p>
                  </a:txBody>
                  <a:tcPr marL="58810" marR="58810" marT="0" marB="0"/>
                </a:tc>
                <a:extLst>
                  <a:ext uri="{0D108BD9-81ED-4DB2-BD59-A6C34878D82A}">
                    <a16:rowId xmlns:a16="http://schemas.microsoft.com/office/drawing/2014/main" val="659485133"/>
                  </a:ext>
                </a:extLst>
              </a:tr>
              <a:tr h="1509448">
                <a:tc>
                  <a:txBody>
                    <a:bodyPr/>
                    <a:lstStyle/>
                    <a:p>
                      <a:pPr marL="285750" marR="0" indent="-285750" algn="just">
                        <a:lnSpc>
                          <a:spcPct val="150000"/>
                        </a:lnSpc>
                        <a:spcBef>
                          <a:spcPts val="0"/>
                        </a:spcBef>
                        <a:spcAft>
                          <a:spcPts val="0"/>
                        </a:spcAft>
                        <a:buFont typeface="Wingdings" panose="05000000000000000000" pitchFamily="2" charset="2"/>
                        <a:buChar char="ü"/>
                      </a:pPr>
                      <a:r>
                        <a:rPr lang="en-GB" sz="1600" dirty="0">
                          <a:effectLst/>
                        </a:rPr>
                        <a:t>The business world is moving to the online and digital platforms which will open a new era for the digital marketing manager.</a:t>
                      </a:r>
                    </a:p>
                    <a:p>
                      <a:pPr marL="285750" marR="0" indent="-285750" algn="just">
                        <a:lnSpc>
                          <a:spcPct val="150000"/>
                        </a:lnSpc>
                        <a:spcBef>
                          <a:spcPts val="0"/>
                        </a:spcBef>
                        <a:spcAft>
                          <a:spcPts val="0"/>
                        </a:spcAft>
                        <a:buFont typeface="Wingdings" panose="05000000000000000000" pitchFamily="2" charset="2"/>
                        <a:buChar char="ü"/>
                      </a:pPr>
                      <a:r>
                        <a:rPr lang="en-GB" sz="1600" dirty="0">
                          <a:effectLst/>
                        </a:rPr>
                        <a:t>Increasing demand for digital marketing analysts</a:t>
                      </a:r>
                    </a:p>
                    <a:p>
                      <a:pPr marL="285750" marR="0" indent="-285750" algn="just">
                        <a:lnSpc>
                          <a:spcPct val="150000"/>
                        </a:lnSpc>
                        <a:spcBef>
                          <a:spcPts val="0"/>
                        </a:spcBef>
                        <a:spcAft>
                          <a:spcPts val="0"/>
                        </a:spcAft>
                        <a:buFont typeface="Wingdings" panose="05000000000000000000" pitchFamily="2" charset="2"/>
                        <a:buChar char="ü"/>
                      </a:pPr>
                      <a:r>
                        <a:rPr lang="en-GB" sz="1600" dirty="0">
                          <a:effectLst/>
                        </a:rPr>
                        <a:t>Growth potentiality of technology based business </a:t>
                      </a:r>
                      <a:endParaRPr lang="en-GB" sz="1600" dirty="0">
                        <a:effectLst/>
                        <a:latin typeface="Calibri" panose="020F0502020204030204" pitchFamily="34" charset="0"/>
                        <a:ea typeface="Calibri" panose="020F0502020204030204" pitchFamily="34" charset="0"/>
                        <a:cs typeface="Vrinda" panose="020B0502040204020203" pitchFamily="34" charset="0"/>
                      </a:endParaRPr>
                    </a:p>
                  </a:txBody>
                  <a:tcPr marL="58810" marR="58810" marT="0" marB="0"/>
                </a:tc>
                <a:tc>
                  <a:txBody>
                    <a:bodyPr/>
                    <a:lstStyle/>
                    <a:p>
                      <a:pPr marL="285750" marR="0" indent="-285750" algn="just">
                        <a:lnSpc>
                          <a:spcPct val="150000"/>
                        </a:lnSpc>
                        <a:spcBef>
                          <a:spcPts val="0"/>
                        </a:spcBef>
                        <a:spcAft>
                          <a:spcPts val="0"/>
                        </a:spcAft>
                        <a:buFont typeface="Wingdings" panose="05000000000000000000" pitchFamily="2" charset="2"/>
                        <a:buChar char="ü"/>
                      </a:pPr>
                      <a:r>
                        <a:rPr lang="en-GB" sz="1600" b="1" dirty="0">
                          <a:effectLst/>
                        </a:rPr>
                        <a:t>Too much competition.</a:t>
                      </a:r>
                    </a:p>
                    <a:p>
                      <a:pPr marL="285750" marR="0" indent="-285750" algn="just">
                        <a:lnSpc>
                          <a:spcPct val="150000"/>
                        </a:lnSpc>
                        <a:spcBef>
                          <a:spcPts val="0"/>
                        </a:spcBef>
                        <a:spcAft>
                          <a:spcPts val="0"/>
                        </a:spcAft>
                        <a:buFont typeface="Wingdings" panose="05000000000000000000" pitchFamily="2" charset="2"/>
                        <a:buChar char="ü"/>
                      </a:pPr>
                      <a:r>
                        <a:rPr lang="en-GB" sz="1600" b="1" dirty="0">
                          <a:effectLst/>
                        </a:rPr>
                        <a:t>Many jobs are taken away by digital technology and automation.</a:t>
                      </a:r>
                    </a:p>
                    <a:p>
                      <a:pPr marL="285750" marR="0" indent="-285750" algn="just">
                        <a:lnSpc>
                          <a:spcPct val="150000"/>
                        </a:lnSpc>
                        <a:spcBef>
                          <a:spcPts val="0"/>
                        </a:spcBef>
                        <a:spcAft>
                          <a:spcPts val="0"/>
                        </a:spcAft>
                        <a:buFont typeface="Wingdings" panose="05000000000000000000" pitchFamily="2" charset="2"/>
                        <a:buChar char="ü"/>
                      </a:pPr>
                      <a:r>
                        <a:rPr lang="en-GB" sz="1600" b="1" dirty="0">
                          <a:effectLst/>
                        </a:rPr>
                        <a:t>Frequent reskilling might be challenging</a:t>
                      </a:r>
                      <a:endParaRPr lang="en-GB" sz="1600" b="1" dirty="0">
                        <a:effectLst/>
                        <a:latin typeface="Calibri" panose="020F0502020204030204" pitchFamily="34" charset="0"/>
                        <a:ea typeface="Calibri" panose="020F0502020204030204" pitchFamily="34" charset="0"/>
                        <a:cs typeface="Vrinda" panose="020B0502040204020203" pitchFamily="34" charset="0"/>
                      </a:endParaRPr>
                    </a:p>
                  </a:txBody>
                  <a:tcPr marL="58810" marR="58810" marT="0" marB="0"/>
                </a:tc>
                <a:extLst>
                  <a:ext uri="{0D108BD9-81ED-4DB2-BD59-A6C34878D82A}">
                    <a16:rowId xmlns:a16="http://schemas.microsoft.com/office/drawing/2014/main" val="1529406480"/>
                  </a:ext>
                </a:extLst>
              </a:tr>
              <a:tr h="215635">
                <a:tc>
                  <a:txBody>
                    <a:bodyPr/>
                    <a:lstStyle/>
                    <a:p>
                      <a:pPr marL="0" marR="0" indent="0" algn="just">
                        <a:lnSpc>
                          <a:spcPct val="150000"/>
                        </a:lnSpc>
                        <a:spcBef>
                          <a:spcPts val="0"/>
                        </a:spcBef>
                        <a:spcAft>
                          <a:spcPts val="0"/>
                        </a:spcAft>
                        <a:buFont typeface="Wingdings" panose="05000000000000000000" pitchFamily="2" charset="2"/>
                        <a:buNone/>
                      </a:pPr>
                      <a:r>
                        <a:rPr lang="en-GB" sz="1600" b="1" dirty="0">
                          <a:effectLst/>
                        </a:rPr>
                        <a:t>Strengths </a:t>
                      </a:r>
                      <a:endParaRPr lang="en-GB" sz="1600" b="1" dirty="0">
                        <a:effectLst/>
                        <a:latin typeface="Calibri" panose="020F0502020204030204" pitchFamily="34" charset="0"/>
                        <a:ea typeface="Calibri" panose="020F0502020204030204" pitchFamily="34" charset="0"/>
                        <a:cs typeface="Vrinda" panose="020B0502040204020203" pitchFamily="34" charset="0"/>
                      </a:endParaRPr>
                    </a:p>
                  </a:txBody>
                  <a:tcPr marL="58810" marR="58810" marT="0" marB="0"/>
                </a:tc>
                <a:tc>
                  <a:txBody>
                    <a:bodyPr/>
                    <a:lstStyle/>
                    <a:p>
                      <a:pPr marL="0" marR="0" indent="0" algn="just">
                        <a:lnSpc>
                          <a:spcPct val="150000"/>
                        </a:lnSpc>
                        <a:spcBef>
                          <a:spcPts val="0"/>
                        </a:spcBef>
                        <a:spcAft>
                          <a:spcPts val="0"/>
                        </a:spcAft>
                        <a:buFont typeface="Wingdings" panose="05000000000000000000" pitchFamily="2" charset="2"/>
                        <a:buNone/>
                      </a:pPr>
                      <a:r>
                        <a:rPr lang="en-GB" sz="1600" b="1" dirty="0">
                          <a:effectLst/>
                        </a:rPr>
                        <a:t>Weakness /Improvement areas </a:t>
                      </a:r>
                      <a:endParaRPr lang="en-GB" sz="1600" b="1" dirty="0">
                        <a:effectLst/>
                        <a:latin typeface="Calibri" panose="020F0502020204030204" pitchFamily="34" charset="0"/>
                        <a:ea typeface="Calibri" panose="020F0502020204030204" pitchFamily="34" charset="0"/>
                        <a:cs typeface="Vrinda" panose="020B0502040204020203" pitchFamily="34" charset="0"/>
                      </a:endParaRPr>
                    </a:p>
                  </a:txBody>
                  <a:tcPr marL="58810" marR="58810" marT="0" marB="0"/>
                </a:tc>
                <a:extLst>
                  <a:ext uri="{0D108BD9-81ED-4DB2-BD59-A6C34878D82A}">
                    <a16:rowId xmlns:a16="http://schemas.microsoft.com/office/drawing/2014/main" val="1867009868"/>
                  </a:ext>
                </a:extLst>
              </a:tr>
              <a:tr h="1940718">
                <a:tc>
                  <a:txBody>
                    <a:bodyPr/>
                    <a:lstStyle/>
                    <a:p>
                      <a:pPr marL="285750" marR="0" indent="-285750" algn="just">
                        <a:lnSpc>
                          <a:spcPct val="150000"/>
                        </a:lnSpc>
                        <a:spcBef>
                          <a:spcPts val="0"/>
                        </a:spcBef>
                        <a:spcAft>
                          <a:spcPts val="0"/>
                        </a:spcAft>
                        <a:buFont typeface="Wingdings" panose="05000000000000000000" pitchFamily="2" charset="2"/>
                        <a:buChar char="ü"/>
                      </a:pPr>
                      <a:r>
                        <a:rPr lang="en-GB" sz="1600" dirty="0">
                          <a:effectLst/>
                        </a:rPr>
                        <a:t>Good at communicating with people. </a:t>
                      </a:r>
                    </a:p>
                    <a:p>
                      <a:pPr marL="285750" marR="0" indent="-285750" algn="just">
                        <a:lnSpc>
                          <a:spcPct val="150000"/>
                        </a:lnSpc>
                        <a:spcBef>
                          <a:spcPts val="0"/>
                        </a:spcBef>
                        <a:spcAft>
                          <a:spcPts val="0"/>
                        </a:spcAft>
                        <a:buFont typeface="Wingdings" panose="05000000000000000000" pitchFamily="2" charset="2"/>
                        <a:buChar char="ü"/>
                      </a:pPr>
                      <a:r>
                        <a:rPr lang="en-GB" sz="1600" dirty="0">
                          <a:effectLst/>
                        </a:rPr>
                        <a:t>Good command of presentation skills.</a:t>
                      </a:r>
                    </a:p>
                    <a:p>
                      <a:pPr marL="285750" marR="0" indent="-285750" algn="just">
                        <a:lnSpc>
                          <a:spcPct val="150000"/>
                        </a:lnSpc>
                        <a:spcBef>
                          <a:spcPts val="0"/>
                        </a:spcBef>
                        <a:spcAft>
                          <a:spcPts val="0"/>
                        </a:spcAft>
                        <a:buFont typeface="Wingdings" panose="05000000000000000000" pitchFamily="2" charset="2"/>
                        <a:buChar char="ü"/>
                      </a:pPr>
                      <a:r>
                        <a:rPr lang="en-GB" sz="1600" dirty="0">
                          <a:effectLst/>
                        </a:rPr>
                        <a:t>Very cable of leadership skills.</a:t>
                      </a:r>
                    </a:p>
                    <a:p>
                      <a:pPr marL="285750" marR="0" indent="-285750" algn="just">
                        <a:lnSpc>
                          <a:spcPct val="150000"/>
                        </a:lnSpc>
                        <a:spcBef>
                          <a:spcPts val="0"/>
                        </a:spcBef>
                        <a:spcAft>
                          <a:spcPts val="0"/>
                        </a:spcAft>
                        <a:buFont typeface="Wingdings" panose="05000000000000000000" pitchFamily="2" charset="2"/>
                        <a:buChar char="ü"/>
                      </a:pPr>
                      <a:r>
                        <a:rPr lang="en-GB" sz="1600" dirty="0">
                          <a:effectLst/>
                        </a:rPr>
                        <a:t>knowledge of data science.</a:t>
                      </a:r>
                      <a:endParaRPr lang="en-GB" sz="1600" dirty="0">
                        <a:effectLst/>
                        <a:latin typeface="Calibri" panose="020F0502020204030204" pitchFamily="34" charset="0"/>
                        <a:ea typeface="Calibri" panose="020F0502020204030204" pitchFamily="34" charset="0"/>
                        <a:cs typeface="Vrinda" panose="020B0502040204020203" pitchFamily="34" charset="0"/>
                      </a:endParaRPr>
                    </a:p>
                  </a:txBody>
                  <a:tcPr marL="58810" marR="58810" marT="0" marB="0"/>
                </a:tc>
                <a:tc>
                  <a:txBody>
                    <a:bodyPr/>
                    <a:lstStyle/>
                    <a:p>
                      <a:pPr marL="285750" marR="0" indent="-285750" algn="just">
                        <a:lnSpc>
                          <a:spcPct val="150000"/>
                        </a:lnSpc>
                        <a:spcBef>
                          <a:spcPts val="0"/>
                        </a:spcBef>
                        <a:spcAft>
                          <a:spcPts val="0"/>
                        </a:spcAft>
                        <a:buFont typeface="Wingdings" panose="05000000000000000000" pitchFamily="2" charset="2"/>
                        <a:buChar char="ü"/>
                      </a:pPr>
                      <a:r>
                        <a:rPr lang="en-GB" sz="1600" b="1" dirty="0">
                          <a:effectLst/>
                        </a:rPr>
                        <a:t>My data analytical skills </a:t>
                      </a:r>
                    </a:p>
                    <a:p>
                      <a:pPr marL="285750" marR="0" indent="-285750" algn="just">
                        <a:lnSpc>
                          <a:spcPct val="150000"/>
                        </a:lnSpc>
                        <a:spcBef>
                          <a:spcPts val="0"/>
                        </a:spcBef>
                        <a:spcAft>
                          <a:spcPts val="0"/>
                        </a:spcAft>
                        <a:buFont typeface="Wingdings" panose="05000000000000000000" pitchFamily="2" charset="2"/>
                        <a:buChar char="ü"/>
                      </a:pPr>
                      <a:r>
                        <a:rPr lang="en-GB" sz="1600" b="1" dirty="0">
                          <a:effectLst/>
                        </a:rPr>
                        <a:t>Digital marketing skills need to be improved to the pro level.</a:t>
                      </a:r>
                    </a:p>
                    <a:p>
                      <a:pPr marL="285750" marR="0" indent="-285750" algn="just">
                        <a:lnSpc>
                          <a:spcPct val="150000"/>
                        </a:lnSpc>
                        <a:spcBef>
                          <a:spcPts val="0"/>
                        </a:spcBef>
                        <a:spcAft>
                          <a:spcPts val="0"/>
                        </a:spcAft>
                        <a:buFont typeface="Wingdings" panose="05000000000000000000" pitchFamily="2" charset="2"/>
                        <a:buChar char="ü"/>
                      </a:pPr>
                      <a:r>
                        <a:rPr lang="en-GB" sz="1600" b="1" dirty="0">
                          <a:effectLst/>
                        </a:rPr>
                        <a:t>data science and artificial intelligence.</a:t>
                      </a:r>
                    </a:p>
                    <a:p>
                      <a:pPr marL="285750" marR="0" indent="-285750" algn="just">
                        <a:lnSpc>
                          <a:spcPct val="150000"/>
                        </a:lnSpc>
                        <a:spcBef>
                          <a:spcPts val="0"/>
                        </a:spcBef>
                        <a:spcAft>
                          <a:spcPts val="0"/>
                        </a:spcAft>
                        <a:buFont typeface="Wingdings" panose="05000000000000000000" pitchFamily="2" charset="2"/>
                        <a:buChar char="ü"/>
                      </a:pPr>
                      <a:r>
                        <a:rPr lang="en-GB" sz="1600" b="1" dirty="0">
                          <a:effectLst/>
                        </a:rPr>
                        <a:t>critical thinking and critical reasoning ability.</a:t>
                      </a:r>
                      <a:endParaRPr lang="en-GB" sz="1600" b="1" dirty="0">
                        <a:effectLst/>
                        <a:latin typeface="Calibri" panose="020F0502020204030204" pitchFamily="34" charset="0"/>
                        <a:ea typeface="Calibri" panose="020F0502020204030204" pitchFamily="34" charset="0"/>
                        <a:cs typeface="Vrinda" panose="020B0502040204020203" pitchFamily="34" charset="0"/>
                      </a:endParaRPr>
                    </a:p>
                  </a:txBody>
                  <a:tcPr marL="58810" marR="58810" marT="0" marB="0"/>
                </a:tc>
                <a:extLst>
                  <a:ext uri="{0D108BD9-81ED-4DB2-BD59-A6C34878D82A}">
                    <a16:rowId xmlns:a16="http://schemas.microsoft.com/office/drawing/2014/main" val="483598181"/>
                  </a:ext>
                </a:extLst>
              </a:tr>
            </a:tbl>
          </a:graphicData>
        </a:graphic>
      </p:graphicFrame>
    </p:spTree>
    <p:extLst>
      <p:ext uri="{BB962C8B-B14F-4D97-AF65-F5344CB8AC3E}">
        <p14:creationId xmlns:p14="http://schemas.microsoft.com/office/powerpoint/2010/main" val="25781156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746975"/>
            <a:ext cx="12192000" cy="9015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sp>
        <p:nvSpPr>
          <p:cNvPr id="5" name="Rectangle 4"/>
          <p:cNvSpPr/>
          <p:nvPr/>
        </p:nvSpPr>
        <p:spPr>
          <a:xfrm>
            <a:off x="0" y="6501684"/>
            <a:ext cx="12192000" cy="356315"/>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sp>
        <p:nvSpPr>
          <p:cNvPr id="6" name="TextBox 5"/>
          <p:cNvSpPr txBox="1"/>
          <p:nvPr/>
        </p:nvSpPr>
        <p:spPr>
          <a:xfrm>
            <a:off x="437879" y="158702"/>
            <a:ext cx="8744757" cy="461665"/>
          </a:xfrm>
          <a:prstGeom prst="rect">
            <a:avLst/>
          </a:prstGeom>
          <a:noFill/>
        </p:spPr>
        <p:txBody>
          <a:bodyPr wrap="square" rtlCol="0">
            <a:spAutoFit/>
          </a:bodyPr>
          <a:lstStyle/>
          <a:p>
            <a:r>
              <a:rPr lang="en-GB" sz="2400" b="1" dirty="0"/>
              <a:t>Skill That I have</a:t>
            </a:r>
          </a:p>
        </p:txBody>
      </p:sp>
      <p:sp>
        <p:nvSpPr>
          <p:cNvPr id="7" name="TextBox 6"/>
          <p:cNvSpPr txBox="1"/>
          <p:nvPr/>
        </p:nvSpPr>
        <p:spPr>
          <a:xfrm>
            <a:off x="437879" y="837127"/>
            <a:ext cx="8911861" cy="5601533"/>
          </a:xfrm>
          <a:prstGeom prst="rect">
            <a:avLst/>
          </a:prstGeom>
          <a:noFill/>
        </p:spPr>
        <p:txBody>
          <a:bodyPr wrap="square" rtlCol="0">
            <a:spAutoFit/>
          </a:bodyPr>
          <a:lstStyle/>
          <a:p>
            <a:pPr algn="just"/>
            <a:endParaRPr lang="en-GB" dirty="0"/>
          </a:p>
          <a:p>
            <a:pPr marL="285750" indent="-285750" algn="just">
              <a:buFont typeface="Wingdings" panose="05000000000000000000" pitchFamily="2" charset="2"/>
              <a:buChar char="Ø"/>
            </a:pPr>
            <a:r>
              <a:rPr lang="en-US" sz="2000" b="1" dirty="0"/>
              <a:t>Communication skills: </a:t>
            </a:r>
            <a:r>
              <a:rPr lang="en-US" sz="2000" dirty="0"/>
              <a:t>I have communicated with different through which I have learned this skill. I have communicated with my tutors regarding the assignments, and I have made communication with different parties of the </a:t>
            </a:r>
            <a:r>
              <a:rPr lang="en-US" sz="2000" dirty="0" err="1"/>
              <a:t>organisation</a:t>
            </a:r>
            <a:r>
              <a:rPr lang="en-US" sz="2000" dirty="0"/>
              <a:t> to collect data for the research purpose (</a:t>
            </a:r>
            <a:r>
              <a:rPr lang="en-US" sz="2000" dirty="0" err="1"/>
              <a:t>Zentner</a:t>
            </a:r>
            <a:r>
              <a:rPr lang="en-US" sz="2000" dirty="0"/>
              <a:t>, 2016). </a:t>
            </a:r>
          </a:p>
          <a:p>
            <a:pPr marL="285750" indent="-285750" algn="just">
              <a:buFont typeface="Wingdings" panose="05000000000000000000" pitchFamily="2" charset="2"/>
              <a:buChar char="Ø"/>
            </a:pPr>
            <a:endParaRPr lang="en-US" sz="2000" b="1" dirty="0"/>
          </a:p>
          <a:p>
            <a:pPr marL="285750" indent="-285750" algn="just">
              <a:buFont typeface="Wingdings" panose="05000000000000000000" pitchFamily="2" charset="2"/>
              <a:buChar char="Ø"/>
            </a:pPr>
            <a:r>
              <a:rPr lang="en-US" sz="2000" b="1" dirty="0"/>
              <a:t>Leadership skill: </a:t>
            </a:r>
            <a:r>
              <a:rPr lang="en-US" sz="2000" dirty="0"/>
              <a:t>I have become good at leadership skills by leading different groups in my university life. This leadership skill will help me to lead the digital marketing team of the business </a:t>
            </a:r>
            <a:r>
              <a:rPr lang="en-US" sz="2000" dirty="0" err="1"/>
              <a:t>organisation</a:t>
            </a:r>
            <a:r>
              <a:rPr lang="en-US" sz="2000" dirty="0"/>
              <a:t>.</a:t>
            </a:r>
          </a:p>
          <a:p>
            <a:pPr marL="285750" indent="-285750" algn="just">
              <a:buFont typeface="Wingdings" panose="05000000000000000000" pitchFamily="2" charset="2"/>
              <a:buChar char="Ø"/>
            </a:pPr>
            <a:endParaRPr lang="en-US" sz="2000" dirty="0"/>
          </a:p>
          <a:p>
            <a:pPr marL="285750" indent="-285750" algn="just">
              <a:buFont typeface="Wingdings" panose="05000000000000000000" pitchFamily="2" charset="2"/>
              <a:buChar char="Ø"/>
            </a:pPr>
            <a:r>
              <a:rPr lang="en-US" sz="2000" b="1" dirty="0"/>
              <a:t>Presentation and public speaking skills: </a:t>
            </a:r>
            <a:r>
              <a:rPr lang="en-US" sz="2000" dirty="0"/>
              <a:t>The presentation was a mandatory requirement in my different courses. I have </a:t>
            </a:r>
            <a:r>
              <a:rPr lang="en-US" sz="2000" dirty="0" err="1"/>
              <a:t>practised</a:t>
            </a:r>
            <a:r>
              <a:rPr lang="en-US" sz="2000" dirty="0"/>
              <a:t> a lot about the presentation. This skill will be useful in my professional life to present the results to the boards.</a:t>
            </a:r>
          </a:p>
          <a:p>
            <a:pPr marL="285750" indent="-285750" algn="just">
              <a:buFont typeface="Wingdings" panose="05000000000000000000" pitchFamily="2" charset="2"/>
              <a:buChar char="Ø"/>
            </a:pPr>
            <a:endParaRPr lang="en-US" sz="2000" dirty="0"/>
          </a:p>
          <a:p>
            <a:pPr marL="285750" indent="-285750" algn="just">
              <a:buFont typeface="Wingdings" panose="05000000000000000000" pitchFamily="2" charset="2"/>
              <a:buChar char="Ø"/>
            </a:pPr>
            <a:r>
              <a:rPr lang="en-US" sz="2000" b="1" dirty="0"/>
              <a:t>Excel Skill: </a:t>
            </a:r>
            <a:r>
              <a:rPr lang="en-US" sz="2000" dirty="0"/>
              <a:t>Learned excel from taking an online course and </a:t>
            </a:r>
            <a:r>
              <a:rPr lang="en-US" sz="2000" dirty="0" err="1"/>
              <a:t>practising</a:t>
            </a:r>
            <a:r>
              <a:rPr lang="en-US" sz="2000" dirty="0"/>
              <a:t> different data analyses of my academic life.</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49740" y="2626042"/>
            <a:ext cx="2674620" cy="1514475"/>
          </a:xfrm>
          <a:prstGeom prst="rect">
            <a:avLst/>
          </a:prstGeom>
        </p:spPr>
      </p:pic>
    </p:spTree>
    <p:extLst>
      <p:ext uri="{BB962C8B-B14F-4D97-AF65-F5344CB8AC3E}">
        <p14:creationId xmlns:p14="http://schemas.microsoft.com/office/powerpoint/2010/main" val="30417907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746975"/>
            <a:ext cx="12192000" cy="9015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sp>
        <p:nvSpPr>
          <p:cNvPr id="5" name="Rectangle 4"/>
          <p:cNvSpPr/>
          <p:nvPr/>
        </p:nvSpPr>
        <p:spPr>
          <a:xfrm>
            <a:off x="0" y="6501684"/>
            <a:ext cx="12192000" cy="356315"/>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sp>
        <p:nvSpPr>
          <p:cNvPr id="6" name="TextBox 5"/>
          <p:cNvSpPr txBox="1"/>
          <p:nvPr/>
        </p:nvSpPr>
        <p:spPr>
          <a:xfrm>
            <a:off x="437879" y="158702"/>
            <a:ext cx="8744757" cy="461665"/>
          </a:xfrm>
          <a:prstGeom prst="rect">
            <a:avLst/>
          </a:prstGeom>
          <a:noFill/>
        </p:spPr>
        <p:txBody>
          <a:bodyPr wrap="square" rtlCol="0">
            <a:spAutoFit/>
          </a:bodyPr>
          <a:lstStyle/>
          <a:p>
            <a:r>
              <a:rPr lang="en-US" sz="2400" b="1" dirty="0"/>
              <a:t>Skill That I need to Improve</a:t>
            </a:r>
          </a:p>
        </p:txBody>
      </p:sp>
      <p:sp>
        <p:nvSpPr>
          <p:cNvPr id="7" name="TextBox 6"/>
          <p:cNvSpPr txBox="1"/>
          <p:nvPr/>
        </p:nvSpPr>
        <p:spPr>
          <a:xfrm>
            <a:off x="895079" y="1421320"/>
            <a:ext cx="8911861" cy="4062651"/>
          </a:xfrm>
          <a:prstGeom prst="rect">
            <a:avLst/>
          </a:prstGeom>
          <a:noFill/>
        </p:spPr>
        <p:txBody>
          <a:bodyPr wrap="square" rtlCol="0">
            <a:spAutoFit/>
          </a:bodyPr>
          <a:lstStyle/>
          <a:p>
            <a:pPr algn="just"/>
            <a:endParaRPr lang="en-GB" dirty="0"/>
          </a:p>
          <a:p>
            <a:pPr marL="285750" indent="-285750" algn="just">
              <a:lnSpc>
                <a:spcPct val="250000"/>
              </a:lnSpc>
              <a:buFont typeface="Wingdings" panose="05000000000000000000" pitchFamily="2" charset="2"/>
              <a:buChar char="Ø"/>
            </a:pPr>
            <a:r>
              <a:rPr lang="en-US" sz="2400" b="1" dirty="0"/>
              <a:t>Data analytical skills, </a:t>
            </a:r>
          </a:p>
          <a:p>
            <a:pPr marL="285750" indent="-285750" algn="just">
              <a:lnSpc>
                <a:spcPct val="250000"/>
              </a:lnSpc>
              <a:buFont typeface="Wingdings" panose="05000000000000000000" pitchFamily="2" charset="2"/>
              <a:buChar char="Ø"/>
            </a:pPr>
            <a:r>
              <a:rPr lang="en-US" sz="2400" b="1" dirty="0"/>
              <a:t>Digital marketing skills, </a:t>
            </a:r>
          </a:p>
          <a:p>
            <a:pPr marL="285750" indent="-285750" algn="just">
              <a:lnSpc>
                <a:spcPct val="250000"/>
              </a:lnSpc>
              <a:buFont typeface="Wingdings" panose="05000000000000000000" pitchFamily="2" charset="2"/>
              <a:buChar char="Ø"/>
            </a:pPr>
            <a:r>
              <a:rPr lang="en-US" sz="2400" b="1" dirty="0"/>
              <a:t>Artificial intelligence and machine learning, </a:t>
            </a:r>
          </a:p>
          <a:p>
            <a:pPr marL="285750" indent="-285750" algn="just">
              <a:lnSpc>
                <a:spcPct val="250000"/>
              </a:lnSpc>
              <a:buFont typeface="Wingdings" panose="05000000000000000000" pitchFamily="2" charset="2"/>
              <a:buChar char="Ø"/>
            </a:pPr>
            <a:r>
              <a:rPr lang="en-US" sz="2400" b="1" dirty="0"/>
              <a:t>Critical thinking and reasoning and teamwork skill</a:t>
            </a:r>
            <a:r>
              <a:rPr lang="en-US" sz="2000" b="1" dirty="0"/>
              <a:t>. </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49740" y="2626042"/>
            <a:ext cx="2674620" cy="1514475"/>
          </a:xfrm>
          <a:prstGeom prst="rect">
            <a:avLst/>
          </a:prstGeom>
        </p:spPr>
      </p:pic>
    </p:spTree>
    <p:extLst>
      <p:ext uri="{BB962C8B-B14F-4D97-AF65-F5344CB8AC3E}">
        <p14:creationId xmlns:p14="http://schemas.microsoft.com/office/powerpoint/2010/main" val="1609733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746975"/>
            <a:ext cx="12192000" cy="9015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sp>
        <p:nvSpPr>
          <p:cNvPr id="5" name="Rectangle 4"/>
          <p:cNvSpPr/>
          <p:nvPr/>
        </p:nvSpPr>
        <p:spPr>
          <a:xfrm>
            <a:off x="0" y="6501684"/>
            <a:ext cx="12192000" cy="356315"/>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sp>
        <p:nvSpPr>
          <p:cNvPr id="6" name="TextBox 5"/>
          <p:cNvSpPr txBox="1"/>
          <p:nvPr/>
        </p:nvSpPr>
        <p:spPr>
          <a:xfrm>
            <a:off x="437880" y="48974"/>
            <a:ext cx="7225050" cy="461665"/>
          </a:xfrm>
          <a:prstGeom prst="rect">
            <a:avLst/>
          </a:prstGeom>
          <a:noFill/>
        </p:spPr>
        <p:txBody>
          <a:bodyPr wrap="square" rtlCol="0">
            <a:spAutoFit/>
          </a:bodyPr>
          <a:lstStyle/>
          <a:p>
            <a:r>
              <a:rPr lang="en-GB" sz="2400" b="1" dirty="0"/>
              <a:t>Personal Development Plan</a:t>
            </a:r>
          </a:p>
        </p:txBody>
      </p:sp>
      <p:graphicFrame>
        <p:nvGraphicFramePr>
          <p:cNvPr id="8" name="Table 7"/>
          <p:cNvGraphicFramePr>
            <a:graphicFrameLocks noGrp="1"/>
          </p:cNvGraphicFramePr>
          <p:nvPr>
            <p:extLst>
              <p:ext uri="{D42A27DB-BD31-4B8C-83A1-F6EECF244321}">
                <p14:modId xmlns:p14="http://schemas.microsoft.com/office/powerpoint/2010/main" val="3088305220"/>
              </p:ext>
            </p:extLst>
          </p:nvPr>
        </p:nvGraphicFramePr>
        <p:xfrm>
          <a:off x="844063" y="1073462"/>
          <a:ext cx="9256540" cy="5101734"/>
        </p:xfrm>
        <a:graphic>
          <a:graphicData uri="http://schemas.openxmlformats.org/drawingml/2006/table">
            <a:tbl>
              <a:tblPr firstRow="1" firstCol="1" bandRow="1">
                <a:tableStyleId>{073A0DAA-6AF3-43AB-8588-CEC1D06C72B9}</a:tableStyleId>
              </a:tblPr>
              <a:tblGrid>
                <a:gridCol w="2222936">
                  <a:extLst>
                    <a:ext uri="{9D8B030D-6E8A-4147-A177-3AD203B41FA5}">
                      <a16:colId xmlns:a16="http://schemas.microsoft.com/office/drawing/2014/main" val="4023964618"/>
                    </a:ext>
                  </a:extLst>
                </a:gridCol>
                <a:gridCol w="2584535">
                  <a:extLst>
                    <a:ext uri="{9D8B030D-6E8A-4147-A177-3AD203B41FA5}">
                      <a16:colId xmlns:a16="http://schemas.microsoft.com/office/drawing/2014/main" val="573581563"/>
                    </a:ext>
                  </a:extLst>
                </a:gridCol>
                <a:gridCol w="2583468">
                  <a:extLst>
                    <a:ext uri="{9D8B030D-6E8A-4147-A177-3AD203B41FA5}">
                      <a16:colId xmlns:a16="http://schemas.microsoft.com/office/drawing/2014/main" val="4124001911"/>
                    </a:ext>
                  </a:extLst>
                </a:gridCol>
                <a:gridCol w="1865601">
                  <a:extLst>
                    <a:ext uri="{9D8B030D-6E8A-4147-A177-3AD203B41FA5}">
                      <a16:colId xmlns:a16="http://schemas.microsoft.com/office/drawing/2014/main" val="4056463692"/>
                    </a:ext>
                  </a:extLst>
                </a:gridCol>
              </a:tblGrid>
              <a:tr h="316973">
                <a:tc>
                  <a:txBody>
                    <a:bodyPr/>
                    <a:lstStyle/>
                    <a:p>
                      <a:pPr marL="0" marR="0" algn="just">
                        <a:lnSpc>
                          <a:spcPct val="150000"/>
                        </a:lnSpc>
                        <a:spcBef>
                          <a:spcPts val="0"/>
                        </a:spcBef>
                        <a:spcAft>
                          <a:spcPts val="0"/>
                        </a:spcAft>
                      </a:pPr>
                      <a:r>
                        <a:rPr lang="en-GB" sz="1200" dirty="0">
                          <a:effectLst/>
                        </a:rPr>
                        <a:t>Goals</a:t>
                      </a:r>
                      <a:endParaRPr lang="en-GB" sz="1200" dirty="0">
                        <a:effectLst/>
                        <a:latin typeface="Calibri" panose="020F0502020204030204" pitchFamily="34" charset="0"/>
                        <a:ea typeface="Calibri" panose="020F0502020204030204" pitchFamily="34" charset="0"/>
                        <a:cs typeface="Vrinda" panose="020B0502040204020203" pitchFamily="34" charset="0"/>
                      </a:endParaRPr>
                    </a:p>
                  </a:txBody>
                  <a:tcPr marL="45864" marR="45864" marT="0" marB="0"/>
                </a:tc>
                <a:tc>
                  <a:txBody>
                    <a:bodyPr/>
                    <a:lstStyle/>
                    <a:p>
                      <a:pPr marL="0" marR="0" algn="just">
                        <a:lnSpc>
                          <a:spcPct val="150000"/>
                        </a:lnSpc>
                        <a:spcBef>
                          <a:spcPts val="0"/>
                        </a:spcBef>
                        <a:spcAft>
                          <a:spcPts val="0"/>
                        </a:spcAft>
                      </a:pPr>
                      <a:r>
                        <a:rPr lang="en-GB" sz="1200">
                          <a:effectLst/>
                        </a:rPr>
                        <a:t>Actions required  </a:t>
                      </a:r>
                      <a:endParaRPr lang="en-GB" sz="1200">
                        <a:effectLst/>
                        <a:latin typeface="Calibri" panose="020F0502020204030204" pitchFamily="34" charset="0"/>
                        <a:ea typeface="Calibri" panose="020F0502020204030204" pitchFamily="34" charset="0"/>
                        <a:cs typeface="Vrinda" panose="020B0502040204020203" pitchFamily="34" charset="0"/>
                      </a:endParaRPr>
                    </a:p>
                  </a:txBody>
                  <a:tcPr marL="45864" marR="45864" marT="0" marB="0"/>
                </a:tc>
                <a:tc>
                  <a:txBody>
                    <a:bodyPr/>
                    <a:lstStyle/>
                    <a:p>
                      <a:pPr marL="0" marR="0" algn="just">
                        <a:lnSpc>
                          <a:spcPct val="150000"/>
                        </a:lnSpc>
                        <a:spcBef>
                          <a:spcPts val="0"/>
                        </a:spcBef>
                        <a:spcAft>
                          <a:spcPts val="0"/>
                        </a:spcAft>
                      </a:pPr>
                      <a:r>
                        <a:rPr lang="en-GB" sz="1200">
                          <a:effectLst/>
                        </a:rPr>
                        <a:t>Resources Required</a:t>
                      </a:r>
                      <a:endParaRPr lang="en-GB" sz="1200">
                        <a:effectLst/>
                        <a:latin typeface="Calibri" panose="020F0502020204030204" pitchFamily="34" charset="0"/>
                        <a:ea typeface="Calibri" panose="020F0502020204030204" pitchFamily="34" charset="0"/>
                        <a:cs typeface="Vrinda" panose="020B0502040204020203" pitchFamily="34" charset="0"/>
                      </a:endParaRPr>
                    </a:p>
                  </a:txBody>
                  <a:tcPr marL="45864" marR="45864" marT="0" marB="0"/>
                </a:tc>
                <a:tc>
                  <a:txBody>
                    <a:bodyPr/>
                    <a:lstStyle/>
                    <a:p>
                      <a:pPr marL="0" marR="0" algn="just">
                        <a:lnSpc>
                          <a:spcPct val="150000"/>
                        </a:lnSpc>
                        <a:spcBef>
                          <a:spcPts val="0"/>
                        </a:spcBef>
                        <a:spcAft>
                          <a:spcPts val="0"/>
                        </a:spcAft>
                      </a:pPr>
                      <a:r>
                        <a:rPr lang="en-GB" sz="1200">
                          <a:effectLst/>
                        </a:rPr>
                        <a:t>Timeline</a:t>
                      </a:r>
                      <a:endParaRPr lang="en-GB" sz="1200">
                        <a:effectLst/>
                        <a:latin typeface="Calibri" panose="020F0502020204030204" pitchFamily="34" charset="0"/>
                        <a:ea typeface="Calibri" panose="020F0502020204030204" pitchFamily="34" charset="0"/>
                        <a:cs typeface="Vrinda" panose="020B0502040204020203" pitchFamily="34" charset="0"/>
                      </a:endParaRPr>
                    </a:p>
                  </a:txBody>
                  <a:tcPr marL="45864" marR="45864" marT="0" marB="0"/>
                </a:tc>
                <a:extLst>
                  <a:ext uri="{0D108BD9-81ED-4DB2-BD59-A6C34878D82A}">
                    <a16:rowId xmlns:a16="http://schemas.microsoft.com/office/drawing/2014/main" val="4215309650"/>
                  </a:ext>
                </a:extLst>
              </a:tr>
              <a:tr h="1154323">
                <a:tc>
                  <a:txBody>
                    <a:bodyPr/>
                    <a:lstStyle/>
                    <a:p>
                      <a:pPr marL="0" marR="0" algn="just">
                        <a:lnSpc>
                          <a:spcPct val="150000"/>
                        </a:lnSpc>
                        <a:spcBef>
                          <a:spcPts val="0"/>
                        </a:spcBef>
                        <a:spcAft>
                          <a:spcPts val="0"/>
                        </a:spcAft>
                      </a:pPr>
                      <a:r>
                        <a:rPr lang="en-GB" sz="1200" dirty="0">
                          <a:effectLst/>
                        </a:rPr>
                        <a:t>Digital marketing skills</a:t>
                      </a:r>
                      <a:endParaRPr lang="en-GB" sz="1200" dirty="0">
                        <a:effectLst/>
                        <a:latin typeface="Calibri" panose="020F0502020204030204" pitchFamily="34" charset="0"/>
                        <a:ea typeface="Calibri" panose="020F0502020204030204" pitchFamily="34" charset="0"/>
                        <a:cs typeface="Vrinda" panose="020B0502040204020203" pitchFamily="34" charset="0"/>
                      </a:endParaRPr>
                    </a:p>
                  </a:txBody>
                  <a:tcPr marL="45864" marR="45864" marT="0" marB="0"/>
                </a:tc>
                <a:tc>
                  <a:txBody>
                    <a:bodyPr/>
                    <a:lstStyle/>
                    <a:p>
                      <a:pPr marL="0" marR="0" algn="just">
                        <a:lnSpc>
                          <a:spcPct val="150000"/>
                        </a:lnSpc>
                        <a:spcBef>
                          <a:spcPts val="0"/>
                        </a:spcBef>
                        <a:spcAft>
                          <a:spcPts val="0"/>
                        </a:spcAft>
                      </a:pPr>
                      <a:r>
                        <a:rPr lang="en-GB" sz="1200" dirty="0">
                          <a:effectLst/>
                        </a:rPr>
                        <a:t>Taking a course on E-mail marketing, Facebook Marketing, Instagram marketing and other digital marketing.</a:t>
                      </a:r>
                      <a:endParaRPr lang="en-GB" sz="1200" dirty="0">
                        <a:effectLst/>
                        <a:latin typeface="Calibri" panose="020F0502020204030204" pitchFamily="34" charset="0"/>
                        <a:ea typeface="Calibri" panose="020F0502020204030204" pitchFamily="34" charset="0"/>
                        <a:cs typeface="Vrinda" panose="020B0502040204020203" pitchFamily="34" charset="0"/>
                      </a:endParaRPr>
                    </a:p>
                  </a:txBody>
                  <a:tcPr marL="45864" marR="45864" marT="0" marB="0"/>
                </a:tc>
                <a:tc>
                  <a:txBody>
                    <a:bodyPr/>
                    <a:lstStyle/>
                    <a:p>
                      <a:pPr marL="0" marR="0" algn="just">
                        <a:lnSpc>
                          <a:spcPct val="150000"/>
                        </a:lnSpc>
                        <a:spcBef>
                          <a:spcPts val="0"/>
                        </a:spcBef>
                        <a:spcAft>
                          <a:spcPts val="0"/>
                        </a:spcAft>
                      </a:pPr>
                      <a:r>
                        <a:rPr lang="en-GB" sz="1200">
                          <a:effectLst/>
                        </a:rPr>
                        <a:t>A paid course like Coursera, Tutorial, YouTube </a:t>
                      </a:r>
                      <a:endParaRPr lang="en-GB" sz="1200">
                        <a:effectLst/>
                        <a:latin typeface="Calibri" panose="020F0502020204030204" pitchFamily="34" charset="0"/>
                        <a:ea typeface="Calibri" panose="020F0502020204030204" pitchFamily="34" charset="0"/>
                        <a:cs typeface="Vrinda" panose="020B0502040204020203" pitchFamily="34" charset="0"/>
                      </a:endParaRPr>
                    </a:p>
                  </a:txBody>
                  <a:tcPr marL="45864" marR="45864" marT="0" marB="0"/>
                </a:tc>
                <a:tc>
                  <a:txBody>
                    <a:bodyPr/>
                    <a:lstStyle/>
                    <a:p>
                      <a:pPr marL="0" marR="0" algn="just">
                        <a:lnSpc>
                          <a:spcPct val="150000"/>
                        </a:lnSpc>
                        <a:spcBef>
                          <a:spcPts val="0"/>
                        </a:spcBef>
                        <a:spcAft>
                          <a:spcPts val="0"/>
                        </a:spcAft>
                      </a:pPr>
                      <a:r>
                        <a:rPr lang="en-GB" sz="1200">
                          <a:effectLst/>
                        </a:rPr>
                        <a:t>By June 2022</a:t>
                      </a:r>
                      <a:endParaRPr lang="en-GB" sz="1200">
                        <a:effectLst/>
                        <a:latin typeface="Calibri" panose="020F0502020204030204" pitchFamily="34" charset="0"/>
                        <a:ea typeface="Calibri" panose="020F0502020204030204" pitchFamily="34" charset="0"/>
                        <a:cs typeface="Vrinda" panose="020B0502040204020203" pitchFamily="34" charset="0"/>
                      </a:endParaRPr>
                    </a:p>
                  </a:txBody>
                  <a:tcPr marL="45864" marR="45864" marT="0" marB="0" anchor="ctr"/>
                </a:tc>
                <a:extLst>
                  <a:ext uri="{0D108BD9-81ED-4DB2-BD59-A6C34878D82A}">
                    <a16:rowId xmlns:a16="http://schemas.microsoft.com/office/drawing/2014/main" val="2304326492"/>
                  </a:ext>
                </a:extLst>
              </a:tr>
              <a:tr h="1154323">
                <a:tc>
                  <a:txBody>
                    <a:bodyPr/>
                    <a:lstStyle/>
                    <a:p>
                      <a:pPr marL="0" marR="0" algn="just">
                        <a:lnSpc>
                          <a:spcPct val="150000"/>
                        </a:lnSpc>
                        <a:spcBef>
                          <a:spcPts val="0"/>
                        </a:spcBef>
                        <a:spcAft>
                          <a:spcPts val="0"/>
                        </a:spcAft>
                      </a:pPr>
                      <a:r>
                        <a:rPr lang="en-GB" sz="1200">
                          <a:effectLst/>
                        </a:rPr>
                        <a:t>Data analytical skill </a:t>
                      </a:r>
                      <a:endParaRPr lang="en-GB" sz="1200">
                        <a:effectLst/>
                        <a:latin typeface="Calibri" panose="020F0502020204030204" pitchFamily="34" charset="0"/>
                        <a:ea typeface="Calibri" panose="020F0502020204030204" pitchFamily="34" charset="0"/>
                        <a:cs typeface="Vrinda" panose="020B0502040204020203" pitchFamily="34" charset="0"/>
                      </a:endParaRPr>
                    </a:p>
                  </a:txBody>
                  <a:tcPr marL="45864" marR="45864" marT="0" marB="0"/>
                </a:tc>
                <a:tc>
                  <a:txBody>
                    <a:bodyPr/>
                    <a:lstStyle/>
                    <a:p>
                      <a:pPr marL="0" marR="0" algn="just">
                        <a:lnSpc>
                          <a:spcPct val="150000"/>
                        </a:lnSpc>
                        <a:spcBef>
                          <a:spcPts val="0"/>
                        </a:spcBef>
                        <a:spcAft>
                          <a:spcPts val="0"/>
                        </a:spcAft>
                      </a:pPr>
                      <a:r>
                        <a:rPr lang="en-GB" sz="1200" dirty="0">
                          <a:effectLst/>
                        </a:rPr>
                        <a:t>Taking online and offline courses on data analytics and data science. Read different resources related to data analysis</a:t>
                      </a:r>
                      <a:endParaRPr lang="en-GB" sz="1200" dirty="0">
                        <a:effectLst/>
                        <a:latin typeface="Calibri" panose="020F0502020204030204" pitchFamily="34" charset="0"/>
                        <a:ea typeface="Calibri" panose="020F0502020204030204" pitchFamily="34" charset="0"/>
                        <a:cs typeface="Vrinda" panose="020B0502040204020203" pitchFamily="34" charset="0"/>
                      </a:endParaRPr>
                    </a:p>
                  </a:txBody>
                  <a:tcPr marL="45864" marR="45864" marT="0" marB="0"/>
                </a:tc>
                <a:tc>
                  <a:txBody>
                    <a:bodyPr/>
                    <a:lstStyle/>
                    <a:p>
                      <a:pPr marL="0" marR="0" algn="just">
                        <a:lnSpc>
                          <a:spcPct val="150000"/>
                        </a:lnSpc>
                        <a:spcBef>
                          <a:spcPts val="0"/>
                        </a:spcBef>
                        <a:spcAft>
                          <a:spcPts val="0"/>
                        </a:spcAft>
                      </a:pPr>
                      <a:r>
                        <a:rPr lang="en-GB" sz="1200" dirty="0">
                          <a:effectLst/>
                        </a:rPr>
                        <a:t>Learning app and website, Articles, journals and tutorial</a:t>
                      </a:r>
                      <a:endParaRPr lang="en-GB" sz="1200" dirty="0">
                        <a:effectLst/>
                        <a:latin typeface="Calibri" panose="020F0502020204030204" pitchFamily="34" charset="0"/>
                        <a:ea typeface="Calibri" panose="020F0502020204030204" pitchFamily="34" charset="0"/>
                        <a:cs typeface="Vrinda" panose="020B0502040204020203" pitchFamily="34" charset="0"/>
                      </a:endParaRPr>
                    </a:p>
                  </a:txBody>
                  <a:tcPr marL="45864" marR="45864" marT="0" marB="0"/>
                </a:tc>
                <a:tc>
                  <a:txBody>
                    <a:bodyPr/>
                    <a:lstStyle/>
                    <a:p>
                      <a:pPr marL="0" marR="0" algn="just">
                        <a:lnSpc>
                          <a:spcPct val="150000"/>
                        </a:lnSpc>
                        <a:spcBef>
                          <a:spcPts val="0"/>
                        </a:spcBef>
                        <a:spcAft>
                          <a:spcPts val="0"/>
                        </a:spcAft>
                      </a:pPr>
                      <a:r>
                        <a:rPr lang="en-GB" sz="1200" dirty="0">
                          <a:effectLst/>
                        </a:rPr>
                        <a:t>By May 2022</a:t>
                      </a:r>
                      <a:endParaRPr lang="en-GB" sz="1200" dirty="0">
                        <a:effectLst/>
                        <a:latin typeface="Calibri" panose="020F0502020204030204" pitchFamily="34" charset="0"/>
                        <a:ea typeface="Calibri" panose="020F0502020204030204" pitchFamily="34" charset="0"/>
                        <a:cs typeface="Vrinda" panose="020B0502040204020203" pitchFamily="34" charset="0"/>
                      </a:endParaRPr>
                    </a:p>
                  </a:txBody>
                  <a:tcPr marL="45864" marR="45864" marT="0" marB="0" anchor="ctr"/>
                </a:tc>
                <a:extLst>
                  <a:ext uri="{0D108BD9-81ED-4DB2-BD59-A6C34878D82A}">
                    <a16:rowId xmlns:a16="http://schemas.microsoft.com/office/drawing/2014/main" val="1919330668"/>
                  </a:ext>
                </a:extLst>
              </a:tr>
              <a:tr h="1656732">
                <a:tc>
                  <a:txBody>
                    <a:bodyPr/>
                    <a:lstStyle/>
                    <a:p>
                      <a:pPr marL="0" marR="0" algn="just">
                        <a:lnSpc>
                          <a:spcPct val="150000"/>
                        </a:lnSpc>
                        <a:spcBef>
                          <a:spcPts val="0"/>
                        </a:spcBef>
                        <a:spcAft>
                          <a:spcPts val="0"/>
                        </a:spcAft>
                      </a:pPr>
                      <a:r>
                        <a:rPr lang="en-GB" sz="1200" dirty="0">
                          <a:effectLst/>
                        </a:rPr>
                        <a:t>Artificial Intelligence and Machine learning  </a:t>
                      </a:r>
                      <a:endParaRPr lang="en-GB" sz="1200" dirty="0">
                        <a:effectLst/>
                        <a:latin typeface="Calibri" panose="020F0502020204030204" pitchFamily="34" charset="0"/>
                        <a:ea typeface="Calibri" panose="020F0502020204030204" pitchFamily="34" charset="0"/>
                        <a:cs typeface="Vrinda" panose="020B0502040204020203" pitchFamily="34" charset="0"/>
                      </a:endParaRPr>
                    </a:p>
                  </a:txBody>
                  <a:tcPr marL="45864" marR="45864" marT="0" marB="0"/>
                </a:tc>
                <a:tc>
                  <a:txBody>
                    <a:bodyPr/>
                    <a:lstStyle/>
                    <a:p>
                      <a:pPr marL="0" marR="0" algn="just">
                        <a:lnSpc>
                          <a:spcPct val="150000"/>
                        </a:lnSpc>
                        <a:spcBef>
                          <a:spcPts val="0"/>
                        </a:spcBef>
                        <a:spcAft>
                          <a:spcPts val="0"/>
                        </a:spcAft>
                      </a:pPr>
                      <a:r>
                        <a:rPr lang="en-GB" sz="1200">
                          <a:effectLst/>
                        </a:rPr>
                        <a:t>Taking online and offline courses on Artificial Intelligence and Machine learning. Work as an intern under an experienced person regarding this sector. </a:t>
                      </a:r>
                      <a:endParaRPr lang="en-GB" sz="1200">
                        <a:effectLst/>
                        <a:latin typeface="Calibri" panose="020F0502020204030204" pitchFamily="34" charset="0"/>
                        <a:ea typeface="Calibri" panose="020F0502020204030204" pitchFamily="34" charset="0"/>
                        <a:cs typeface="Vrinda" panose="020B0502040204020203" pitchFamily="34" charset="0"/>
                      </a:endParaRPr>
                    </a:p>
                  </a:txBody>
                  <a:tcPr marL="45864" marR="45864" marT="0" marB="0"/>
                </a:tc>
                <a:tc>
                  <a:txBody>
                    <a:bodyPr/>
                    <a:lstStyle/>
                    <a:p>
                      <a:pPr marL="0" marR="0" algn="just">
                        <a:lnSpc>
                          <a:spcPct val="150000"/>
                        </a:lnSpc>
                        <a:spcBef>
                          <a:spcPts val="0"/>
                        </a:spcBef>
                        <a:spcAft>
                          <a:spcPts val="0"/>
                        </a:spcAft>
                      </a:pPr>
                      <a:r>
                        <a:rPr lang="en-GB" sz="1200" dirty="0">
                          <a:effectLst/>
                        </a:rPr>
                        <a:t>Learning apps and websites, Articles, YouTube journals and tutorials get training from an experienced guy.</a:t>
                      </a:r>
                      <a:endParaRPr lang="en-GB" sz="1200" dirty="0">
                        <a:effectLst/>
                        <a:latin typeface="Calibri" panose="020F0502020204030204" pitchFamily="34" charset="0"/>
                        <a:ea typeface="Calibri" panose="020F0502020204030204" pitchFamily="34" charset="0"/>
                        <a:cs typeface="Vrinda" panose="020B0502040204020203" pitchFamily="34" charset="0"/>
                      </a:endParaRPr>
                    </a:p>
                  </a:txBody>
                  <a:tcPr marL="45864" marR="45864" marT="0" marB="0"/>
                </a:tc>
                <a:tc>
                  <a:txBody>
                    <a:bodyPr/>
                    <a:lstStyle/>
                    <a:p>
                      <a:pPr marL="0" marR="0" algn="just">
                        <a:lnSpc>
                          <a:spcPct val="150000"/>
                        </a:lnSpc>
                        <a:spcBef>
                          <a:spcPts val="0"/>
                        </a:spcBef>
                        <a:spcAft>
                          <a:spcPts val="0"/>
                        </a:spcAft>
                      </a:pPr>
                      <a:r>
                        <a:rPr lang="en-GB" sz="1200" dirty="0">
                          <a:effectLst/>
                        </a:rPr>
                        <a:t>By July 2022</a:t>
                      </a:r>
                      <a:endParaRPr lang="en-GB" sz="1200" dirty="0">
                        <a:effectLst/>
                        <a:latin typeface="Calibri" panose="020F0502020204030204" pitchFamily="34" charset="0"/>
                        <a:ea typeface="Calibri" panose="020F0502020204030204" pitchFamily="34" charset="0"/>
                        <a:cs typeface="Vrinda" panose="020B0502040204020203" pitchFamily="34" charset="0"/>
                      </a:endParaRPr>
                    </a:p>
                  </a:txBody>
                  <a:tcPr marL="45864" marR="45864" marT="0" marB="0" anchor="ctr"/>
                </a:tc>
                <a:extLst>
                  <a:ext uri="{0D108BD9-81ED-4DB2-BD59-A6C34878D82A}">
                    <a16:rowId xmlns:a16="http://schemas.microsoft.com/office/drawing/2014/main" val="1180445131"/>
                  </a:ext>
                </a:extLst>
              </a:tr>
              <a:tr h="819383">
                <a:tc>
                  <a:txBody>
                    <a:bodyPr/>
                    <a:lstStyle/>
                    <a:p>
                      <a:pPr marL="0" marR="0" algn="just">
                        <a:lnSpc>
                          <a:spcPct val="150000"/>
                        </a:lnSpc>
                        <a:spcBef>
                          <a:spcPts val="0"/>
                        </a:spcBef>
                        <a:spcAft>
                          <a:spcPts val="0"/>
                        </a:spcAft>
                      </a:pPr>
                      <a:r>
                        <a:rPr lang="en-GB" sz="1200">
                          <a:effectLst/>
                        </a:rPr>
                        <a:t>Analytical and decision-making skills</a:t>
                      </a:r>
                      <a:endParaRPr lang="en-GB" sz="1200">
                        <a:effectLst/>
                        <a:latin typeface="Calibri" panose="020F0502020204030204" pitchFamily="34" charset="0"/>
                        <a:ea typeface="Calibri" panose="020F0502020204030204" pitchFamily="34" charset="0"/>
                        <a:cs typeface="Vrinda" panose="020B0502040204020203" pitchFamily="34" charset="0"/>
                      </a:endParaRPr>
                    </a:p>
                  </a:txBody>
                  <a:tcPr marL="45864" marR="45864" marT="0" marB="0"/>
                </a:tc>
                <a:tc>
                  <a:txBody>
                    <a:bodyPr/>
                    <a:lstStyle/>
                    <a:p>
                      <a:pPr marL="0" marR="0" algn="just">
                        <a:lnSpc>
                          <a:spcPct val="150000"/>
                        </a:lnSpc>
                        <a:spcBef>
                          <a:spcPts val="0"/>
                        </a:spcBef>
                        <a:spcAft>
                          <a:spcPts val="0"/>
                        </a:spcAft>
                      </a:pPr>
                      <a:r>
                        <a:rPr lang="en-GB" sz="1200">
                          <a:effectLst/>
                        </a:rPr>
                        <a:t>Explore different real-life cases. Attend different math Olympiad and case competition</a:t>
                      </a:r>
                      <a:endParaRPr lang="en-GB" sz="1200">
                        <a:effectLst/>
                        <a:latin typeface="Calibri" panose="020F0502020204030204" pitchFamily="34" charset="0"/>
                        <a:ea typeface="Calibri" panose="020F0502020204030204" pitchFamily="34" charset="0"/>
                        <a:cs typeface="Vrinda" panose="020B0502040204020203" pitchFamily="34" charset="0"/>
                      </a:endParaRPr>
                    </a:p>
                  </a:txBody>
                  <a:tcPr marL="45864" marR="45864" marT="0" marB="0"/>
                </a:tc>
                <a:tc>
                  <a:txBody>
                    <a:bodyPr/>
                    <a:lstStyle/>
                    <a:p>
                      <a:pPr marL="0" marR="0" algn="just">
                        <a:lnSpc>
                          <a:spcPct val="150000"/>
                        </a:lnSpc>
                        <a:spcBef>
                          <a:spcPts val="0"/>
                        </a:spcBef>
                        <a:spcAft>
                          <a:spcPts val="0"/>
                        </a:spcAft>
                      </a:pPr>
                      <a:r>
                        <a:rPr lang="en-GB" sz="1200">
                          <a:effectLst/>
                        </a:rPr>
                        <a:t>Internet, Laptop YouTube, Tutorial and articles</a:t>
                      </a:r>
                      <a:endParaRPr lang="en-GB" sz="1200">
                        <a:effectLst/>
                        <a:latin typeface="Calibri" panose="020F0502020204030204" pitchFamily="34" charset="0"/>
                        <a:ea typeface="Calibri" panose="020F0502020204030204" pitchFamily="34" charset="0"/>
                        <a:cs typeface="Vrinda" panose="020B0502040204020203" pitchFamily="34" charset="0"/>
                      </a:endParaRPr>
                    </a:p>
                  </a:txBody>
                  <a:tcPr marL="45864" marR="45864" marT="0" marB="0"/>
                </a:tc>
                <a:tc>
                  <a:txBody>
                    <a:bodyPr/>
                    <a:lstStyle/>
                    <a:p>
                      <a:pPr marL="0" marR="0" algn="just">
                        <a:lnSpc>
                          <a:spcPct val="150000"/>
                        </a:lnSpc>
                        <a:spcBef>
                          <a:spcPts val="0"/>
                        </a:spcBef>
                        <a:spcAft>
                          <a:spcPts val="0"/>
                        </a:spcAft>
                      </a:pPr>
                      <a:r>
                        <a:rPr lang="en-GB" sz="1200" dirty="0">
                          <a:effectLst/>
                        </a:rPr>
                        <a:t>By July 2022</a:t>
                      </a:r>
                      <a:endParaRPr lang="en-GB" sz="1200" dirty="0">
                        <a:effectLst/>
                        <a:latin typeface="Calibri" panose="020F0502020204030204" pitchFamily="34" charset="0"/>
                        <a:ea typeface="Calibri" panose="020F0502020204030204" pitchFamily="34" charset="0"/>
                        <a:cs typeface="Vrinda" panose="020B0502040204020203" pitchFamily="34" charset="0"/>
                      </a:endParaRPr>
                    </a:p>
                  </a:txBody>
                  <a:tcPr marL="45864" marR="45864" marT="0" marB="0" anchor="ctr"/>
                </a:tc>
                <a:extLst>
                  <a:ext uri="{0D108BD9-81ED-4DB2-BD59-A6C34878D82A}">
                    <a16:rowId xmlns:a16="http://schemas.microsoft.com/office/drawing/2014/main" val="1824418846"/>
                  </a:ext>
                </a:extLst>
              </a:tr>
            </a:tbl>
          </a:graphicData>
        </a:graphic>
      </p:graphicFrame>
    </p:spTree>
    <p:extLst>
      <p:ext uri="{BB962C8B-B14F-4D97-AF65-F5344CB8AC3E}">
        <p14:creationId xmlns:p14="http://schemas.microsoft.com/office/powerpoint/2010/main" val="17264850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681542"/>
            <a:ext cx="12192000" cy="9015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sp>
        <p:nvSpPr>
          <p:cNvPr id="5" name="Rectangle 4"/>
          <p:cNvSpPr/>
          <p:nvPr/>
        </p:nvSpPr>
        <p:spPr>
          <a:xfrm>
            <a:off x="0" y="6501684"/>
            <a:ext cx="12192000" cy="356315"/>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sp>
        <p:nvSpPr>
          <p:cNvPr id="6" name="TextBox 5"/>
          <p:cNvSpPr txBox="1"/>
          <p:nvPr/>
        </p:nvSpPr>
        <p:spPr>
          <a:xfrm>
            <a:off x="437880" y="158702"/>
            <a:ext cx="7225050" cy="461665"/>
          </a:xfrm>
          <a:prstGeom prst="rect">
            <a:avLst/>
          </a:prstGeom>
          <a:noFill/>
        </p:spPr>
        <p:txBody>
          <a:bodyPr wrap="square" rtlCol="0">
            <a:spAutoFit/>
          </a:bodyPr>
          <a:lstStyle/>
          <a:p>
            <a:r>
              <a:rPr lang="en-GB" sz="2400" b="1" dirty="0"/>
              <a:t>Conclusion</a:t>
            </a:r>
          </a:p>
        </p:txBody>
      </p:sp>
      <p:sp>
        <p:nvSpPr>
          <p:cNvPr id="7" name="TextBox 6"/>
          <p:cNvSpPr txBox="1"/>
          <p:nvPr/>
        </p:nvSpPr>
        <p:spPr>
          <a:xfrm>
            <a:off x="758912" y="1104670"/>
            <a:ext cx="8075599" cy="3693319"/>
          </a:xfrm>
          <a:prstGeom prst="rect">
            <a:avLst/>
          </a:prstGeom>
          <a:noFill/>
        </p:spPr>
        <p:txBody>
          <a:bodyPr wrap="square" rtlCol="0">
            <a:spAutoFit/>
          </a:bodyPr>
          <a:lstStyle/>
          <a:p>
            <a:endParaRPr lang="en-GB" dirty="0"/>
          </a:p>
          <a:p>
            <a:pPr marL="285750" indent="-285750">
              <a:buFont typeface="Wingdings" panose="05000000000000000000" pitchFamily="2" charset="2"/>
              <a:buChar char="q"/>
            </a:pPr>
            <a:r>
              <a:rPr lang="en-US" dirty="0"/>
              <a:t>The career choice is a very crucial decision for everyone. </a:t>
            </a:r>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q"/>
            </a:pPr>
            <a:r>
              <a:rPr lang="en-US" dirty="0"/>
              <a:t>It is very important for me to choose the right career in which I will find the happiness and passion and in which I will be shining by applying my learning over the years. </a:t>
            </a:r>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q"/>
            </a:pPr>
            <a:r>
              <a:rPr lang="en-US" dirty="0"/>
              <a:t>To survive and succeed in this extremely competitive world, I have to choose a career that will have a great growth opportunity in future. </a:t>
            </a:r>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q"/>
            </a:pPr>
            <a:r>
              <a:rPr lang="en-US" dirty="0"/>
              <a:t>Therefore I have chosen to work as a digital marketing analyst.</a:t>
            </a:r>
            <a:endParaRPr lang="en-GB" dirty="0"/>
          </a:p>
          <a:p>
            <a:endParaRPr lang="en-GB" dirty="0"/>
          </a:p>
          <a:p>
            <a:endParaRPr lang="en-GB"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61120" y="1320181"/>
            <a:ext cx="3230880" cy="3216520"/>
          </a:xfrm>
          <a:prstGeom prst="rect">
            <a:avLst/>
          </a:prstGeom>
        </p:spPr>
      </p:pic>
    </p:spTree>
    <p:extLst>
      <p:ext uri="{BB962C8B-B14F-4D97-AF65-F5344CB8AC3E}">
        <p14:creationId xmlns:p14="http://schemas.microsoft.com/office/powerpoint/2010/main" val="35914526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746975"/>
            <a:ext cx="12192000" cy="9015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sp>
        <p:nvSpPr>
          <p:cNvPr id="5" name="Rectangle 4"/>
          <p:cNvSpPr/>
          <p:nvPr/>
        </p:nvSpPr>
        <p:spPr>
          <a:xfrm>
            <a:off x="0" y="6501684"/>
            <a:ext cx="12192000" cy="356315"/>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sp>
        <p:nvSpPr>
          <p:cNvPr id="6" name="TextBox 5"/>
          <p:cNvSpPr txBox="1"/>
          <p:nvPr/>
        </p:nvSpPr>
        <p:spPr>
          <a:xfrm>
            <a:off x="437880" y="158702"/>
            <a:ext cx="7225050" cy="461665"/>
          </a:xfrm>
          <a:prstGeom prst="rect">
            <a:avLst/>
          </a:prstGeom>
          <a:noFill/>
        </p:spPr>
        <p:txBody>
          <a:bodyPr wrap="square" rtlCol="0">
            <a:spAutoFit/>
          </a:bodyPr>
          <a:lstStyle/>
          <a:p>
            <a:r>
              <a:rPr lang="en-GB" sz="2400" b="1" dirty="0"/>
              <a:t>References</a:t>
            </a:r>
          </a:p>
        </p:txBody>
      </p:sp>
      <p:sp>
        <p:nvSpPr>
          <p:cNvPr id="7" name="TextBox 6"/>
          <p:cNvSpPr txBox="1"/>
          <p:nvPr/>
        </p:nvSpPr>
        <p:spPr>
          <a:xfrm>
            <a:off x="477558" y="1125591"/>
            <a:ext cx="11236884" cy="3693319"/>
          </a:xfrm>
          <a:prstGeom prst="rect">
            <a:avLst/>
          </a:prstGeom>
          <a:noFill/>
        </p:spPr>
        <p:txBody>
          <a:bodyPr wrap="square" rtlCol="0">
            <a:spAutoFit/>
          </a:bodyPr>
          <a:lstStyle/>
          <a:p>
            <a:r>
              <a:rPr lang="en-GB" dirty="0" err="1"/>
              <a:t>Ipate</a:t>
            </a:r>
            <a:r>
              <a:rPr lang="en-GB" dirty="0"/>
              <a:t>, D.M. and </a:t>
            </a:r>
            <a:r>
              <a:rPr lang="en-GB" dirty="0" err="1"/>
              <a:t>Pârvu</a:t>
            </a:r>
            <a:r>
              <a:rPr lang="en-GB" dirty="0"/>
              <a:t>, I.U.L.I.A.N.A., 2010, June. Employability Skills for the </a:t>
            </a:r>
            <a:r>
              <a:rPr lang="en-GB" dirty="0" err="1"/>
              <a:t>Knowledgedriven</a:t>
            </a:r>
            <a:r>
              <a:rPr lang="en-GB" dirty="0"/>
              <a:t> Economy. In </a:t>
            </a:r>
            <a:r>
              <a:rPr lang="en-GB" i="1" dirty="0"/>
              <a:t>4th World Congress on the Advancement of Scholarly Research in Science, Economics, Law and Culture</a:t>
            </a:r>
            <a:r>
              <a:rPr lang="en-GB" dirty="0"/>
              <a:t> (Vol. 4, pp. 101-107).</a:t>
            </a:r>
          </a:p>
          <a:p>
            <a:r>
              <a:rPr lang="en-GB" dirty="0"/>
              <a:t>digitalmarketinginstitute.com. (2020). </a:t>
            </a:r>
            <a:r>
              <a:rPr lang="en-GB" i="1" dirty="0"/>
              <a:t>7 Essential Skills Every Digital Marketer Should Know | DMI</a:t>
            </a:r>
            <a:r>
              <a:rPr lang="en-GB" dirty="0"/>
              <a:t>. [online] Available at: https://digitalmarketinginstitute.com/blog/7-essential-skills-every-digital-marketer-should-know [Accessed 8 Nov. 2020].</a:t>
            </a:r>
          </a:p>
          <a:p>
            <a:r>
              <a:rPr lang="en-GB" dirty="0"/>
              <a:t>the Guardian. (2015). </a:t>
            </a:r>
            <a:r>
              <a:rPr lang="en-GB" i="1" dirty="0"/>
              <a:t>Marketing 2020: next generation talent will be key to filling digital skills gap</a:t>
            </a:r>
            <a:r>
              <a:rPr lang="en-GB" dirty="0"/>
              <a:t>. [online] Available at: https://www.theguardian.com/media-network/2015/nov/05/marketing-2020-generation-talent-digital-skills-gap.</a:t>
            </a:r>
          </a:p>
          <a:p>
            <a:r>
              <a:rPr lang="en-GB" dirty="0"/>
              <a:t>the Guardian. (2021). </a:t>
            </a:r>
            <a:r>
              <a:rPr lang="en-GB" i="1" dirty="0"/>
              <a:t>Employability | Education | The Guardian</a:t>
            </a:r>
            <a:r>
              <a:rPr lang="en-GB" dirty="0"/>
              <a:t>. [online] Available at: https://www.theguardian.com/education/employability [Accessed 3 May 2022].</a:t>
            </a:r>
          </a:p>
          <a:p>
            <a:r>
              <a:rPr lang="en-GB" dirty="0" err="1"/>
              <a:t>Zentner</a:t>
            </a:r>
            <a:r>
              <a:rPr lang="en-GB" dirty="0"/>
              <a:t>, A. (2016). Communication Skill Development: An Antecedent to Leadership Effectiveness. </a:t>
            </a:r>
            <a:r>
              <a:rPr lang="en-GB" i="1" dirty="0"/>
              <a:t>SSRN Electronic Journal</a:t>
            </a:r>
            <a:r>
              <a:rPr lang="en-GB" dirty="0"/>
              <a:t>.</a:t>
            </a:r>
          </a:p>
        </p:txBody>
      </p:sp>
    </p:spTree>
    <p:extLst>
      <p:ext uri="{BB962C8B-B14F-4D97-AF65-F5344CB8AC3E}">
        <p14:creationId xmlns:p14="http://schemas.microsoft.com/office/powerpoint/2010/main" val="84738991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2716</Words>
  <Application>Microsoft Office PowerPoint</Application>
  <PresentationFormat>Widescreen</PresentationFormat>
  <Paragraphs>190</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Trebuchet MS</vt:lpstr>
      <vt:lpstr>Wingdings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2021-07-27T12:41:30Z</dcterms:created>
  <dcterms:modified xsi:type="dcterms:W3CDTF">2022-05-05T08:13:50Z</dcterms:modified>
</cp:coreProperties>
</file>