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rial Rounded MT Bold" panose="020F0704030504030204" pitchFamily="34" charset="0"/>
      <p:regular r:id="rId17"/>
    </p:embeddedFont>
    <p:embeddedFont>
      <p:font typeface="Calibri (MS)" panose="020B0604020202020204" charset="0"/>
      <p:regular r:id="rId18"/>
    </p:embeddedFont>
    <p:embeddedFont>
      <p:font typeface="Calibri (MS) Bold" panose="020B0604020202020204" charset="0"/>
      <p:regular r:id="rId19"/>
    </p:embeddedFont>
    <p:embeddedFont>
      <p:font typeface="Calibri (MS) Bold Italics" panose="020B0604020202020204" charset="0"/>
      <p:regular r:id="rId20"/>
    </p:embeddedFont>
    <p:embeddedFont>
      <p:font typeface="Calibri (MS) Italics"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0" d="100"/>
          <a:sy n="40" d="100"/>
        </p:scale>
        <p:origin x="90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12DB07-039E-4FF3-AC82-3A56F9C9D27D}" type="datetimeFigureOut">
              <a:rPr lang="en-US" smtClean="0"/>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B26925-91A8-4239-B83A-BB001AC128A3}" type="slidenum">
              <a:rPr lang="en-US" smtClean="0"/>
              <a:t>‹#›</a:t>
            </a:fld>
            <a:endParaRPr lang="en-US"/>
          </a:p>
        </p:txBody>
      </p:sp>
    </p:spTree>
    <p:extLst>
      <p:ext uri="{BB962C8B-B14F-4D97-AF65-F5344CB8AC3E}">
        <p14:creationId xmlns:p14="http://schemas.microsoft.com/office/powerpoint/2010/main" val="3423487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B26925-91A8-4239-B83A-BB001AC128A3}" type="slidenum">
              <a:rPr lang="en-US" smtClean="0"/>
              <a:t>8</a:t>
            </a:fld>
            <a:endParaRPr lang="en-US"/>
          </a:p>
        </p:txBody>
      </p:sp>
    </p:spTree>
    <p:extLst>
      <p:ext uri="{BB962C8B-B14F-4D97-AF65-F5344CB8AC3E}">
        <p14:creationId xmlns:p14="http://schemas.microsoft.com/office/powerpoint/2010/main" val="4054532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png"/><Relationship Id="rId10" Type="http://schemas.openxmlformats.org/officeDocument/2006/relationships/image" Target="../media/image9.png"/><Relationship Id="rId19" Type="http://schemas.openxmlformats.org/officeDocument/2006/relationships/image" Target="../media/image18.png"/><Relationship Id="rId31" Type="http://schemas.openxmlformats.org/officeDocument/2006/relationships/image" Target="../media/image30.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 Id="rId30" Type="http://schemas.openxmlformats.org/officeDocument/2006/relationships/image" Target="../media/image29.png"/></Relationships>
</file>

<file path=ppt/slides/_rels/slide2.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18" Type="http://schemas.openxmlformats.org/officeDocument/2006/relationships/image" Target="../media/image30.png"/><Relationship Id="rId3" Type="http://schemas.openxmlformats.org/officeDocument/2006/relationships/image" Target="../media/image32.png"/><Relationship Id="rId21" Type="http://schemas.openxmlformats.org/officeDocument/2006/relationships/image" Target="../media/image48.png"/><Relationship Id="rId7" Type="http://schemas.openxmlformats.org/officeDocument/2006/relationships/image" Target="../media/image36.png"/><Relationship Id="rId12" Type="http://schemas.openxmlformats.org/officeDocument/2006/relationships/image" Target="../media/image41.png"/><Relationship Id="rId17" Type="http://schemas.openxmlformats.org/officeDocument/2006/relationships/image" Target="../media/image29.png"/><Relationship Id="rId2" Type="http://schemas.openxmlformats.org/officeDocument/2006/relationships/image" Target="../media/image31.png"/><Relationship Id="rId16" Type="http://schemas.openxmlformats.org/officeDocument/2006/relationships/image" Target="../media/image45.png"/><Relationship Id="rId20"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23" Type="http://schemas.openxmlformats.org/officeDocument/2006/relationships/image" Target="../media/image50.png"/><Relationship Id="rId10" Type="http://schemas.openxmlformats.org/officeDocument/2006/relationships/image" Target="../media/image39.png"/><Relationship Id="rId19" Type="http://schemas.openxmlformats.org/officeDocument/2006/relationships/image" Target="../media/image46.png"/><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 Id="rId22" Type="http://schemas.openxmlformats.org/officeDocument/2006/relationships/image" Target="../media/image49.png"/></Relationships>
</file>

<file path=ppt/slides/_rels/slide3.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1.png"/><Relationship Id="rId18" Type="http://schemas.openxmlformats.org/officeDocument/2006/relationships/image" Target="../media/image66.png"/><Relationship Id="rId3" Type="http://schemas.openxmlformats.org/officeDocument/2006/relationships/image" Target="../media/image52.png"/><Relationship Id="rId21" Type="http://schemas.openxmlformats.org/officeDocument/2006/relationships/image" Target="../media/image69.png"/><Relationship Id="rId7" Type="http://schemas.openxmlformats.org/officeDocument/2006/relationships/image" Target="../media/image56.png"/><Relationship Id="rId12" Type="http://schemas.openxmlformats.org/officeDocument/2006/relationships/image" Target="../media/image60.png"/><Relationship Id="rId17" Type="http://schemas.openxmlformats.org/officeDocument/2006/relationships/image" Target="../media/image65.png"/><Relationship Id="rId2" Type="http://schemas.openxmlformats.org/officeDocument/2006/relationships/image" Target="../media/image51.png"/><Relationship Id="rId16" Type="http://schemas.openxmlformats.org/officeDocument/2006/relationships/image" Target="../media/image64.png"/><Relationship Id="rId20"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55.png"/><Relationship Id="rId11" Type="http://schemas.openxmlformats.org/officeDocument/2006/relationships/image" Target="../media/image59.png"/><Relationship Id="rId24" Type="http://schemas.openxmlformats.org/officeDocument/2006/relationships/image" Target="../media/image72.png"/><Relationship Id="rId5" Type="http://schemas.openxmlformats.org/officeDocument/2006/relationships/image" Target="../media/image54.png"/><Relationship Id="rId15" Type="http://schemas.openxmlformats.org/officeDocument/2006/relationships/image" Target="../media/image63.png"/><Relationship Id="rId23" Type="http://schemas.openxmlformats.org/officeDocument/2006/relationships/image" Target="../media/image71.png"/><Relationship Id="rId10" Type="http://schemas.openxmlformats.org/officeDocument/2006/relationships/image" Target="../media/image45.png"/><Relationship Id="rId19" Type="http://schemas.openxmlformats.org/officeDocument/2006/relationships/image" Target="../media/image67.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2.png"/><Relationship Id="rId22" Type="http://schemas.openxmlformats.org/officeDocument/2006/relationships/image" Target="../media/image70.png"/></Relationships>
</file>

<file path=ppt/slides/_rels/slide4.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84.png"/><Relationship Id="rId18" Type="http://schemas.openxmlformats.org/officeDocument/2006/relationships/image" Target="../media/image89.png"/><Relationship Id="rId26" Type="http://schemas.openxmlformats.org/officeDocument/2006/relationships/image" Target="../media/image97.png"/><Relationship Id="rId3" Type="http://schemas.openxmlformats.org/officeDocument/2006/relationships/image" Target="../media/image74.png"/><Relationship Id="rId21" Type="http://schemas.openxmlformats.org/officeDocument/2006/relationships/image" Target="../media/image92.png"/><Relationship Id="rId34" Type="http://schemas.openxmlformats.org/officeDocument/2006/relationships/image" Target="../media/image105.png"/><Relationship Id="rId7" Type="http://schemas.openxmlformats.org/officeDocument/2006/relationships/image" Target="../media/image78.png"/><Relationship Id="rId12" Type="http://schemas.openxmlformats.org/officeDocument/2006/relationships/image" Target="../media/image83.png"/><Relationship Id="rId17" Type="http://schemas.openxmlformats.org/officeDocument/2006/relationships/image" Target="../media/image88.png"/><Relationship Id="rId25" Type="http://schemas.openxmlformats.org/officeDocument/2006/relationships/image" Target="../media/image96.png"/><Relationship Id="rId33" Type="http://schemas.openxmlformats.org/officeDocument/2006/relationships/image" Target="../media/image104.png"/><Relationship Id="rId2" Type="http://schemas.openxmlformats.org/officeDocument/2006/relationships/image" Target="../media/image73.png"/><Relationship Id="rId16" Type="http://schemas.openxmlformats.org/officeDocument/2006/relationships/image" Target="../media/image87.png"/><Relationship Id="rId20" Type="http://schemas.openxmlformats.org/officeDocument/2006/relationships/image" Target="../media/image91.png"/><Relationship Id="rId29" Type="http://schemas.openxmlformats.org/officeDocument/2006/relationships/image" Target="../media/image100.png"/><Relationship Id="rId1" Type="http://schemas.openxmlformats.org/officeDocument/2006/relationships/slideLayout" Target="../slideLayouts/slideLayout7.xml"/><Relationship Id="rId6" Type="http://schemas.openxmlformats.org/officeDocument/2006/relationships/image" Target="../media/image77.png"/><Relationship Id="rId11" Type="http://schemas.openxmlformats.org/officeDocument/2006/relationships/image" Target="../media/image82.png"/><Relationship Id="rId24" Type="http://schemas.openxmlformats.org/officeDocument/2006/relationships/image" Target="../media/image95.png"/><Relationship Id="rId32" Type="http://schemas.openxmlformats.org/officeDocument/2006/relationships/image" Target="../media/image103.png"/><Relationship Id="rId5" Type="http://schemas.openxmlformats.org/officeDocument/2006/relationships/image" Target="../media/image76.png"/><Relationship Id="rId15" Type="http://schemas.openxmlformats.org/officeDocument/2006/relationships/image" Target="../media/image86.png"/><Relationship Id="rId23" Type="http://schemas.openxmlformats.org/officeDocument/2006/relationships/image" Target="../media/image94.png"/><Relationship Id="rId28" Type="http://schemas.openxmlformats.org/officeDocument/2006/relationships/image" Target="../media/image99.png"/><Relationship Id="rId36" Type="http://schemas.openxmlformats.org/officeDocument/2006/relationships/image" Target="../media/image107.png"/><Relationship Id="rId10" Type="http://schemas.openxmlformats.org/officeDocument/2006/relationships/image" Target="../media/image81.png"/><Relationship Id="rId19" Type="http://schemas.openxmlformats.org/officeDocument/2006/relationships/image" Target="../media/image90.png"/><Relationship Id="rId31" Type="http://schemas.openxmlformats.org/officeDocument/2006/relationships/image" Target="../media/image102.png"/><Relationship Id="rId4" Type="http://schemas.openxmlformats.org/officeDocument/2006/relationships/image" Target="../media/image75.png"/><Relationship Id="rId9" Type="http://schemas.openxmlformats.org/officeDocument/2006/relationships/image" Target="../media/image80.png"/><Relationship Id="rId14" Type="http://schemas.openxmlformats.org/officeDocument/2006/relationships/image" Target="../media/image85.png"/><Relationship Id="rId22" Type="http://schemas.openxmlformats.org/officeDocument/2006/relationships/image" Target="../media/image93.png"/><Relationship Id="rId27" Type="http://schemas.openxmlformats.org/officeDocument/2006/relationships/image" Target="../media/image98.png"/><Relationship Id="rId30" Type="http://schemas.openxmlformats.org/officeDocument/2006/relationships/image" Target="../media/image101.png"/><Relationship Id="rId35" Type="http://schemas.openxmlformats.org/officeDocument/2006/relationships/image" Target="../media/image106.png"/></Relationships>
</file>

<file path=ppt/slides/_rels/slide5.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png"/><Relationship Id="rId7" Type="http://schemas.openxmlformats.org/officeDocument/2006/relationships/image" Target="../media/image113.png"/><Relationship Id="rId2" Type="http://schemas.openxmlformats.org/officeDocument/2006/relationships/image" Target="../media/image108.pn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6.xml.rels><?xml version="1.0" encoding="UTF-8" standalone="yes"?>
<Relationships xmlns="http://schemas.openxmlformats.org/package/2006/relationships"><Relationship Id="rId8" Type="http://schemas.openxmlformats.org/officeDocument/2006/relationships/image" Target="../media/image121.png"/><Relationship Id="rId13" Type="http://schemas.openxmlformats.org/officeDocument/2006/relationships/image" Target="../media/image126.png"/><Relationship Id="rId18" Type="http://schemas.openxmlformats.org/officeDocument/2006/relationships/image" Target="../media/image131.png"/><Relationship Id="rId3" Type="http://schemas.openxmlformats.org/officeDocument/2006/relationships/image" Target="../media/image116.png"/><Relationship Id="rId21" Type="http://schemas.openxmlformats.org/officeDocument/2006/relationships/image" Target="../media/image134.png"/><Relationship Id="rId7" Type="http://schemas.openxmlformats.org/officeDocument/2006/relationships/image" Target="../media/image120.png"/><Relationship Id="rId12" Type="http://schemas.openxmlformats.org/officeDocument/2006/relationships/image" Target="../media/image125.png"/><Relationship Id="rId17" Type="http://schemas.openxmlformats.org/officeDocument/2006/relationships/image" Target="../media/image130.png"/><Relationship Id="rId2" Type="http://schemas.openxmlformats.org/officeDocument/2006/relationships/image" Target="../media/image115.png"/><Relationship Id="rId16" Type="http://schemas.openxmlformats.org/officeDocument/2006/relationships/image" Target="../media/image129.png"/><Relationship Id="rId20" Type="http://schemas.openxmlformats.org/officeDocument/2006/relationships/image" Target="../media/image133.png"/><Relationship Id="rId1" Type="http://schemas.openxmlformats.org/officeDocument/2006/relationships/slideLayout" Target="../slideLayouts/slideLayout7.xml"/><Relationship Id="rId6" Type="http://schemas.openxmlformats.org/officeDocument/2006/relationships/image" Target="../media/image119.png"/><Relationship Id="rId11" Type="http://schemas.openxmlformats.org/officeDocument/2006/relationships/image" Target="../media/image124.png"/><Relationship Id="rId5" Type="http://schemas.openxmlformats.org/officeDocument/2006/relationships/image" Target="../media/image118.png"/><Relationship Id="rId15" Type="http://schemas.openxmlformats.org/officeDocument/2006/relationships/image" Target="../media/image128.png"/><Relationship Id="rId23" Type="http://schemas.openxmlformats.org/officeDocument/2006/relationships/image" Target="../media/image135.png"/><Relationship Id="rId10" Type="http://schemas.openxmlformats.org/officeDocument/2006/relationships/image" Target="../media/image123.png"/><Relationship Id="rId19" Type="http://schemas.openxmlformats.org/officeDocument/2006/relationships/image" Target="../media/image132.png"/><Relationship Id="rId4" Type="http://schemas.openxmlformats.org/officeDocument/2006/relationships/image" Target="../media/image117.png"/><Relationship Id="rId9" Type="http://schemas.openxmlformats.org/officeDocument/2006/relationships/image" Target="../media/image122.png"/><Relationship Id="rId14" Type="http://schemas.openxmlformats.org/officeDocument/2006/relationships/image" Target="../media/image127.png"/><Relationship Id="rId22" Type="http://schemas.openxmlformats.org/officeDocument/2006/relationships/image" Target="../media/image113.png"/></Relationships>
</file>

<file path=ppt/slides/_rels/slide7.xml.rels><?xml version="1.0" encoding="UTF-8" standalone="yes"?>
<Relationships xmlns="http://schemas.openxmlformats.org/package/2006/relationships"><Relationship Id="rId8" Type="http://schemas.openxmlformats.org/officeDocument/2006/relationships/image" Target="../media/image141.png"/><Relationship Id="rId13" Type="http://schemas.openxmlformats.org/officeDocument/2006/relationships/image" Target="../media/image146.png"/><Relationship Id="rId18" Type="http://schemas.openxmlformats.org/officeDocument/2006/relationships/image" Target="../media/image151.png"/><Relationship Id="rId3" Type="http://schemas.openxmlformats.org/officeDocument/2006/relationships/image" Target="../media/image135.png"/><Relationship Id="rId21" Type="http://schemas.openxmlformats.org/officeDocument/2006/relationships/image" Target="../media/image154.png"/><Relationship Id="rId7" Type="http://schemas.openxmlformats.org/officeDocument/2006/relationships/image" Target="../media/image140.png"/><Relationship Id="rId12" Type="http://schemas.openxmlformats.org/officeDocument/2006/relationships/image" Target="../media/image145.png"/><Relationship Id="rId17" Type="http://schemas.openxmlformats.org/officeDocument/2006/relationships/image" Target="../media/image150.png"/><Relationship Id="rId2" Type="http://schemas.openxmlformats.org/officeDocument/2006/relationships/image" Target="../media/image136.png"/><Relationship Id="rId16" Type="http://schemas.openxmlformats.org/officeDocument/2006/relationships/image" Target="../media/image149.png"/><Relationship Id="rId20" Type="http://schemas.openxmlformats.org/officeDocument/2006/relationships/image" Target="../media/image153.png"/><Relationship Id="rId1" Type="http://schemas.openxmlformats.org/officeDocument/2006/relationships/slideLayout" Target="../slideLayouts/slideLayout7.xml"/><Relationship Id="rId6" Type="http://schemas.openxmlformats.org/officeDocument/2006/relationships/image" Target="../media/image139.png"/><Relationship Id="rId11" Type="http://schemas.openxmlformats.org/officeDocument/2006/relationships/image" Target="../media/image144.png"/><Relationship Id="rId5" Type="http://schemas.openxmlformats.org/officeDocument/2006/relationships/image" Target="../media/image138.png"/><Relationship Id="rId15" Type="http://schemas.openxmlformats.org/officeDocument/2006/relationships/image" Target="../media/image148.png"/><Relationship Id="rId10" Type="http://schemas.openxmlformats.org/officeDocument/2006/relationships/image" Target="../media/image143.png"/><Relationship Id="rId19" Type="http://schemas.openxmlformats.org/officeDocument/2006/relationships/image" Target="../media/image152.png"/><Relationship Id="rId4" Type="http://schemas.openxmlformats.org/officeDocument/2006/relationships/image" Target="../media/image137.png"/><Relationship Id="rId9" Type="http://schemas.openxmlformats.org/officeDocument/2006/relationships/image" Target="../media/image142.png"/><Relationship Id="rId14" Type="http://schemas.openxmlformats.org/officeDocument/2006/relationships/image" Target="../media/image147.png"/><Relationship Id="rId22" Type="http://schemas.openxmlformats.org/officeDocument/2006/relationships/image" Target="../media/image155.png"/></Relationships>
</file>

<file path=ppt/slides/_rels/slide8.xml.rels><?xml version="1.0" encoding="UTF-8" standalone="yes"?>
<Relationships xmlns="http://schemas.openxmlformats.org/package/2006/relationships"><Relationship Id="rId8" Type="http://schemas.openxmlformats.org/officeDocument/2006/relationships/image" Target="../media/image161.png"/><Relationship Id="rId13" Type="http://schemas.openxmlformats.org/officeDocument/2006/relationships/image" Target="../media/image166.png"/><Relationship Id="rId18" Type="http://schemas.openxmlformats.org/officeDocument/2006/relationships/image" Target="../media/image171.png"/><Relationship Id="rId3" Type="http://schemas.openxmlformats.org/officeDocument/2006/relationships/image" Target="../media/image156.png"/><Relationship Id="rId21" Type="http://schemas.openxmlformats.org/officeDocument/2006/relationships/image" Target="../media/image174.png"/><Relationship Id="rId7" Type="http://schemas.openxmlformats.org/officeDocument/2006/relationships/image" Target="../media/image160.png"/><Relationship Id="rId12" Type="http://schemas.openxmlformats.org/officeDocument/2006/relationships/image" Target="../media/image165.png"/><Relationship Id="rId17" Type="http://schemas.openxmlformats.org/officeDocument/2006/relationships/image" Target="../media/image170.png"/><Relationship Id="rId2" Type="http://schemas.openxmlformats.org/officeDocument/2006/relationships/notesSlide" Target="../notesSlides/notesSlide1.xml"/><Relationship Id="rId16" Type="http://schemas.openxmlformats.org/officeDocument/2006/relationships/image" Target="../media/image169.png"/><Relationship Id="rId20" Type="http://schemas.openxmlformats.org/officeDocument/2006/relationships/image" Target="../media/image173.png"/><Relationship Id="rId1" Type="http://schemas.openxmlformats.org/officeDocument/2006/relationships/slideLayout" Target="../slideLayouts/slideLayout7.xml"/><Relationship Id="rId6" Type="http://schemas.openxmlformats.org/officeDocument/2006/relationships/image" Target="../media/image159.png"/><Relationship Id="rId11" Type="http://schemas.openxmlformats.org/officeDocument/2006/relationships/image" Target="../media/image164.png"/><Relationship Id="rId24" Type="http://schemas.openxmlformats.org/officeDocument/2006/relationships/image" Target="../media/image177.png"/><Relationship Id="rId5" Type="http://schemas.openxmlformats.org/officeDocument/2006/relationships/image" Target="../media/image158.png"/><Relationship Id="rId15" Type="http://schemas.openxmlformats.org/officeDocument/2006/relationships/image" Target="../media/image168.png"/><Relationship Id="rId23" Type="http://schemas.openxmlformats.org/officeDocument/2006/relationships/image" Target="../media/image176.png"/><Relationship Id="rId10" Type="http://schemas.openxmlformats.org/officeDocument/2006/relationships/image" Target="../media/image163.png"/><Relationship Id="rId19" Type="http://schemas.openxmlformats.org/officeDocument/2006/relationships/image" Target="../media/image172.png"/><Relationship Id="rId4" Type="http://schemas.openxmlformats.org/officeDocument/2006/relationships/image" Target="../media/image157.png"/><Relationship Id="rId9" Type="http://schemas.openxmlformats.org/officeDocument/2006/relationships/image" Target="../media/image162.png"/><Relationship Id="rId14" Type="http://schemas.openxmlformats.org/officeDocument/2006/relationships/image" Target="../media/image167.png"/><Relationship Id="rId22" Type="http://schemas.openxmlformats.org/officeDocument/2006/relationships/image" Target="../media/image175.png"/></Relationships>
</file>

<file path=ppt/slides/_rels/slide9.xml.rels><?xml version="1.0" encoding="UTF-8" standalone="yes"?>
<Relationships xmlns="http://schemas.openxmlformats.org/package/2006/relationships"><Relationship Id="rId8" Type="http://schemas.openxmlformats.org/officeDocument/2006/relationships/image" Target="../media/image184.png"/><Relationship Id="rId13" Type="http://schemas.openxmlformats.org/officeDocument/2006/relationships/image" Target="../media/image188.png"/><Relationship Id="rId3" Type="http://schemas.openxmlformats.org/officeDocument/2006/relationships/image" Target="../media/image179.png"/><Relationship Id="rId7" Type="http://schemas.openxmlformats.org/officeDocument/2006/relationships/image" Target="../media/image183.png"/><Relationship Id="rId12" Type="http://schemas.openxmlformats.org/officeDocument/2006/relationships/image" Target="../media/image187.png"/><Relationship Id="rId2" Type="http://schemas.openxmlformats.org/officeDocument/2006/relationships/image" Target="../media/image178.png"/><Relationship Id="rId16" Type="http://schemas.openxmlformats.org/officeDocument/2006/relationships/image" Target="../media/image191.png"/><Relationship Id="rId1" Type="http://schemas.openxmlformats.org/officeDocument/2006/relationships/slideLayout" Target="../slideLayouts/slideLayout7.xml"/><Relationship Id="rId6" Type="http://schemas.openxmlformats.org/officeDocument/2006/relationships/image" Target="../media/image182.png"/><Relationship Id="rId11" Type="http://schemas.openxmlformats.org/officeDocument/2006/relationships/image" Target="../media/image76.png"/><Relationship Id="rId5" Type="http://schemas.openxmlformats.org/officeDocument/2006/relationships/image" Target="../media/image181.png"/><Relationship Id="rId15" Type="http://schemas.openxmlformats.org/officeDocument/2006/relationships/image" Target="../media/image190.png"/><Relationship Id="rId10" Type="http://schemas.openxmlformats.org/officeDocument/2006/relationships/image" Target="../media/image186.png"/><Relationship Id="rId4" Type="http://schemas.openxmlformats.org/officeDocument/2006/relationships/image" Target="../media/image180.png"/><Relationship Id="rId9" Type="http://schemas.openxmlformats.org/officeDocument/2006/relationships/image" Target="../media/image185.png"/><Relationship Id="rId14" Type="http://schemas.openxmlformats.org/officeDocument/2006/relationships/image" Target="../media/image189.png"/></Relationships>
</file>

<file path=ppt/slides/_rels/slide10.xml.rels><?xml version="1.0" encoding="UTF-8" standalone="yes"?>
<Relationships xmlns="http://schemas.openxmlformats.org/package/2006/relationships"><Relationship Id="rId8" Type="http://schemas.openxmlformats.org/officeDocument/2006/relationships/image" Target="../media/image198.png"/><Relationship Id="rId13" Type="http://schemas.openxmlformats.org/officeDocument/2006/relationships/image" Target="../media/image203.png"/><Relationship Id="rId18" Type="http://schemas.openxmlformats.org/officeDocument/2006/relationships/image" Target="../media/image208.png"/><Relationship Id="rId26" Type="http://schemas.openxmlformats.org/officeDocument/2006/relationships/image" Target="../media/image213.png"/><Relationship Id="rId3" Type="http://schemas.openxmlformats.org/officeDocument/2006/relationships/image" Target="../media/image193.png"/><Relationship Id="rId21" Type="http://schemas.openxmlformats.org/officeDocument/2006/relationships/image" Target="../media/image152.png"/><Relationship Id="rId7" Type="http://schemas.openxmlformats.org/officeDocument/2006/relationships/image" Target="../media/image197.png"/><Relationship Id="rId12" Type="http://schemas.openxmlformats.org/officeDocument/2006/relationships/image" Target="../media/image202.png"/><Relationship Id="rId17" Type="http://schemas.openxmlformats.org/officeDocument/2006/relationships/image" Target="../media/image207.png"/><Relationship Id="rId25" Type="http://schemas.openxmlformats.org/officeDocument/2006/relationships/image" Target="../media/image212.png"/><Relationship Id="rId2" Type="http://schemas.openxmlformats.org/officeDocument/2006/relationships/image" Target="../media/image192.png"/><Relationship Id="rId16" Type="http://schemas.openxmlformats.org/officeDocument/2006/relationships/image" Target="../media/image206.png"/><Relationship Id="rId20" Type="http://schemas.openxmlformats.org/officeDocument/2006/relationships/image" Target="../media/image151.png"/><Relationship Id="rId1" Type="http://schemas.openxmlformats.org/officeDocument/2006/relationships/slideLayout" Target="../slideLayouts/slideLayout7.xml"/><Relationship Id="rId6" Type="http://schemas.openxmlformats.org/officeDocument/2006/relationships/image" Target="../media/image196.png"/><Relationship Id="rId11" Type="http://schemas.openxmlformats.org/officeDocument/2006/relationships/image" Target="../media/image201.png"/><Relationship Id="rId24" Type="http://schemas.openxmlformats.org/officeDocument/2006/relationships/image" Target="../media/image211.png"/><Relationship Id="rId5" Type="http://schemas.openxmlformats.org/officeDocument/2006/relationships/image" Target="../media/image195.png"/><Relationship Id="rId15" Type="http://schemas.openxmlformats.org/officeDocument/2006/relationships/image" Target="../media/image205.png"/><Relationship Id="rId23" Type="http://schemas.openxmlformats.org/officeDocument/2006/relationships/image" Target="../media/image210.png"/><Relationship Id="rId10" Type="http://schemas.openxmlformats.org/officeDocument/2006/relationships/image" Target="../media/image200.png"/><Relationship Id="rId19" Type="http://schemas.openxmlformats.org/officeDocument/2006/relationships/image" Target="../media/image209.png"/><Relationship Id="rId4" Type="http://schemas.openxmlformats.org/officeDocument/2006/relationships/image" Target="../media/image194.png"/><Relationship Id="rId9" Type="http://schemas.openxmlformats.org/officeDocument/2006/relationships/image" Target="../media/image199.png"/><Relationship Id="rId14" Type="http://schemas.openxmlformats.org/officeDocument/2006/relationships/image" Target="../media/image204.png"/><Relationship Id="rId22" Type="http://schemas.openxmlformats.org/officeDocument/2006/relationships/image" Target="../media/image154.png"/><Relationship Id="rId27" Type="http://schemas.openxmlformats.org/officeDocument/2006/relationships/image" Target="../media/image214.png"/></Relationships>
</file>

<file path=ppt/slides/_rels/slide11.xml.rels><?xml version="1.0" encoding="UTF-8" standalone="yes"?>
<Relationships xmlns="http://schemas.openxmlformats.org/package/2006/relationships"><Relationship Id="rId8" Type="http://schemas.openxmlformats.org/officeDocument/2006/relationships/image" Target="../media/image219.png"/><Relationship Id="rId3" Type="http://schemas.openxmlformats.org/officeDocument/2006/relationships/image" Target="../media/image193.png"/><Relationship Id="rId7" Type="http://schemas.openxmlformats.org/officeDocument/2006/relationships/image" Target="../media/image218.png"/><Relationship Id="rId2" Type="http://schemas.openxmlformats.org/officeDocument/2006/relationships/image" Target="../media/image192.png"/><Relationship Id="rId1" Type="http://schemas.openxmlformats.org/officeDocument/2006/relationships/slideLayout" Target="../slideLayouts/slideLayout7.xml"/><Relationship Id="rId6" Type="http://schemas.openxmlformats.org/officeDocument/2006/relationships/image" Target="../media/image217.png"/><Relationship Id="rId11" Type="http://schemas.openxmlformats.org/officeDocument/2006/relationships/image" Target="../media/image222.png"/><Relationship Id="rId5" Type="http://schemas.openxmlformats.org/officeDocument/2006/relationships/image" Target="../media/image216.png"/><Relationship Id="rId10" Type="http://schemas.openxmlformats.org/officeDocument/2006/relationships/image" Target="../media/image221.png"/><Relationship Id="rId4" Type="http://schemas.openxmlformats.org/officeDocument/2006/relationships/image" Target="../media/image215.png"/><Relationship Id="rId9" Type="http://schemas.openxmlformats.org/officeDocument/2006/relationships/image" Target="../media/image220.png"/></Relationships>
</file>

<file path=ppt/slides/_rels/slide12.xml.rels><?xml version="1.0" encoding="UTF-8" standalone="yes"?>
<Relationships xmlns="http://schemas.openxmlformats.org/package/2006/relationships"><Relationship Id="rId8" Type="http://schemas.openxmlformats.org/officeDocument/2006/relationships/image" Target="../media/image228.png"/><Relationship Id="rId13" Type="http://schemas.openxmlformats.org/officeDocument/2006/relationships/image" Target="../media/image233.png"/><Relationship Id="rId18" Type="http://schemas.openxmlformats.org/officeDocument/2006/relationships/image" Target="../media/image238.png"/><Relationship Id="rId3" Type="http://schemas.openxmlformats.org/officeDocument/2006/relationships/image" Target="../media/image222.png"/><Relationship Id="rId21" Type="http://schemas.openxmlformats.org/officeDocument/2006/relationships/image" Target="../media/image241.png"/><Relationship Id="rId7" Type="http://schemas.openxmlformats.org/officeDocument/2006/relationships/image" Target="../media/image227.png"/><Relationship Id="rId12" Type="http://schemas.openxmlformats.org/officeDocument/2006/relationships/image" Target="../media/image232.png"/><Relationship Id="rId17" Type="http://schemas.openxmlformats.org/officeDocument/2006/relationships/image" Target="../media/image237.png"/><Relationship Id="rId2" Type="http://schemas.openxmlformats.org/officeDocument/2006/relationships/image" Target="../media/image223.png"/><Relationship Id="rId16" Type="http://schemas.openxmlformats.org/officeDocument/2006/relationships/image" Target="../media/image236.png"/><Relationship Id="rId20" Type="http://schemas.openxmlformats.org/officeDocument/2006/relationships/image" Target="../media/image240.png"/><Relationship Id="rId1" Type="http://schemas.openxmlformats.org/officeDocument/2006/relationships/slideLayout" Target="../slideLayouts/slideLayout7.xml"/><Relationship Id="rId6" Type="http://schemas.openxmlformats.org/officeDocument/2006/relationships/image" Target="../media/image226.png"/><Relationship Id="rId11" Type="http://schemas.openxmlformats.org/officeDocument/2006/relationships/image" Target="../media/image231.png"/><Relationship Id="rId5" Type="http://schemas.openxmlformats.org/officeDocument/2006/relationships/image" Target="../media/image225.png"/><Relationship Id="rId15" Type="http://schemas.openxmlformats.org/officeDocument/2006/relationships/image" Target="../media/image235.png"/><Relationship Id="rId10" Type="http://schemas.openxmlformats.org/officeDocument/2006/relationships/image" Target="../media/image230.png"/><Relationship Id="rId19" Type="http://schemas.openxmlformats.org/officeDocument/2006/relationships/image" Target="../media/image239.png"/><Relationship Id="rId4" Type="http://schemas.openxmlformats.org/officeDocument/2006/relationships/image" Target="../media/image224.png"/><Relationship Id="rId9" Type="http://schemas.openxmlformats.org/officeDocument/2006/relationships/image" Target="../media/image229.png"/><Relationship Id="rId14" Type="http://schemas.openxmlformats.org/officeDocument/2006/relationships/image" Target="../media/image234.png"/><Relationship Id="rId22" Type="http://schemas.openxmlformats.org/officeDocument/2006/relationships/image" Target="../media/image242.png"/></Relationships>
</file>

<file path=ppt/slides/_rels/slide13.xml.rels><?xml version="1.0" encoding="UTF-8" standalone="yes"?>
<Relationships xmlns="http://schemas.openxmlformats.org/package/2006/relationships"><Relationship Id="rId8" Type="http://schemas.openxmlformats.org/officeDocument/2006/relationships/hyperlink" Target="https://www.ihi.org/sites/default/files/IHIPatientSafetyEssentialsToolkit.pdf" TargetMode="External"/><Relationship Id="rId13" Type="http://schemas.openxmlformats.org/officeDocument/2006/relationships/hyperlink" Target="https://thirlwall.public-inquiry.uk/hearings/?utm_source=chatgpt.com" TargetMode="External"/><Relationship Id="rId3" Type="http://schemas.openxmlformats.org/officeDocument/2006/relationships/hyperlink" Target="https://doi.org/10.1093/intqhc/mzab059" TargetMode="External"/><Relationship Id="rId7" Type="http://schemas.openxmlformats.org/officeDocument/2006/relationships/hyperlink" Target="https://www.ihi.org/resources/Pages/Tools/CauseandEffectDiagram.aspx" TargetMode="External"/><Relationship Id="rId12" Type="http://schemas.openxmlformats.org/officeDocument/2006/relationships/hyperlink" Target="https://reliability.com/root-cause-analysis/guide-to-swiss-cheese-model-with-examples/" TargetMode="External"/><Relationship Id="rId17" Type="http://schemas.openxmlformats.org/officeDocument/2006/relationships/hyperlink" Target="https://www.who.int/publications/i/item/9789240032705" TargetMode="External"/><Relationship Id="rId2" Type="http://schemas.openxmlformats.org/officeDocument/2006/relationships/image" Target="../media/image222.png"/><Relationship Id="rId16" Type="http://schemas.openxmlformats.org/officeDocument/2006/relationships/hyperlink" Target="https://www.kingsfund.org.uk/insight-and-analysis/reports/courage-compassion-supporting-nurses-midwives?utm_source=chatgpt.com" TargetMode="External"/><Relationship Id="rId1" Type="http://schemas.openxmlformats.org/officeDocument/2006/relationships/slideLayout" Target="../slideLayouts/slideLayout7.xml"/><Relationship Id="rId6" Type="http://schemas.openxmlformats.org/officeDocument/2006/relationships/hyperlink" Target="https://www.health.org.uk/publications/quality-improvement-made-simple" TargetMode="External"/><Relationship Id="rId11" Type="http://schemas.openxmlformats.org/officeDocument/2006/relationships/hyperlink" Target="https://www.england.nhs.uk/patient-safety/?utm_source=chatgpt.com" TargetMode="External"/><Relationship Id="rId5" Type="http://schemas.openxmlformats.org/officeDocument/2006/relationships/hyperlink" Target="https://www.gov.uk/government/organisations/department-of-health-and-social-care" TargetMode="External"/><Relationship Id="rId15" Type="http://schemas.openxmlformats.org/officeDocument/2006/relationships/hyperlink" Target="https://www.kingsfund.org.uk/publications/caring-change" TargetMode="External"/><Relationship Id="rId10" Type="http://schemas.openxmlformats.org/officeDocument/2006/relationships/hyperlink" Target="https://www.nice.org.uk/sharedlearning" TargetMode="External"/><Relationship Id="rId4" Type="http://schemas.openxmlformats.org/officeDocument/2006/relationships/hyperlink" Target="https://www.cqc.org.uk/publications/major-report/state-care" TargetMode="External"/><Relationship Id="rId9" Type="http://schemas.openxmlformats.org/officeDocument/2006/relationships/hyperlink" Target="https://www.theguardian.com/uk-news/article/2024/sep/08/a-superbug-doctor-shortages-and-a-neonatal-unit-out-of-its-depth-failures-at-lucy-letby-hospital-revealed" TargetMode="External"/><Relationship Id="rId14" Type="http://schemas.openxmlformats.org/officeDocument/2006/relationships/hyperlink" Target="https://qualitysafety.bmj.com/content/23/8/67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4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a:stretch>
            </a:blipFill>
          </p:spPr>
          <p:txBody>
            <a:bodyPr/>
            <a:lstStyle/>
            <a:p>
              <a:endParaRPr lang="en-US"/>
            </a:p>
          </p:txBody>
        </p:sp>
      </p:grpSp>
      <p:grpSp>
        <p:nvGrpSpPr>
          <p:cNvPr id="4" name="Group 4"/>
          <p:cNvGrpSpPr/>
          <p:nvPr/>
        </p:nvGrpSpPr>
        <p:grpSpPr>
          <a:xfrm>
            <a:off x="0" y="8900666"/>
            <a:ext cx="18288000" cy="1386334"/>
            <a:chOff x="0" y="0"/>
            <a:chExt cx="24384000" cy="1848445"/>
          </a:xfrm>
        </p:grpSpPr>
        <p:sp>
          <p:nvSpPr>
            <p:cNvPr id="5" name="Freeform 5"/>
            <p:cNvSpPr/>
            <p:nvPr/>
          </p:nvSpPr>
          <p:spPr>
            <a:xfrm>
              <a:off x="0" y="0"/>
              <a:ext cx="24384000" cy="1848445"/>
            </a:xfrm>
            <a:custGeom>
              <a:avLst/>
              <a:gdLst/>
              <a:ahLst/>
              <a:cxnLst/>
              <a:rect l="l" t="t" r="r" b="b"/>
              <a:pathLst>
                <a:path w="24384000" h="1848445">
                  <a:moveTo>
                    <a:pt x="0" y="0"/>
                  </a:moveTo>
                  <a:lnTo>
                    <a:pt x="24384000" y="0"/>
                  </a:lnTo>
                  <a:lnTo>
                    <a:pt x="24384000" y="1848445"/>
                  </a:lnTo>
                  <a:lnTo>
                    <a:pt x="0" y="1848445"/>
                  </a:lnTo>
                  <a:close/>
                </a:path>
              </a:pathLst>
            </a:custGeom>
            <a:blipFill>
              <a:blip r:embed="rId3"/>
              <a:stretch>
                <a:fillRect/>
              </a:stretch>
            </a:blipFill>
          </p:spPr>
          <p:txBody>
            <a:bodyPr/>
            <a:lstStyle/>
            <a:p>
              <a:endParaRPr lang="en-US"/>
            </a:p>
          </p:txBody>
        </p:sp>
      </p:grpSp>
      <p:grpSp>
        <p:nvGrpSpPr>
          <p:cNvPr id="6" name="Group 6"/>
          <p:cNvGrpSpPr/>
          <p:nvPr/>
        </p:nvGrpSpPr>
        <p:grpSpPr>
          <a:xfrm>
            <a:off x="4227957" y="9091538"/>
            <a:ext cx="238125" cy="1004590"/>
            <a:chOff x="0" y="0"/>
            <a:chExt cx="317500" cy="1339453"/>
          </a:xfrm>
        </p:grpSpPr>
        <p:sp>
          <p:nvSpPr>
            <p:cNvPr id="7" name="Freeform 7"/>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4"/>
              <a:stretch>
                <a:fillRect/>
              </a:stretch>
            </a:blipFill>
          </p:spPr>
          <p:txBody>
            <a:bodyPr/>
            <a:lstStyle/>
            <a:p>
              <a:endParaRPr lang="en-US"/>
            </a:p>
          </p:txBody>
        </p:sp>
      </p:grpSp>
      <p:grpSp>
        <p:nvGrpSpPr>
          <p:cNvPr id="8" name="Group 8"/>
          <p:cNvGrpSpPr/>
          <p:nvPr/>
        </p:nvGrpSpPr>
        <p:grpSpPr>
          <a:xfrm>
            <a:off x="8679656" y="9091538"/>
            <a:ext cx="238125" cy="1004590"/>
            <a:chOff x="0" y="0"/>
            <a:chExt cx="317500" cy="1339453"/>
          </a:xfrm>
        </p:grpSpPr>
        <p:sp>
          <p:nvSpPr>
            <p:cNvPr id="9" name="Freeform 9"/>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5"/>
              <a:stretch>
                <a:fillRect/>
              </a:stretch>
            </a:blipFill>
          </p:spPr>
          <p:txBody>
            <a:bodyPr/>
            <a:lstStyle/>
            <a:p>
              <a:endParaRPr lang="en-US"/>
            </a:p>
          </p:txBody>
        </p:sp>
      </p:grpSp>
      <p:grpSp>
        <p:nvGrpSpPr>
          <p:cNvPr id="10" name="Group 10"/>
          <p:cNvGrpSpPr/>
          <p:nvPr/>
        </p:nvGrpSpPr>
        <p:grpSpPr>
          <a:xfrm>
            <a:off x="13892127" y="9091538"/>
            <a:ext cx="238125" cy="1004590"/>
            <a:chOff x="0" y="0"/>
            <a:chExt cx="317500" cy="1339453"/>
          </a:xfrm>
        </p:grpSpPr>
        <p:sp>
          <p:nvSpPr>
            <p:cNvPr id="11" name="Freeform 11"/>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6"/>
              <a:stretch>
                <a:fillRect/>
              </a:stretch>
            </a:blipFill>
          </p:spPr>
          <p:txBody>
            <a:bodyPr/>
            <a:lstStyle/>
            <a:p>
              <a:endParaRPr lang="en-US"/>
            </a:p>
          </p:txBody>
        </p:sp>
      </p:grpSp>
      <p:grpSp>
        <p:nvGrpSpPr>
          <p:cNvPr id="12" name="Group 12"/>
          <p:cNvGrpSpPr/>
          <p:nvPr/>
        </p:nvGrpSpPr>
        <p:grpSpPr>
          <a:xfrm>
            <a:off x="4318445" y="9091538"/>
            <a:ext cx="1154906" cy="1004590"/>
            <a:chOff x="0" y="0"/>
            <a:chExt cx="1539875" cy="1339453"/>
          </a:xfrm>
        </p:grpSpPr>
        <p:sp>
          <p:nvSpPr>
            <p:cNvPr id="13" name="Freeform 13"/>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7"/>
              <a:stretch>
                <a:fillRect/>
              </a:stretch>
            </a:blipFill>
          </p:spPr>
          <p:txBody>
            <a:bodyPr/>
            <a:lstStyle/>
            <a:p>
              <a:endParaRPr lang="en-US"/>
            </a:p>
          </p:txBody>
        </p:sp>
      </p:grpSp>
      <p:grpSp>
        <p:nvGrpSpPr>
          <p:cNvPr id="14" name="Group 14"/>
          <p:cNvGrpSpPr/>
          <p:nvPr/>
        </p:nvGrpSpPr>
        <p:grpSpPr>
          <a:xfrm>
            <a:off x="4544663" y="9292456"/>
            <a:ext cx="690562" cy="602754"/>
            <a:chOff x="0" y="0"/>
            <a:chExt cx="920750" cy="803672"/>
          </a:xfrm>
        </p:grpSpPr>
        <p:sp>
          <p:nvSpPr>
            <p:cNvPr id="15" name="Freeform 15"/>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8"/>
              <a:stretch>
                <a:fillRect/>
              </a:stretch>
            </a:blipFill>
          </p:spPr>
          <p:txBody>
            <a:bodyPr/>
            <a:lstStyle/>
            <a:p>
              <a:endParaRPr lang="en-US"/>
            </a:p>
          </p:txBody>
        </p:sp>
      </p:grpSp>
      <p:grpSp>
        <p:nvGrpSpPr>
          <p:cNvPr id="16" name="Group 16"/>
          <p:cNvGrpSpPr/>
          <p:nvPr/>
        </p:nvGrpSpPr>
        <p:grpSpPr>
          <a:xfrm>
            <a:off x="9013984" y="9091538"/>
            <a:ext cx="916781" cy="1004590"/>
            <a:chOff x="0" y="0"/>
            <a:chExt cx="1222375" cy="1339453"/>
          </a:xfrm>
        </p:grpSpPr>
        <p:sp>
          <p:nvSpPr>
            <p:cNvPr id="17" name="Freeform 17"/>
            <p:cNvSpPr/>
            <p:nvPr/>
          </p:nvSpPr>
          <p:spPr>
            <a:xfrm>
              <a:off x="0" y="0"/>
              <a:ext cx="1222375" cy="1339453"/>
            </a:xfrm>
            <a:custGeom>
              <a:avLst/>
              <a:gdLst/>
              <a:ahLst/>
              <a:cxnLst/>
              <a:rect l="l" t="t" r="r" b="b"/>
              <a:pathLst>
                <a:path w="1222375" h="1339453">
                  <a:moveTo>
                    <a:pt x="0" y="0"/>
                  </a:moveTo>
                  <a:lnTo>
                    <a:pt x="1222375" y="0"/>
                  </a:lnTo>
                  <a:lnTo>
                    <a:pt x="1222375" y="1339453"/>
                  </a:lnTo>
                  <a:lnTo>
                    <a:pt x="0" y="1339453"/>
                  </a:lnTo>
                  <a:close/>
                </a:path>
              </a:pathLst>
            </a:custGeom>
            <a:blipFill>
              <a:blip r:embed="rId9"/>
              <a:stretch>
                <a:fillRect/>
              </a:stretch>
            </a:blipFill>
          </p:spPr>
          <p:txBody>
            <a:bodyPr/>
            <a:lstStyle/>
            <a:p>
              <a:endParaRPr lang="en-US"/>
            </a:p>
          </p:txBody>
        </p:sp>
      </p:grpSp>
      <p:grpSp>
        <p:nvGrpSpPr>
          <p:cNvPr id="18" name="Group 18"/>
          <p:cNvGrpSpPr/>
          <p:nvPr/>
        </p:nvGrpSpPr>
        <p:grpSpPr>
          <a:xfrm>
            <a:off x="9013984" y="9292456"/>
            <a:ext cx="690562" cy="602754"/>
            <a:chOff x="0" y="0"/>
            <a:chExt cx="920750" cy="803672"/>
          </a:xfrm>
        </p:grpSpPr>
        <p:sp>
          <p:nvSpPr>
            <p:cNvPr id="19" name="Freeform 19"/>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10"/>
              <a:stretch>
                <a:fillRect/>
              </a:stretch>
            </a:blipFill>
          </p:spPr>
          <p:txBody>
            <a:bodyPr/>
            <a:lstStyle/>
            <a:p>
              <a:endParaRPr lang="en-US"/>
            </a:p>
          </p:txBody>
        </p:sp>
      </p:grpSp>
      <p:grpSp>
        <p:nvGrpSpPr>
          <p:cNvPr id="20" name="Group 20"/>
          <p:cNvGrpSpPr/>
          <p:nvPr/>
        </p:nvGrpSpPr>
        <p:grpSpPr>
          <a:xfrm>
            <a:off x="14168438" y="9091538"/>
            <a:ext cx="928688" cy="1004590"/>
            <a:chOff x="0" y="0"/>
            <a:chExt cx="1238250" cy="1339453"/>
          </a:xfrm>
        </p:grpSpPr>
        <p:sp>
          <p:nvSpPr>
            <p:cNvPr id="21" name="Freeform 21"/>
            <p:cNvSpPr/>
            <p:nvPr/>
          </p:nvSpPr>
          <p:spPr>
            <a:xfrm>
              <a:off x="0" y="0"/>
              <a:ext cx="1238250" cy="1339453"/>
            </a:xfrm>
            <a:custGeom>
              <a:avLst/>
              <a:gdLst/>
              <a:ahLst/>
              <a:cxnLst/>
              <a:rect l="l" t="t" r="r" b="b"/>
              <a:pathLst>
                <a:path w="1238250" h="1339453">
                  <a:moveTo>
                    <a:pt x="0" y="0"/>
                  </a:moveTo>
                  <a:lnTo>
                    <a:pt x="1238250" y="0"/>
                  </a:lnTo>
                  <a:lnTo>
                    <a:pt x="1238250" y="1339453"/>
                  </a:lnTo>
                  <a:lnTo>
                    <a:pt x="0" y="1339453"/>
                  </a:lnTo>
                  <a:close/>
                </a:path>
              </a:pathLst>
            </a:custGeom>
            <a:blipFill>
              <a:blip r:embed="rId11"/>
              <a:stretch>
                <a:fillRect/>
              </a:stretch>
            </a:blipFill>
          </p:spPr>
          <p:txBody>
            <a:bodyPr/>
            <a:lstStyle/>
            <a:p>
              <a:endParaRPr lang="en-US"/>
            </a:p>
          </p:txBody>
        </p:sp>
      </p:grpSp>
      <p:grpSp>
        <p:nvGrpSpPr>
          <p:cNvPr id="22" name="Group 22"/>
          <p:cNvGrpSpPr/>
          <p:nvPr/>
        </p:nvGrpSpPr>
        <p:grpSpPr>
          <a:xfrm>
            <a:off x="14168438" y="9292456"/>
            <a:ext cx="928688" cy="602754"/>
            <a:chOff x="0" y="0"/>
            <a:chExt cx="1238250" cy="803672"/>
          </a:xfrm>
        </p:grpSpPr>
        <p:sp>
          <p:nvSpPr>
            <p:cNvPr id="23" name="Freeform 23"/>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12"/>
              <a:stretch>
                <a:fillRect/>
              </a:stretch>
            </a:blipFill>
          </p:spPr>
          <p:txBody>
            <a:bodyPr/>
            <a:lstStyle/>
            <a:p>
              <a:endParaRPr lang="en-US"/>
            </a:p>
          </p:txBody>
        </p:sp>
      </p:grpSp>
      <p:grpSp>
        <p:nvGrpSpPr>
          <p:cNvPr id="24" name="Group 24"/>
          <p:cNvGrpSpPr/>
          <p:nvPr/>
        </p:nvGrpSpPr>
        <p:grpSpPr>
          <a:xfrm>
            <a:off x="226219" y="190872"/>
            <a:ext cx="916781" cy="1004590"/>
            <a:chOff x="0" y="0"/>
            <a:chExt cx="1222375" cy="1339453"/>
          </a:xfrm>
        </p:grpSpPr>
        <p:sp>
          <p:nvSpPr>
            <p:cNvPr id="25" name="Freeform 25"/>
            <p:cNvSpPr/>
            <p:nvPr/>
          </p:nvSpPr>
          <p:spPr>
            <a:xfrm>
              <a:off x="0" y="0"/>
              <a:ext cx="1222375" cy="1339453"/>
            </a:xfrm>
            <a:custGeom>
              <a:avLst/>
              <a:gdLst/>
              <a:ahLst/>
              <a:cxnLst/>
              <a:rect l="l" t="t" r="r" b="b"/>
              <a:pathLst>
                <a:path w="1222375" h="1339453">
                  <a:moveTo>
                    <a:pt x="0" y="0"/>
                  </a:moveTo>
                  <a:lnTo>
                    <a:pt x="1222375" y="0"/>
                  </a:lnTo>
                  <a:lnTo>
                    <a:pt x="1222375" y="1339453"/>
                  </a:lnTo>
                  <a:lnTo>
                    <a:pt x="0" y="1339453"/>
                  </a:lnTo>
                  <a:close/>
                </a:path>
              </a:pathLst>
            </a:custGeom>
            <a:blipFill>
              <a:blip r:embed="rId13"/>
              <a:stretch>
                <a:fillRect/>
              </a:stretch>
            </a:blipFill>
          </p:spPr>
          <p:txBody>
            <a:bodyPr/>
            <a:lstStyle/>
            <a:p>
              <a:endParaRPr lang="en-US"/>
            </a:p>
          </p:txBody>
        </p:sp>
      </p:grpSp>
      <p:grpSp>
        <p:nvGrpSpPr>
          <p:cNvPr id="26" name="Group 26"/>
          <p:cNvGrpSpPr/>
          <p:nvPr/>
        </p:nvGrpSpPr>
        <p:grpSpPr>
          <a:xfrm>
            <a:off x="3429000" y="190872"/>
            <a:ext cx="238125" cy="1004590"/>
            <a:chOff x="0" y="0"/>
            <a:chExt cx="317500" cy="1339453"/>
          </a:xfrm>
        </p:grpSpPr>
        <p:sp>
          <p:nvSpPr>
            <p:cNvPr id="27" name="Freeform 27"/>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14"/>
              <a:stretch>
                <a:fillRect/>
              </a:stretch>
            </a:blipFill>
          </p:spPr>
          <p:txBody>
            <a:bodyPr/>
            <a:lstStyle/>
            <a:p>
              <a:endParaRPr lang="en-US"/>
            </a:p>
          </p:txBody>
        </p:sp>
      </p:grpSp>
      <p:grpSp>
        <p:nvGrpSpPr>
          <p:cNvPr id="28" name="Group 28"/>
          <p:cNvGrpSpPr/>
          <p:nvPr/>
        </p:nvGrpSpPr>
        <p:grpSpPr>
          <a:xfrm>
            <a:off x="452438" y="3757166"/>
            <a:ext cx="4583906" cy="200918"/>
            <a:chOff x="0" y="0"/>
            <a:chExt cx="6111875" cy="267891"/>
          </a:xfrm>
        </p:grpSpPr>
        <p:sp>
          <p:nvSpPr>
            <p:cNvPr id="29" name="Freeform 29"/>
            <p:cNvSpPr/>
            <p:nvPr/>
          </p:nvSpPr>
          <p:spPr>
            <a:xfrm>
              <a:off x="0" y="0"/>
              <a:ext cx="6111875" cy="267891"/>
            </a:xfrm>
            <a:custGeom>
              <a:avLst/>
              <a:gdLst/>
              <a:ahLst/>
              <a:cxnLst/>
              <a:rect l="l" t="t" r="r" b="b"/>
              <a:pathLst>
                <a:path w="6111875" h="267891">
                  <a:moveTo>
                    <a:pt x="0" y="0"/>
                  </a:moveTo>
                  <a:lnTo>
                    <a:pt x="6111875" y="0"/>
                  </a:lnTo>
                  <a:lnTo>
                    <a:pt x="6111875" y="267891"/>
                  </a:lnTo>
                  <a:lnTo>
                    <a:pt x="0" y="267891"/>
                  </a:lnTo>
                  <a:close/>
                </a:path>
              </a:pathLst>
            </a:custGeom>
            <a:blipFill>
              <a:blip r:embed="rId15"/>
              <a:stretch>
                <a:fillRect/>
              </a:stretch>
            </a:blipFill>
          </p:spPr>
          <p:txBody>
            <a:bodyPr/>
            <a:lstStyle/>
            <a:p>
              <a:endParaRPr lang="en-US"/>
            </a:p>
          </p:txBody>
        </p:sp>
      </p:grpSp>
      <p:grpSp>
        <p:nvGrpSpPr>
          <p:cNvPr id="30" name="Group 30"/>
          <p:cNvGrpSpPr/>
          <p:nvPr/>
        </p:nvGrpSpPr>
        <p:grpSpPr>
          <a:xfrm>
            <a:off x="678656" y="4942582"/>
            <a:ext cx="464344" cy="401836"/>
            <a:chOff x="0" y="0"/>
            <a:chExt cx="619125" cy="535781"/>
          </a:xfrm>
        </p:grpSpPr>
        <p:sp>
          <p:nvSpPr>
            <p:cNvPr id="31" name="Freeform 31"/>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6"/>
              <a:stretch>
                <a:fillRect/>
              </a:stretch>
            </a:blipFill>
          </p:spPr>
          <p:txBody>
            <a:bodyPr/>
            <a:lstStyle/>
            <a:p>
              <a:endParaRPr lang="en-US"/>
            </a:p>
          </p:txBody>
        </p:sp>
      </p:grpSp>
      <p:grpSp>
        <p:nvGrpSpPr>
          <p:cNvPr id="32" name="Group 32"/>
          <p:cNvGrpSpPr/>
          <p:nvPr/>
        </p:nvGrpSpPr>
        <p:grpSpPr>
          <a:xfrm>
            <a:off x="678656" y="5334372"/>
            <a:ext cx="464344" cy="411882"/>
            <a:chOff x="0" y="0"/>
            <a:chExt cx="619125" cy="549176"/>
          </a:xfrm>
        </p:grpSpPr>
        <p:sp>
          <p:nvSpPr>
            <p:cNvPr id="33" name="Freeform 33"/>
            <p:cNvSpPr/>
            <p:nvPr/>
          </p:nvSpPr>
          <p:spPr>
            <a:xfrm>
              <a:off x="0" y="0"/>
              <a:ext cx="619125" cy="549176"/>
            </a:xfrm>
            <a:custGeom>
              <a:avLst/>
              <a:gdLst/>
              <a:ahLst/>
              <a:cxnLst/>
              <a:rect l="l" t="t" r="r" b="b"/>
              <a:pathLst>
                <a:path w="619125" h="549176">
                  <a:moveTo>
                    <a:pt x="0" y="0"/>
                  </a:moveTo>
                  <a:lnTo>
                    <a:pt x="619125" y="0"/>
                  </a:lnTo>
                  <a:lnTo>
                    <a:pt x="619125" y="549176"/>
                  </a:lnTo>
                  <a:lnTo>
                    <a:pt x="0" y="549176"/>
                  </a:lnTo>
                  <a:close/>
                </a:path>
              </a:pathLst>
            </a:custGeom>
            <a:blipFill>
              <a:blip r:embed="rId17"/>
              <a:stretch>
                <a:fillRect/>
              </a:stretch>
            </a:blipFill>
          </p:spPr>
          <p:txBody>
            <a:bodyPr/>
            <a:lstStyle/>
            <a:p>
              <a:endParaRPr lang="en-US"/>
            </a:p>
          </p:txBody>
        </p:sp>
      </p:grpSp>
      <p:grpSp>
        <p:nvGrpSpPr>
          <p:cNvPr id="34" name="Group 34"/>
          <p:cNvGrpSpPr/>
          <p:nvPr/>
        </p:nvGrpSpPr>
        <p:grpSpPr>
          <a:xfrm>
            <a:off x="678656" y="5736208"/>
            <a:ext cx="464344" cy="401836"/>
            <a:chOff x="0" y="0"/>
            <a:chExt cx="619125" cy="535781"/>
          </a:xfrm>
        </p:grpSpPr>
        <p:sp>
          <p:nvSpPr>
            <p:cNvPr id="35" name="Freeform 35"/>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8"/>
              <a:stretch>
                <a:fillRect/>
              </a:stretch>
            </a:blipFill>
          </p:spPr>
          <p:txBody>
            <a:bodyPr/>
            <a:lstStyle/>
            <a:p>
              <a:endParaRPr lang="en-US"/>
            </a:p>
          </p:txBody>
        </p:sp>
      </p:grpSp>
      <p:grpSp>
        <p:nvGrpSpPr>
          <p:cNvPr id="36" name="Group 36"/>
          <p:cNvGrpSpPr/>
          <p:nvPr/>
        </p:nvGrpSpPr>
        <p:grpSpPr>
          <a:xfrm>
            <a:off x="678656" y="6127998"/>
            <a:ext cx="464344" cy="401836"/>
            <a:chOff x="0" y="0"/>
            <a:chExt cx="619125" cy="535781"/>
          </a:xfrm>
        </p:grpSpPr>
        <p:sp>
          <p:nvSpPr>
            <p:cNvPr id="37" name="Freeform 37"/>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9"/>
              <a:stretch>
                <a:fillRect/>
              </a:stretch>
            </a:blipFill>
          </p:spPr>
          <p:txBody>
            <a:bodyPr/>
            <a:lstStyle/>
            <a:p>
              <a:endParaRPr lang="en-US"/>
            </a:p>
          </p:txBody>
        </p:sp>
      </p:grpSp>
      <p:grpSp>
        <p:nvGrpSpPr>
          <p:cNvPr id="38" name="Group 38"/>
          <p:cNvGrpSpPr/>
          <p:nvPr/>
        </p:nvGrpSpPr>
        <p:grpSpPr>
          <a:xfrm>
            <a:off x="678656" y="6519788"/>
            <a:ext cx="464344" cy="602754"/>
            <a:chOff x="0" y="0"/>
            <a:chExt cx="619125" cy="803672"/>
          </a:xfrm>
        </p:grpSpPr>
        <p:sp>
          <p:nvSpPr>
            <p:cNvPr id="39" name="Freeform 39"/>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0"/>
              <a:stretch>
                <a:fillRect/>
              </a:stretch>
            </a:blipFill>
          </p:spPr>
          <p:txBody>
            <a:bodyPr/>
            <a:lstStyle/>
            <a:p>
              <a:endParaRPr lang="en-US"/>
            </a:p>
          </p:txBody>
        </p:sp>
      </p:grpSp>
      <p:grpSp>
        <p:nvGrpSpPr>
          <p:cNvPr id="40" name="Group 40"/>
          <p:cNvGrpSpPr/>
          <p:nvPr/>
        </p:nvGrpSpPr>
        <p:grpSpPr>
          <a:xfrm>
            <a:off x="678656" y="6921624"/>
            <a:ext cx="464344" cy="602754"/>
            <a:chOff x="0" y="0"/>
            <a:chExt cx="619125" cy="803672"/>
          </a:xfrm>
        </p:grpSpPr>
        <p:sp>
          <p:nvSpPr>
            <p:cNvPr id="41" name="Freeform 41"/>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1"/>
              <a:stretch>
                <a:fillRect/>
              </a:stretch>
            </a:blipFill>
          </p:spPr>
          <p:txBody>
            <a:bodyPr/>
            <a:lstStyle/>
            <a:p>
              <a:endParaRPr lang="en-US"/>
            </a:p>
          </p:txBody>
        </p:sp>
      </p:grpSp>
      <p:grpSp>
        <p:nvGrpSpPr>
          <p:cNvPr id="42" name="Group 42"/>
          <p:cNvGrpSpPr/>
          <p:nvPr/>
        </p:nvGrpSpPr>
        <p:grpSpPr>
          <a:xfrm>
            <a:off x="678656" y="7313414"/>
            <a:ext cx="464344" cy="602754"/>
            <a:chOff x="0" y="0"/>
            <a:chExt cx="619125" cy="803672"/>
          </a:xfrm>
        </p:grpSpPr>
        <p:sp>
          <p:nvSpPr>
            <p:cNvPr id="43" name="Freeform 43"/>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2"/>
              <a:stretch>
                <a:fillRect/>
              </a:stretch>
            </a:blipFill>
          </p:spPr>
          <p:txBody>
            <a:bodyPr/>
            <a:lstStyle/>
            <a:p>
              <a:endParaRPr lang="en-US"/>
            </a:p>
          </p:txBody>
        </p:sp>
      </p:grpSp>
      <p:grpSp>
        <p:nvGrpSpPr>
          <p:cNvPr id="44" name="Group 44"/>
          <p:cNvGrpSpPr/>
          <p:nvPr/>
        </p:nvGrpSpPr>
        <p:grpSpPr>
          <a:xfrm>
            <a:off x="226219" y="7906122"/>
            <a:ext cx="12584906" cy="1004590"/>
            <a:chOff x="0" y="0"/>
            <a:chExt cx="16779875" cy="1339453"/>
          </a:xfrm>
        </p:grpSpPr>
        <p:sp>
          <p:nvSpPr>
            <p:cNvPr id="45" name="Freeform 45"/>
            <p:cNvSpPr/>
            <p:nvPr/>
          </p:nvSpPr>
          <p:spPr>
            <a:xfrm>
              <a:off x="0" y="0"/>
              <a:ext cx="16779875" cy="1339453"/>
            </a:xfrm>
            <a:custGeom>
              <a:avLst/>
              <a:gdLst/>
              <a:ahLst/>
              <a:cxnLst/>
              <a:rect l="l" t="t" r="r" b="b"/>
              <a:pathLst>
                <a:path w="16779875" h="1339453">
                  <a:moveTo>
                    <a:pt x="0" y="0"/>
                  </a:moveTo>
                  <a:lnTo>
                    <a:pt x="16779875" y="0"/>
                  </a:lnTo>
                  <a:lnTo>
                    <a:pt x="16779875" y="1339453"/>
                  </a:lnTo>
                  <a:lnTo>
                    <a:pt x="0" y="1339453"/>
                  </a:lnTo>
                  <a:close/>
                </a:path>
              </a:pathLst>
            </a:custGeom>
            <a:blipFill>
              <a:blip r:embed="rId23"/>
              <a:stretch>
                <a:fillRect/>
              </a:stretch>
            </a:blipFill>
          </p:spPr>
          <p:txBody>
            <a:bodyPr/>
            <a:lstStyle/>
            <a:p>
              <a:endParaRPr lang="en-US"/>
            </a:p>
          </p:txBody>
        </p:sp>
      </p:grpSp>
      <p:grpSp>
        <p:nvGrpSpPr>
          <p:cNvPr id="46" name="Group 46"/>
          <p:cNvGrpSpPr/>
          <p:nvPr/>
        </p:nvGrpSpPr>
        <p:grpSpPr>
          <a:xfrm>
            <a:off x="678656" y="7906122"/>
            <a:ext cx="928688" cy="803672"/>
            <a:chOff x="0" y="0"/>
            <a:chExt cx="1238250" cy="1071562"/>
          </a:xfrm>
        </p:grpSpPr>
        <p:sp>
          <p:nvSpPr>
            <p:cNvPr id="47" name="Freeform 47"/>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24"/>
              <a:stretch>
                <a:fillRect/>
              </a:stretch>
            </a:blipFill>
          </p:spPr>
          <p:txBody>
            <a:bodyPr/>
            <a:lstStyle/>
            <a:p>
              <a:endParaRPr lang="en-US"/>
            </a:p>
          </p:txBody>
        </p:sp>
      </p:grpSp>
      <p:grpSp>
        <p:nvGrpSpPr>
          <p:cNvPr id="48" name="Group 48"/>
          <p:cNvGrpSpPr/>
          <p:nvPr/>
        </p:nvGrpSpPr>
        <p:grpSpPr>
          <a:xfrm>
            <a:off x="678656" y="8107040"/>
            <a:ext cx="702469" cy="602754"/>
            <a:chOff x="0" y="0"/>
            <a:chExt cx="936625" cy="803672"/>
          </a:xfrm>
        </p:grpSpPr>
        <p:sp>
          <p:nvSpPr>
            <p:cNvPr id="49" name="Freeform 49"/>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25"/>
              <a:stretch>
                <a:fillRect/>
              </a:stretch>
            </a:blipFill>
          </p:spPr>
          <p:txBody>
            <a:bodyPr/>
            <a:lstStyle/>
            <a:p>
              <a:endParaRPr lang="en-US"/>
            </a:p>
          </p:txBody>
        </p:sp>
      </p:grpSp>
      <p:grpSp>
        <p:nvGrpSpPr>
          <p:cNvPr id="50" name="Group 50"/>
          <p:cNvGrpSpPr/>
          <p:nvPr/>
        </p:nvGrpSpPr>
        <p:grpSpPr>
          <a:xfrm>
            <a:off x="9144000" y="0"/>
            <a:ext cx="3667125" cy="3958084"/>
            <a:chOff x="0" y="0"/>
            <a:chExt cx="4889500" cy="5277445"/>
          </a:xfrm>
        </p:grpSpPr>
        <p:sp>
          <p:nvSpPr>
            <p:cNvPr id="51" name="Freeform 51"/>
            <p:cNvSpPr/>
            <p:nvPr/>
          </p:nvSpPr>
          <p:spPr>
            <a:xfrm>
              <a:off x="0" y="0"/>
              <a:ext cx="4889500" cy="5277445"/>
            </a:xfrm>
            <a:custGeom>
              <a:avLst/>
              <a:gdLst/>
              <a:ahLst/>
              <a:cxnLst/>
              <a:rect l="l" t="t" r="r" b="b"/>
              <a:pathLst>
                <a:path w="4889500" h="5277445">
                  <a:moveTo>
                    <a:pt x="0" y="0"/>
                  </a:moveTo>
                  <a:lnTo>
                    <a:pt x="4889500" y="0"/>
                  </a:lnTo>
                  <a:lnTo>
                    <a:pt x="4889500" y="5277445"/>
                  </a:lnTo>
                  <a:lnTo>
                    <a:pt x="0" y="5277445"/>
                  </a:lnTo>
                  <a:close/>
                </a:path>
              </a:pathLst>
            </a:custGeom>
            <a:blipFill>
              <a:blip r:embed="rId26"/>
              <a:stretch>
                <a:fillRect/>
              </a:stretch>
            </a:blipFill>
          </p:spPr>
          <p:txBody>
            <a:bodyPr/>
            <a:lstStyle/>
            <a:p>
              <a:endParaRPr lang="en-US"/>
            </a:p>
          </p:txBody>
        </p:sp>
      </p:grpSp>
      <p:grpSp>
        <p:nvGrpSpPr>
          <p:cNvPr id="52" name="Group 52"/>
          <p:cNvGrpSpPr/>
          <p:nvPr/>
        </p:nvGrpSpPr>
        <p:grpSpPr>
          <a:xfrm>
            <a:off x="9596438" y="0"/>
            <a:ext cx="8691562" cy="4550792"/>
            <a:chOff x="0" y="0"/>
            <a:chExt cx="11588750" cy="6067723"/>
          </a:xfrm>
        </p:grpSpPr>
        <p:sp>
          <p:nvSpPr>
            <p:cNvPr id="53" name="Freeform 53"/>
            <p:cNvSpPr/>
            <p:nvPr/>
          </p:nvSpPr>
          <p:spPr>
            <a:xfrm>
              <a:off x="0" y="0"/>
              <a:ext cx="11588750" cy="6067723"/>
            </a:xfrm>
            <a:custGeom>
              <a:avLst/>
              <a:gdLst/>
              <a:ahLst/>
              <a:cxnLst/>
              <a:rect l="l" t="t" r="r" b="b"/>
              <a:pathLst>
                <a:path w="11588750" h="6067723">
                  <a:moveTo>
                    <a:pt x="0" y="0"/>
                  </a:moveTo>
                  <a:lnTo>
                    <a:pt x="11588750" y="0"/>
                  </a:lnTo>
                  <a:lnTo>
                    <a:pt x="11588750" y="6067723"/>
                  </a:lnTo>
                  <a:lnTo>
                    <a:pt x="0" y="6067723"/>
                  </a:lnTo>
                  <a:close/>
                </a:path>
              </a:pathLst>
            </a:custGeom>
            <a:blipFill>
              <a:blip r:embed="rId27"/>
              <a:stretch>
                <a:fillRect/>
              </a:stretch>
            </a:blipFill>
          </p:spPr>
          <p:txBody>
            <a:bodyPr/>
            <a:lstStyle/>
            <a:p>
              <a:endParaRPr lang="en-US"/>
            </a:p>
          </p:txBody>
        </p:sp>
      </p:grpSp>
      <p:grpSp>
        <p:nvGrpSpPr>
          <p:cNvPr id="54" name="Group 54"/>
          <p:cNvGrpSpPr/>
          <p:nvPr/>
        </p:nvGrpSpPr>
        <p:grpSpPr>
          <a:xfrm>
            <a:off x="14859000" y="0"/>
            <a:ext cx="3429000" cy="2380878"/>
            <a:chOff x="0" y="0"/>
            <a:chExt cx="4572000" cy="3174504"/>
          </a:xfrm>
        </p:grpSpPr>
        <p:sp>
          <p:nvSpPr>
            <p:cNvPr id="55" name="Freeform 55"/>
            <p:cNvSpPr/>
            <p:nvPr/>
          </p:nvSpPr>
          <p:spPr>
            <a:xfrm>
              <a:off x="0" y="0"/>
              <a:ext cx="4572000" cy="3174504"/>
            </a:xfrm>
            <a:custGeom>
              <a:avLst/>
              <a:gdLst/>
              <a:ahLst/>
              <a:cxnLst/>
              <a:rect l="l" t="t" r="r" b="b"/>
              <a:pathLst>
                <a:path w="4572000" h="3174504">
                  <a:moveTo>
                    <a:pt x="0" y="0"/>
                  </a:moveTo>
                  <a:lnTo>
                    <a:pt x="4572000" y="0"/>
                  </a:lnTo>
                  <a:lnTo>
                    <a:pt x="4572000" y="3174504"/>
                  </a:lnTo>
                  <a:lnTo>
                    <a:pt x="0" y="3174504"/>
                  </a:lnTo>
                  <a:close/>
                </a:path>
              </a:pathLst>
            </a:custGeom>
            <a:blipFill>
              <a:blip r:embed="rId28"/>
              <a:stretch>
                <a:fillRect/>
              </a:stretch>
            </a:blipFill>
          </p:spPr>
          <p:txBody>
            <a:bodyPr/>
            <a:lstStyle/>
            <a:p>
              <a:endParaRPr lang="en-US"/>
            </a:p>
          </p:txBody>
        </p:sp>
      </p:grpSp>
      <p:grpSp>
        <p:nvGrpSpPr>
          <p:cNvPr id="56" name="Group 56"/>
          <p:cNvGrpSpPr/>
          <p:nvPr/>
        </p:nvGrpSpPr>
        <p:grpSpPr>
          <a:xfrm>
            <a:off x="16228219" y="190872"/>
            <a:ext cx="1833562" cy="1396380"/>
            <a:chOff x="0" y="0"/>
            <a:chExt cx="2444750" cy="1861840"/>
          </a:xfrm>
        </p:grpSpPr>
        <p:sp>
          <p:nvSpPr>
            <p:cNvPr id="57" name="Freeform 57"/>
            <p:cNvSpPr/>
            <p:nvPr/>
          </p:nvSpPr>
          <p:spPr>
            <a:xfrm>
              <a:off x="0" y="0"/>
              <a:ext cx="2444750" cy="1861840"/>
            </a:xfrm>
            <a:custGeom>
              <a:avLst/>
              <a:gdLst/>
              <a:ahLst/>
              <a:cxnLst/>
              <a:rect l="l" t="t" r="r" b="b"/>
              <a:pathLst>
                <a:path w="2444750" h="1861840">
                  <a:moveTo>
                    <a:pt x="0" y="0"/>
                  </a:moveTo>
                  <a:lnTo>
                    <a:pt x="2444750" y="0"/>
                  </a:lnTo>
                  <a:lnTo>
                    <a:pt x="2444750" y="1861840"/>
                  </a:lnTo>
                  <a:lnTo>
                    <a:pt x="0" y="1861840"/>
                  </a:lnTo>
                  <a:close/>
                </a:path>
              </a:pathLst>
            </a:custGeom>
            <a:blipFill>
              <a:blip r:embed="rId29"/>
              <a:stretch>
                <a:fillRect/>
              </a:stretch>
            </a:blipFill>
          </p:spPr>
          <p:txBody>
            <a:bodyPr/>
            <a:lstStyle/>
            <a:p>
              <a:endParaRPr lang="en-US"/>
            </a:p>
          </p:txBody>
        </p:sp>
      </p:grpSp>
      <p:sp>
        <p:nvSpPr>
          <p:cNvPr id="58" name="TextBox 58"/>
          <p:cNvSpPr txBox="1"/>
          <p:nvPr/>
        </p:nvSpPr>
        <p:spPr>
          <a:xfrm>
            <a:off x="5427250" y="9301831"/>
            <a:ext cx="3272545" cy="624766"/>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Case Study: </a:t>
            </a:r>
            <a:r>
              <a:rPr lang="en-US" sz="1799" u="none" strike="noStrike">
                <a:solidFill>
                  <a:srgbClr val="FFFFFF"/>
                </a:solidFill>
                <a:latin typeface="Calibri (MS)"/>
                <a:ea typeface="Calibri (MS)"/>
                <a:cs typeface="Calibri (MS)"/>
                <a:sym typeface="Calibri (MS)"/>
              </a:rPr>
              <a:t>Lucy Letby Case, Countess of Chester Hospital</a:t>
            </a:r>
          </a:p>
        </p:txBody>
      </p:sp>
      <p:sp>
        <p:nvSpPr>
          <p:cNvPr id="59" name="TextBox 59"/>
          <p:cNvSpPr txBox="1"/>
          <p:nvPr/>
        </p:nvSpPr>
        <p:spPr>
          <a:xfrm>
            <a:off x="9930765" y="9144809"/>
            <a:ext cx="3761337" cy="920003"/>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Aim: </a:t>
            </a:r>
            <a:r>
              <a:rPr lang="en-US" sz="1799" u="none" strike="noStrike">
                <a:solidFill>
                  <a:srgbClr val="FFFFFF"/>
                </a:solidFill>
                <a:latin typeface="Calibri (MS)"/>
                <a:ea typeface="Calibri (MS)"/>
                <a:cs typeface="Calibri (MS)"/>
                <a:sym typeface="Calibri (MS)"/>
              </a:rPr>
              <a:t>To identify system failures, analyse policy issues and recommend evidence-based improvements</a:t>
            </a:r>
          </a:p>
        </p:txBody>
      </p:sp>
      <p:sp>
        <p:nvSpPr>
          <p:cNvPr id="60" name="TextBox 60"/>
          <p:cNvSpPr txBox="1"/>
          <p:nvPr/>
        </p:nvSpPr>
        <p:spPr>
          <a:xfrm>
            <a:off x="15233904" y="9252875"/>
            <a:ext cx="2626144" cy="624766"/>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Goal: </a:t>
            </a:r>
            <a:r>
              <a:rPr lang="en-US" sz="1799" u="none" strike="noStrike">
                <a:solidFill>
                  <a:srgbClr val="FFFFFF"/>
                </a:solidFill>
                <a:latin typeface="Calibri (MS)"/>
                <a:ea typeface="Calibri (MS)"/>
                <a:cs typeface="Calibri (MS)"/>
                <a:sym typeface="Calibri (MS)"/>
              </a:rPr>
              <a:t>Safer care, stronger systems, better outcomes</a:t>
            </a:r>
          </a:p>
        </p:txBody>
      </p:sp>
      <p:sp>
        <p:nvSpPr>
          <p:cNvPr id="61" name="TextBox 61"/>
          <p:cNvSpPr txBox="1"/>
          <p:nvPr/>
        </p:nvSpPr>
        <p:spPr>
          <a:xfrm>
            <a:off x="3767328" y="550231"/>
            <a:ext cx="932688" cy="268747"/>
          </a:xfrm>
          <a:prstGeom prst="rect">
            <a:avLst/>
          </a:prstGeom>
        </p:spPr>
        <p:txBody>
          <a:bodyPr lIns="0" tIns="0" rIns="0" bIns="0" rtlCol="0" anchor="t">
            <a:spAutoFit/>
          </a:bodyPr>
          <a:lstStyle/>
          <a:p>
            <a:pPr marL="0" lvl="0" indent="0" algn="l">
              <a:lnSpc>
                <a:spcPts val="1985"/>
              </a:lnSpc>
              <a:spcBef>
                <a:spcPct val="0"/>
              </a:spcBef>
            </a:pPr>
            <a:r>
              <a:rPr lang="en-US" sz="1417" u="none" strike="noStrike">
                <a:solidFill>
                  <a:srgbClr val="800019"/>
                </a:solidFill>
                <a:latin typeface="Calibri (MS)"/>
                <a:ea typeface="Calibri (MS)"/>
                <a:cs typeface="Calibri (MS)"/>
                <a:sym typeface="Calibri (MS)"/>
              </a:rPr>
              <a:t>London</a:t>
            </a:r>
          </a:p>
        </p:txBody>
      </p:sp>
      <p:sp>
        <p:nvSpPr>
          <p:cNvPr id="62" name="TextBox 62"/>
          <p:cNvSpPr txBox="1"/>
          <p:nvPr/>
        </p:nvSpPr>
        <p:spPr>
          <a:xfrm>
            <a:off x="548640" y="1400747"/>
            <a:ext cx="7680960" cy="1285838"/>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139"/>
                </a:solidFill>
                <a:latin typeface="Calibri (MS) Bold"/>
                <a:ea typeface="Calibri (MS) Bold"/>
                <a:cs typeface="Calibri (MS) Bold"/>
                <a:sym typeface="Calibri (MS) Bold"/>
              </a:rPr>
              <a:t>System Failures and Quality Assurance in the</a:t>
            </a:r>
          </a:p>
        </p:txBody>
      </p:sp>
      <p:sp>
        <p:nvSpPr>
          <p:cNvPr id="63" name="TextBox 63"/>
          <p:cNvSpPr txBox="1"/>
          <p:nvPr/>
        </p:nvSpPr>
        <p:spPr>
          <a:xfrm>
            <a:off x="548640" y="2742596"/>
            <a:ext cx="6053328" cy="781069"/>
          </a:xfrm>
          <a:prstGeom prst="rect">
            <a:avLst/>
          </a:prstGeom>
        </p:spPr>
        <p:txBody>
          <a:bodyPr lIns="0" tIns="0" rIns="0" bIns="0" rtlCol="0" anchor="t">
            <a:spAutoFit/>
          </a:bodyPr>
          <a:lstStyle/>
          <a:p>
            <a:pPr marL="0" lvl="0" indent="0" algn="l">
              <a:lnSpc>
                <a:spcPts val="5400"/>
              </a:lnSpc>
              <a:spcBef>
                <a:spcPct val="0"/>
              </a:spcBef>
            </a:pPr>
            <a:r>
              <a:rPr lang="en-US" sz="4500" b="1" u="none" strike="noStrike">
                <a:solidFill>
                  <a:srgbClr val="660019"/>
                </a:solidFill>
                <a:latin typeface="Calibri (MS) Bold"/>
                <a:ea typeface="Calibri (MS) Bold"/>
                <a:cs typeface="Calibri (MS) Bold"/>
                <a:sym typeface="Calibri (MS) Bold"/>
              </a:rPr>
              <a:t>Lucy Letby Case</a:t>
            </a:r>
          </a:p>
        </p:txBody>
      </p:sp>
      <p:sp>
        <p:nvSpPr>
          <p:cNvPr id="64" name="TextBox 64"/>
          <p:cNvSpPr txBox="1"/>
          <p:nvPr/>
        </p:nvSpPr>
        <p:spPr>
          <a:xfrm>
            <a:off x="603504" y="3950639"/>
            <a:ext cx="7607808" cy="831776"/>
          </a:xfrm>
          <a:prstGeom prst="rect">
            <a:avLst/>
          </a:prstGeom>
        </p:spPr>
        <p:txBody>
          <a:bodyPr lIns="0" tIns="0" rIns="0" bIns="0" rtlCol="0" anchor="t">
            <a:spAutoFit/>
          </a:bodyPr>
          <a:lstStyle/>
          <a:p>
            <a:pPr marL="0" lvl="0" indent="0" algn="l">
              <a:lnSpc>
                <a:spcPts val="3124"/>
              </a:lnSpc>
              <a:spcBef>
                <a:spcPct val="0"/>
              </a:spcBef>
            </a:pPr>
            <a:r>
              <a:rPr lang="en-US" sz="2499" b="1" u="none" strike="noStrike">
                <a:solidFill>
                  <a:srgbClr val="001139"/>
                </a:solidFill>
                <a:latin typeface="Calibri (MS) Bold"/>
                <a:ea typeface="Calibri (MS) Bold"/>
                <a:cs typeface="Calibri (MS) Bold"/>
                <a:sym typeface="Calibri (MS) Bold"/>
              </a:rPr>
              <a:t>A Critical Analysis of Root Causes, Policy Issues and Their Impact on Service Provision</a:t>
            </a:r>
          </a:p>
        </p:txBody>
      </p:sp>
      <p:sp>
        <p:nvSpPr>
          <p:cNvPr id="65" name="TextBox 65"/>
          <p:cNvSpPr txBox="1"/>
          <p:nvPr/>
        </p:nvSpPr>
        <p:spPr>
          <a:xfrm>
            <a:off x="1389888" y="4945541"/>
            <a:ext cx="681842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Programme: </a:t>
            </a:r>
            <a:r>
              <a:rPr lang="en-US" sz="1999" u="none" strike="noStrike">
                <a:solidFill>
                  <a:srgbClr val="001139"/>
                </a:solidFill>
                <a:latin typeface="Calibri (MS)"/>
                <a:ea typeface="Calibri (MS)"/>
                <a:cs typeface="Calibri (MS)"/>
                <a:sym typeface="Calibri (MS)"/>
              </a:rPr>
              <a:t>MSc Public Health and Social Care in Practice</a:t>
            </a:r>
          </a:p>
        </p:txBody>
      </p:sp>
      <p:sp>
        <p:nvSpPr>
          <p:cNvPr id="66" name="TextBox 66"/>
          <p:cNvSpPr txBox="1"/>
          <p:nvPr/>
        </p:nvSpPr>
        <p:spPr>
          <a:xfrm>
            <a:off x="1389888" y="5357021"/>
            <a:ext cx="728425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Module: </a:t>
            </a:r>
            <a:r>
              <a:rPr lang="en-US" sz="1999" u="none" strike="noStrike">
                <a:solidFill>
                  <a:srgbClr val="001139"/>
                </a:solidFill>
                <a:latin typeface="Calibri (MS)"/>
                <a:ea typeface="Calibri (MS)"/>
                <a:cs typeface="Calibri (MS)"/>
                <a:sym typeface="Calibri (MS)"/>
              </a:rPr>
              <a:t>Quality Assurance and Service Improvements</a:t>
            </a:r>
          </a:p>
        </p:txBody>
      </p:sp>
      <p:sp>
        <p:nvSpPr>
          <p:cNvPr id="67" name="TextBox 67"/>
          <p:cNvSpPr txBox="1"/>
          <p:nvPr/>
        </p:nvSpPr>
        <p:spPr>
          <a:xfrm>
            <a:off x="1389888" y="5768501"/>
            <a:ext cx="3581231"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Module code: </a:t>
            </a:r>
            <a:r>
              <a:rPr lang="en-US" sz="1999" u="none" strike="noStrike">
                <a:solidFill>
                  <a:srgbClr val="001139"/>
                </a:solidFill>
                <a:latin typeface="Calibri (MS)"/>
                <a:ea typeface="Calibri (MS)"/>
                <a:cs typeface="Calibri (MS)"/>
                <a:sym typeface="Calibri (MS)"/>
              </a:rPr>
              <a:t>LCHS7006</a:t>
            </a:r>
          </a:p>
        </p:txBody>
      </p:sp>
      <p:sp>
        <p:nvSpPr>
          <p:cNvPr id="68" name="TextBox 68"/>
          <p:cNvSpPr txBox="1"/>
          <p:nvPr/>
        </p:nvSpPr>
        <p:spPr>
          <a:xfrm>
            <a:off x="1389888" y="6179981"/>
            <a:ext cx="5457114"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Student name: </a:t>
            </a:r>
            <a:r>
              <a:rPr lang="en-US" sz="1999" u="none" strike="noStrike">
                <a:solidFill>
                  <a:srgbClr val="001139"/>
                </a:solidFill>
                <a:latin typeface="Calibri (MS)"/>
                <a:ea typeface="Calibri (MS)"/>
                <a:cs typeface="Calibri (MS)"/>
                <a:sym typeface="Calibri (MS)"/>
              </a:rPr>
              <a:t>Mst Rahima Arobe Akhi</a:t>
            </a:r>
          </a:p>
        </p:txBody>
      </p:sp>
      <p:sp>
        <p:nvSpPr>
          <p:cNvPr id="69" name="TextBox 69"/>
          <p:cNvSpPr txBox="1"/>
          <p:nvPr/>
        </p:nvSpPr>
        <p:spPr>
          <a:xfrm>
            <a:off x="1389888" y="6961793"/>
            <a:ext cx="752789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Lecturers: </a:t>
            </a:r>
            <a:r>
              <a:rPr lang="en-US" sz="1999" u="none" strike="noStrike">
                <a:solidFill>
                  <a:srgbClr val="001139"/>
                </a:solidFill>
                <a:latin typeface="Calibri (MS)"/>
                <a:ea typeface="Calibri (MS)"/>
                <a:cs typeface="Calibri (MS)"/>
                <a:sym typeface="Calibri (MS)"/>
              </a:rPr>
              <a:t>Christopher Mafuva</a:t>
            </a:r>
          </a:p>
        </p:txBody>
      </p:sp>
      <p:sp>
        <p:nvSpPr>
          <p:cNvPr id="70" name="TextBox 70"/>
          <p:cNvSpPr txBox="1"/>
          <p:nvPr/>
        </p:nvSpPr>
        <p:spPr>
          <a:xfrm>
            <a:off x="1389888" y="7373273"/>
            <a:ext cx="46044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Presentation date: </a:t>
            </a:r>
            <a:r>
              <a:rPr lang="en-US" sz="1999" u="none" strike="noStrike">
                <a:solidFill>
                  <a:srgbClr val="001139"/>
                </a:solidFill>
                <a:latin typeface="Calibri (MS)"/>
                <a:ea typeface="Calibri (MS)"/>
                <a:cs typeface="Calibri (MS)"/>
                <a:sym typeface="Calibri (MS)"/>
              </a:rPr>
              <a:t>22 July 2026</a:t>
            </a:r>
          </a:p>
        </p:txBody>
      </p:sp>
      <p:sp>
        <p:nvSpPr>
          <p:cNvPr id="71" name="TextBox 71"/>
          <p:cNvSpPr txBox="1"/>
          <p:nvPr/>
        </p:nvSpPr>
        <p:spPr>
          <a:xfrm>
            <a:off x="1700784" y="8025899"/>
            <a:ext cx="10680192" cy="683895"/>
          </a:xfrm>
          <a:prstGeom prst="rect">
            <a:avLst/>
          </a:prstGeom>
        </p:spPr>
        <p:txBody>
          <a:bodyPr lIns="0" tIns="0" rIns="0" bIns="0" rtlCol="0" anchor="t">
            <a:spAutoFit/>
          </a:bodyPr>
          <a:lstStyle/>
          <a:p>
            <a:pPr marL="0" lvl="0" indent="0" algn="l">
              <a:lnSpc>
                <a:spcPts val="2699"/>
              </a:lnSpc>
              <a:spcBef>
                <a:spcPct val="0"/>
              </a:spcBef>
            </a:pPr>
            <a:r>
              <a:rPr lang="en-US" sz="1799" u="none" strike="noStrike">
                <a:solidFill>
                  <a:srgbClr val="001139"/>
                </a:solidFill>
                <a:latin typeface="Calibri (MS)"/>
                <a:ea typeface="Calibri (MS)"/>
                <a:cs typeface="Calibri (MS)"/>
                <a:sym typeface="Calibri (MS)"/>
              </a:rPr>
              <a:t>This presentation examines how weaknesses across governance, leadership, reporting and organisational culture aligned to permit serious patient harm at the Countess of Chester Hospital.</a:t>
            </a:r>
          </a:p>
        </p:txBody>
      </p:sp>
      <p:sp>
        <p:nvSpPr>
          <p:cNvPr id="72" name="TextBox 72"/>
          <p:cNvSpPr txBox="1"/>
          <p:nvPr/>
        </p:nvSpPr>
        <p:spPr>
          <a:xfrm rot="432000">
            <a:off x="11318788" y="1764343"/>
            <a:ext cx="2194560" cy="1147572"/>
          </a:xfrm>
          <a:prstGeom prst="rect">
            <a:avLst/>
          </a:prstGeom>
        </p:spPr>
        <p:txBody>
          <a:bodyPr lIns="0" tIns="0" rIns="0" bIns="0" rtlCol="0" anchor="t">
            <a:spAutoFit/>
          </a:bodyPr>
          <a:lstStyle/>
          <a:p>
            <a:pPr marL="0" lvl="0" indent="0" algn="ctr">
              <a:lnSpc>
                <a:spcPts val="2875"/>
              </a:lnSpc>
              <a:spcBef>
                <a:spcPct val="0"/>
              </a:spcBef>
            </a:pPr>
            <a:r>
              <a:rPr lang="en-US" sz="2614" u="none" strike="noStrike">
                <a:solidFill>
                  <a:srgbClr val="001139"/>
                </a:solidFill>
                <a:latin typeface="Calibri (MS)"/>
                <a:ea typeface="Calibri (MS)"/>
                <a:cs typeface="Calibri (MS)"/>
                <a:sym typeface="Calibri (MS)"/>
              </a:rPr>
              <a:t>Countess of Chester Hospital</a:t>
            </a:r>
          </a:p>
        </p:txBody>
      </p:sp>
      <p:sp>
        <p:nvSpPr>
          <p:cNvPr id="73" name="TextBox 73"/>
          <p:cNvSpPr txBox="1"/>
          <p:nvPr/>
        </p:nvSpPr>
        <p:spPr>
          <a:xfrm>
            <a:off x="11247120" y="3066179"/>
            <a:ext cx="1792224" cy="468020"/>
          </a:xfrm>
          <a:prstGeom prst="rect">
            <a:avLst/>
          </a:prstGeom>
        </p:spPr>
        <p:txBody>
          <a:bodyPr lIns="0" tIns="0" rIns="0" bIns="0" rtlCol="0" anchor="t">
            <a:spAutoFit/>
          </a:bodyPr>
          <a:lstStyle/>
          <a:p>
            <a:pPr marL="0" lvl="0" indent="0" algn="ctr">
              <a:lnSpc>
                <a:spcPts val="1765"/>
              </a:lnSpc>
              <a:spcBef>
                <a:spcPct val="0"/>
              </a:spcBef>
            </a:pPr>
            <a:r>
              <a:rPr lang="en-US" sz="1604" u="none" strike="noStrike">
                <a:solidFill>
                  <a:srgbClr val="FFFFFF"/>
                </a:solidFill>
                <a:latin typeface="Calibri (MS)"/>
                <a:ea typeface="Calibri (MS)"/>
                <a:cs typeface="Calibri (MS)"/>
                <a:sym typeface="Calibri (MS)"/>
              </a:rPr>
              <a:t>NHS Foundation Trust</a:t>
            </a:r>
          </a:p>
        </p:txBody>
      </p:sp>
      <p:sp>
        <p:nvSpPr>
          <p:cNvPr id="74" name="TextBox 74"/>
          <p:cNvSpPr txBox="1"/>
          <p:nvPr/>
        </p:nvSpPr>
        <p:spPr>
          <a:xfrm>
            <a:off x="1188720" y="191423"/>
            <a:ext cx="2121408" cy="295256"/>
          </a:xfrm>
          <a:prstGeom prst="rect">
            <a:avLst/>
          </a:prstGeom>
        </p:spPr>
        <p:txBody>
          <a:bodyPr lIns="0" tIns="0" rIns="0" bIns="0" rtlCol="0" anchor="t">
            <a:spAutoFit/>
          </a:bodyPr>
          <a:lstStyle/>
          <a:p>
            <a:pPr marL="0" lvl="0" indent="0" algn="l">
              <a:lnSpc>
                <a:spcPts val="2100"/>
              </a:lnSpc>
              <a:spcBef>
                <a:spcPct val="0"/>
              </a:spcBef>
            </a:pPr>
            <a:r>
              <a:rPr lang="en-US" sz="1500" b="1" u="none" strike="noStrike">
                <a:solidFill>
                  <a:srgbClr val="001139"/>
                </a:solidFill>
                <a:latin typeface="Calibri (MS) Bold"/>
                <a:ea typeface="Calibri (MS) Bold"/>
                <a:cs typeface="Calibri (MS) Bold"/>
                <a:sym typeface="Calibri (MS) Bold"/>
              </a:rPr>
              <a:t>Prifysgol Cymru</a:t>
            </a:r>
          </a:p>
        </p:txBody>
      </p:sp>
      <p:sp>
        <p:nvSpPr>
          <p:cNvPr id="75" name="TextBox 75"/>
          <p:cNvSpPr txBox="1"/>
          <p:nvPr/>
        </p:nvSpPr>
        <p:spPr>
          <a:xfrm>
            <a:off x="1188720" y="434813"/>
            <a:ext cx="1828800" cy="252767"/>
          </a:xfrm>
          <a:prstGeom prst="rect">
            <a:avLst/>
          </a:prstGeom>
        </p:spPr>
        <p:txBody>
          <a:bodyPr lIns="0" tIns="0" rIns="0" bIns="0" rtlCol="0" anchor="t">
            <a:spAutoFit/>
          </a:bodyPr>
          <a:lstStyle/>
          <a:p>
            <a:pPr marL="0" lvl="0" indent="0" algn="l">
              <a:lnSpc>
                <a:spcPts val="1819"/>
              </a:lnSpc>
              <a:spcBef>
                <a:spcPct val="0"/>
              </a:spcBef>
            </a:pPr>
            <a:r>
              <a:rPr lang="en-US" sz="1299" u="none" strike="noStrike">
                <a:solidFill>
                  <a:srgbClr val="001139"/>
                </a:solidFill>
                <a:latin typeface="Calibri (MS)"/>
                <a:ea typeface="Calibri (MS)"/>
                <a:cs typeface="Calibri (MS)"/>
                <a:sym typeface="Calibri (MS)"/>
              </a:rPr>
              <a:t>Y Drinod Dewi Sant</a:t>
            </a:r>
          </a:p>
        </p:txBody>
      </p:sp>
      <p:sp>
        <p:nvSpPr>
          <p:cNvPr id="76" name="TextBox 76"/>
          <p:cNvSpPr txBox="1"/>
          <p:nvPr/>
        </p:nvSpPr>
        <p:spPr>
          <a:xfrm>
            <a:off x="1188720" y="630430"/>
            <a:ext cx="2121408" cy="295256"/>
          </a:xfrm>
          <a:prstGeom prst="rect">
            <a:avLst/>
          </a:prstGeom>
        </p:spPr>
        <p:txBody>
          <a:bodyPr lIns="0" tIns="0" rIns="0" bIns="0" rtlCol="0" anchor="t">
            <a:spAutoFit/>
          </a:bodyPr>
          <a:lstStyle/>
          <a:p>
            <a:pPr marL="0" lvl="0" indent="0" algn="l">
              <a:lnSpc>
                <a:spcPts val="2100"/>
              </a:lnSpc>
              <a:spcBef>
                <a:spcPct val="0"/>
              </a:spcBef>
            </a:pPr>
            <a:r>
              <a:rPr lang="en-US" sz="1500" b="1" u="none" strike="noStrike">
                <a:solidFill>
                  <a:srgbClr val="001139"/>
                </a:solidFill>
                <a:latin typeface="Calibri (MS) Bold"/>
                <a:ea typeface="Calibri (MS) Bold"/>
                <a:cs typeface="Calibri (MS) Bold"/>
                <a:sym typeface="Calibri (MS) Bold"/>
              </a:rPr>
              <a:t>University of Wales</a:t>
            </a:r>
          </a:p>
        </p:txBody>
      </p:sp>
      <p:sp>
        <p:nvSpPr>
          <p:cNvPr id="77" name="TextBox 77"/>
          <p:cNvSpPr txBox="1"/>
          <p:nvPr/>
        </p:nvSpPr>
        <p:spPr>
          <a:xfrm>
            <a:off x="1188720" y="918302"/>
            <a:ext cx="1609344" cy="252767"/>
          </a:xfrm>
          <a:prstGeom prst="rect">
            <a:avLst/>
          </a:prstGeom>
        </p:spPr>
        <p:txBody>
          <a:bodyPr lIns="0" tIns="0" rIns="0" bIns="0" rtlCol="0" anchor="t">
            <a:spAutoFit/>
          </a:bodyPr>
          <a:lstStyle/>
          <a:p>
            <a:pPr marL="0" lvl="0" indent="0" algn="l">
              <a:lnSpc>
                <a:spcPts val="1819"/>
              </a:lnSpc>
              <a:spcBef>
                <a:spcPct val="0"/>
              </a:spcBef>
            </a:pPr>
            <a:r>
              <a:rPr lang="en-US" sz="1299" u="none" strike="noStrike">
                <a:solidFill>
                  <a:srgbClr val="001139"/>
                </a:solidFill>
                <a:latin typeface="Calibri (MS)"/>
                <a:ea typeface="Calibri (MS)"/>
                <a:cs typeface="Calibri (MS)"/>
                <a:sym typeface="Calibri (MS)"/>
              </a:rPr>
              <a:t>Trinity Saint David</a:t>
            </a:r>
          </a:p>
        </p:txBody>
      </p:sp>
      <p:sp>
        <p:nvSpPr>
          <p:cNvPr id="78" name="TextBox 78"/>
          <p:cNvSpPr txBox="1"/>
          <p:nvPr/>
        </p:nvSpPr>
        <p:spPr>
          <a:xfrm>
            <a:off x="1389888" y="6591461"/>
            <a:ext cx="579818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Student number: </a:t>
            </a:r>
            <a:r>
              <a:rPr lang="en-US" sz="1999" u="none" strike="noStrike">
                <a:solidFill>
                  <a:srgbClr val="001139"/>
                </a:solidFill>
                <a:latin typeface="Calibri (MS)"/>
                <a:ea typeface="Calibri (MS)"/>
                <a:cs typeface="Calibri (MS)"/>
                <a:sym typeface="Calibri (MS)"/>
              </a:rPr>
              <a:t>2524399</a:t>
            </a:r>
          </a:p>
        </p:txBody>
      </p:sp>
      <p:sp>
        <p:nvSpPr>
          <p:cNvPr id="79" name="TextBox 79"/>
          <p:cNvSpPr txBox="1"/>
          <p:nvPr/>
        </p:nvSpPr>
        <p:spPr>
          <a:xfrm>
            <a:off x="1389888" y="9144809"/>
            <a:ext cx="2647569" cy="920003"/>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Focus: </a:t>
            </a:r>
            <a:r>
              <a:rPr lang="en-US" sz="1799" u="none" strike="noStrike">
                <a:solidFill>
                  <a:srgbClr val="FFFFFF"/>
                </a:solidFill>
                <a:latin typeface="Calibri (MS)"/>
                <a:ea typeface="Calibri (MS)"/>
                <a:cs typeface="Calibri (MS)"/>
                <a:sym typeface="Calibri (MS)"/>
              </a:rPr>
              <a:t>Quality Assurance, Patient Safety and Service Improvement</a:t>
            </a:r>
          </a:p>
        </p:txBody>
      </p:sp>
      <p:grpSp>
        <p:nvGrpSpPr>
          <p:cNvPr id="80" name="Group 80"/>
          <p:cNvGrpSpPr/>
          <p:nvPr/>
        </p:nvGrpSpPr>
        <p:grpSpPr>
          <a:xfrm>
            <a:off x="234982" y="9168204"/>
            <a:ext cx="1041865" cy="725009"/>
            <a:chOff x="0" y="0"/>
            <a:chExt cx="1539875" cy="1071562"/>
          </a:xfrm>
        </p:grpSpPr>
        <p:sp>
          <p:nvSpPr>
            <p:cNvPr id="81" name="Freeform 81"/>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30"/>
              <a:stretch>
                <a:fillRect/>
              </a:stretch>
            </a:blipFill>
          </p:spPr>
          <p:txBody>
            <a:bodyPr/>
            <a:lstStyle/>
            <a:p>
              <a:endParaRPr lang="en-US"/>
            </a:p>
          </p:txBody>
        </p:sp>
      </p:grpSp>
      <p:grpSp>
        <p:nvGrpSpPr>
          <p:cNvPr id="82" name="Group 82"/>
          <p:cNvGrpSpPr/>
          <p:nvPr/>
        </p:nvGrpSpPr>
        <p:grpSpPr>
          <a:xfrm>
            <a:off x="439058" y="9349456"/>
            <a:ext cx="622971" cy="543757"/>
            <a:chOff x="0" y="0"/>
            <a:chExt cx="920750" cy="803672"/>
          </a:xfrm>
        </p:grpSpPr>
        <p:sp>
          <p:nvSpPr>
            <p:cNvPr id="83" name="Freeform 83"/>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31"/>
              <a:stretch>
                <a:fillRect/>
              </a:stretch>
            </a:blipFill>
          </p:spPr>
          <p:txBody>
            <a:bodyPr/>
            <a:lstStyle/>
            <a:p>
              <a:endParaRPr lang="en-US"/>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a:stretch>
            </a:blipFill>
          </p:spPr>
          <p:txBody>
            <a:bodyPr/>
            <a:lstStyle/>
            <a:p>
              <a:endParaRPr lang="en-US"/>
            </a:p>
          </p:txBody>
        </p:sp>
      </p:grpSp>
      <p:grpSp>
        <p:nvGrpSpPr>
          <p:cNvPr id="4" name="Group 4"/>
          <p:cNvGrpSpPr/>
          <p:nvPr/>
        </p:nvGrpSpPr>
        <p:grpSpPr>
          <a:xfrm>
            <a:off x="0" y="0"/>
            <a:ext cx="2059781" cy="793626"/>
            <a:chOff x="0" y="0"/>
            <a:chExt cx="2746375" cy="1058168"/>
          </a:xfrm>
        </p:grpSpPr>
        <p:sp>
          <p:nvSpPr>
            <p:cNvPr id="5" name="Freeform 5"/>
            <p:cNvSpPr/>
            <p:nvPr/>
          </p:nvSpPr>
          <p:spPr>
            <a:xfrm>
              <a:off x="0" y="0"/>
              <a:ext cx="2746375" cy="1058168"/>
            </a:xfrm>
            <a:custGeom>
              <a:avLst/>
              <a:gdLst/>
              <a:ahLst/>
              <a:cxnLst/>
              <a:rect l="l" t="t" r="r" b="b"/>
              <a:pathLst>
                <a:path w="2746375" h="1058168">
                  <a:moveTo>
                    <a:pt x="0" y="0"/>
                  </a:moveTo>
                  <a:lnTo>
                    <a:pt x="2746375" y="0"/>
                  </a:lnTo>
                  <a:lnTo>
                    <a:pt x="2746375" y="1058168"/>
                  </a:lnTo>
                  <a:lnTo>
                    <a:pt x="0" y="1058168"/>
                  </a:lnTo>
                  <a:close/>
                </a:path>
              </a:pathLst>
            </a:custGeom>
            <a:blipFill>
              <a:blip r:embed="rId3"/>
              <a:stretch>
                <a:fillRect/>
              </a:stretch>
            </a:blipFill>
          </p:spPr>
          <p:txBody>
            <a:bodyPr/>
            <a:lstStyle/>
            <a:p>
              <a:endParaRPr lang="en-US"/>
            </a:p>
          </p:txBody>
        </p:sp>
      </p:grpSp>
      <p:sp>
        <p:nvSpPr>
          <p:cNvPr id="6" name="TextBox 6"/>
          <p:cNvSpPr txBox="1"/>
          <p:nvPr/>
        </p:nvSpPr>
        <p:spPr>
          <a:xfrm>
            <a:off x="384048" y="249012"/>
            <a:ext cx="1133856" cy="400031"/>
          </a:xfrm>
          <a:prstGeom prst="rect">
            <a:avLst/>
          </a:prstGeom>
        </p:spPr>
        <p:txBody>
          <a:bodyPr lIns="0" tIns="0" rIns="0" bIns="0" rtlCol="0" anchor="t">
            <a:spAutoFit/>
          </a:bodyPr>
          <a:lstStyle/>
          <a:p>
            <a:pPr marL="0" lvl="0" indent="0" algn="ctr">
              <a:lnSpc>
                <a:spcPts val="2879"/>
              </a:lnSpc>
              <a:spcBef>
                <a:spcPct val="0"/>
              </a:spcBef>
            </a:pPr>
            <a:r>
              <a:rPr lang="en-US" sz="2400" u="none" strike="noStrike" dirty="0">
                <a:solidFill>
                  <a:srgbClr val="FFFFFF"/>
                </a:solidFill>
                <a:latin typeface="Calibri (MS)"/>
                <a:ea typeface="Calibri (MS)"/>
                <a:cs typeface="Calibri (MS)"/>
                <a:sym typeface="Calibri (MS)"/>
              </a:rPr>
              <a:t>Slide 2</a:t>
            </a:r>
          </a:p>
        </p:txBody>
      </p:sp>
      <p:sp>
        <p:nvSpPr>
          <p:cNvPr id="7" name="TextBox 7"/>
          <p:cNvSpPr txBox="1"/>
          <p:nvPr/>
        </p:nvSpPr>
        <p:spPr>
          <a:xfrm>
            <a:off x="2249424" y="169481"/>
            <a:ext cx="3968496" cy="685781"/>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342"/>
                </a:solidFill>
                <a:latin typeface="Calibri (MS) Bold"/>
                <a:ea typeface="Calibri (MS) Bold"/>
                <a:cs typeface="Calibri (MS) Bold"/>
                <a:sym typeface="Calibri (MS) Bold"/>
              </a:rPr>
              <a:t>Introduction</a:t>
            </a:r>
          </a:p>
        </p:txBody>
      </p:sp>
      <p:grpSp>
        <p:nvGrpSpPr>
          <p:cNvPr id="8" name="Group 8"/>
          <p:cNvGrpSpPr/>
          <p:nvPr/>
        </p:nvGrpSpPr>
        <p:grpSpPr>
          <a:xfrm>
            <a:off x="2028825" y="880732"/>
            <a:ext cx="2071688" cy="210964"/>
            <a:chOff x="0" y="0"/>
            <a:chExt cx="2762250" cy="281285"/>
          </a:xfrm>
        </p:grpSpPr>
        <p:sp>
          <p:nvSpPr>
            <p:cNvPr id="9" name="Freeform 9"/>
            <p:cNvSpPr/>
            <p:nvPr/>
          </p:nvSpPr>
          <p:spPr>
            <a:xfrm>
              <a:off x="0" y="0"/>
              <a:ext cx="2762250" cy="281285"/>
            </a:xfrm>
            <a:custGeom>
              <a:avLst/>
              <a:gdLst/>
              <a:ahLst/>
              <a:cxnLst/>
              <a:rect l="l" t="t" r="r" b="b"/>
              <a:pathLst>
                <a:path w="2762250" h="281285">
                  <a:moveTo>
                    <a:pt x="0" y="0"/>
                  </a:moveTo>
                  <a:lnTo>
                    <a:pt x="2762250" y="0"/>
                  </a:lnTo>
                  <a:lnTo>
                    <a:pt x="2762250" y="281285"/>
                  </a:lnTo>
                  <a:lnTo>
                    <a:pt x="0" y="281285"/>
                  </a:lnTo>
                  <a:close/>
                </a:path>
              </a:pathLst>
            </a:custGeom>
            <a:blipFill>
              <a:blip r:embed="rId4"/>
              <a:stretch>
                <a:fillRect/>
              </a:stretch>
            </a:blipFill>
          </p:spPr>
          <p:txBody>
            <a:bodyPr/>
            <a:lstStyle/>
            <a:p>
              <a:endParaRPr lang="en-US"/>
            </a:p>
          </p:txBody>
        </p:sp>
      </p:grpSp>
      <p:grpSp>
        <p:nvGrpSpPr>
          <p:cNvPr id="10" name="Group 10"/>
          <p:cNvGrpSpPr/>
          <p:nvPr/>
        </p:nvGrpSpPr>
        <p:grpSpPr>
          <a:xfrm>
            <a:off x="452438" y="1376288"/>
            <a:ext cx="1381125" cy="1195462"/>
            <a:chOff x="0" y="0"/>
            <a:chExt cx="1841500" cy="1593949"/>
          </a:xfrm>
        </p:grpSpPr>
        <p:sp>
          <p:nvSpPr>
            <p:cNvPr id="11" name="Freeform 11"/>
            <p:cNvSpPr/>
            <p:nvPr/>
          </p:nvSpPr>
          <p:spPr>
            <a:xfrm>
              <a:off x="0" y="0"/>
              <a:ext cx="1841500" cy="1593949"/>
            </a:xfrm>
            <a:custGeom>
              <a:avLst/>
              <a:gdLst/>
              <a:ahLst/>
              <a:cxnLst/>
              <a:rect l="l" t="t" r="r" b="b"/>
              <a:pathLst>
                <a:path w="1841500" h="1593949">
                  <a:moveTo>
                    <a:pt x="0" y="0"/>
                  </a:moveTo>
                  <a:lnTo>
                    <a:pt x="1841500" y="0"/>
                  </a:lnTo>
                  <a:lnTo>
                    <a:pt x="1841500" y="1593949"/>
                  </a:lnTo>
                  <a:lnTo>
                    <a:pt x="0" y="1593949"/>
                  </a:lnTo>
                  <a:close/>
                </a:path>
              </a:pathLst>
            </a:custGeom>
            <a:blipFill>
              <a:blip r:embed="rId5"/>
              <a:stretch>
                <a:fillRect/>
              </a:stretch>
            </a:blipFill>
          </p:spPr>
          <p:txBody>
            <a:bodyPr/>
            <a:lstStyle/>
            <a:p>
              <a:endParaRPr lang="en-US"/>
            </a:p>
          </p:txBody>
        </p:sp>
      </p:grpSp>
      <p:grpSp>
        <p:nvGrpSpPr>
          <p:cNvPr id="12" name="Group 12"/>
          <p:cNvGrpSpPr/>
          <p:nvPr/>
        </p:nvGrpSpPr>
        <p:grpSpPr>
          <a:xfrm>
            <a:off x="678656" y="1577206"/>
            <a:ext cx="928688" cy="803672"/>
            <a:chOff x="0" y="0"/>
            <a:chExt cx="1238250" cy="1071562"/>
          </a:xfrm>
        </p:grpSpPr>
        <p:sp>
          <p:nvSpPr>
            <p:cNvPr id="13" name="Freeform 13"/>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6"/>
              <a:stretch>
                <a:fillRect/>
              </a:stretch>
            </a:blipFill>
          </p:spPr>
          <p:txBody>
            <a:bodyPr/>
            <a:lstStyle/>
            <a:p>
              <a:endParaRPr lang="en-US"/>
            </a:p>
          </p:txBody>
        </p:sp>
      </p:grpSp>
      <p:sp>
        <p:nvSpPr>
          <p:cNvPr id="14" name="TextBox 14"/>
          <p:cNvSpPr txBox="1"/>
          <p:nvPr/>
        </p:nvSpPr>
        <p:spPr>
          <a:xfrm>
            <a:off x="2157984" y="1844906"/>
            <a:ext cx="7458500" cy="1287581"/>
          </a:xfrm>
          <a:prstGeom prst="rect">
            <a:avLst/>
          </a:prstGeom>
        </p:spPr>
        <p:txBody>
          <a:bodyPr lIns="0" tIns="0" rIns="0" bIns="0" rtlCol="0" anchor="t">
            <a:spAutoFit/>
          </a:bodyPr>
          <a:lstStyle/>
          <a:p>
            <a:pPr marL="0" lvl="0" indent="0" algn="just">
              <a:lnSpc>
                <a:spcPts val="2526"/>
              </a:lnSpc>
              <a:spcBef>
                <a:spcPct val="0"/>
              </a:spcBef>
            </a:pPr>
            <a:r>
              <a:rPr lang="en-US" sz="1804" u="none" strike="noStrike">
                <a:solidFill>
                  <a:srgbClr val="001342"/>
                </a:solidFill>
                <a:latin typeface="Calibri (MS)"/>
                <a:ea typeface="Calibri (MS)"/>
                <a:cs typeface="Calibri (MS)"/>
                <a:sym typeface="Calibri (MS)"/>
              </a:rPr>
              <a:t>Between June 2015 and June 2016, Lucy Letby worked as a neonatal nurse at the Countess of Chester Hospital. She was subsequently convicted of murdering seven babies and attempting to murder seven others and received 15 whole-life orders </a:t>
            </a:r>
            <a:r>
              <a:rPr lang="en-US" sz="1804" u="none" strike="noStrike">
                <a:solidFill>
                  <a:srgbClr val="820010"/>
                </a:solidFill>
                <a:latin typeface="Calibri (MS)"/>
                <a:ea typeface="Calibri (MS)"/>
                <a:cs typeface="Calibri (MS)"/>
                <a:sym typeface="Calibri (MS)"/>
              </a:rPr>
              <a:t>(Lawrence &amp; Conn, 2024).</a:t>
            </a:r>
          </a:p>
        </p:txBody>
      </p:sp>
      <p:grpSp>
        <p:nvGrpSpPr>
          <p:cNvPr id="15" name="Group 15"/>
          <p:cNvGrpSpPr/>
          <p:nvPr/>
        </p:nvGrpSpPr>
        <p:grpSpPr>
          <a:xfrm>
            <a:off x="226219" y="3218212"/>
            <a:ext cx="9382125" cy="210964"/>
            <a:chOff x="0" y="0"/>
            <a:chExt cx="12509500" cy="281285"/>
          </a:xfrm>
        </p:grpSpPr>
        <p:sp>
          <p:nvSpPr>
            <p:cNvPr id="16" name="Freeform 16"/>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7"/>
              <a:stretch>
                <a:fillRect/>
              </a:stretch>
            </a:blipFill>
          </p:spPr>
          <p:txBody>
            <a:bodyPr/>
            <a:lstStyle/>
            <a:p>
              <a:endParaRPr lang="en-US"/>
            </a:p>
          </p:txBody>
        </p:sp>
      </p:grpSp>
      <p:grpSp>
        <p:nvGrpSpPr>
          <p:cNvPr id="17" name="Group 17"/>
          <p:cNvGrpSpPr/>
          <p:nvPr/>
        </p:nvGrpSpPr>
        <p:grpSpPr>
          <a:xfrm>
            <a:off x="452438" y="3355330"/>
            <a:ext cx="1381125" cy="1396380"/>
            <a:chOff x="0" y="0"/>
            <a:chExt cx="1841500" cy="1861840"/>
          </a:xfrm>
        </p:grpSpPr>
        <p:sp>
          <p:nvSpPr>
            <p:cNvPr id="18" name="Freeform 18"/>
            <p:cNvSpPr/>
            <p:nvPr/>
          </p:nvSpPr>
          <p:spPr>
            <a:xfrm>
              <a:off x="0" y="0"/>
              <a:ext cx="1841500" cy="1861840"/>
            </a:xfrm>
            <a:custGeom>
              <a:avLst/>
              <a:gdLst/>
              <a:ahLst/>
              <a:cxnLst/>
              <a:rect l="l" t="t" r="r" b="b"/>
              <a:pathLst>
                <a:path w="1841500" h="1861840">
                  <a:moveTo>
                    <a:pt x="0" y="0"/>
                  </a:moveTo>
                  <a:lnTo>
                    <a:pt x="1841500" y="0"/>
                  </a:lnTo>
                  <a:lnTo>
                    <a:pt x="1841500" y="1861840"/>
                  </a:lnTo>
                  <a:lnTo>
                    <a:pt x="0" y="1861840"/>
                  </a:lnTo>
                  <a:close/>
                </a:path>
              </a:pathLst>
            </a:custGeom>
            <a:blipFill>
              <a:blip r:embed="rId8"/>
              <a:stretch>
                <a:fillRect/>
              </a:stretch>
            </a:blipFill>
          </p:spPr>
          <p:txBody>
            <a:bodyPr/>
            <a:lstStyle/>
            <a:p>
              <a:endParaRPr lang="en-US"/>
            </a:p>
          </p:txBody>
        </p:sp>
      </p:grpSp>
      <p:grpSp>
        <p:nvGrpSpPr>
          <p:cNvPr id="19" name="Group 19"/>
          <p:cNvGrpSpPr/>
          <p:nvPr/>
        </p:nvGrpSpPr>
        <p:grpSpPr>
          <a:xfrm>
            <a:off x="678656" y="3556248"/>
            <a:ext cx="928688" cy="994544"/>
            <a:chOff x="0" y="0"/>
            <a:chExt cx="1238250" cy="1326059"/>
          </a:xfrm>
        </p:grpSpPr>
        <p:sp>
          <p:nvSpPr>
            <p:cNvPr id="20" name="Freeform 20"/>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9"/>
              <a:stretch>
                <a:fillRect/>
              </a:stretch>
            </a:blipFill>
          </p:spPr>
          <p:txBody>
            <a:bodyPr/>
            <a:lstStyle/>
            <a:p>
              <a:endParaRPr lang="en-US"/>
            </a:p>
          </p:txBody>
        </p:sp>
      </p:grpSp>
      <p:sp>
        <p:nvSpPr>
          <p:cNvPr id="21" name="TextBox 21"/>
          <p:cNvSpPr txBox="1"/>
          <p:nvPr/>
        </p:nvSpPr>
        <p:spPr>
          <a:xfrm>
            <a:off x="2157984" y="3456997"/>
            <a:ext cx="5183460"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001342"/>
                </a:solidFill>
                <a:latin typeface="Calibri (MS) Bold"/>
                <a:ea typeface="Calibri (MS) Bold"/>
                <a:cs typeface="Calibri (MS) Bold"/>
                <a:sym typeface="Calibri (MS) Bold"/>
              </a:rPr>
              <a:t>Quality assurance concern</a:t>
            </a:r>
          </a:p>
        </p:txBody>
      </p:sp>
      <p:sp>
        <p:nvSpPr>
          <p:cNvPr id="22" name="TextBox 22"/>
          <p:cNvSpPr txBox="1"/>
          <p:nvPr/>
        </p:nvSpPr>
        <p:spPr>
          <a:xfrm>
            <a:off x="2157984" y="3885759"/>
            <a:ext cx="7450360" cy="1287581"/>
          </a:xfrm>
          <a:prstGeom prst="rect">
            <a:avLst/>
          </a:prstGeom>
        </p:spPr>
        <p:txBody>
          <a:bodyPr lIns="0" tIns="0" rIns="0" bIns="0" rtlCol="0" anchor="t">
            <a:spAutoFit/>
          </a:bodyPr>
          <a:lstStyle/>
          <a:p>
            <a:pPr marL="0" lvl="0" indent="0" algn="just">
              <a:lnSpc>
                <a:spcPts val="2526"/>
              </a:lnSpc>
              <a:spcBef>
                <a:spcPct val="0"/>
              </a:spcBef>
            </a:pPr>
            <a:r>
              <a:rPr lang="en-US" sz="1804" u="none" strike="noStrike">
                <a:solidFill>
                  <a:srgbClr val="001342"/>
                </a:solidFill>
                <a:latin typeface="Calibri (MS)"/>
                <a:ea typeface="Calibri (MS)"/>
                <a:cs typeface="Calibri (MS)"/>
                <a:sym typeface="Calibri (MS)"/>
              </a:rPr>
              <a:t>The case raised serious questions about whether the hospital's systems were capable of recognising unusual patterns of harm, responding to clinicians' concerns and escalating risks to appropriate internal and external authorities (Thirlwall Inquiry, 2025).</a:t>
            </a:r>
          </a:p>
        </p:txBody>
      </p:sp>
      <p:grpSp>
        <p:nvGrpSpPr>
          <p:cNvPr id="23" name="Group 23"/>
          <p:cNvGrpSpPr/>
          <p:nvPr/>
        </p:nvGrpSpPr>
        <p:grpSpPr>
          <a:xfrm>
            <a:off x="226219" y="5324326"/>
            <a:ext cx="9382125" cy="210964"/>
            <a:chOff x="0" y="0"/>
            <a:chExt cx="12509500" cy="281285"/>
          </a:xfrm>
        </p:grpSpPr>
        <p:sp>
          <p:nvSpPr>
            <p:cNvPr id="24" name="Freeform 24"/>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10"/>
              <a:stretch>
                <a:fillRect/>
              </a:stretch>
            </a:blipFill>
          </p:spPr>
          <p:txBody>
            <a:bodyPr/>
            <a:lstStyle/>
            <a:p>
              <a:endParaRPr lang="en-US"/>
            </a:p>
          </p:txBody>
        </p:sp>
      </p:grpSp>
      <p:grpSp>
        <p:nvGrpSpPr>
          <p:cNvPr id="25" name="Group 25"/>
          <p:cNvGrpSpPr/>
          <p:nvPr/>
        </p:nvGrpSpPr>
        <p:grpSpPr>
          <a:xfrm>
            <a:off x="452438" y="5535290"/>
            <a:ext cx="1381125" cy="1396380"/>
            <a:chOff x="0" y="0"/>
            <a:chExt cx="1841500" cy="1861840"/>
          </a:xfrm>
        </p:grpSpPr>
        <p:sp>
          <p:nvSpPr>
            <p:cNvPr id="26" name="Freeform 26"/>
            <p:cNvSpPr/>
            <p:nvPr/>
          </p:nvSpPr>
          <p:spPr>
            <a:xfrm>
              <a:off x="0" y="0"/>
              <a:ext cx="1841500" cy="1861840"/>
            </a:xfrm>
            <a:custGeom>
              <a:avLst/>
              <a:gdLst/>
              <a:ahLst/>
              <a:cxnLst/>
              <a:rect l="l" t="t" r="r" b="b"/>
              <a:pathLst>
                <a:path w="1841500" h="1861840">
                  <a:moveTo>
                    <a:pt x="0" y="0"/>
                  </a:moveTo>
                  <a:lnTo>
                    <a:pt x="1841500" y="0"/>
                  </a:lnTo>
                  <a:lnTo>
                    <a:pt x="1841500" y="1861840"/>
                  </a:lnTo>
                  <a:lnTo>
                    <a:pt x="0" y="1861840"/>
                  </a:lnTo>
                  <a:close/>
                </a:path>
              </a:pathLst>
            </a:custGeom>
            <a:blipFill>
              <a:blip r:embed="rId11"/>
              <a:stretch>
                <a:fillRect/>
              </a:stretch>
            </a:blipFill>
          </p:spPr>
          <p:txBody>
            <a:bodyPr/>
            <a:lstStyle/>
            <a:p>
              <a:endParaRPr lang="en-US"/>
            </a:p>
          </p:txBody>
        </p:sp>
      </p:grpSp>
      <p:grpSp>
        <p:nvGrpSpPr>
          <p:cNvPr id="27" name="Group 27"/>
          <p:cNvGrpSpPr/>
          <p:nvPr/>
        </p:nvGrpSpPr>
        <p:grpSpPr>
          <a:xfrm>
            <a:off x="678656" y="5927080"/>
            <a:ext cx="928688" cy="602754"/>
            <a:chOff x="0" y="0"/>
            <a:chExt cx="1238250" cy="803672"/>
          </a:xfrm>
        </p:grpSpPr>
        <p:sp>
          <p:nvSpPr>
            <p:cNvPr id="28" name="Freeform 28"/>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12"/>
              <a:stretch>
                <a:fillRect/>
              </a:stretch>
            </a:blipFill>
          </p:spPr>
          <p:txBody>
            <a:bodyPr/>
            <a:lstStyle/>
            <a:p>
              <a:endParaRPr lang="en-US"/>
            </a:p>
          </p:txBody>
        </p:sp>
      </p:grpSp>
      <p:sp>
        <p:nvSpPr>
          <p:cNvPr id="29" name="TextBox 29"/>
          <p:cNvSpPr txBox="1"/>
          <p:nvPr/>
        </p:nvSpPr>
        <p:spPr>
          <a:xfrm>
            <a:off x="2157984" y="5554340"/>
            <a:ext cx="3813197"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Critical perspective</a:t>
            </a:r>
          </a:p>
        </p:txBody>
      </p:sp>
      <p:sp>
        <p:nvSpPr>
          <p:cNvPr id="30" name="TextBox 30"/>
          <p:cNvSpPr txBox="1"/>
          <p:nvPr/>
        </p:nvSpPr>
        <p:spPr>
          <a:xfrm>
            <a:off x="2157984" y="5982946"/>
            <a:ext cx="7450360" cy="1602012"/>
          </a:xfrm>
          <a:prstGeom prst="rect">
            <a:avLst/>
          </a:prstGeom>
        </p:spPr>
        <p:txBody>
          <a:bodyPr lIns="0" tIns="0" rIns="0" bIns="0" rtlCol="0" anchor="t">
            <a:spAutoFit/>
          </a:bodyPr>
          <a:lstStyle/>
          <a:p>
            <a:pPr marL="0" lvl="0" indent="0" algn="just">
              <a:lnSpc>
                <a:spcPts val="2520"/>
              </a:lnSpc>
              <a:spcBef>
                <a:spcPct val="0"/>
              </a:spcBef>
            </a:pPr>
            <a:r>
              <a:rPr lang="en-US" sz="1800" u="none" strike="noStrike" dirty="0">
                <a:solidFill>
                  <a:srgbClr val="001342"/>
                </a:solidFill>
                <a:latin typeface="Calibri (MS)"/>
                <a:ea typeface="Calibri (MS)"/>
                <a:cs typeface="Calibri (MS)"/>
                <a:sym typeface="Calibri (MS)"/>
              </a:rPr>
              <a:t>Although individual criminal responsibility is central to the case, focusing only on the individual may obscure the </a:t>
            </a:r>
            <a:r>
              <a:rPr lang="en-US" sz="1800" u="none" strike="noStrike" dirty="0" err="1">
                <a:solidFill>
                  <a:srgbClr val="001342"/>
                </a:solidFill>
                <a:latin typeface="Calibri (MS)"/>
                <a:ea typeface="Calibri (MS)"/>
                <a:cs typeface="Calibri (MS)"/>
                <a:sym typeface="Calibri (MS)"/>
              </a:rPr>
              <a:t>organisational</a:t>
            </a:r>
            <a:r>
              <a:rPr lang="en-US" sz="1800" u="none" strike="noStrike" dirty="0">
                <a:solidFill>
                  <a:srgbClr val="001342"/>
                </a:solidFill>
                <a:latin typeface="Calibri (MS)"/>
                <a:ea typeface="Calibri (MS)"/>
                <a:cs typeface="Calibri (MS)"/>
                <a:sym typeface="Calibri (MS)"/>
              </a:rPr>
              <a:t> conditions that permitted harm to continue. A quality assurance analysis must therefore examine governance, leadership, reporting, culture and accountability as interacting parts of one system.</a:t>
            </a:r>
            <a:endParaRPr lang="en-US" sz="1800" u="none" strike="noStrike" dirty="0">
              <a:solidFill>
                <a:srgbClr val="820010"/>
              </a:solidFill>
              <a:latin typeface="Calibri (MS)"/>
              <a:ea typeface="Calibri (MS)"/>
              <a:cs typeface="Calibri (MS)"/>
              <a:sym typeface="Calibri (MS)"/>
            </a:endParaRPr>
          </a:p>
        </p:txBody>
      </p:sp>
      <p:grpSp>
        <p:nvGrpSpPr>
          <p:cNvPr id="31" name="Group 31"/>
          <p:cNvGrpSpPr/>
          <p:nvPr/>
        </p:nvGrpSpPr>
        <p:grpSpPr>
          <a:xfrm>
            <a:off x="226219" y="7708783"/>
            <a:ext cx="9382125" cy="210964"/>
            <a:chOff x="0" y="0"/>
            <a:chExt cx="12509500" cy="281285"/>
          </a:xfrm>
        </p:grpSpPr>
        <p:sp>
          <p:nvSpPr>
            <p:cNvPr id="32" name="Freeform 32"/>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13"/>
              <a:stretch>
                <a:fillRect/>
              </a:stretch>
            </a:blipFill>
          </p:spPr>
          <p:txBody>
            <a:bodyPr/>
            <a:lstStyle/>
            <a:p>
              <a:endParaRPr lang="en-US"/>
            </a:p>
          </p:txBody>
        </p:sp>
      </p:grpSp>
      <p:grpSp>
        <p:nvGrpSpPr>
          <p:cNvPr id="33" name="Group 33"/>
          <p:cNvGrpSpPr/>
          <p:nvPr/>
        </p:nvGrpSpPr>
        <p:grpSpPr>
          <a:xfrm>
            <a:off x="452438" y="7906122"/>
            <a:ext cx="1381125" cy="1195462"/>
            <a:chOff x="0" y="0"/>
            <a:chExt cx="1841500" cy="1593949"/>
          </a:xfrm>
        </p:grpSpPr>
        <p:sp>
          <p:nvSpPr>
            <p:cNvPr id="34" name="Freeform 34"/>
            <p:cNvSpPr/>
            <p:nvPr/>
          </p:nvSpPr>
          <p:spPr>
            <a:xfrm>
              <a:off x="0" y="0"/>
              <a:ext cx="1841500" cy="1593949"/>
            </a:xfrm>
            <a:custGeom>
              <a:avLst/>
              <a:gdLst/>
              <a:ahLst/>
              <a:cxnLst/>
              <a:rect l="l" t="t" r="r" b="b"/>
              <a:pathLst>
                <a:path w="1841500" h="1593949">
                  <a:moveTo>
                    <a:pt x="0" y="0"/>
                  </a:moveTo>
                  <a:lnTo>
                    <a:pt x="1841500" y="0"/>
                  </a:lnTo>
                  <a:lnTo>
                    <a:pt x="1841500" y="1593949"/>
                  </a:lnTo>
                  <a:lnTo>
                    <a:pt x="0" y="1593949"/>
                  </a:lnTo>
                  <a:close/>
                </a:path>
              </a:pathLst>
            </a:custGeom>
            <a:blipFill>
              <a:blip r:embed="rId14"/>
              <a:stretch>
                <a:fillRect/>
              </a:stretch>
            </a:blipFill>
          </p:spPr>
          <p:txBody>
            <a:bodyPr/>
            <a:lstStyle/>
            <a:p>
              <a:endParaRPr lang="en-US"/>
            </a:p>
          </p:txBody>
        </p:sp>
      </p:grpSp>
      <p:grpSp>
        <p:nvGrpSpPr>
          <p:cNvPr id="35" name="Group 35"/>
          <p:cNvGrpSpPr/>
          <p:nvPr/>
        </p:nvGrpSpPr>
        <p:grpSpPr>
          <a:xfrm>
            <a:off x="678656" y="8107040"/>
            <a:ext cx="702469" cy="803672"/>
            <a:chOff x="0" y="0"/>
            <a:chExt cx="936625" cy="1071562"/>
          </a:xfrm>
        </p:grpSpPr>
        <p:sp>
          <p:nvSpPr>
            <p:cNvPr id="36" name="Freeform 36"/>
            <p:cNvSpPr/>
            <p:nvPr/>
          </p:nvSpPr>
          <p:spPr>
            <a:xfrm>
              <a:off x="0" y="0"/>
              <a:ext cx="936625" cy="1071562"/>
            </a:xfrm>
            <a:custGeom>
              <a:avLst/>
              <a:gdLst/>
              <a:ahLst/>
              <a:cxnLst/>
              <a:rect l="l" t="t" r="r" b="b"/>
              <a:pathLst>
                <a:path w="936625" h="1071562">
                  <a:moveTo>
                    <a:pt x="0" y="0"/>
                  </a:moveTo>
                  <a:lnTo>
                    <a:pt x="936625" y="0"/>
                  </a:lnTo>
                  <a:lnTo>
                    <a:pt x="936625" y="1071562"/>
                  </a:lnTo>
                  <a:lnTo>
                    <a:pt x="0" y="1071562"/>
                  </a:lnTo>
                  <a:close/>
                </a:path>
              </a:pathLst>
            </a:custGeom>
            <a:blipFill>
              <a:blip r:embed="rId15"/>
              <a:stretch>
                <a:fillRect/>
              </a:stretch>
            </a:blipFill>
          </p:spPr>
          <p:txBody>
            <a:bodyPr/>
            <a:lstStyle/>
            <a:p>
              <a:endParaRPr lang="en-US"/>
            </a:p>
          </p:txBody>
        </p:sp>
      </p:grpSp>
      <p:sp>
        <p:nvSpPr>
          <p:cNvPr id="37" name="TextBox 37"/>
          <p:cNvSpPr txBox="1"/>
          <p:nvPr/>
        </p:nvSpPr>
        <p:spPr>
          <a:xfrm>
            <a:off x="2157984" y="7892929"/>
            <a:ext cx="1890960" cy="400031"/>
          </a:xfrm>
          <a:prstGeom prst="rect">
            <a:avLst/>
          </a:prstGeom>
        </p:spPr>
        <p:txBody>
          <a:bodyPr lIns="0" tIns="0" rIns="0" bIns="0" rtlCol="0" anchor="t">
            <a:spAutoFit/>
          </a:bodyPr>
          <a:lstStyle/>
          <a:p>
            <a:pPr marL="0" lvl="0" indent="0" algn="l">
              <a:lnSpc>
                <a:spcPts val="2884"/>
              </a:lnSpc>
              <a:spcBef>
                <a:spcPct val="0"/>
              </a:spcBef>
            </a:pPr>
            <a:r>
              <a:rPr lang="en-US" sz="2403" b="1" u="none" strike="noStrike">
                <a:solidFill>
                  <a:srgbClr val="001342"/>
                </a:solidFill>
                <a:latin typeface="Calibri (MS) Bold"/>
                <a:ea typeface="Calibri (MS) Bold"/>
                <a:cs typeface="Calibri (MS) Bold"/>
                <a:sym typeface="Calibri (MS) Bold"/>
              </a:rPr>
              <a:t>Aim</a:t>
            </a:r>
          </a:p>
        </p:txBody>
      </p:sp>
      <p:sp>
        <p:nvSpPr>
          <p:cNvPr id="38" name="TextBox 38"/>
          <p:cNvSpPr txBox="1"/>
          <p:nvPr/>
        </p:nvSpPr>
        <p:spPr>
          <a:xfrm>
            <a:off x="2124599" y="8216760"/>
            <a:ext cx="7633240" cy="973399"/>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001342"/>
                </a:solidFill>
                <a:latin typeface="Calibri (MS)"/>
                <a:ea typeface="Calibri (MS)"/>
                <a:cs typeface="Calibri (MS)"/>
                <a:sym typeface="Calibri (MS)"/>
              </a:rPr>
              <a:t>To critically analyse the root causes and policy issues associated with the Lucy Letby case and evaluate how these affected the safety, quality, efficiency and equity of healthcare provision.</a:t>
            </a:r>
          </a:p>
        </p:txBody>
      </p:sp>
      <p:grpSp>
        <p:nvGrpSpPr>
          <p:cNvPr id="39" name="Group 39"/>
          <p:cNvGrpSpPr/>
          <p:nvPr/>
        </p:nvGrpSpPr>
        <p:grpSpPr>
          <a:xfrm>
            <a:off x="0" y="9421732"/>
            <a:ext cx="18288000" cy="865268"/>
            <a:chOff x="0" y="0"/>
            <a:chExt cx="24384000" cy="1153691"/>
          </a:xfrm>
        </p:grpSpPr>
        <p:sp>
          <p:nvSpPr>
            <p:cNvPr id="40" name="Freeform 40"/>
            <p:cNvSpPr/>
            <p:nvPr/>
          </p:nvSpPr>
          <p:spPr>
            <a:xfrm>
              <a:off x="0" y="0"/>
              <a:ext cx="24384000" cy="1153691"/>
            </a:xfrm>
            <a:custGeom>
              <a:avLst/>
              <a:gdLst/>
              <a:ahLst/>
              <a:cxnLst/>
              <a:rect l="l" t="t" r="r" b="b"/>
              <a:pathLst>
                <a:path w="24384000" h="1153691">
                  <a:moveTo>
                    <a:pt x="0" y="0"/>
                  </a:moveTo>
                  <a:lnTo>
                    <a:pt x="24384000" y="0"/>
                  </a:lnTo>
                  <a:lnTo>
                    <a:pt x="24384000" y="1153691"/>
                  </a:lnTo>
                  <a:lnTo>
                    <a:pt x="0" y="1153691"/>
                  </a:lnTo>
                  <a:close/>
                </a:path>
              </a:pathLst>
            </a:custGeom>
            <a:blipFill>
              <a:blip r:embed="rId16"/>
              <a:stretch>
                <a:fillRect t="-19080" b="-19080"/>
              </a:stretch>
            </a:blipFill>
          </p:spPr>
          <p:txBody>
            <a:bodyPr/>
            <a:lstStyle/>
            <a:p>
              <a:endParaRPr lang="en-US"/>
            </a:p>
          </p:txBody>
        </p:sp>
      </p:grpSp>
      <p:grpSp>
        <p:nvGrpSpPr>
          <p:cNvPr id="41" name="Group 41"/>
          <p:cNvGrpSpPr/>
          <p:nvPr/>
        </p:nvGrpSpPr>
        <p:grpSpPr>
          <a:xfrm>
            <a:off x="757653" y="9475768"/>
            <a:ext cx="916781" cy="637966"/>
            <a:chOff x="0" y="0"/>
            <a:chExt cx="1539875" cy="1071562"/>
          </a:xfrm>
        </p:grpSpPr>
        <p:sp>
          <p:nvSpPr>
            <p:cNvPr id="42" name="Freeform 42"/>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17"/>
              <a:stretch>
                <a:fillRect/>
              </a:stretch>
            </a:blipFill>
          </p:spPr>
          <p:txBody>
            <a:bodyPr/>
            <a:lstStyle/>
            <a:p>
              <a:endParaRPr lang="en-US"/>
            </a:p>
          </p:txBody>
        </p:sp>
      </p:grpSp>
      <p:grpSp>
        <p:nvGrpSpPr>
          <p:cNvPr id="43" name="Group 43"/>
          <p:cNvGrpSpPr/>
          <p:nvPr/>
        </p:nvGrpSpPr>
        <p:grpSpPr>
          <a:xfrm>
            <a:off x="922401" y="9635259"/>
            <a:ext cx="548178" cy="478475"/>
            <a:chOff x="0" y="0"/>
            <a:chExt cx="920750" cy="803672"/>
          </a:xfrm>
        </p:grpSpPr>
        <p:sp>
          <p:nvSpPr>
            <p:cNvPr id="44" name="Freeform 44"/>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18"/>
              <a:stretch>
                <a:fillRect/>
              </a:stretch>
            </a:blipFill>
          </p:spPr>
          <p:txBody>
            <a:bodyPr/>
            <a:lstStyle/>
            <a:p>
              <a:endParaRPr lang="en-US"/>
            </a:p>
          </p:txBody>
        </p:sp>
      </p:grpSp>
      <p:sp>
        <p:nvSpPr>
          <p:cNvPr id="45" name="TextBox 45"/>
          <p:cNvSpPr txBox="1"/>
          <p:nvPr/>
        </p:nvSpPr>
        <p:spPr>
          <a:xfrm>
            <a:off x="1760160" y="9492662"/>
            <a:ext cx="15995002" cy="712396"/>
          </a:xfrm>
          <a:prstGeom prst="rect">
            <a:avLst/>
          </a:prstGeom>
        </p:spPr>
        <p:txBody>
          <a:bodyPr lIns="0" tIns="0" rIns="0" bIns="0" rtlCol="0" anchor="t">
            <a:spAutoFit/>
          </a:bodyPr>
          <a:lstStyle/>
          <a:p>
            <a:pPr marL="0" lvl="0" indent="0" algn="l">
              <a:lnSpc>
                <a:spcPts val="2700"/>
              </a:lnSpc>
              <a:spcBef>
                <a:spcPct val="0"/>
              </a:spcBef>
            </a:pPr>
            <a:r>
              <a:rPr lang="en-US" sz="1800" b="1" u="none" strike="noStrike">
                <a:solidFill>
                  <a:srgbClr val="FFFFFF"/>
                </a:solidFill>
                <a:latin typeface="Calibri (MS) Bold"/>
                <a:ea typeface="Calibri (MS) Bold"/>
                <a:cs typeface="Calibri (MS) Bold"/>
                <a:sym typeface="Calibri (MS) Bold"/>
              </a:rPr>
              <a:t>Key message:</a:t>
            </a:r>
            <a:r>
              <a:rPr lang="en-US" sz="1800" u="none" strike="noStrike">
                <a:solidFill>
                  <a:srgbClr val="FFFFFF"/>
                </a:solidFill>
                <a:latin typeface="Calibri (MS)"/>
                <a:ea typeface="Calibri (MS)"/>
                <a:cs typeface="Calibri (MS)"/>
                <a:sym typeface="Calibri (MS)"/>
              </a:rPr>
              <a:t> </a:t>
            </a:r>
            <a:r>
              <a:rPr lang="en-US" sz="1800" i="1" u="none" strike="noStrike">
                <a:solidFill>
                  <a:srgbClr val="FFFFFF"/>
                </a:solidFill>
                <a:latin typeface="Calibri (MS) Italics"/>
                <a:ea typeface="Calibri (MS) Italics"/>
                <a:cs typeface="Calibri (MS) Italics"/>
                <a:sym typeface="Calibri (MS) Italics"/>
              </a:rPr>
              <a:t>This presentation examines how weaknesses across governance, leadership, reporting and culture aligned to permit serious patient harm at the Countess of Chester Hospital.</a:t>
            </a:r>
          </a:p>
        </p:txBody>
      </p:sp>
      <p:grpSp>
        <p:nvGrpSpPr>
          <p:cNvPr id="46" name="Group 46"/>
          <p:cNvGrpSpPr/>
          <p:nvPr/>
        </p:nvGrpSpPr>
        <p:grpSpPr>
          <a:xfrm>
            <a:off x="10048875" y="1185416"/>
            <a:ext cx="8012906" cy="1759967"/>
            <a:chOff x="0" y="0"/>
            <a:chExt cx="10683875" cy="2346623"/>
          </a:xfrm>
        </p:grpSpPr>
        <p:sp>
          <p:nvSpPr>
            <p:cNvPr id="47" name="Freeform 47"/>
            <p:cNvSpPr/>
            <p:nvPr/>
          </p:nvSpPr>
          <p:spPr>
            <a:xfrm>
              <a:off x="0" y="0"/>
              <a:ext cx="10683875" cy="2346623"/>
            </a:xfrm>
            <a:custGeom>
              <a:avLst/>
              <a:gdLst/>
              <a:ahLst/>
              <a:cxnLst/>
              <a:rect l="l" t="t" r="r" b="b"/>
              <a:pathLst>
                <a:path w="10683875" h="2346623">
                  <a:moveTo>
                    <a:pt x="0" y="0"/>
                  </a:moveTo>
                  <a:lnTo>
                    <a:pt x="10683875" y="0"/>
                  </a:lnTo>
                  <a:lnTo>
                    <a:pt x="10683875" y="2346623"/>
                  </a:lnTo>
                  <a:lnTo>
                    <a:pt x="0" y="2346623"/>
                  </a:lnTo>
                  <a:close/>
                </a:path>
              </a:pathLst>
            </a:custGeom>
            <a:blipFill>
              <a:blip r:embed="rId19"/>
              <a:stretch>
                <a:fillRect t="-6509" b="-6509"/>
              </a:stretch>
            </a:blipFill>
          </p:spPr>
          <p:txBody>
            <a:bodyPr/>
            <a:lstStyle/>
            <a:p>
              <a:endParaRPr lang="en-US"/>
            </a:p>
          </p:txBody>
        </p:sp>
      </p:grpSp>
      <p:sp>
        <p:nvSpPr>
          <p:cNvPr id="48" name="TextBox 48"/>
          <p:cNvSpPr txBox="1"/>
          <p:nvPr/>
        </p:nvSpPr>
        <p:spPr>
          <a:xfrm>
            <a:off x="10513219" y="1309613"/>
            <a:ext cx="6963111" cy="1207658"/>
          </a:xfrm>
          <a:prstGeom prst="rect">
            <a:avLst/>
          </a:prstGeom>
        </p:spPr>
        <p:txBody>
          <a:bodyPr lIns="0" tIns="0" rIns="0" bIns="0" rtlCol="0" anchor="t">
            <a:spAutoFit/>
          </a:bodyPr>
          <a:lstStyle/>
          <a:p>
            <a:pPr marL="0" lvl="0" indent="0" algn="just">
              <a:lnSpc>
                <a:spcPts val="3120"/>
              </a:lnSpc>
              <a:spcBef>
                <a:spcPct val="0"/>
              </a:spcBef>
            </a:pPr>
            <a:r>
              <a:rPr lang="en-US" sz="2400" b="1" i="1">
                <a:solidFill>
                  <a:srgbClr val="001342"/>
                </a:solidFill>
                <a:latin typeface="Calibri (MS) Bold Italics"/>
                <a:ea typeface="Calibri (MS) Bold Italics"/>
                <a:cs typeface="Calibri (MS) Bold Italics"/>
                <a:sym typeface="Calibri (MS) Bold Italics"/>
              </a:rPr>
              <a:t>“</a:t>
            </a:r>
            <a:r>
              <a:rPr lang="en-US" sz="2400" b="1" i="1" u="none" strike="noStrike">
                <a:solidFill>
                  <a:srgbClr val="001342"/>
                </a:solidFill>
                <a:latin typeface="Calibri (MS) Bold Italics"/>
                <a:ea typeface="Calibri (MS) Bold Italics"/>
                <a:cs typeface="Calibri (MS) Bold Italics"/>
                <a:sym typeface="Calibri (MS) Bold Italics"/>
              </a:rPr>
              <a:t>The duty of every healthcare system is to have the right systems in place to keep patients safe, learn from concerns and act before harm occurs.”</a:t>
            </a:r>
          </a:p>
        </p:txBody>
      </p:sp>
      <p:grpSp>
        <p:nvGrpSpPr>
          <p:cNvPr id="49" name="Group 49"/>
          <p:cNvGrpSpPr/>
          <p:nvPr/>
        </p:nvGrpSpPr>
        <p:grpSpPr>
          <a:xfrm>
            <a:off x="10048875" y="3164458"/>
            <a:ext cx="8012906" cy="3365376"/>
            <a:chOff x="0" y="0"/>
            <a:chExt cx="10683875" cy="4487168"/>
          </a:xfrm>
        </p:grpSpPr>
        <p:sp>
          <p:nvSpPr>
            <p:cNvPr id="50" name="Freeform 50"/>
            <p:cNvSpPr/>
            <p:nvPr/>
          </p:nvSpPr>
          <p:spPr>
            <a:xfrm>
              <a:off x="0" y="0"/>
              <a:ext cx="10683875" cy="4487168"/>
            </a:xfrm>
            <a:custGeom>
              <a:avLst/>
              <a:gdLst/>
              <a:ahLst/>
              <a:cxnLst/>
              <a:rect l="l" t="t" r="r" b="b"/>
              <a:pathLst>
                <a:path w="10683875" h="4487168">
                  <a:moveTo>
                    <a:pt x="0" y="0"/>
                  </a:moveTo>
                  <a:lnTo>
                    <a:pt x="10683875" y="0"/>
                  </a:lnTo>
                  <a:lnTo>
                    <a:pt x="10683875" y="4487168"/>
                  </a:lnTo>
                  <a:lnTo>
                    <a:pt x="0" y="4487168"/>
                  </a:lnTo>
                  <a:close/>
                </a:path>
              </a:pathLst>
            </a:custGeom>
            <a:blipFill>
              <a:blip r:embed="rId20"/>
              <a:stretch>
                <a:fillRect t="-19264" b="-19264"/>
              </a:stretch>
            </a:blipFill>
          </p:spPr>
          <p:txBody>
            <a:bodyPr/>
            <a:lstStyle/>
            <a:p>
              <a:endParaRPr lang="en-US"/>
            </a:p>
          </p:txBody>
        </p:sp>
      </p:grpSp>
      <p:grpSp>
        <p:nvGrpSpPr>
          <p:cNvPr id="51" name="Group 51"/>
          <p:cNvGrpSpPr/>
          <p:nvPr/>
        </p:nvGrpSpPr>
        <p:grpSpPr>
          <a:xfrm>
            <a:off x="10048875" y="6787041"/>
            <a:ext cx="8012906" cy="2581796"/>
            <a:chOff x="0" y="0"/>
            <a:chExt cx="10683875" cy="3442395"/>
          </a:xfrm>
        </p:grpSpPr>
        <p:sp>
          <p:nvSpPr>
            <p:cNvPr id="52" name="Freeform 52"/>
            <p:cNvSpPr/>
            <p:nvPr/>
          </p:nvSpPr>
          <p:spPr>
            <a:xfrm>
              <a:off x="0" y="0"/>
              <a:ext cx="10683875" cy="3442395"/>
            </a:xfrm>
            <a:custGeom>
              <a:avLst/>
              <a:gdLst/>
              <a:ahLst/>
              <a:cxnLst/>
              <a:rect l="l" t="t" r="r" b="b"/>
              <a:pathLst>
                <a:path w="10683875" h="3442395">
                  <a:moveTo>
                    <a:pt x="0" y="0"/>
                  </a:moveTo>
                  <a:lnTo>
                    <a:pt x="10683875" y="0"/>
                  </a:lnTo>
                  <a:lnTo>
                    <a:pt x="10683875" y="3442395"/>
                  </a:lnTo>
                  <a:lnTo>
                    <a:pt x="0" y="3442395"/>
                  </a:lnTo>
                  <a:close/>
                </a:path>
              </a:pathLst>
            </a:custGeom>
            <a:blipFill>
              <a:blip r:embed="rId21"/>
              <a:stretch>
                <a:fillRect/>
              </a:stretch>
            </a:blipFill>
          </p:spPr>
          <p:txBody>
            <a:bodyPr/>
            <a:lstStyle/>
            <a:p>
              <a:endParaRPr lang="en-US"/>
            </a:p>
          </p:txBody>
        </p:sp>
      </p:grpSp>
      <p:grpSp>
        <p:nvGrpSpPr>
          <p:cNvPr id="53" name="Group 53"/>
          <p:cNvGrpSpPr/>
          <p:nvPr/>
        </p:nvGrpSpPr>
        <p:grpSpPr>
          <a:xfrm>
            <a:off x="10287000" y="6987959"/>
            <a:ext cx="916781" cy="803672"/>
            <a:chOff x="0" y="0"/>
            <a:chExt cx="1222375" cy="1071562"/>
          </a:xfrm>
        </p:grpSpPr>
        <p:sp>
          <p:nvSpPr>
            <p:cNvPr id="54" name="Freeform 54"/>
            <p:cNvSpPr/>
            <p:nvPr/>
          </p:nvSpPr>
          <p:spPr>
            <a:xfrm>
              <a:off x="0" y="0"/>
              <a:ext cx="1222375" cy="1071562"/>
            </a:xfrm>
            <a:custGeom>
              <a:avLst/>
              <a:gdLst/>
              <a:ahLst/>
              <a:cxnLst/>
              <a:rect l="l" t="t" r="r" b="b"/>
              <a:pathLst>
                <a:path w="1222375" h="1071562">
                  <a:moveTo>
                    <a:pt x="0" y="0"/>
                  </a:moveTo>
                  <a:lnTo>
                    <a:pt x="1222375" y="0"/>
                  </a:lnTo>
                  <a:lnTo>
                    <a:pt x="1222375" y="1071562"/>
                  </a:lnTo>
                  <a:lnTo>
                    <a:pt x="0" y="1071562"/>
                  </a:lnTo>
                  <a:close/>
                </a:path>
              </a:pathLst>
            </a:custGeom>
            <a:blipFill>
              <a:blip r:embed="rId22"/>
              <a:stretch>
                <a:fillRect/>
              </a:stretch>
            </a:blipFill>
          </p:spPr>
          <p:txBody>
            <a:bodyPr/>
            <a:lstStyle/>
            <a:p>
              <a:endParaRPr lang="en-US"/>
            </a:p>
          </p:txBody>
        </p:sp>
      </p:grpSp>
      <p:grpSp>
        <p:nvGrpSpPr>
          <p:cNvPr id="55" name="Group 55"/>
          <p:cNvGrpSpPr/>
          <p:nvPr/>
        </p:nvGrpSpPr>
        <p:grpSpPr>
          <a:xfrm>
            <a:off x="10513219" y="7188877"/>
            <a:ext cx="690562" cy="602754"/>
            <a:chOff x="0" y="0"/>
            <a:chExt cx="920750" cy="803672"/>
          </a:xfrm>
        </p:grpSpPr>
        <p:sp>
          <p:nvSpPr>
            <p:cNvPr id="56" name="Freeform 56"/>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23"/>
              <a:stretch>
                <a:fillRect/>
              </a:stretch>
            </a:blipFill>
          </p:spPr>
          <p:txBody>
            <a:bodyPr/>
            <a:lstStyle/>
            <a:p>
              <a:endParaRPr lang="en-US"/>
            </a:p>
          </p:txBody>
        </p:sp>
      </p:grpSp>
      <p:sp>
        <p:nvSpPr>
          <p:cNvPr id="57" name="TextBox 57"/>
          <p:cNvSpPr txBox="1"/>
          <p:nvPr/>
        </p:nvSpPr>
        <p:spPr>
          <a:xfrm>
            <a:off x="11448288" y="7064109"/>
            <a:ext cx="3151841"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Presentation scope</a:t>
            </a:r>
          </a:p>
        </p:txBody>
      </p:sp>
      <p:sp>
        <p:nvSpPr>
          <p:cNvPr id="58" name="TextBox 58"/>
          <p:cNvSpPr txBox="1"/>
          <p:nvPr/>
        </p:nvSpPr>
        <p:spPr>
          <a:xfrm>
            <a:off x="11338560" y="7384368"/>
            <a:ext cx="6378502" cy="1740984"/>
          </a:xfrm>
          <a:prstGeom prst="rect">
            <a:avLst/>
          </a:prstGeom>
        </p:spPr>
        <p:txBody>
          <a:bodyPr lIns="0" tIns="0" rIns="0" bIns="0" rtlCol="0" anchor="t">
            <a:spAutoFit/>
          </a:bodyPr>
          <a:lstStyle/>
          <a:p>
            <a:pPr marL="388620" lvl="1" indent="-194310" algn="l">
              <a:lnSpc>
                <a:spcPts val="2700"/>
              </a:lnSpc>
              <a:buFont typeface="Arial"/>
              <a:buChar char="•"/>
            </a:pPr>
            <a:r>
              <a:rPr lang="en-US" sz="1800" u="none" strike="noStrike">
                <a:solidFill>
                  <a:srgbClr val="001342"/>
                </a:solidFill>
                <a:latin typeface="Calibri (MS)"/>
                <a:ea typeface="Calibri (MS)"/>
                <a:cs typeface="Calibri (MS)"/>
                <a:sym typeface="Calibri (MS)"/>
              </a:rPr>
              <a:t>Examine the case through systems-based models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Identify underlying and immediate causes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Analyse relevant policies and governance arrangements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Evaluate the consequences for service provision</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Identify priorities for sustainable improvement</a:t>
            </a:r>
          </a:p>
        </p:txBody>
      </p:sp>
      <p:sp>
        <p:nvSpPr>
          <p:cNvPr id="59" name="TextBox 59"/>
          <p:cNvSpPr txBox="1"/>
          <p:nvPr/>
        </p:nvSpPr>
        <p:spPr>
          <a:xfrm>
            <a:off x="2157984" y="1415545"/>
            <a:ext cx="2759297"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Case study</a:t>
            </a:r>
          </a:p>
        </p:txBody>
      </p:sp>
      <p:sp>
        <p:nvSpPr>
          <p:cNvPr id="60" name="TextBox 60"/>
          <p:cNvSpPr txBox="1"/>
          <p:nvPr/>
        </p:nvSpPr>
        <p:spPr>
          <a:xfrm>
            <a:off x="15949663" y="2450596"/>
            <a:ext cx="1536192" cy="256096"/>
          </a:xfrm>
          <a:prstGeom prst="rect">
            <a:avLst/>
          </a:prstGeom>
        </p:spPr>
        <p:txBody>
          <a:bodyPr lIns="0" tIns="0" rIns="0" bIns="0" rtlCol="0" anchor="t">
            <a:spAutoFit/>
          </a:bodyPr>
          <a:lstStyle/>
          <a:p>
            <a:pPr marL="0" lvl="0" indent="0" algn="r">
              <a:lnSpc>
                <a:spcPts val="2079"/>
              </a:lnSpc>
              <a:spcBef>
                <a:spcPct val="0"/>
              </a:spcBef>
            </a:pPr>
            <a:r>
              <a:rPr lang="en-US" sz="1599" u="none" strike="noStrike" dirty="0">
                <a:solidFill>
                  <a:srgbClr val="001342"/>
                </a:solidFill>
                <a:latin typeface="Calibri (MS)"/>
                <a:ea typeface="Calibri (MS)"/>
                <a:cs typeface="Calibri (MS)"/>
                <a:sym typeface="Calibri (MS)"/>
              </a:rPr>
              <a:t>– Francis</a:t>
            </a:r>
          </a:p>
        </p:txBody>
      </p:sp>
      <p:sp>
        <p:nvSpPr>
          <p:cNvPr id="61" name="TextBox 61"/>
          <p:cNvSpPr txBox="1"/>
          <p:nvPr/>
        </p:nvSpPr>
        <p:spPr>
          <a:xfrm>
            <a:off x="15009774" y="6494268"/>
            <a:ext cx="3031137" cy="292772"/>
          </a:xfrm>
          <a:prstGeom prst="rect">
            <a:avLst/>
          </a:prstGeom>
        </p:spPr>
        <p:txBody>
          <a:bodyPr lIns="0" tIns="0" rIns="0" bIns="0" rtlCol="0" anchor="t">
            <a:spAutoFit/>
          </a:bodyPr>
          <a:lstStyle/>
          <a:p>
            <a:pPr marL="0" lvl="0" indent="0" algn="r">
              <a:lnSpc>
                <a:spcPts val="2239"/>
              </a:lnSpc>
              <a:spcBef>
                <a:spcPct val="0"/>
              </a:spcBef>
            </a:pPr>
            <a:r>
              <a:rPr lang="en-US" sz="1599" dirty="0">
                <a:solidFill>
                  <a:srgbClr val="00134C"/>
                </a:solidFill>
                <a:latin typeface="Calibri (MS)"/>
                <a:ea typeface="Calibri (MS)"/>
                <a:cs typeface="Calibri (MS)"/>
                <a:sym typeface="Calibri (MS)"/>
              </a:rPr>
              <a:t>Source:</a:t>
            </a:r>
            <a:r>
              <a:rPr lang="en-US" sz="1599" u="none" strike="noStrike" dirty="0">
                <a:solidFill>
                  <a:srgbClr val="00134C"/>
                </a:solidFill>
                <a:latin typeface="Calibri (MS)"/>
                <a:ea typeface="Calibri (MS)"/>
                <a:cs typeface="Calibri (MS)"/>
                <a:sym typeface="Calibri (MS)"/>
              </a:rPr>
              <a:t> (ChristianaCare,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33562" cy="793626"/>
            <a:chOff x="0" y="0"/>
            <a:chExt cx="2444750" cy="1058168"/>
          </a:xfrm>
        </p:grpSpPr>
        <p:sp>
          <p:nvSpPr>
            <p:cNvPr id="3" name="Freeform 3"/>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
              <a:stretch>
                <a:fillRect/>
              </a:stretch>
            </a:blipFill>
          </p:spPr>
          <p:txBody>
            <a:bodyPr/>
            <a:lstStyle/>
            <a:p>
              <a:endParaRPr lang="en-US"/>
            </a:p>
          </p:txBody>
        </p:sp>
      </p:grpSp>
      <p:sp>
        <p:nvSpPr>
          <p:cNvPr id="4" name="TextBox 4"/>
          <p:cNvSpPr txBox="1"/>
          <p:nvPr/>
        </p:nvSpPr>
        <p:spPr>
          <a:xfrm>
            <a:off x="301371" y="112949"/>
            <a:ext cx="1060704" cy="443902"/>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alibri (MS) Bold"/>
                <a:ea typeface="Calibri (MS) Bold"/>
                <a:cs typeface="Calibri (MS) Bold"/>
                <a:sym typeface="Calibri (MS) Bold"/>
              </a:rPr>
              <a:t>Slide 3</a:t>
            </a:r>
          </a:p>
        </p:txBody>
      </p:sp>
      <p:sp>
        <p:nvSpPr>
          <p:cNvPr id="5" name="TextBox 5"/>
          <p:cNvSpPr txBox="1"/>
          <p:nvPr/>
        </p:nvSpPr>
        <p:spPr>
          <a:xfrm>
            <a:off x="2029968" y="91726"/>
            <a:ext cx="6327648" cy="685781"/>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34C"/>
                </a:solidFill>
                <a:latin typeface="Calibri (MS) Bold"/>
                <a:ea typeface="Calibri (MS) Bold"/>
                <a:cs typeface="Calibri (MS) Bold"/>
                <a:sym typeface="Calibri (MS) Bold"/>
              </a:rPr>
              <a:t>Case Study Overview</a:t>
            </a:r>
          </a:p>
        </p:txBody>
      </p:sp>
      <p:grpSp>
        <p:nvGrpSpPr>
          <p:cNvPr id="6" name="Group 6"/>
          <p:cNvGrpSpPr/>
          <p:nvPr/>
        </p:nvGrpSpPr>
        <p:grpSpPr>
          <a:xfrm>
            <a:off x="1821656" y="719106"/>
            <a:ext cx="1845469" cy="210964"/>
            <a:chOff x="0" y="0"/>
            <a:chExt cx="2460625" cy="281285"/>
          </a:xfrm>
        </p:grpSpPr>
        <p:sp>
          <p:nvSpPr>
            <p:cNvPr id="7" name="Freeform 7"/>
            <p:cNvSpPr/>
            <p:nvPr/>
          </p:nvSpPr>
          <p:spPr>
            <a:xfrm>
              <a:off x="0" y="0"/>
              <a:ext cx="2460625" cy="281285"/>
            </a:xfrm>
            <a:custGeom>
              <a:avLst/>
              <a:gdLst/>
              <a:ahLst/>
              <a:cxnLst/>
              <a:rect l="l" t="t" r="r" b="b"/>
              <a:pathLst>
                <a:path w="2460625" h="281285">
                  <a:moveTo>
                    <a:pt x="0" y="0"/>
                  </a:moveTo>
                  <a:lnTo>
                    <a:pt x="2460625" y="0"/>
                  </a:lnTo>
                  <a:lnTo>
                    <a:pt x="2460625"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456819" y="1072945"/>
            <a:ext cx="17369169" cy="696088"/>
          </a:xfrm>
          <a:prstGeom prst="rect">
            <a:avLst/>
          </a:prstGeom>
        </p:spPr>
        <p:txBody>
          <a:bodyPr lIns="0" tIns="0" rIns="0" bIns="0" rtlCol="0" anchor="t">
            <a:spAutoFit/>
          </a:bodyPr>
          <a:lstStyle/>
          <a:p>
            <a:pPr marL="0" lvl="0" indent="0" algn="l">
              <a:lnSpc>
                <a:spcPts val="2800"/>
              </a:lnSpc>
              <a:spcBef>
                <a:spcPct val="0"/>
              </a:spcBef>
            </a:pPr>
            <a:r>
              <a:rPr lang="en-US" sz="2000" u="none" strike="noStrike" dirty="0">
                <a:solidFill>
                  <a:srgbClr val="00134C"/>
                </a:solidFill>
                <a:latin typeface="Calibri (MS)"/>
                <a:ea typeface="Calibri (MS)"/>
                <a:cs typeface="Calibri (MS)"/>
                <a:sym typeface="Calibri (MS)"/>
              </a:rPr>
              <a:t>This case concerns serious harm to newborn babies in the neonatal unit of the Countess of Chester Hospital over a 12-month period (June 2015 – June 2016) (Lawrence &amp; Conn, 2024).</a:t>
            </a:r>
          </a:p>
        </p:txBody>
      </p:sp>
      <p:grpSp>
        <p:nvGrpSpPr>
          <p:cNvPr id="9" name="Group 9"/>
          <p:cNvGrpSpPr/>
          <p:nvPr/>
        </p:nvGrpSpPr>
        <p:grpSpPr>
          <a:xfrm>
            <a:off x="263795" y="2165825"/>
            <a:ext cx="1154906" cy="1004590"/>
            <a:chOff x="0" y="0"/>
            <a:chExt cx="1539875" cy="1339453"/>
          </a:xfrm>
        </p:grpSpPr>
        <p:sp>
          <p:nvSpPr>
            <p:cNvPr id="10" name="Freeform 10"/>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4"/>
              <a:stretch>
                <a:fillRect/>
              </a:stretch>
            </a:blipFill>
          </p:spPr>
          <p:txBody>
            <a:bodyPr/>
            <a:lstStyle/>
            <a:p>
              <a:endParaRPr lang="en-US"/>
            </a:p>
          </p:txBody>
        </p:sp>
      </p:grpSp>
      <p:grpSp>
        <p:nvGrpSpPr>
          <p:cNvPr id="11" name="Group 11"/>
          <p:cNvGrpSpPr/>
          <p:nvPr/>
        </p:nvGrpSpPr>
        <p:grpSpPr>
          <a:xfrm>
            <a:off x="490014" y="2366743"/>
            <a:ext cx="928688" cy="602754"/>
            <a:chOff x="0" y="0"/>
            <a:chExt cx="1238250" cy="803672"/>
          </a:xfrm>
        </p:grpSpPr>
        <p:sp>
          <p:nvSpPr>
            <p:cNvPr id="12" name="Freeform 12"/>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5"/>
              <a:stretch>
                <a:fillRect/>
              </a:stretch>
            </a:blipFill>
          </p:spPr>
          <p:txBody>
            <a:bodyPr/>
            <a:lstStyle/>
            <a:p>
              <a:endParaRPr lang="en-US"/>
            </a:p>
          </p:txBody>
        </p:sp>
      </p:grpSp>
      <p:sp>
        <p:nvSpPr>
          <p:cNvPr id="13" name="TextBox 13"/>
          <p:cNvSpPr txBox="1"/>
          <p:nvPr/>
        </p:nvSpPr>
        <p:spPr>
          <a:xfrm>
            <a:off x="1494901" y="1788079"/>
            <a:ext cx="4110460" cy="462952"/>
          </a:xfrm>
          <a:prstGeom prst="rect">
            <a:avLst/>
          </a:prstGeom>
        </p:spPr>
        <p:txBody>
          <a:bodyPr lIns="0" tIns="0" rIns="0" bIns="0" rtlCol="0" anchor="t">
            <a:spAutoFit/>
          </a:bodyPr>
          <a:lstStyle/>
          <a:p>
            <a:pPr marL="0" lvl="0" indent="0" algn="l">
              <a:lnSpc>
                <a:spcPts val="3359"/>
              </a:lnSpc>
              <a:spcBef>
                <a:spcPct val="0"/>
              </a:spcBef>
            </a:pPr>
            <a:r>
              <a:rPr lang="en-US" sz="2399" b="1" u="none" strike="noStrike">
                <a:solidFill>
                  <a:srgbClr val="00134C"/>
                </a:solidFill>
                <a:latin typeface="Calibri (MS) Bold"/>
                <a:ea typeface="Calibri (MS) Bold"/>
                <a:cs typeface="Calibri (MS) Bold"/>
                <a:sym typeface="Calibri (MS) Bold"/>
              </a:rPr>
              <a:t>Organisation and setting</a:t>
            </a:r>
          </a:p>
        </p:txBody>
      </p:sp>
      <p:sp>
        <p:nvSpPr>
          <p:cNvPr id="14" name="TextBox 14"/>
          <p:cNvSpPr txBox="1"/>
          <p:nvPr/>
        </p:nvSpPr>
        <p:spPr>
          <a:xfrm>
            <a:off x="1533811" y="2242652"/>
            <a:ext cx="4147750" cy="1777458"/>
          </a:xfrm>
          <a:prstGeom prst="rect">
            <a:avLst/>
          </a:prstGeom>
        </p:spPr>
        <p:txBody>
          <a:bodyPr lIns="0" tIns="0" rIns="0" bIns="0" rtlCol="0" anchor="t">
            <a:spAutoFit/>
          </a:bodyPr>
          <a:lstStyle/>
          <a:p>
            <a:pPr marL="0" lvl="0" indent="0" algn="just">
              <a:lnSpc>
                <a:spcPts val="2789"/>
              </a:lnSpc>
              <a:spcBef>
                <a:spcPct val="0"/>
              </a:spcBef>
            </a:pPr>
            <a:r>
              <a:rPr lang="en-US" sz="1799" u="none" strike="noStrike">
                <a:solidFill>
                  <a:srgbClr val="00134C"/>
                </a:solidFill>
                <a:latin typeface="Calibri (MS)"/>
                <a:ea typeface="Calibri (MS)"/>
                <a:cs typeface="Calibri (MS)"/>
                <a:sym typeface="Calibri (MS)"/>
              </a:rPr>
              <a:t>The events occurred in the neonatal unit of the Countess of Chester Hospital NHS Foundation Trust, which provides specialist care for premature and critically ill newborns (Thirlwall Inquiry, 2025).</a:t>
            </a:r>
          </a:p>
        </p:txBody>
      </p:sp>
      <p:grpSp>
        <p:nvGrpSpPr>
          <p:cNvPr id="15" name="Group 15"/>
          <p:cNvGrpSpPr/>
          <p:nvPr/>
        </p:nvGrpSpPr>
        <p:grpSpPr>
          <a:xfrm>
            <a:off x="230600" y="4464036"/>
            <a:ext cx="1154906" cy="803672"/>
            <a:chOff x="0" y="0"/>
            <a:chExt cx="1539875" cy="1071562"/>
          </a:xfrm>
        </p:grpSpPr>
        <p:sp>
          <p:nvSpPr>
            <p:cNvPr id="16" name="Freeform 16"/>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6"/>
              <a:stretch>
                <a:fillRect/>
              </a:stretch>
            </a:blipFill>
          </p:spPr>
          <p:txBody>
            <a:bodyPr/>
            <a:lstStyle/>
            <a:p>
              <a:endParaRPr lang="en-US"/>
            </a:p>
          </p:txBody>
        </p:sp>
      </p:grpSp>
      <p:grpSp>
        <p:nvGrpSpPr>
          <p:cNvPr id="17" name="Group 17"/>
          <p:cNvGrpSpPr/>
          <p:nvPr/>
        </p:nvGrpSpPr>
        <p:grpSpPr>
          <a:xfrm>
            <a:off x="456819" y="4464036"/>
            <a:ext cx="702469" cy="803672"/>
            <a:chOff x="0" y="0"/>
            <a:chExt cx="936625" cy="1071562"/>
          </a:xfrm>
        </p:grpSpPr>
        <p:sp>
          <p:nvSpPr>
            <p:cNvPr id="18" name="Freeform 18"/>
            <p:cNvSpPr/>
            <p:nvPr/>
          </p:nvSpPr>
          <p:spPr>
            <a:xfrm>
              <a:off x="0" y="0"/>
              <a:ext cx="936625" cy="1071562"/>
            </a:xfrm>
            <a:custGeom>
              <a:avLst/>
              <a:gdLst/>
              <a:ahLst/>
              <a:cxnLst/>
              <a:rect l="l" t="t" r="r" b="b"/>
              <a:pathLst>
                <a:path w="936625" h="1071562">
                  <a:moveTo>
                    <a:pt x="0" y="0"/>
                  </a:moveTo>
                  <a:lnTo>
                    <a:pt x="936625" y="0"/>
                  </a:lnTo>
                  <a:lnTo>
                    <a:pt x="936625" y="1071562"/>
                  </a:lnTo>
                  <a:lnTo>
                    <a:pt x="0" y="1071562"/>
                  </a:lnTo>
                  <a:close/>
                </a:path>
              </a:pathLst>
            </a:custGeom>
            <a:blipFill>
              <a:blip r:embed="rId7"/>
              <a:stretch>
                <a:fillRect/>
              </a:stretch>
            </a:blipFill>
          </p:spPr>
          <p:txBody>
            <a:bodyPr/>
            <a:lstStyle/>
            <a:p>
              <a:endParaRPr lang="en-US"/>
            </a:p>
          </p:txBody>
        </p:sp>
      </p:grpSp>
      <p:sp>
        <p:nvSpPr>
          <p:cNvPr id="19" name="TextBox 19"/>
          <p:cNvSpPr txBox="1"/>
          <p:nvPr/>
        </p:nvSpPr>
        <p:spPr>
          <a:xfrm>
            <a:off x="1533811" y="4586329"/>
            <a:ext cx="4147750" cy="1425015"/>
          </a:xfrm>
          <a:prstGeom prst="rect">
            <a:avLst/>
          </a:prstGeom>
        </p:spPr>
        <p:txBody>
          <a:bodyPr lIns="0" tIns="0" rIns="0" bIns="0" rtlCol="0" anchor="t">
            <a:spAutoFit/>
          </a:bodyPr>
          <a:lstStyle/>
          <a:p>
            <a:pPr marL="0" lvl="0" indent="0" algn="just">
              <a:lnSpc>
                <a:spcPts val="2789"/>
              </a:lnSpc>
              <a:spcBef>
                <a:spcPct val="0"/>
              </a:spcBef>
            </a:pPr>
            <a:r>
              <a:rPr lang="en-US" sz="1799" u="none" strike="noStrike">
                <a:solidFill>
                  <a:srgbClr val="00134C"/>
                </a:solidFill>
                <a:latin typeface="Calibri (MS)"/>
                <a:ea typeface="Calibri (MS)"/>
                <a:cs typeface="Calibri (MS)"/>
                <a:sym typeface="Calibri (MS)"/>
              </a:rPr>
              <a:t>The offences considered in the principal criminal proceedings occurred between June 2015 and June 2016 (Lawrence &amp; Conn, 2024).</a:t>
            </a:r>
          </a:p>
        </p:txBody>
      </p:sp>
      <p:grpSp>
        <p:nvGrpSpPr>
          <p:cNvPr id="20" name="Group 20"/>
          <p:cNvGrpSpPr/>
          <p:nvPr/>
        </p:nvGrpSpPr>
        <p:grpSpPr>
          <a:xfrm>
            <a:off x="230600" y="6344015"/>
            <a:ext cx="1154906" cy="994544"/>
            <a:chOff x="0" y="0"/>
            <a:chExt cx="1539875" cy="1326059"/>
          </a:xfrm>
        </p:grpSpPr>
        <p:sp>
          <p:nvSpPr>
            <p:cNvPr id="21" name="Freeform 21"/>
            <p:cNvSpPr/>
            <p:nvPr/>
          </p:nvSpPr>
          <p:spPr>
            <a:xfrm>
              <a:off x="0" y="0"/>
              <a:ext cx="1539875" cy="1326059"/>
            </a:xfrm>
            <a:custGeom>
              <a:avLst/>
              <a:gdLst/>
              <a:ahLst/>
              <a:cxnLst/>
              <a:rect l="l" t="t" r="r" b="b"/>
              <a:pathLst>
                <a:path w="1539875" h="1326059">
                  <a:moveTo>
                    <a:pt x="0" y="0"/>
                  </a:moveTo>
                  <a:lnTo>
                    <a:pt x="1539875" y="0"/>
                  </a:lnTo>
                  <a:lnTo>
                    <a:pt x="1539875" y="1326059"/>
                  </a:lnTo>
                  <a:lnTo>
                    <a:pt x="0" y="1326059"/>
                  </a:lnTo>
                  <a:close/>
                </a:path>
              </a:pathLst>
            </a:custGeom>
            <a:blipFill>
              <a:blip r:embed="rId8"/>
              <a:stretch>
                <a:fillRect/>
              </a:stretch>
            </a:blipFill>
          </p:spPr>
          <p:txBody>
            <a:bodyPr/>
            <a:lstStyle/>
            <a:p>
              <a:endParaRPr lang="en-US"/>
            </a:p>
          </p:txBody>
        </p:sp>
      </p:grpSp>
      <p:grpSp>
        <p:nvGrpSpPr>
          <p:cNvPr id="22" name="Group 22"/>
          <p:cNvGrpSpPr/>
          <p:nvPr/>
        </p:nvGrpSpPr>
        <p:grpSpPr>
          <a:xfrm>
            <a:off x="456819" y="6544933"/>
            <a:ext cx="702469" cy="602754"/>
            <a:chOff x="0" y="0"/>
            <a:chExt cx="936625" cy="803672"/>
          </a:xfrm>
        </p:grpSpPr>
        <p:sp>
          <p:nvSpPr>
            <p:cNvPr id="23" name="Freeform 23"/>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9"/>
              <a:stretch>
                <a:fillRect/>
              </a:stretch>
            </a:blipFill>
          </p:spPr>
          <p:txBody>
            <a:bodyPr/>
            <a:lstStyle/>
            <a:p>
              <a:endParaRPr lang="en-US"/>
            </a:p>
          </p:txBody>
        </p:sp>
      </p:grpSp>
      <p:sp>
        <p:nvSpPr>
          <p:cNvPr id="24" name="TextBox 24"/>
          <p:cNvSpPr txBox="1"/>
          <p:nvPr/>
        </p:nvSpPr>
        <p:spPr>
          <a:xfrm>
            <a:off x="1533811" y="6159178"/>
            <a:ext cx="3847814" cy="810821"/>
          </a:xfrm>
          <a:prstGeom prst="rect">
            <a:avLst/>
          </a:prstGeom>
        </p:spPr>
        <p:txBody>
          <a:bodyPr lIns="0" tIns="0" rIns="0" bIns="0" rtlCol="0" anchor="t">
            <a:spAutoFit/>
          </a:bodyPr>
          <a:lstStyle/>
          <a:p>
            <a:pPr marL="0" lvl="0" indent="0" algn="l">
              <a:lnSpc>
                <a:spcPts val="3079"/>
              </a:lnSpc>
              <a:spcBef>
                <a:spcPct val="0"/>
              </a:spcBef>
            </a:pPr>
            <a:r>
              <a:rPr lang="en-US" sz="2199" b="1" u="none" strike="noStrike">
                <a:solidFill>
                  <a:srgbClr val="00134C"/>
                </a:solidFill>
                <a:latin typeface="Calibri (MS) Bold"/>
                <a:ea typeface="Calibri (MS) Bold"/>
                <a:cs typeface="Calibri (MS) Bold"/>
                <a:sym typeface="Calibri (MS) Bold"/>
              </a:rPr>
              <a:t>Why this case is relevant to quality assurance?</a:t>
            </a:r>
          </a:p>
        </p:txBody>
      </p:sp>
      <p:sp>
        <p:nvSpPr>
          <p:cNvPr id="25" name="TextBox 25"/>
          <p:cNvSpPr txBox="1"/>
          <p:nvPr/>
        </p:nvSpPr>
        <p:spPr>
          <a:xfrm>
            <a:off x="1533811" y="7003980"/>
            <a:ext cx="4147750" cy="1766509"/>
          </a:xfrm>
          <a:prstGeom prst="rect">
            <a:avLst/>
          </a:prstGeom>
        </p:spPr>
        <p:txBody>
          <a:bodyPr lIns="0" tIns="0" rIns="0" bIns="0" rtlCol="0" anchor="t">
            <a:spAutoFit/>
          </a:bodyPr>
          <a:lstStyle/>
          <a:p>
            <a:pPr marL="0" lvl="0" indent="0" algn="just">
              <a:lnSpc>
                <a:spcPts val="2789"/>
              </a:lnSpc>
              <a:spcBef>
                <a:spcPct val="0"/>
              </a:spcBef>
            </a:pPr>
            <a:r>
              <a:rPr lang="en-US" sz="1799" u="none" strike="noStrike" dirty="0">
                <a:solidFill>
                  <a:srgbClr val="00134C"/>
                </a:solidFill>
                <a:latin typeface="Calibri (MS)"/>
                <a:ea typeface="Calibri (MS)"/>
                <a:cs typeface="Calibri (MS)"/>
                <a:sym typeface="Calibri (MS)"/>
              </a:rPr>
              <a:t>It highlights potential failures in governance, leadership, reporting, culture and accountability—key determinants of safe, high-quality healthcare (NHS England, 2023).</a:t>
            </a:r>
          </a:p>
        </p:txBody>
      </p:sp>
      <p:sp>
        <p:nvSpPr>
          <p:cNvPr id="26" name="AutoShape 26"/>
          <p:cNvSpPr/>
          <p:nvPr/>
        </p:nvSpPr>
        <p:spPr>
          <a:xfrm>
            <a:off x="6248400" y="3009900"/>
            <a:ext cx="0" cy="4953000"/>
          </a:xfrm>
          <a:prstGeom prst="line">
            <a:avLst/>
          </a:prstGeom>
          <a:ln w="28575" cap="rnd">
            <a:solidFill>
              <a:srgbClr val="820D19"/>
            </a:solidFill>
            <a:prstDash val="solid"/>
            <a:headEnd type="none" w="sm" len="sm"/>
            <a:tailEnd type="none" w="sm" len="sm"/>
          </a:ln>
        </p:spPr>
        <p:txBody>
          <a:bodyPr/>
          <a:lstStyle/>
          <a:p>
            <a:endParaRPr lang="en-US"/>
          </a:p>
        </p:txBody>
      </p:sp>
      <p:sp>
        <p:nvSpPr>
          <p:cNvPr id="27" name="TextBox 27"/>
          <p:cNvSpPr txBox="1"/>
          <p:nvPr/>
        </p:nvSpPr>
        <p:spPr>
          <a:xfrm>
            <a:off x="6384791" y="1818976"/>
            <a:ext cx="3435140" cy="443778"/>
          </a:xfrm>
          <a:prstGeom prst="rect">
            <a:avLst/>
          </a:prstGeom>
        </p:spPr>
        <p:txBody>
          <a:bodyPr lIns="0" tIns="0" rIns="0" bIns="0" rtlCol="0" anchor="t">
            <a:spAutoFit/>
          </a:bodyPr>
          <a:lstStyle/>
          <a:p>
            <a:pPr marL="0" lvl="0" indent="0" algn="l">
              <a:lnSpc>
                <a:spcPts val="3366"/>
              </a:lnSpc>
              <a:spcBef>
                <a:spcPct val="0"/>
              </a:spcBef>
            </a:pPr>
            <a:r>
              <a:rPr lang="en-US" sz="2404" b="1" u="none" strike="noStrike">
                <a:solidFill>
                  <a:srgbClr val="820D19"/>
                </a:solidFill>
                <a:latin typeface="Calibri (MS) Bold"/>
                <a:ea typeface="Calibri (MS) Bold"/>
                <a:cs typeface="Calibri (MS) Bold"/>
                <a:sym typeface="Calibri (MS) Bold"/>
              </a:rPr>
              <a:t>Sequence of events</a:t>
            </a:r>
          </a:p>
        </p:txBody>
      </p:sp>
      <p:sp>
        <p:nvSpPr>
          <p:cNvPr id="28" name="TextBox 28"/>
          <p:cNvSpPr txBox="1"/>
          <p:nvPr/>
        </p:nvSpPr>
        <p:spPr>
          <a:xfrm>
            <a:off x="7483310" y="2252177"/>
            <a:ext cx="3317722"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Emerging concerns</a:t>
            </a:r>
          </a:p>
        </p:txBody>
      </p:sp>
      <p:sp>
        <p:nvSpPr>
          <p:cNvPr id="29" name="TextBox 29"/>
          <p:cNvSpPr txBox="1"/>
          <p:nvPr/>
        </p:nvSpPr>
        <p:spPr>
          <a:xfrm>
            <a:off x="7483310" y="2562043"/>
            <a:ext cx="4530093" cy="720128"/>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An unusual increase in deaths and unexpected deterioration was observed in the neonatal unit.</a:t>
            </a:r>
          </a:p>
        </p:txBody>
      </p:sp>
      <p:sp>
        <p:nvSpPr>
          <p:cNvPr id="30" name="TextBox 30"/>
          <p:cNvSpPr txBox="1"/>
          <p:nvPr/>
        </p:nvSpPr>
        <p:spPr>
          <a:xfrm>
            <a:off x="7483310" y="3313850"/>
            <a:ext cx="4051617"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Professional concerns raised</a:t>
            </a:r>
          </a:p>
        </p:txBody>
      </p:sp>
      <p:sp>
        <p:nvSpPr>
          <p:cNvPr id="31" name="TextBox 31"/>
          <p:cNvSpPr txBox="1"/>
          <p:nvPr/>
        </p:nvSpPr>
        <p:spPr>
          <a:xfrm>
            <a:off x="7483310" y="3643322"/>
            <a:ext cx="4530093" cy="1072571"/>
          </a:xfrm>
          <a:prstGeom prst="rect">
            <a:avLst/>
          </a:prstGeom>
        </p:spPr>
        <p:txBody>
          <a:bodyPr lIns="0" tIns="0" rIns="0" bIns="0" rtlCol="0" anchor="t">
            <a:spAutoFit/>
          </a:bodyPr>
          <a:lstStyle/>
          <a:p>
            <a:pPr marL="0" lvl="0" indent="0" algn="l">
              <a:lnSpc>
                <a:spcPts val="2789"/>
              </a:lnSpc>
              <a:spcBef>
                <a:spcPct val="0"/>
              </a:spcBef>
            </a:pPr>
            <a:r>
              <a:rPr lang="en-US" sz="1799" u="none" strike="noStrike" dirty="0">
                <a:solidFill>
                  <a:srgbClr val="00134C"/>
                </a:solidFill>
                <a:latin typeface="Calibri (MS)"/>
                <a:ea typeface="Calibri (MS)"/>
                <a:cs typeface="Calibri (MS)"/>
                <a:sym typeface="Calibri (MS)"/>
              </a:rPr>
              <a:t>Consultant </a:t>
            </a:r>
            <a:r>
              <a:rPr lang="en-US" sz="1799" u="none" strike="noStrike" dirty="0" err="1">
                <a:solidFill>
                  <a:srgbClr val="00134C"/>
                </a:solidFill>
                <a:latin typeface="Calibri (MS)"/>
                <a:ea typeface="Calibri (MS)"/>
                <a:cs typeface="Calibri (MS)"/>
                <a:sym typeface="Calibri (MS)"/>
              </a:rPr>
              <a:t>paediatricians</a:t>
            </a:r>
            <a:r>
              <a:rPr lang="en-US" sz="1799" u="none" strike="noStrike" dirty="0">
                <a:solidFill>
                  <a:srgbClr val="00134C"/>
                </a:solidFill>
                <a:latin typeface="Calibri (MS)"/>
                <a:ea typeface="Calibri (MS)"/>
                <a:cs typeface="Calibri (MS)"/>
                <a:sym typeface="Calibri (MS)"/>
              </a:rPr>
              <a:t> identified a potential association between the incidents and Lucy Letby’s presence and raised concerns internally.</a:t>
            </a:r>
          </a:p>
        </p:txBody>
      </p:sp>
      <p:sp>
        <p:nvSpPr>
          <p:cNvPr id="32" name="TextBox 32"/>
          <p:cNvSpPr txBox="1"/>
          <p:nvPr/>
        </p:nvSpPr>
        <p:spPr>
          <a:xfrm>
            <a:off x="7483310" y="4744468"/>
            <a:ext cx="4660581"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Internal response and escalation</a:t>
            </a:r>
          </a:p>
        </p:txBody>
      </p:sp>
      <p:sp>
        <p:nvSpPr>
          <p:cNvPr id="33" name="TextBox 33"/>
          <p:cNvSpPr txBox="1"/>
          <p:nvPr/>
        </p:nvSpPr>
        <p:spPr>
          <a:xfrm>
            <a:off x="7483310" y="5074687"/>
            <a:ext cx="4842040" cy="1072571"/>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Concerns were discussed at multiple levels, but decisive action and external escalation were delayed.</a:t>
            </a:r>
          </a:p>
        </p:txBody>
      </p:sp>
      <p:sp>
        <p:nvSpPr>
          <p:cNvPr id="34" name="TextBox 34"/>
          <p:cNvSpPr txBox="1"/>
          <p:nvPr/>
        </p:nvSpPr>
        <p:spPr>
          <a:xfrm>
            <a:off x="7484929" y="6117115"/>
            <a:ext cx="3940697"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00134C"/>
                </a:solidFill>
                <a:latin typeface="Calibri (MS) Bold"/>
                <a:ea typeface="Calibri (MS) Bold"/>
                <a:cs typeface="Calibri (MS) Bold"/>
                <a:sym typeface="Calibri (MS) Bold"/>
              </a:rPr>
              <a:t>External escalation</a:t>
            </a:r>
          </a:p>
        </p:txBody>
      </p:sp>
      <p:sp>
        <p:nvSpPr>
          <p:cNvPr id="35" name="TextBox 35"/>
          <p:cNvSpPr txBox="1"/>
          <p:nvPr/>
        </p:nvSpPr>
        <p:spPr>
          <a:xfrm>
            <a:off x="7483310" y="6408237"/>
            <a:ext cx="4660581" cy="720128"/>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The hospital contacted Cheshire Constabulary in 2017, leading to a police investigation.</a:t>
            </a:r>
          </a:p>
        </p:txBody>
      </p:sp>
      <p:sp>
        <p:nvSpPr>
          <p:cNvPr id="36" name="TextBox 36"/>
          <p:cNvSpPr txBox="1"/>
          <p:nvPr/>
        </p:nvSpPr>
        <p:spPr>
          <a:xfrm>
            <a:off x="7463690" y="7162427"/>
            <a:ext cx="5109310"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00134C"/>
                </a:solidFill>
                <a:latin typeface="Calibri (MS) Bold"/>
                <a:ea typeface="Calibri (MS) Bold"/>
                <a:cs typeface="Calibri (MS) Bold"/>
                <a:sym typeface="Calibri (MS) Bold"/>
              </a:rPr>
              <a:t>Criminal proceedings and convictions</a:t>
            </a:r>
          </a:p>
        </p:txBody>
      </p:sp>
      <p:sp>
        <p:nvSpPr>
          <p:cNvPr id="37" name="TextBox 37"/>
          <p:cNvSpPr txBox="1"/>
          <p:nvPr/>
        </p:nvSpPr>
        <p:spPr>
          <a:xfrm>
            <a:off x="7483310" y="7479530"/>
            <a:ext cx="4660581" cy="1425015"/>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Lucy Letby was convicted of murdering seven babies and attempting to murder seven others and received 15 whole-life orders</a:t>
            </a:r>
          </a:p>
          <a:p>
            <a:pPr marL="0" lvl="0" indent="0" algn="l">
              <a:lnSpc>
                <a:spcPts val="2789"/>
              </a:lnSpc>
              <a:spcBef>
                <a:spcPct val="0"/>
              </a:spcBef>
            </a:pPr>
            <a:r>
              <a:rPr lang="en-US" sz="1799" u="none" strike="noStrike">
                <a:solidFill>
                  <a:srgbClr val="820D19"/>
                </a:solidFill>
                <a:latin typeface="Calibri (MS)"/>
                <a:ea typeface="Calibri (MS)"/>
                <a:cs typeface="Calibri (MS)"/>
                <a:sym typeface="Calibri (MS)"/>
              </a:rPr>
              <a:t>(Lawrence &amp; Conn, 2024).</a:t>
            </a:r>
          </a:p>
        </p:txBody>
      </p:sp>
      <p:sp>
        <p:nvSpPr>
          <p:cNvPr id="38" name="TextBox 38"/>
          <p:cNvSpPr txBox="1"/>
          <p:nvPr/>
        </p:nvSpPr>
        <p:spPr>
          <a:xfrm>
            <a:off x="1533811" y="4186390"/>
            <a:ext cx="2457558" cy="443778"/>
          </a:xfrm>
          <a:prstGeom prst="rect">
            <a:avLst/>
          </a:prstGeom>
        </p:spPr>
        <p:txBody>
          <a:bodyPr lIns="0" tIns="0" rIns="0" bIns="0" rtlCol="0" anchor="t">
            <a:spAutoFit/>
          </a:bodyPr>
          <a:lstStyle/>
          <a:p>
            <a:pPr marL="0" lvl="0" indent="0" algn="l">
              <a:lnSpc>
                <a:spcPts val="3366"/>
              </a:lnSpc>
              <a:spcBef>
                <a:spcPct val="0"/>
              </a:spcBef>
            </a:pPr>
            <a:r>
              <a:rPr lang="en-US" sz="2404" b="1" u="none" strike="noStrike">
                <a:solidFill>
                  <a:srgbClr val="820D19"/>
                </a:solidFill>
                <a:latin typeface="Calibri (MS) Bold"/>
                <a:ea typeface="Calibri (MS) Bold"/>
                <a:cs typeface="Calibri (MS) Bold"/>
                <a:sym typeface="Calibri (MS) Bold"/>
              </a:rPr>
              <a:t>Timeframe</a:t>
            </a:r>
          </a:p>
        </p:txBody>
      </p:sp>
      <p:sp>
        <p:nvSpPr>
          <p:cNvPr id="39" name="TextBox 39"/>
          <p:cNvSpPr txBox="1"/>
          <p:nvPr/>
        </p:nvSpPr>
        <p:spPr>
          <a:xfrm>
            <a:off x="13837457" y="6084086"/>
            <a:ext cx="2235444" cy="443902"/>
          </a:xfrm>
          <a:prstGeom prst="rect">
            <a:avLst/>
          </a:prstGeom>
        </p:spPr>
        <p:txBody>
          <a:bodyPr lIns="0" tIns="0" rIns="0" bIns="0" rtlCol="0" anchor="t">
            <a:spAutoFit/>
          </a:bodyPr>
          <a:lstStyle/>
          <a:p>
            <a:pPr marL="0" lvl="0" indent="0" algn="l">
              <a:lnSpc>
                <a:spcPts val="3359"/>
              </a:lnSpc>
              <a:spcBef>
                <a:spcPct val="0"/>
              </a:spcBef>
            </a:pPr>
            <a:r>
              <a:rPr lang="en-US" sz="3200" b="1" u="none" strike="noStrike" dirty="0">
                <a:solidFill>
                  <a:srgbClr val="00134C"/>
                </a:solidFill>
                <a:latin typeface="Calibri (MS) Bold"/>
                <a:ea typeface="Calibri (MS) Bold"/>
                <a:cs typeface="Calibri (MS) Bold"/>
                <a:sym typeface="Calibri (MS) Bold"/>
              </a:rPr>
              <a:t>Key point</a:t>
            </a:r>
          </a:p>
        </p:txBody>
      </p:sp>
      <p:sp>
        <p:nvSpPr>
          <p:cNvPr id="40" name="TextBox 40"/>
          <p:cNvSpPr txBox="1"/>
          <p:nvPr/>
        </p:nvSpPr>
        <p:spPr>
          <a:xfrm>
            <a:off x="13442463" y="6572819"/>
            <a:ext cx="4383525" cy="2129902"/>
          </a:xfrm>
          <a:prstGeom prst="rect">
            <a:avLst/>
          </a:prstGeom>
        </p:spPr>
        <p:txBody>
          <a:bodyPr lIns="0" tIns="0" rIns="0" bIns="0" rtlCol="0" anchor="t">
            <a:spAutoFit/>
          </a:bodyPr>
          <a:lstStyle/>
          <a:p>
            <a:pPr marL="388620" lvl="1" indent="-194310" algn="l">
              <a:lnSpc>
                <a:spcPts val="2790"/>
              </a:lnSpc>
              <a:buFont typeface="Arial"/>
              <a:buChar char="•"/>
            </a:pPr>
            <a:r>
              <a:rPr lang="en-US" sz="1800" u="none" strike="noStrike" dirty="0">
                <a:solidFill>
                  <a:srgbClr val="00134C"/>
                </a:solidFill>
                <a:latin typeface="Calibri (MS)"/>
                <a:ea typeface="Calibri (MS)"/>
                <a:cs typeface="Calibri (MS)"/>
                <a:sym typeface="Calibri (MS)"/>
              </a:rPr>
              <a:t>Multiple warning signs existed, yet the system failed to connect information with timely authority and action.</a:t>
            </a:r>
          </a:p>
          <a:p>
            <a:pPr marL="388620" lvl="1" indent="-194310" algn="l">
              <a:lnSpc>
                <a:spcPts val="2790"/>
              </a:lnSpc>
              <a:buFont typeface="Arial"/>
              <a:buChar char="•"/>
            </a:pPr>
            <a:r>
              <a:rPr lang="en-US" sz="1800" u="none" strike="noStrike" dirty="0">
                <a:solidFill>
                  <a:srgbClr val="00134C"/>
                </a:solidFill>
                <a:latin typeface="Calibri (MS)"/>
                <a:ea typeface="Calibri (MS)"/>
                <a:cs typeface="Calibri (MS)"/>
                <a:sym typeface="Calibri (MS)"/>
              </a:rPr>
              <a:t>The quality failure was not the absence of information, but the failure to act on it effectively.</a:t>
            </a:r>
          </a:p>
        </p:txBody>
      </p:sp>
      <p:grpSp>
        <p:nvGrpSpPr>
          <p:cNvPr id="43" name="Group 43"/>
          <p:cNvGrpSpPr/>
          <p:nvPr/>
        </p:nvGrpSpPr>
        <p:grpSpPr>
          <a:xfrm>
            <a:off x="6055896" y="2810150"/>
            <a:ext cx="361950" cy="361950"/>
            <a:chOff x="0" y="0"/>
            <a:chExt cx="482600" cy="482600"/>
          </a:xfrm>
        </p:grpSpPr>
        <p:sp>
          <p:nvSpPr>
            <p:cNvPr id="44" name="Freeform 44"/>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45" name="TextBox 45"/>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46" name="Group 46"/>
          <p:cNvGrpSpPr/>
          <p:nvPr/>
        </p:nvGrpSpPr>
        <p:grpSpPr>
          <a:xfrm>
            <a:off x="6066529" y="4070687"/>
            <a:ext cx="361950" cy="361950"/>
            <a:chOff x="0" y="0"/>
            <a:chExt cx="482600" cy="482600"/>
          </a:xfrm>
        </p:grpSpPr>
        <p:sp>
          <p:nvSpPr>
            <p:cNvPr id="47" name="Freeform 47"/>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48" name="TextBox 48"/>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49" name="Group 49"/>
          <p:cNvGrpSpPr/>
          <p:nvPr/>
        </p:nvGrpSpPr>
        <p:grpSpPr>
          <a:xfrm>
            <a:off x="6055896" y="5301990"/>
            <a:ext cx="361950" cy="361950"/>
            <a:chOff x="0" y="0"/>
            <a:chExt cx="482600" cy="482600"/>
          </a:xfrm>
        </p:grpSpPr>
        <p:sp>
          <p:nvSpPr>
            <p:cNvPr id="50" name="Freeform 50"/>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1" name="TextBox 51"/>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52" name="Group 52"/>
          <p:cNvGrpSpPr/>
          <p:nvPr/>
        </p:nvGrpSpPr>
        <p:grpSpPr>
          <a:xfrm>
            <a:off x="6055896" y="6592339"/>
            <a:ext cx="361950" cy="361950"/>
            <a:chOff x="0" y="0"/>
            <a:chExt cx="482600" cy="482600"/>
          </a:xfrm>
        </p:grpSpPr>
        <p:sp>
          <p:nvSpPr>
            <p:cNvPr id="53" name="Freeform 53"/>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4" name="TextBox 54"/>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55" name="Group 55"/>
          <p:cNvGrpSpPr/>
          <p:nvPr/>
        </p:nvGrpSpPr>
        <p:grpSpPr>
          <a:xfrm>
            <a:off x="6064117" y="7841323"/>
            <a:ext cx="361950" cy="361950"/>
            <a:chOff x="0" y="0"/>
            <a:chExt cx="482600" cy="482600"/>
          </a:xfrm>
        </p:grpSpPr>
        <p:sp>
          <p:nvSpPr>
            <p:cNvPr id="56" name="Freeform 56"/>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7" name="TextBox 57"/>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sp>
        <p:nvSpPr>
          <p:cNvPr id="58" name="TextBox 58"/>
          <p:cNvSpPr txBox="1"/>
          <p:nvPr/>
        </p:nvSpPr>
        <p:spPr>
          <a:xfrm>
            <a:off x="6149842" y="7860373"/>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5</a:t>
            </a:r>
          </a:p>
        </p:txBody>
      </p:sp>
      <p:sp>
        <p:nvSpPr>
          <p:cNvPr id="59" name="TextBox 59"/>
          <p:cNvSpPr txBox="1"/>
          <p:nvPr/>
        </p:nvSpPr>
        <p:spPr>
          <a:xfrm>
            <a:off x="6141621" y="6601864"/>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4</a:t>
            </a:r>
          </a:p>
        </p:txBody>
      </p:sp>
      <p:sp>
        <p:nvSpPr>
          <p:cNvPr id="60" name="TextBox 60"/>
          <p:cNvSpPr txBox="1"/>
          <p:nvPr/>
        </p:nvSpPr>
        <p:spPr>
          <a:xfrm>
            <a:off x="6141621" y="5321040"/>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3</a:t>
            </a:r>
          </a:p>
        </p:txBody>
      </p:sp>
      <p:sp>
        <p:nvSpPr>
          <p:cNvPr id="61" name="TextBox 61"/>
          <p:cNvSpPr txBox="1"/>
          <p:nvPr/>
        </p:nvSpPr>
        <p:spPr>
          <a:xfrm>
            <a:off x="6152254" y="4080212"/>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2</a:t>
            </a:r>
          </a:p>
        </p:txBody>
      </p:sp>
      <p:sp>
        <p:nvSpPr>
          <p:cNvPr id="62" name="TextBox 62"/>
          <p:cNvSpPr txBox="1"/>
          <p:nvPr/>
        </p:nvSpPr>
        <p:spPr>
          <a:xfrm>
            <a:off x="6141621" y="2819675"/>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dirty="0">
                <a:solidFill>
                  <a:srgbClr val="FFFFFF"/>
                </a:solidFill>
                <a:latin typeface="Calibri (MS) Bold"/>
                <a:ea typeface="Calibri (MS) Bold"/>
                <a:cs typeface="Calibri (MS) Bold"/>
                <a:sym typeface="Calibri (MS) Bold"/>
              </a:rPr>
              <a:t>1</a:t>
            </a:r>
          </a:p>
        </p:txBody>
      </p:sp>
      <p:grpSp>
        <p:nvGrpSpPr>
          <p:cNvPr id="63" name="Group 63"/>
          <p:cNvGrpSpPr/>
          <p:nvPr/>
        </p:nvGrpSpPr>
        <p:grpSpPr>
          <a:xfrm>
            <a:off x="0" y="9089559"/>
            <a:ext cx="18288000" cy="1195462"/>
            <a:chOff x="0" y="0"/>
            <a:chExt cx="24384000" cy="1593949"/>
          </a:xfrm>
        </p:grpSpPr>
        <p:sp>
          <p:nvSpPr>
            <p:cNvPr id="64" name="Freeform 64"/>
            <p:cNvSpPr/>
            <p:nvPr/>
          </p:nvSpPr>
          <p:spPr>
            <a:xfrm>
              <a:off x="0" y="0"/>
              <a:ext cx="24384000" cy="1593949"/>
            </a:xfrm>
            <a:custGeom>
              <a:avLst/>
              <a:gdLst/>
              <a:ahLst/>
              <a:cxnLst/>
              <a:rect l="l" t="t" r="r" b="b"/>
              <a:pathLst>
                <a:path w="24384000" h="1593949">
                  <a:moveTo>
                    <a:pt x="0" y="0"/>
                  </a:moveTo>
                  <a:lnTo>
                    <a:pt x="24384000" y="0"/>
                  </a:lnTo>
                  <a:lnTo>
                    <a:pt x="24384000" y="1593949"/>
                  </a:lnTo>
                  <a:lnTo>
                    <a:pt x="0" y="1593949"/>
                  </a:lnTo>
                  <a:close/>
                </a:path>
              </a:pathLst>
            </a:custGeom>
            <a:blipFill>
              <a:blip r:embed="rId10"/>
              <a:stretch>
                <a:fillRect/>
              </a:stretch>
            </a:blipFill>
          </p:spPr>
          <p:txBody>
            <a:bodyPr/>
            <a:lstStyle/>
            <a:p>
              <a:endParaRPr lang="en-US"/>
            </a:p>
          </p:txBody>
        </p:sp>
      </p:grpSp>
      <p:sp>
        <p:nvSpPr>
          <p:cNvPr id="65" name="TextBox 65"/>
          <p:cNvSpPr txBox="1"/>
          <p:nvPr/>
        </p:nvSpPr>
        <p:spPr>
          <a:xfrm>
            <a:off x="1668875" y="9527899"/>
            <a:ext cx="16563847" cy="350520"/>
          </a:xfrm>
          <a:prstGeom prst="rect">
            <a:avLst/>
          </a:prstGeom>
        </p:spPr>
        <p:txBody>
          <a:bodyPr lIns="0" tIns="0" rIns="0" bIns="0" rtlCol="0" anchor="t">
            <a:spAutoFit/>
          </a:bodyPr>
          <a:lstStyle/>
          <a:p>
            <a:pPr marL="0" lvl="0" indent="0" algn="l">
              <a:lnSpc>
                <a:spcPts val="2699"/>
              </a:lnSpc>
              <a:spcBef>
                <a:spcPct val="0"/>
              </a:spcBef>
            </a:pPr>
            <a:r>
              <a:rPr lang="en-US" sz="1799" b="1">
                <a:solidFill>
                  <a:srgbClr val="FFFFFF"/>
                </a:solidFill>
                <a:latin typeface="Calibri (MS) Bold"/>
                <a:ea typeface="Calibri (MS) Bold"/>
                <a:cs typeface="Calibri (MS) Bold"/>
                <a:sym typeface="Calibri (MS) Bold"/>
              </a:rPr>
              <a:t>Critical Observation</a:t>
            </a:r>
            <a:r>
              <a:rPr lang="en-US" sz="1799" b="1" u="none" strike="noStrike">
                <a:solidFill>
                  <a:srgbClr val="FFFFFF"/>
                </a:solidFill>
                <a:latin typeface="Calibri (MS) Bold"/>
                <a:ea typeface="Calibri (MS) Bold"/>
                <a:cs typeface="Calibri (MS) Bold"/>
                <a:sym typeface="Calibri (MS) Bold"/>
              </a:rPr>
              <a:t>:</a:t>
            </a:r>
            <a:r>
              <a:rPr lang="en-US" sz="1799" u="none" strike="noStrike">
                <a:solidFill>
                  <a:srgbClr val="FFFFFF"/>
                </a:solidFill>
                <a:latin typeface="Calibri (MS)"/>
                <a:ea typeface="Calibri (MS)"/>
                <a:cs typeface="Calibri (MS)"/>
                <a:sym typeface="Calibri (MS)"/>
              </a:rPr>
              <a:t> </a:t>
            </a:r>
            <a:r>
              <a:rPr lang="en-US" sz="1799" i="1" u="none" strike="noStrike">
                <a:solidFill>
                  <a:srgbClr val="FFFFFF"/>
                </a:solidFill>
                <a:latin typeface="Calibri (MS) Italics"/>
                <a:ea typeface="Calibri (MS) Italics"/>
                <a:cs typeface="Calibri (MS) Italics"/>
                <a:sym typeface="Calibri (MS) Italics"/>
              </a:rPr>
              <a:t>Significant harm occurred not only because of individual actions, but because several system safeguards failed to recognize and interrupt the risk.</a:t>
            </a:r>
          </a:p>
        </p:txBody>
      </p:sp>
      <p:grpSp>
        <p:nvGrpSpPr>
          <p:cNvPr id="66" name="Group 66"/>
          <p:cNvGrpSpPr/>
          <p:nvPr/>
        </p:nvGrpSpPr>
        <p:grpSpPr>
          <a:xfrm>
            <a:off x="12355327" y="2247900"/>
            <a:ext cx="5630989" cy="3190382"/>
            <a:chOff x="0" y="0"/>
            <a:chExt cx="8382489" cy="4749315"/>
          </a:xfrm>
        </p:grpSpPr>
        <p:sp>
          <p:nvSpPr>
            <p:cNvPr id="67" name="Freeform 67"/>
            <p:cNvSpPr/>
            <p:nvPr/>
          </p:nvSpPr>
          <p:spPr>
            <a:xfrm>
              <a:off x="0" y="0"/>
              <a:ext cx="8382489" cy="4749315"/>
            </a:xfrm>
            <a:custGeom>
              <a:avLst/>
              <a:gdLst/>
              <a:ahLst/>
              <a:cxnLst/>
              <a:rect l="l" t="t" r="r" b="b"/>
              <a:pathLst>
                <a:path w="8382489" h="4749315">
                  <a:moveTo>
                    <a:pt x="0" y="0"/>
                  </a:moveTo>
                  <a:lnTo>
                    <a:pt x="8382489" y="0"/>
                  </a:lnTo>
                  <a:lnTo>
                    <a:pt x="8382489" y="4749315"/>
                  </a:lnTo>
                  <a:lnTo>
                    <a:pt x="0" y="4749315"/>
                  </a:lnTo>
                  <a:close/>
                </a:path>
              </a:pathLst>
            </a:custGeom>
            <a:blipFill>
              <a:blip r:embed="rId11"/>
              <a:stretch>
                <a:fillRect t="-8832" b="-8832"/>
              </a:stretch>
            </a:blipFill>
          </p:spPr>
          <p:txBody>
            <a:bodyPr/>
            <a:lstStyle/>
            <a:p>
              <a:endParaRPr lang="en-US"/>
            </a:p>
          </p:txBody>
        </p:sp>
      </p:grpSp>
      <p:grpSp>
        <p:nvGrpSpPr>
          <p:cNvPr id="68" name="Group 68"/>
          <p:cNvGrpSpPr/>
          <p:nvPr/>
        </p:nvGrpSpPr>
        <p:grpSpPr>
          <a:xfrm>
            <a:off x="456819" y="9138050"/>
            <a:ext cx="1154906" cy="1004590"/>
            <a:chOff x="0" y="0"/>
            <a:chExt cx="1539875" cy="1339453"/>
          </a:xfrm>
        </p:grpSpPr>
        <p:sp>
          <p:nvSpPr>
            <p:cNvPr id="69" name="Freeform 69"/>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12"/>
              <a:stretch>
                <a:fillRect/>
              </a:stretch>
            </a:blipFill>
          </p:spPr>
          <p:txBody>
            <a:bodyPr/>
            <a:lstStyle/>
            <a:p>
              <a:endParaRPr lang="en-US"/>
            </a:p>
          </p:txBody>
        </p:sp>
      </p:grpSp>
      <p:grpSp>
        <p:nvGrpSpPr>
          <p:cNvPr id="70" name="Group 70"/>
          <p:cNvGrpSpPr/>
          <p:nvPr/>
        </p:nvGrpSpPr>
        <p:grpSpPr>
          <a:xfrm>
            <a:off x="683038" y="9338968"/>
            <a:ext cx="702469" cy="602754"/>
            <a:chOff x="0" y="0"/>
            <a:chExt cx="936625" cy="803672"/>
          </a:xfrm>
        </p:grpSpPr>
        <p:sp>
          <p:nvSpPr>
            <p:cNvPr id="71" name="Freeform 71"/>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13"/>
              <a:stretch>
                <a:fillRect/>
              </a:stretch>
            </a:blipFill>
          </p:spPr>
          <p:txBody>
            <a:bodyPr/>
            <a:lstStyle/>
            <a:p>
              <a:endParaRPr lang="en-US"/>
            </a:p>
          </p:txBody>
        </p:sp>
      </p:grpSp>
      <p:grpSp>
        <p:nvGrpSpPr>
          <p:cNvPr id="72" name="Group 72"/>
          <p:cNvGrpSpPr/>
          <p:nvPr/>
        </p:nvGrpSpPr>
        <p:grpSpPr>
          <a:xfrm>
            <a:off x="6384791" y="2488545"/>
            <a:ext cx="928688" cy="793626"/>
            <a:chOff x="0" y="0"/>
            <a:chExt cx="1238250" cy="1058168"/>
          </a:xfrm>
        </p:grpSpPr>
        <p:sp>
          <p:nvSpPr>
            <p:cNvPr id="73" name="Freeform 73"/>
            <p:cNvSpPr/>
            <p:nvPr/>
          </p:nvSpPr>
          <p:spPr>
            <a:xfrm>
              <a:off x="0" y="0"/>
              <a:ext cx="1238250" cy="1058168"/>
            </a:xfrm>
            <a:custGeom>
              <a:avLst/>
              <a:gdLst/>
              <a:ahLst/>
              <a:cxnLst/>
              <a:rect l="l" t="t" r="r" b="b"/>
              <a:pathLst>
                <a:path w="1238250" h="1058168">
                  <a:moveTo>
                    <a:pt x="0" y="0"/>
                  </a:moveTo>
                  <a:lnTo>
                    <a:pt x="1238250" y="0"/>
                  </a:lnTo>
                  <a:lnTo>
                    <a:pt x="1238250" y="1058168"/>
                  </a:lnTo>
                  <a:lnTo>
                    <a:pt x="0" y="1058168"/>
                  </a:lnTo>
                  <a:close/>
                </a:path>
              </a:pathLst>
            </a:custGeom>
            <a:blipFill>
              <a:blip r:embed="rId14"/>
              <a:stretch>
                <a:fillRect/>
              </a:stretch>
            </a:blipFill>
          </p:spPr>
          <p:txBody>
            <a:bodyPr/>
            <a:lstStyle/>
            <a:p>
              <a:endParaRPr lang="en-US"/>
            </a:p>
          </p:txBody>
        </p:sp>
      </p:grpSp>
      <p:grpSp>
        <p:nvGrpSpPr>
          <p:cNvPr id="74" name="Group 74"/>
          <p:cNvGrpSpPr/>
          <p:nvPr/>
        </p:nvGrpSpPr>
        <p:grpSpPr>
          <a:xfrm>
            <a:off x="6611010" y="2679417"/>
            <a:ext cx="702469" cy="411882"/>
            <a:chOff x="0" y="0"/>
            <a:chExt cx="936625" cy="549176"/>
          </a:xfrm>
        </p:grpSpPr>
        <p:sp>
          <p:nvSpPr>
            <p:cNvPr id="75" name="Freeform 75"/>
            <p:cNvSpPr/>
            <p:nvPr/>
          </p:nvSpPr>
          <p:spPr>
            <a:xfrm>
              <a:off x="0" y="0"/>
              <a:ext cx="936625" cy="549176"/>
            </a:xfrm>
            <a:custGeom>
              <a:avLst/>
              <a:gdLst/>
              <a:ahLst/>
              <a:cxnLst/>
              <a:rect l="l" t="t" r="r" b="b"/>
              <a:pathLst>
                <a:path w="936625" h="549176">
                  <a:moveTo>
                    <a:pt x="0" y="0"/>
                  </a:moveTo>
                  <a:lnTo>
                    <a:pt x="936625" y="0"/>
                  </a:lnTo>
                  <a:lnTo>
                    <a:pt x="936625" y="549176"/>
                  </a:lnTo>
                  <a:lnTo>
                    <a:pt x="0" y="549176"/>
                  </a:lnTo>
                  <a:close/>
                </a:path>
              </a:pathLst>
            </a:custGeom>
            <a:blipFill>
              <a:blip r:embed="rId15"/>
              <a:stretch>
                <a:fillRect/>
              </a:stretch>
            </a:blipFill>
          </p:spPr>
          <p:txBody>
            <a:bodyPr/>
            <a:lstStyle/>
            <a:p>
              <a:endParaRPr lang="en-US"/>
            </a:p>
          </p:txBody>
        </p:sp>
      </p:grpSp>
      <p:grpSp>
        <p:nvGrpSpPr>
          <p:cNvPr id="76" name="Group 76"/>
          <p:cNvGrpSpPr/>
          <p:nvPr/>
        </p:nvGrpSpPr>
        <p:grpSpPr>
          <a:xfrm>
            <a:off x="6384791" y="3663171"/>
            <a:ext cx="928688" cy="994544"/>
            <a:chOff x="0" y="0"/>
            <a:chExt cx="1238250" cy="1326059"/>
          </a:xfrm>
        </p:grpSpPr>
        <p:sp>
          <p:nvSpPr>
            <p:cNvPr id="77" name="Freeform 77"/>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16"/>
              <a:stretch>
                <a:fillRect/>
              </a:stretch>
            </a:blipFill>
          </p:spPr>
          <p:txBody>
            <a:bodyPr/>
            <a:lstStyle/>
            <a:p>
              <a:endParaRPr lang="en-US"/>
            </a:p>
          </p:txBody>
        </p:sp>
      </p:grpSp>
      <p:grpSp>
        <p:nvGrpSpPr>
          <p:cNvPr id="78" name="Group 78"/>
          <p:cNvGrpSpPr/>
          <p:nvPr/>
        </p:nvGrpSpPr>
        <p:grpSpPr>
          <a:xfrm>
            <a:off x="6611010" y="3864089"/>
            <a:ext cx="464344" cy="602754"/>
            <a:chOff x="0" y="0"/>
            <a:chExt cx="619125" cy="803672"/>
          </a:xfrm>
        </p:grpSpPr>
        <p:sp>
          <p:nvSpPr>
            <p:cNvPr id="79" name="Freeform 79"/>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17"/>
              <a:stretch>
                <a:fillRect/>
              </a:stretch>
            </a:blipFill>
          </p:spPr>
          <p:txBody>
            <a:bodyPr/>
            <a:lstStyle/>
            <a:p>
              <a:endParaRPr lang="en-US"/>
            </a:p>
          </p:txBody>
        </p:sp>
      </p:grpSp>
      <p:grpSp>
        <p:nvGrpSpPr>
          <p:cNvPr id="80" name="Group 80"/>
          <p:cNvGrpSpPr/>
          <p:nvPr/>
        </p:nvGrpSpPr>
        <p:grpSpPr>
          <a:xfrm>
            <a:off x="6384791" y="5093372"/>
            <a:ext cx="928688" cy="803672"/>
            <a:chOff x="0" y="0"/>
            <a:chExt cx="1238250" cy="1071562"/>
          </a:xfrm>
        </p:grpSpPr>
        <p:sp>
          <p:nvSpPr>
            <p:cNvPr id="81" name="Freeform 81"/>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18"/>
              <a:stretch>
                <a:fillRect/>
              </a:stretch>
            </a:blipFill>
          </p:spPr>
          <p:txBody>
            <a:bodyPr/>
            <a:lstStyle/>
            <a:p>
              <a:endParaRPr lang="en-US"/>
            </a:p>
          </p:txBody>
        </p:sp>
      </p:grpSp>
      <p:grpSp>
        <p:nvGrpSpPr>
          <p:cNvPr id="82" name="Group 82"/>
          <p:cNvGrpSpPr/>
          <p:nvPr/>
        </p:nvGrpSpPr>
        <p:grpSpPr>
          <a:xfrm>
            <a:off x="6384791" y="5294290"/>
            <a:ext cx="928688" cy="401836"/>
            <a:chOff x="0" y="0"/>
            <a:chExt cx="1238250" cy="535781"/>
          </a:xfrm>
        </p:grpSpPr>
        <p:sp>
          <p:nvSpPr>
            <p:cNvPr id="83" name="Freeform 83"/>
            <p:cNvSpPr/>
            <p:nvPr/>
          </p:nvSpPr>
          <p:spPr>
            <a:xfrm>
              <a:off x="0" y="0"/>
              <a:ext cx="1238250" cy="535781"/>
            </a:xfrm>
            <a:custGeom>
              <a:avLst/>
              <a:gdLst/>
              <a:ahLst/>
              <a:cxnLst/>
              <a:rect l="l" t="t" r="r" b="b"/>
              <a:pathLst>
                <a:path w="1238250" h="535781">
                  <a:moveTo>
                    <a:pt x="0" y="0"/>
                  </a:moveTo>
                  <a:lnTo>
                    <a:pt x="1238250" y="0"/>
                  </a:lnTo>
                  <a:lnTo>
                    <a:pt x="1238250" y="535781"/>
                  </a:lnTo>
                  <a:lnTo>
                    <a:pt x="0" y="535781"/>
                  </a:lnTo>
                  <a:close/>
                </a:path>
              </a:pathLst>
            </a:custGeom>
            <a:blipFill>
              <a:blip r:embed="rId19"/>
              <a:stretch>
                <a:fillRect/>
              </a:stretch>
            </a:blipFill>
          </p:spPr>
          <p:txBody>
            <a:bodyPr/>
            <a:lstStyle/>
            <a:p>
              <a:endParaRPr lang="en-US"/>
            </a:p>
          </p:txBody>
        </p:sp>
      </p:grpSp>
      <p:grpSp>
        <p:nvGrpSpPr>
          <p:cNvPr id="84" name="Group 84"/>
          <p:cNvGrpSpPr/>
          <p:nvPr/>
        </p:nvGrpSpPr>
        <p:grpSpPr>
          <a:xfrm>
            <a:off x="6384791" y="6268519"/>
            <a:ext cx="928688" cy="994544"/>
            <a:chOff x="0" y="0"/>
            <a:chExt cx="1238250" cy="1326059"/>
          </a:xfrm>
        </p:grpSpPr>
        <p:sp>
          <p:nvSpPr>
            <p:cNvPr id="85" name="Freeform 85"/>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20"/>
              <a:stretch>
                <a:fillRect/>
              </a:stretch>
            </a:blipFill>
          </p:spPr>
          <p:txBody>
            <a:bodyPr/>
            <a:lstStyle/>
            <a:p>
              <a:endParaRPr lang="en-US"/>
            </a:p>
          </p:txBody>
        </p:sp>
      </p:grpSp>
      <p:grpSp>
        <p:nvGrpSpPr>
          <p:cNvPr id="86" name="Group 86"/>
          <p:cNvGrpSpPr/>
          <p:nvPr/>
        </p:nvGrpSpPr>
        <p:grpSpPr>
          <a:xfrm>
            <a:off x="6611010" y="6436863"/>
            <a:ext cx="464344" cy="602754"/>
            <a:chOff x="0" y="0"/>
            <a:chExt cx="619125" cy="803672"/>
          </a:xfrm>
        </p:grpSpPr>
        <p:sp>
          <p:nvSpPr>
            <p:cNvPr id="87" name="Freeform 87"/>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1"/>
              <a:stretch>
                <a:fillRect/>
              </a:stretch>
            </a:blipFill>
          </p:spPr>
          <p:txBody>
            <a:bodyPr/>
            <a:lstStyle/>
            <a:p>
              <a:endParaRPr lang="en-US"/>
            </a:p>
          </p:txBody>
        </p:sp>
      </p:grpSp>
      <p:grpSp>
        <p:nvGrpSpPr>
          <p:cNvPr id="88" name="Group 88"/>
          <p:cNvGrpSpPr/>
          <p:nvPr/>
        </p:nvGrpSpPr>
        <p:grpSpPr>
          <a:xfrm>
            <a:off x="6384791" y="7563677"/>
            <a:ext cx="928688" cy="803672"/>
            <a:chOff x="0" y="0"/>
            <a:chExt cx="1238250" cy="1071562"/>
          </a:xfrm>
        </p:grpSpPr>
        <p:sp>
          <p:nvSpPr>
            <p:cNvPr id="89" name="Freeform 89"/>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22"/>
              <a:stretch>
                <a:fillRect/>
              </a:stretch>
            </a:blipFill>
          </p:spPr>
          <p:txBody>
            <a:bodyPr/>
            <a:lstStyle/>
            <a:p>
              <a:endParaRPr lang="en-US"/>
            </a:p>
          </p:txBody>
        </p:sp>
      </p:grpSp>
      <p:grpSp>
        <p:nvGrpSpPr>
          <p:cNvPr id="90" name="Group 90"/>
          <p:cNvGrpSpPr/>
          <p:nvPr/>
        </p:nvGrpSpPr>
        <p:grpSpPr>
          <a:xfrm>
            <a:off x="6611010" y="7540271"/>
            <a:ext cx="464344" cy="602754"/>
            <a:chOff x="0" y="0"/>
            <a:chExt cx="619125" cy="803672"/>
          </a:xfrm>
        </p:grpSpPr>
        <p:sp>
          <p:nvSpPr>
            <p:cNvPr id="91" name="Freeform 91"/>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3"/>
              <a:stretch>
                <a:fillRect/>
              </a:stretch>
            </a:blipFill>
          </p:spPr>
          <p:txBody>
            <a:bodyPr/>
            <a:lstStyle/>
            <a:p>
              <a:endParaRPr lang="en-US"/>
            </a:p>
          </p:txBody>
        </p:sp>
      </p:grpSp>
      <p:grpSp>
        <p:nvGrpSpPr>
          <p:cNvPr id="92" name="Group 92"/>
          <p:cNvGrpSpPr/>
          <p:nvPr/>
        </p:nvGrpSpPr>
        <p:grpSpPr>
          <a:xfrm>
            <a:off x="12574904" y="6774533"/>
            <a:ext cx="1002275" cy="1002275"/>
            <a:chOff x="0" y="0"/>
            <a:chExt cx="9525000" cy="9525000"/>
          </a:xfrm>
        </p:grpSpPr>
        <p:sp>
          <p:nvSpPr>
            <p:cNvPr id="93" name="Freeform 93"/>
            <p:cNvSpPr/>
            <p:nvPr/>
          </p:nvSpPr>
          <p:spPr>
            <a:xfrm>
              <a:off x="0" y="0"/>
              <a:ext cx="9525000" cy="9525000"/>
            </a:xfrm>
            <a:custGeom>
              <a:avLst/>
              <a:gdLst/>
              <a:ahLst/>
              <a:cxnLst/>
              <a:rect l="l" t="t" r="r" b="b"/>
              <a:pathLst>
                <a:path w="9525000" h="9525000">
                  <a:moveTo>
                    <a:pt x="4762500" y="0"/>
                  </a:moveTo>
                  <a:cubicBezTo>
                    <a:pt x="2132244" y="0"/>
                    <a:pt x="0" y="2132244"/>
                    <a:pt x="0" y="4762500"/>
                  </a:cubicBezTo>
                  <a:cubicBezTo>
                    <a:pt x="0" y="7392756"/>
                    <a:pt x="2132244" y="9525000"/>
                    <a:pt x="4762500" y="9525000"/>
                  </a:cubicBezTo>
                  <a:cubicBezTo>
                    <a:pt x="7392756" y="9525000"/>
                    <a:pt x="9525000" y="7392756"/>
                    <a:pt x="9525000" y="4762500"/>
                  </a:cubicBezTo>
                  <a:cubicBezTo>
                    <a:pt x="9525000" y="2132244"/>
                    <a:pt x="7392756" y="0"/>
                    <a:pt x="4762500" y="0"/>
                  </a:cubicBezTo>
                  <a:close/>
                </a:path>
              </a:pathLst>
            </a:custGeom>
            <a:solidFill>
              <a:srgbClr val="000048"/>
            </a:solidFill>
          </p:spPr>
          <p:txBody>
            <a:bodyPr/>
            <a:lstStyle/>
            <a:p>
              <a:endParaRPr lang="en-US"/>
            </a:p>
          </p:txBody>
        </p:sp>
        <p:sp>
          <p:nvSpPr>
            <p:cNvPr id="94" name="TextBox 94"/>
            <p:cNvSpPr txBox="1"/>
            <p:nvPr/>
          </p:nvSpPr>
          <p:spPr>
            <a:xfrm>
              <a:off x="0" y="-38100"/>
              <a:ext cx="9525000" cy="9563100"/>
            </a:xfrm>
            <a:prstGeom prst="rect">
              <a:avLst/>
            </a:prstGeom>
          </p:spPr>
          <p:txBody>
            <a:bodyPr lIns="50800" tIns="50800" rIns="50800" bIns="50800" rtlCol="0" anchor="ctr"/>
            <a:lstStyle/>
            <a:p>
              <a:pPr algn="l">
                <a:lnSpc>
                  <a:spcPts val="1679"/>
                </a:lnSpc>
              </a:pPr>
              <a:endParaRPr/>
            </a:p>
          </p:txBody>
        </p:sp>
      </p:grpSp>
      <p:sp>
        <p:nvSpPr>
          <p:cNvPr id="95" name="Freeform 95"/>
          <p:cNvSpPr/>
          <p:nvPr/>
        </p:nvSpPr>
        <p:spPr>
          <a:xfrm>
            <a:off x="12679141" y="7011070"/>
            <a:ext cx="793802" cy="529201"/>
          </a:xfrm>
          <a:custGeom>
            <a:avLst/>
            <a:gdLst/>
            <a:ahLst/>
            <a:cxnLst/>
            <a:rect l="l" t="t" r="r" b="b"/>
            <a:pathLst>
              <a:path w="793802" h="529201">
                <a:moveTo>
                  <a:pt x="0" y="0"/>
                </a:moveTo>
                <a:lnTo>
                  <a:pt x="793801" y="0"/>
                </a:lnTo>
                <a:lnTo>
                  <a:pt x="793801" y="529201"/>
                </a:lnTo>
                <a:lnTo>
                  <a:pt x="0" y="529201"/>
                </a:lnTo>
                <a:lnTo>
                  <a:pt x="0" y="0"/>
                </a:lnTo>
                <a:close/>
              </a:path>
            </a:pathLst>
          </a:custGeom>
          <a:blipFill>
            <a:blip r:embed="rId24"/>
            <a:stretch>
              <a:fillRect/>
            </a:stretch>
          </a:blipFill>
        </p:spPr>
        <p:txBody>
          <a:bodyPr/>
          <a:lstStyle/>
          <a:p>
            <a:endParaRPr lang="en-US"/>
          </a:p>
        </p:txBody>
      </p:sp>
      <p:sp>
        <p:nvSpPr>
          <p:cNvPr id="96" name="TextBox 96"/>
          <p:cNvSpPr txBox="1"/>
          <p:nvPr/>
        </p:nvSpPr>
        <p:spPr>
          <a:xfrm>
            <a:off x="14955179" y="5450494"/>
            <a:ext cx="3031137" cy="292772"/>
          </a:xfrm>
          <a:prstGeom prst="rect">
            <a:avLst/>
          </a:prstGeom>
        </p:spPr>
        <p:txBody>
          <a:bodyPr lIns="0" tIns="0" rIns="0" bIns="0" rtlCol="0" anchor="t">
            <a:spAutoFit/>
          </a:bodyPr>
          <a:lstStyle/>
          <a:p>
            <a:pPr marL="0" lvl="0" indent="0" algn="r">
              <a:lnSpc>
                <a:spcPts val="2239"/>
              </a:lnSpc>
              <a:spcBef>
                <a:spcPct val="0"/>
              </a:spcBef>
            </a:pPr>
            <a:r>
              <a:rPr lang="en-US" sz="1599">
                <a:solidFill>
                  <a:srgbClr val="00134C"/>
                </a:solidFill>
                <a:latin typeface="Calibri (MS)"/>
                <a:ea typeface="Calibri (MS)"/>
                <a:cs typeface="Calibri (MS)"/>
                <a:sym typeface="Calibri (MS)"/>
              </a:rPr>
              <a:t>(University</a:t>
            </a:r>
            <a:r>
              <a:rPr lang="en-US" sz="1599" u="none" strike="noStrike">
                <a:solidFill>
                  <a:srgbClr val="00134C"/>
                </a:solidFill>
                <a:latin typeface="Calibri (MS)"/>
                <a:ea typeface="Calibri (MS)"/>
                <a:cs typeface="Calibri (MS)"/>
                <a:sym typeface="Calibri (MS)"/>
              </a:rPr>
              <a:t> of Portsmouth,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33562" cy="793626"/>
            <a:chOff x="0" y="0"/>
            <a:chExt cx="2444750" cy="1058168"/>
          </a:xfrm>
        </p:grpSpPr>
        <p:sp>
          <p:nvSpPr>
            <p:cNvPr id="3" name="Freeform 3"/>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
              <a:stretch>
                <a:fillRect/>
              </a:stretch>
            </a:blipFill>
          </p:spPr>
          <p:txBody>
            <a:bodyPr/>
            <a:lstStyle/>
            <a:p>
              <a:endParaRPr lang="en-US"/>
            </a:p>
          </p:txBody>
        </p:sp>
      </p:grpSp>
      <p:sp>
        <p:nvSpPr>
          <p:cNvPr id="4" name="TextBox 4"/>
          <p:cNvSpPr txBox="1"/>
          <p:nvPr/>
        </p:nvSpPr>
        <p:spPr>
          <a:xfrm>
            <a:off x="292608" y="118683"/>
            <a:ext cx="1060704" cy="422910"/>
          </a:xfrm>
          <a:prstGeom prst="rect">
            <a:avLst/>
          </a:prstGeom>
        </p:spPr>
        <p:txBody>
          <a:bodyPr lIns="0" tIns="0" rIns="0" bIns="0" rtlCol="0" anchor="t">
            <a:spAutoFit/>
          </a:bodyPr>
          <a:lstStyle/>
          <a:p>
            <a:pPr marL="0" lvl="0" indent="0" algn="l">
              <a:lnSpc>
                <a:spcPts val="3000"/>
              </a:lnSpc>
              <a:spcBef>
                <a:spcPct val="0"/>
              </a:spcBef>
            </a:pPr>
            <a:r>
              <a:rPr lang="en-US" sz="2400" b="1" u="none" strike="noStrike" dirty="0">
                <a:solidFill>
                  <a:srgbClr val="FFFFFF"/>
                </a:solidFill>
                <a:latin typeface="Calibri (MS) Bold"/>
                <a:ea typeface="Calibri (MS) Bold"/>
                <a:cs typeface="Calibri (MS) Bold"/>
                <a:sym typeface="Calibri (MS) Bold"/>
              </a:rPr>
              <a:t>Slide 4</a:t>
            </a:r>
          </a:p>
        </p:txBody>
      </p:sp>
      <p:sp>
        <p:nvSpPr>
          <p:cNvPr id="5" name="TextBox 5"/>
          <p:cNvSpPr txBox="1"/>
          <p:nvPr/>
        </p:nvSpPr>
        <p:spPr>
          <a:xfrm>
            <a:off x="2029968" y="57795"/>
            <a:ext cx="8522208" cy="1336601"/>
          </a:xfrm>
          <a:prstGeom prst="rect">
            <a:avLst/>
          </a:prstGeom>
        </p:spPr>
        <p:txBody>
          <a:bodyPr lIns="0" tIns="0" rIns="0" bIns="0" rtlCol="0" anchor="t">
            <a:spAutoFit/>
          </a:bodyPr>
          <a:lstStyle/>
          <a:p>
            <a:pPr marL="0" lvl="0" indent="0" algn="l">
              <a:lnSpc>
                <a:spcPts val="4999"/>
              </a:lnSpc>
              <a:spcBef>
                <a:spcPct val="0"/>
              </a:spcBef>
            </a:pPr>
            <a:r>
              <a:rPr lang="en-US" sz="3999" b="1" u="none" strike="noStrike">
                <a:solidFill>
                  <a:srgbClr val="000048"/>
                </a:solidFill>
                <a:latin typeface="Calibri (MS) Bold"/>
                <a:ea typeface="Calibri (MS) Bold"/>
                <a:cs typeface="Calibri (MS) Bold"/>
                <a:sym typeface="Calibri (MS) Bold"/>
              </a:rPr>
              <a:t>Why This Represents a Major </a:t>
            </a:r>
            <a:r>
              <a:rPr lang="en-US" sz="3999" b="1" u="none" strike="noStrike">
                <a:solidFill>
                  <a:srgbClr val="7B0019"/>
                </a:solidFill>
                <a:latin typeface="Calibri (MS) Bold"/>
                <a:ea typeface="Calibri (MS) Bold"/>
                <a:cs typeface="Calibri (MS) Bold"/>
                <a:sym typeface="Calibri (MS) Bold"/>
              </a:rPr>
              <a:t>Quality Assurance Failure</a:t>
            </a:r>
          </a:p>
        </p:txBody>
      </p:sp>
      <p:grpSp>
        <p:nvGrpSpPr>
          <p:cNvPr id="6" name="Group 6"/>
          <p:cNvGrpSpPr/>
          <p:nvPr/>
        </p:nvGrpSpPr>
        <p:grpSpPr>
          <a:xfrm>
            <a:off x="1821656" y="1443376"/>
            <a:ext cx="1845469" cy="210964"/>
            <a:chOff x="0" y="0"/>
            <a:chExt cx="2460625" cy="281285"/>
          </a:xfrm>
        </p:grpSpPr>
        <p:sp>
          <p:nvSpPr>
            <p:cNvPr id="7" name="Freeform 7"/>
            <p:cNvSpPr/>
            <p:nvPr/>
          </p:nvSpPr>
          <p:spPr>
            <a:xfrm>
              <a:off x="0" y="0"/>
              <a:ext cx="2460625" cy="281285"/>
            </a:xfrm>
            <a:custGeom>
              <a:avLst/>
              <a:gdLst/>
              <a:ahLst/>
              <a:cxnLst/>
              <a:rect l="l" t="t" r="r" b="b"/>
              <a:pathLst>
                <a:path w="2460625" h="281285">
                  <a:moveTo>
                    <a:pt x="0" y="0"/>
                  </a:moveTo>
                  <a:lnTo>
                    <a:pt x="2460625" y="0"/>
                  </a:lnTo>
                  <a:lnTo>
                    <a:pt x="2460625"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676656" y="1669230"/>
            <a:ext cx="9180576" cy="746088"/>
          </a:xfrm>
          <a:prstGeom prst="rect">
            <a:avLst/>
          </a:prstGeom>
        </p:spPr>
        <p:txBody>
          <a:bodyPr lIns="0" tIns="0" rIns="0" bIns="0" rtlCol="0" anchor="t">
            <a:spAutoFit/>
          </a:bodyPr>
          <a:lstStyle/>
          <a:p>
            <a:pPr marL="0" lvl="0" indent="0" algn="l">
              <a:lnSpc>
                <a:spcPts val="2900"/>
              </a:lnSpc>
              <a:spcBef>
                <a:spcPct val="0"/>
              </a:spcBef>
            </a:pPr>
            <a:r>
              <a:rPr lang="en-US" sz="2000" u="none" strike="noStrike">
                <a:solidFill>
                  <a:srgbClr val="000048"/>
                </a:solidFill>
                <a:latin typeface="Calibri (MS)"/>
                <a:ea typeface="Calibri (MS)"/>
                <a:cs typeface="Calibri (MS)"/>
                <a:sym typeface="Calibri (MS)"/>
              </a:rPr>
              <a:t>The Lucy Letby case reveals how multiple organisational and governance weaknesses combined to allow preventable harm to continue (Thirlwall Inquiry, 2025).</a:t>
            </a:r>
          </a:p>
        </p:txBody>
      </p:sp>
      <p:grpSp>
        <p:nvGrpSpPr>
          <p:cNvPr id="9" name="Group 9"/>
          <p:cNvGrpSpPr/>
          <p:nvPr/>
        </p:nvGrpSpPr>
        <p:grpSpPr>
          <a:xfrm>
            <a:off x="11407619" y="1376288"/>
            <a:ext cx="6336187" cy="1396380"/>
            <a:chOff x="0" y="0"/>
            <a:chExt cx="8448250" cy="1861840"/>
          </a:xfrm>
        </p:grpSpPr>
        <p:sp>
          <p:nvSpPr>
            <p:cNvPr id="10" name="Freeform 10"/>
            <p:cNvSpPr/>
            <p:nvPr/>
          </p:nvSpPr>
          <p:spPr>
            <a:xfrm>
              <a:off x="0" y="0"/>
              <a:ext cx="8448249" cy="1861840"/>
            </a:xfrm>
            <a:custGeom>
              <a:avLst/>
              <a:gdLst/>
              <a:ahLst/>
              <a:cxnLst/>
              <a:rect l="l" t="t" r="r" b="b"/>
              <a:pathLst>
                <a:path w="8448249" h="1861840">
                  <a:moveTo>
                    <a:pt x="0" y="0"/>
                  </a:moveTo>
                  <a:lnTo>
                    <a:pt x="8448249" y="0"/>
                  </a:lnTo>
                  <a:lnTo>
                    <a:pt x="8448249" y="1861840"/>
                  </a:lnTo>
                  <a:lnTo>
                    <a:pt x="0" y="1861840"/>
                  </a:lnTo>
                  <a:close/>
                </a:path>
              </a:pathLst>
            </a:custGeom>
            <a:blipFill>
              <a:blip r:embed="rId4"/>
              <a:stretch>
                <a:fillRect l="-7781" r="-7781"/>
              </a:stretch>
            </a:blipFill>
          </p:spPr>
          <p:txBody>
            <a:bodyPr/>
            <a:lstStyle/>
            <a:p>
              <a:endParaRPr lang="en-US"/>
            </a:p>
          </p:txBody>
        </p:sp>
      </p:grpSp>
      <p:sp>
        <p:nvSpPr>
          <p:cNvPr id="11" name="TextBox 11"/>
          <p:cNvSpPr txBox="1"/>
          <p:nvPr/>
        </p:nvSpPr>
        <p:spPr>
          <a:xfrm>
            <a:off x="11740896" y="1631902"/>
            <a:ext cx="5468112" cy="641929"/>
          </a:xfrm>
          <a:prstGeom prst="rect">
            <a:avLst/>
          </a:prstGeom>
        </p:spPr>
        <p:txBody>
          <a:bodyPr lIns="0" tIns="0" rIns="0" bIns="0" rtlCol="0" anchor="t">
            <a:spAutoFit/>
          </a:bodyPr>
          <a:lstStyle/>
          <a:p>
            <a:pPr marL="0" lvl="0" indent="0" algn="l">
              <a:lnSpc>
                <a:spcPts val="2436"/>
              </a:lnSpc>
              <a:spcBef>
                <a:spcPct val="0"/>
              </a:spcBef>
            </a:pPr>
            <a:r>
              <a:rPr lang="en-US" sz="1804" b="1" i="1">
                <a:solidFill>
                  <a:srgbClr val="000048"/>
                </a:solidFill>
                <a:latin typeface="Calibri (MS) Bold Italics"/>
                <a:ea typeface="Calibri (MS) Bold Italics"/>
                <a:cs typeface="Calibri (MS) Bold Italics"/>
                <a:sym typeface="Calibri (MS) Bold Italics"/>
              </a:rPr>
              <a:t>“</a:t>
            </a:r>
            <a:r>
              <a:rPr lang="en-US" sz="1804" b="1" i="1" u="none" strike="noStrike">
                <a:solidFill>
                  <a:srgbClr val="000048"/>
                </a:solidFill>
                <a:latin typeface="Calibri (MS) Bold Italics"/>
                <a:ea typeface="Calibri (MS) Bold Italics"/>
                <a:cs typeface="Calibri (MS) Bold Italics"/>
                <a:sym typeface="Calibri (MS) Bold Italics"/>
              </a:rPr>
              <a:t>A system is only as safe as its ability to detect, respond and learn from early warnings.”</a:t>
            </a:r>
          </a:p>
        </p:txBody>
      </p:sp>
      <p:sp>
        <p:nvSpPr>
          <p:cNvPr id="12" name="TextBox 12"/>
          <p:cNvSpPr txBox="1"/>
          <p:nvPr/>
        </p:nvSpPr>
        <p:spPr>
          <a:xfrm>
            <a:off x="11301984" y="3150226"/>
            <a:ext cx="201168" cy="361931"/>
          </a:xfrm>
          <a:prstGeom prst="rect">
            <a:avLst/>
          </a:prstGeom>
        </p:spPr>
        <p:txBody>
          <a:bodyPr lIns="0" tIns="0" rIns="0" bIns="0" rtlCol="0" anchor="t">
            <a:spAutoFit/>
          </a:bodyPr>
          <a:lstStyle/>
          <a:p>
            <a:pPr marL="0" lvl="0" indent="0" algn="ctr">
              <a:lnSpc>
                <a:spcPts val="2509"/>
              </a:lnSpc>
              <a:spcBef>
                <a:spcPct val="0"/>
              </a:spcBef>
            </a:pPr>
            <a:r>
              <a:rPr lang="en-US" sz="2090" b="1" u="none" strike="noStrike">
                <a:solidFill>
                  <a:srgbClr val="FFFFFF"/>
                </a:solidFill>
                <a:latin typeface="Calibri (MS) Bold"/>
                <a:ea typeface="Calibri (MS) Bold"/>
                <a:cs typeface="Calibri (MS) Bold"/>
                <a:sym typeface="Calibri (MS) Bold"/>
              </a:rPr>
              <a:t>4</a:t>
            </a:r>
          </a:p>
        </p:txBody>
      </p:sp>
      <p:sp>
        <p:nvSpPr>
          <p:cNvPr id="13" name="TextBox 13"/>
          <p:cNvSpPr txBox="1"/>
          <p:nvPr/>
        </p:nvSpPr>
        <p:spPr>
          <a:xfrm>
            <a:off x="11301984" y="6351544"/>
            <a:ext cx="201168" cy="361931"/>
          </a:xfrm>
          <a:prstGeom prst="rect">
            <a:avLst/>
          </a:prstGeom>
        </p:spPr>
        <p:txBody>
          <a:bodyPr lIns="0" tIns="0" rIns="0" bIns="0" rtlCol="0" anchor="t">
            <a:spAutoFit/>
          </a:bodyPr>
          <a:lstStyle/>
          <a:p>
            <a:pPr marL="0" lvl="0" indent="0" algn="ctr">
              <a:lnSpc>
                <a:spcPts val="2509"/>
              </a:lnSpc>
              <a:spcBef>
                <a:spcPct val="0"/>
              </a:spcBef>
            </a:pPr>
            <a:r>
              <a:rPr lang="en-US" sz="2090" b="1" u="none" strike="noStrike">
                <a:solidFill>
                  <a:srgbClr val="FFFFFF"/>
                </a:solidFill>
                <a:latin typeface="Calibri (MS) Bold"/>
                <a:ea typeface="Calibri (MS) Bold"/>
                <a:cs typeface="Calibri (MS) Bold"/>
                <a:sym typeface="Calibri (MS) Bold"/>
              </a:rPr>
              <a:t>4</a:t>
            </a:r>
          </a:p>
        </p:txBody>
      </p:sp>
      <p:sp>
        <p:nvSpPr>
          <p:cNvPr id="14" name="TextBox 14"/>
          <p:cNvSpPr txBox="1"/>
          <p:nvPr/>
        </p:nvSpPr>
        <p:spPr>
          <a:xfrm>
            <a:off x="15453360" y="2297449"/>
            <a:ext cx="1938826" cy="265714"/>
          </a:xfrm>
          <a:prstGeom prst="rect">
            <a:avLst/>
          </a:prstGeom>
        </p:spPr>
        <p:txBody>
          <a:bodyPr lIns="0" tIns="0" rIns="0" bIns="0" rtlCol="0" anchor="t">
            <a:spAutoFit/>
          </a:bodyPr>
          <a:lstStyle/>
          <a:p>
            <a:pPr marL="0" lvl="0" indent="0" algn="r">
              <a:lnSpc>
                <a:spcPts val="2159"/>
              </a:lnSpc>
              <a:spcBef>
                <a:spcPct val="0"/>
              </a:spcBef>
            </a:pPr>
            <a:r>
              <a:rPr lang="en-US" sz="1599" u="none" strike="noStrike" dirty="0">
                <a:solidFill>
                  <a:srgbClr val="000048"/>
                </a:solidFill>
                <a:latin typeface="Calibri (MS)"/>
                <a:ea typeface="Calibri (MS)"/>
                <a:cs typeface="Calibri (MS)"/>
                <a:sym typeface="Calibri (MS)"/>
              </a:rPr>
              <a:t>(NHS England, 2023)</a:t>
            </a:r>
          </a:p>
        </p:txBody>
      </p:sp>
      <p:grpSp>
        <p:nvGrpSpPr>
          <p:cNvPr id="15" name="Group 15"/>
          <p:cNvGrpSpPr/>
          <p:nvPr/>
        </p:nvGrpSpPr>
        <p:grpSpPr>
          <a:xfrm>
            <a:off x="190500" y="2809875"/>
            <a:ext cx="3467100" cy="5334000"/>
            <a:chOff x="0" y="0"/>
            <a:chExt cx="4622800" cy="7112000"/>
          </a:xfrm>
        </p:grpSpPr>
        <p:sp>
          <p:nvSpPr>
            <p:cNvPr id="16" name="Freeform 16"/>
            <p:cNvSpPr/>
            <p:nvPr/>
          </p:nvSpPr>
          <p:spPr>
            <a:xfrm>
              <a:off x="0" y="0"/>
              <a:ext cx="4622800" cy="7112000"/>
            </a:xfrm>
            <a:custGeom>
              <a:avLst/>
              <a:gdLst/>
              <a:ahLst/>
              <a:cxnLst/>
              <a:rect l="l" t="t" r="r" b="b"/>
              <a:pathLst>
                <a:path w="4622800" h="7112000">
                  <a:moveTo>
                    <a:pt x="462280" y="0"/>
                  </a:moveTo>
                  <a:lnTo>
                    <a:pt x="4160520" y="0"/>
                  </a:lnTo>
                  <a:cubicBezTo>
                    <a:pt x="4283124" y="0"/>
                    <a:pt x="4400707" y="50742"/>
                    <a:pt x="4487401" y="141063"/>
                  </a:cubicBezTo>
                  <a:cubicBezTo>
                    <a:pt x="4574096" y="231384"/>
                    <a:pt x="4622800" y="353886"/>
                    <a:pt x="4622800" y="481620"/>
                  </a:cubicBezTo>
                  <a:lnTo>
                    <a:pt x="4622800" y="6630381"/>
                  </a:lnTo>
                  <a:cubicBezTo>
                    <a:pt x="4622800" y="6896371"/>
                    <a:pt x="4415830" y="7112000"/>
                    <a:pt x="4160520" y="7112000"/>
                  </a:cubicBezTo>
                  <a:lnTo>
                    <a:pt x="462280" y="7112000"/>
                  </a:lnTo>
                  <a:cubicBezTo>
                    <a:pt x="206970" y="7112000"/>
                    <a:pt x="0" y="6896371"/>
                    <a:pt x="0" y="6630381"/>
                  </a:cubicBezTo>
                  <a:lnTo>
                    <a:pt x="0" y="481620"/>
                  </a:lnTo>
                  <a:cubicBezTo>
                    <a:pt x="0" y="215628"/>
                    <a:pt x="206970" y="0"/>
                    <a:pt x="462280" y="0"/>
                  </a:cubicBezTo>
                  <a:close/>
                </a:path>
              </a:pathLst>
            </a:custGeom>
            <a:solidFill>
              <a:srgbClr val="F9E8EC">
                <a:alpha val="60000"/>
              </a:srgbClr>
            </a:solidFill>
          </p:spPr>
          <p:txBody>
            <a:bodyPr/>
            <a:lstStyle/>
            <a:p>
              <a:endParaRPr lang="en-US"/>
            </a:p>
          </p:txBody>
        </p:sp>
        <p:sp>
          <p:nvSpPr>
            <p:cNvPr id="17" name="TextBox 17"/>
            <p:cNvSpPr txBox="1"/>
            <p:nvPr/>
          </p:nvSpPr>
          <p:spPr>
            <a:xfrm>
              <a:off x="0" y="-38100"/>
              <a:ext cx="4622800" cy="7150100"/>
            </a:xfrm>
            <a:prstGeom prst="rect">
              <a:avLst/>
            </a:prstGeom>
          </p:spPr>
          <p:txBody>
            <a:bodyPr lIns="50800" tIns="50800" rIns="50800" bIns="50800" rtlCol="0" anchor="ctr"/>
            <a:lstStyle/>
            <a:p>
              <a:pPr algn="l">
                <a:lnSpc>
                  <a:spcPts val="1679"/>
                </a:lnSpc>
              </a:pPr>
              <a:endParaRPr/>
            </a:p>
          </p:txBody>
        </p:sp>
      </p:grpSp>
      <p:grpSp>
        <p:nvGrpSpPr>
          <p:cNvPr id="18" name="Group 18"/>
          <p:cNvGrpSpPr/>
          <p:nvPr/>
        </p:nvGrpSpPr>
        <p:grpSpPr>
          <a:xfrm>
            <a:off x="7312972" y="2809875"/>
            <a:ext cx="3583628" cy="5307211"/>
            <a:chOff x="0" y="0"/>
            <a:chExt cx="4902200" cy="7076281"/>
          </a:xfrm>
        </p:grpSpPr>
        <p:sp>
          <p:nvSpPr>
            <p:cNvPr id="19" name="Freeform 19"/>
            <p:cNvSpPr/>
            <p:nvPr/>
          </p:nvSpPr>
          <p:spPr>
            <a:xfrm>
              <a:off x="0" y="0"/>
              <a:ext cx="4902200" cy="7076281"/>
            </a:xfrm>
            <a:custGeom>
              <a:avLst/>
              <a:gdLst/>
              <a:ahLst/>
              <a:cxnLst/>
              <a:rect l="l" t="t" r="r" b="b"/>
              <a:pathLst>
                <a:path w="4902200" h="7076281">
                  <a:moveTo>
                    <a:pt x="490220" y="0"/>
                  </a:moveTo>
                  <a:lnTo>
                    <a:pt x="4411980" y="0"/>
                  </a:lnTo>
                  <a:cubicBezTo>
                    <a:pt x="4541994" y="0"/>
                    <a:pt x="4666684" y="52418"/>
                    <a:pt x="4758618" y="145723"/>
                  </a:cubicBezTo>
                  <a:cubicBezTo>
                    <a:pt x="4850552" y="239029"/>
                    <a:pt x="4902200" y="365577"/>
                    <a:pt x="4902200" y="497531"/>
                  </a:cubicBezTo>
                  <a:lnTo>
                    <a:pt x="4902200" y="6578750"/>
                  </a:lnTo>
                  <a:cubicBezTo>
                    <a:pt x="4902200" y="6710704"/>
                    <a:pt x="4850552" y="6837253"/>
                    <a:pt x="4758618" y="6930558"/>
                  </a:cubicBezTo>
                  <a:cubicBezTo>
                    <a:pt x="4666684" y="7023863"/>
                    <a:pt x="4541994" y="7076281"/>
                    <a:pt x="4411980" y="7076281"/>
                  </a:cubicBezTo>
                  <a:lnTo>
                    <a:pt x="490220" y="7076281"/>
                  </a:lnTo>
                  <a:cubicBezTo>
                    <a:pt x="360206" y="7076281"/>
                    <a:pt x="235516" y="7023863"/>
                    <a:pt x="143582" y="6930558"/>
                  </a:cubicBezTo>
                  <a:cubicBezTo>
                    <a:pt x="51648" y="6837253"/>
                    <a:pt x="0" y="6710704"/>
                    <a:pt x="0" y="6578750"/>
                  </a:cubicBezTo>
                  <a:lnTo>
                    <a:pt x="0" y="497531"/>
                  </a:lnTo>
                  <a:cubicBezTo>
                    <a:pt x="0" y="222752"/>
                    <a:pt x="219479" y="0"/>
                    <a:pt x="490220" y="0"/>
                  </a:cubicBezTo>
                  <a:close/>
                </a:path>
              </a:pathLst>
            </a:custGeom>
            <a:solidFill>
              <a:srgbClr val="F9E8EC">
                <a:alpha val="54902"/>
              </a:srgbClr>
            </a:solidFill>
          </p:spPr>
          <p:txBody>
            <a:bodyPr/>
            <a:lstStyle/>
            <a:p>
              <a:endParaRPr lang="en-US"/>
            </a:p>
          </p:txBody>
        </p:sp>
        <p:sp>
          <p:nvSpPr>
            <p:cNvPr id="20" name="TextBox 20"/>
            <p:cNvSpPr txBox="1"/>
            <p:nvPr/>
          </p:nvSpPr>
          <p:spPr>
            <a:xfrm>
              <a:off x="0" y="-38100"/>
              <a:ext cx="4902200" cy="7114381"/>
            </a:xfrm>
            <a:prstGeom prst="rect">
              <a:avLst/>
            </a:prstGeom>
          </p:spPr>
          <p:txBody>
            <a:bodyPr lIns="50800" tIns="50800" rIns="50800" bIns="50800" rtlCol="0" anchor="ctr"/>
            <a:lstStyle/>
            <a:p>
              <a:pPr algn="l">
                <a:lnSpc>
                  <a:spcPts val="1679"/>
                </a:lnSpc>
              </a:pPr>
              <a:endParaRPr/>
            </a:p>
          </p:txBody>
        </p:sp>
      </p:grpSp>
      <p:grpSp>
        <p:nvGrpSpPr>
          <p:cNvPr id="21" name="Group 21"/>
          <p:cNvGrpSpPr/>
          <p:nvPr/>
        </p:nvGrpSpPr>
        <p:grpSpPr>
          <a:xfrm>
            <a:off x="10858500" y="2809875"/>
            <a:ext cx="3524250" cy="5334000"/>
            <a:chOff x="0" y="0"/>
            <a:chExt cx="4699000" cy="7112000"/>
          </a:xfrm>
        </p:grpSpPr>
        <p:sp>
          <p:nvSpPr>
            <p:cNvPr id="22" name="Freeform 22"/>
            <p:cNvSpPr/>
            <p:nvPr/>
          </p:nvSpPr>
          <p:spPr>
            <a:xfrm>
              <a:off x="0" y="0"/>
              <a:ext cx="4699000" cy="7112000"/>
            </a:xfrm>
            <a:custGeom>
              <a:avLst/>
              <a:gdLst/>
              <a:ahLst/>
              <a:cxnLst/>
              <a:rect l="l" t="t" r="r" b="b"/>
              <a:pathLst>
                <a:path w="4699000" h="7112000">
                  <a:moveTo>
                    <a:pt x="469900" y="0"/>
                  </a:moveTo>
                  <a:lnTo>
                    <a:pt x="4229100" y="0"/>
                  </a:lnTo>
                  <a:cubicBezTo>
                    <a:pt x="4488619" y="0"/>
                    <a:pt x="4699000" y="210381"/>
                    <a:pt x="4699000" y="469900"/>
                  </a:cubicBezTo>
                  <a:lnTo>
                    <a:pt x="4699000" y="6642100"/>
                  </a:lnTo>
                  <a:cubicBezTo>
                    <a:pt x="4699000" y="6901618"/>
                    <a:pt x="4488619" y="7112000"/>
                    <a:pt x="4229100" y="7112000"/>
                  </a:cubicBezTo>
                  <a:lnTo>
                    <a:pt x="469900" y="7112000"/>
                  </a:lnTo>
                  <a:cubicBezTo>
                    <a:pt x="210381" y="7112000"/>
                    <a:pt x="0" y="6901618"/>
                    <a:pt x="0" y="6642100"/>
                  </a:cubicBezTo>
                  <a:lnTo>
                    <a:pt x="0" y="469900"/>
                  </a:lnTo>
                  <a:cubicBezTo>
                    <a:pt x="0" y="210381"/>
                    <a:pt x="210381" y="0"/>
                    <a:pt x="469900" y="0"/>
                  </a:cubicBezTo>
                  <a:close/>
                </a:path>
              </a:pathLst>
            </a:custGeom>
            <a:solidFill>
              <a:srgbClr val="E8EDF5">
                <a:alpha val="60000"/>
              </a:srgbClr>
            </a:solidFill>
          </p:spPr>
          <p:txBody>
            <a:bodyPr/>
            <a:lstStyle/>
            <a:p>
              <a:endParaRPr lang="en-US"/>
            </a:p>
          </p:txBody>
        </p:sp>
        <p:sp>
          <p:nvSpPr>
            <p:cNvPr id="23" name="TextBox 23"/>
            <p:cNvSpPr txBox="1"/>
            <p:nvPr/>
          </p:nvSpPr>
          <p:spPr>
            <a:xfrm>
              <a:off x="0" y="-38100"/>
              <a:ext cx="4699000" cy="7150100"/>
            </a:xfrm>
            <a:prstGeom prst="rect">
              <a:avLst/>
            </a:prstGeom>
          </p:spPr>
          <p:txBody>
            <a:bodyPr lIns="50800" tIns="50800" rIns="50800" bIns="50800" rtlCol="0" anchor="ctr"/>
            <a:lstStyle/>
            <a:p>
              <a:pPr algn="l">
                <a:lnSpc>
                  <a:spcPts val="1679"/>
                </a:lnSpc>
              </a:pPr>
              <a:endParaRPr/>
            </a:p>
          </p:txBody>
        </p:sp>
      </p:grpSp>
      <p:sp>
        <p:nvSpPr>
          <p:cNvPr id="24" name="Freeform 24"/>
          <p:cNvSpPr/>
          <p:nvPr/>
        </p:nvSpPr>
        <p:spPr>
          <a:xfrm>
            <a:off x="7545693" y="3094808"/>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5"/>
            <a:stretch>
              <a:fillRect l="-5246" t="-7388" r="-5246"/>
            </a:stretch>
          </a:blipFill>
        </p:spPr>
        <p:txBody>
          <a:bodyPr/>
          <a:lstStyle/>
          <a:p>
            <a:endParaRPr lang="en-US"/>
          </a:p>
        </p:txBody>
      </p:sp>
      <p:sp>
        <p:nvSpPr>
          <p:cNvPr id="25" name="TextBox 25"/>
          <p:cNvSpPr txBox="1"/>
          <p:nvPr/>
        </p:nvSpPr>
        <p:spPr>
          <a:xfrm>
            <a:off x="7656581" y="3137346"/>
            <a:ext cx="297918"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3</a:t>
            </a:r>
          </a:p>
        </p:txBody>
      </p:sp>
      <p:sp>
        <p:nvSpPr>
          <p:cNvPr id="26" name="Freeform 26"/>
          <p:cNvSpPr/>
          <p:nvPr/>
        </p:nvSpPr>
        <p:spPr>
          <a:xfrm>
            <a:off x="7637645" y="3725262"/>
            <a:ext cx="314994" cy="479981"/>
          </a:xfrm>
          <a:custGeom>
            <a:avLst/>
            <a:gdLst/>
            <a:ahLst/>
            <a:cxnLst/>
            <a:rect l="l" t="t" r="r" b="b"/>
            <a:pathLst>
              <a:path w="314994" h="479981">
                <a:moveTo>
                  <a:pt x="0" y="0"/>
                </a:moveTo>
                <a:lnTo>
                  <a:pt x="314995" y="0"/>
                </a:lnTo>
                <a:lnTo>
                  <a:pt x="314995" y="479981"/>
                </a:lnTo>
                <a:lnTo>
                  <a:pt x="0" y="479981"/>
                </a:lnTo>
                <a:lnTo>
                  <a:pt x="0" y="0"/>
                </a:lnTo>
                <a:close/>
              </a:path>
            </a:pathLst>
          </a:custGeom>
          <a:blipFill>
            <a:blip r:embed="rId6"/>
            <a:stretch>
              <a:fillRect l="-24859" r="-24859" b="-29220"/>
            </a:stretch>
          </a:blipFill>
        </p:spPr>
        <p:txBody>
          <a:bodyPr/>
          <a:lstStyle/>
          <a:p>
            <a:endParaRPr lang="en-US"/>
          </a:p>
        </p:txBody>
      </p:sp>
      <p:sp>
        <p:nvSpPr>
          <p:cNvPr id="27" name="TextBox 27"/>
          <p:cNvSpPr txBox="1"/>
          <p:nvPr/>
        </p:nvSpPr>
        <p:spPr>
          <a:xfrm>
            <a:off x="8135475" y="3109904"/>
            <a:ext cx="2627775" cy="1082731"/>
          </a:xfrm>
          <a:prstGeom prst="rect">
            <a:avLst/>
          </a:prstGeom>
        </p:spPr>
        <p:txBody>
          <a:bodyPr lIns="0" tIns="0" rIns="0" bIns="0" rtlCol="0" anchor="t">
            <a:spAutoFit/>
          </a:bodyPr>
          <a:lstStyle/>
          <a:p>
            <a:pPr algn="l">
              <a:lnSpc>
                <a:spcPts val="2800"/>
              </a:lnSpc>
            </a:pPr>
            <a:r>
              <a:rPr lang="en-US" sz="2000" b="1" spc="-40">
                <a:solidFill>
                  <a:srgbClr val="701127"/>
                </a:solidFill>
                <a:latin typeface="Calibri (MS) Bold"/>
                <a:ea typeface="Calibri (MS) Bold"/>
                <a:cs typeface="Calibri (MS) Bold"/>
                <a:sym typeface="Calibri (MS) Bold"/>
              </a:rPr>
              <a:t>Incident information was not converted into learning</a:t>
            </a:r>
          </a:p>
        </p:txBody>
      </p:sp>
      <p:sp>
        <p:nvSpPr>
          <p:cNvPr id="28" name="TextBox 28"/>
          <p:cNvSpPr txBox="1"/>
          <p:nvPr/>
        </p:nvSpPr>
        <p:spPr>
          <a:xfrm>
            <a:off x="7475240" y="4373718"/>
            <a:ext cx="3318471" cy="1425014"/>
          </a:xfrm>
          <a:prstGeom prst="rect">
            <a:avLst/>
          </a:prstGeom>
        </p:spPr>
        <p:txBody>
          <a:bodyPr lIns="0" tIns="0" rIns="0" bIns="0" rtlCol="0" anchor="t">
            <a:spAutoFit/>
          </a:bodyPr>
          <a:lstStyle/>
          <a:p>
            <a:pPr algn="l">
              <a:lnSpc>
                <a:spcPts val="2790"/>
              </a:lnSpc>
            </a:pPr>
            <a:r>
              <a:rPr lang="en-US" sz="1800" b="1">
                <a:solidFill>
                  <a:srgbClr val="000000"/>
                </a:solidFill>
                <a:latin typeface="Calibri (MS) Bold"/>
                <a:ea typeface="Calibri (MS) Bold"/>
                <a:cs typeface="Calibri (MS) Bold"/>
                <a:sym typeface="Calibri (MS) Bold"/>
              </a:rPr>
              <a:t>Unexpected deaths, concerns and incident records were not analysed collectively or escalated as a systems risk.</a:t>
            </a:r>
          </a:p>
        </p:txBody>
      </p:sp>
      <p:sp>
        <p:nvSpPr>
          <p:cNvPr id="29" name="Freeform 29"/>
          <p:cNvSpPr/>
          <p:nvPr/>
        </p:nvSpPr>
        <p:spPr>
          <a:xfrm>
            <a:off x="7369969" y="6301985"/>
            <a:ext cx="3369659" cy="1021598"/>
          </a:xfrm>
          <a:custGeom>
            <a:avLst/>
            <a:gdLst/>
            <a:ahLst/>
            <a:cxnLst/>
            <a:rect l="l" t="t" r="r" b="b"/>
            <a:pathLst>
              <a:path w="3369659" h="1021598">
                <a:moveTo>
                  <a:pt x="0" y="0"/>
                </a:moveTo>
                <a:lnTo>
                  <a:pt x="3369659" y="0"/>
                </a:lnTo>
                <a:lnTo>
                  <a:pt x="3369659" y="1021598"/>
                </a:lnTo>
                <a:lnTo>
                  <a:pt x="0" y="1021598"/>
                </a:lnTo>
                <a:lnTo>
                  <a:pt x="0" y="0"/>
                </a:lnTo>
                <a:close/>
              </a:path>
            </a:pathLst>
          </a:custGeom>
          <a:blipFill>
            <a:blip r:embed="rId7"/>
            <a:stretch>
              <a:fillRect t="-118289" b="-63785"/>
            </a:stretch>
          </a:blipFill>
        </p:spPr>
        <p:txBody>
          <a:bodyPr/>
          <a:lstStyle/>
          <a:p>
            <a:endParaRPr lang="en-US"/>
          </a:p>
        </p:txBody>
      </p:sp>
      <p:sp>
        <p:nvSpPr>
          <p:cNvPr id="30" name="Freeform 30"/>
          <p:cNvSpPr/>
          <p:nvPr/>
        </p:nvSpPr>
        <p:spPr>
          <a:xfrm>
            <a:off x="7475240" y="6376850"/>
            <a:ext cx="536779" cy="655621"/>
          </a:xfrm>
          <a:custGeom>
            <a:avLst/>
            <a:gdLst/>
            <a:ahLst/>
            <a:cxnLst/>
            <a:rect l="l" t="t" r="r" b="b"/>
            <a:pathLst>
              <a:path w="536779" h="655621">
                <a:moveTo>
                  <a:pt x="0" y="0"/>
                </a:moveTo>
                <a:lnTo>
                  <a:pt x="536779" y="0"/>
                </a:lnTo>
                <a:lnTo>
                  <a:pt x="536779" y="655621"/>
                </a:lnTo>
                <a:lnTo>
                  <a:pt x="0" y="655621"/>
                </a:lnTo>
                <a:lnTo>
                  <a:pt x="0" y="0"/>
                </a:lnTo>
                <a:close/>
              </a:path>
            </a:pathLst>
          </a:custGeom>
          <a:blipFill>
            <a:blip r:embed="rId8"/>
            <a:stretch>
              <a:fillRect l="-1891" r="-1891"/>
            </a:stretch>
          </a:blipFill>
        </p:spPr>
        <p:txBody>
          <a:bodyPr/>
          <a:lstStyle/>
          <a:p>
            <a:endParaRPr lang="en-US"/>
          </a:p>
        </p:txBody>
      </p:sp>
      <p:sp>
        <p:nvSpPr>
          <p:cNvPr id="31" name="TextBox 31"/>
          <p:cNvSpPr txBox="1"/>
          <p:nvPr/>
        </p:nvSpPr>
        <p:spPr>
          <a:xfrm>
            <a:off x="8040594" y="6281600"/>
            <a:ext cx="2753117" cy="1425015"/>
          </a:xfrm>
          <a:prstGeom prst="rect">
            <a:avLst/>
          </a:prstGeom>
        </p:spPr>
        <p:txBody>
          <a:bodyPr lIns="0" tIns="0" rIns="0" bIns="0" rtlCol="0" anchor="t">
            <a:spAutoFit/>
          </a:bodyPr>
          <a:lstStyle/>
          <a:p>
            <a:pPr algn="l">
              <a:lnSpc>
                <a:spcPts val="2789"/>
              </a:lnSpc>
            </a:pPr>
            <a:r>
              <a:rPr lang="en-US" sz="1799" b="1" spc="-35">
                <a:solidFill>
                  <a:srgbClr val="701127"/>
                </a:solidFill>
                <a:latin typeface="Calibri (MS) Bold"/>
                <a:ea typeface="Calibri (MS) Bold"/>
                <a:cs typeface="Calibri (MS) Bold"/>
                <a:sym typeface="Calibri (MS) Bold"/>
              </a:rPr>
              <a:t>Reporting has little value unless data are analysed, escalated and used to change practice.</a:t>
            </a:r>
          </a:p>
        </p:txBody>
      </p:sp>
      <p:sp>
        <p:nvSpPr>
          <p:cNvPr id="32" name="Freeform 32"/>
          <p:cNvSpPr/>
          <p:nvPr/>
        </p:nvSpPr>
        <p:spPr>
          <a:xfrm>
            <a:off x="7369969" y="7490118"/>
            <a:ext cx="3369659" cy="61899"/>
          </a:xfrm>
          <a:custGeom>
            <a:avLst/>
            <a:gdLst/>
            <a:ahLst/>
            <a:cxnLst/>
            <a:rect l="l" t="t" r="r" b="b"/>
            <a:pathLst>
              <a:path w="3369659" h="61899">
                <a:moveTo>
                  <a:pt x="0" y="0"/>
                </a:moveTo>
                <a:lnTo>
                  <a:pt x="3369659" y="0"/>
                </a:lnTo>
                <a:lnTo>
                  <a:pt x="3369659" y="61899"/>
                </a:lnTo>
                <a:lnTo>
                  <a:pt x="0" y="61899"/>
                </a:lnTo>
                <a:lnTo>
                  <a:pt x="0" y="0"/>
                </a:lnTo>
                <a:close/>
              </a:path>
            </a:pathLst>
          </a:custGeom>
          <a:blipFill>
            <a:blip r:embed="rId9"/>
            <a:stretch>
              <a:fillRect t="-41283" b="-41283"/>
            </a:stretch>
          </a:blipFill>
        </p:spPr>
        <p:txBody>
          <a:bodyPr/>
          <a:lstStyle/>
          <a:p>
            <a:endParaRPr lang="en-US"/>
          </a:p>
        </p:txBody>
      </p:sp>
      <p:sp>
        <p:nvSpPr>
          <p:cNvPr id="33" name="TextBox 33"/>
          <p:cNvSpPr txBox="1"/>
          <p:nvPr/>
        </p:nvSpPr>
        <p:spPr>
          <a:xfrm>
            <a:off x="8841232" y="7666145"/>
            <a:ext cx="2235481" cy="265714"/>
          </a:xfrm>
          <a:prstGeom prst="rect">
            <a:avLst/>
          </a:prstGeom>
        </p:spPr>
        <p:txBody>
          <a:bodyPr lIns="0" tIns="0" rIns="0" bIns="0" rtlCol="0" anchor="t">
            <a:spAutoFit/>
          </a:bodyPr>
          <a:lstStyle/>
          <a:p>
            <a:pPr algn="ctr">
              <a:lnSpc>
                <a:spcPts val="2239"/>
              </a:lnSpc>
            </a:pPr>
            <a:r>
              <a:rPr lang="en-US" sz="1599" spc="-31" dirty="0">
                <a:solidFill>
                  <a:srgbClr val="701127"/>
                </a:solidFill>
                <a:latin typeface="Calibri (MS)"/>
                <a:ea typeface="Calibri (MS)"/>
                <a:cs typeface="Calibri (MS)"/>
                <a:sym typeface="Calibri (MS)"/>
              </a:rPr>
              <a:t>(NHS England, 2023)</a:t>
            </a:r>
          </a:p>
        </p:txBody>
      </p:sp>
      <p:sp>
        <p:nvSpPr>
          <p:cNvPr id="34" name="Freeform 34"/>
          <p:cNvSpPr/>
          <p:nvPr/>
        </p:nvSpPr>
        <p:spPr>
          <a:xfrm>
            <a:off x="11152156" y="3079058"/>
            <a:ext cx="588740" cy="646204"/>
          </a:xfrm>
          <a:custGeom>
            <a:avLst/>
            <a:gdLst/>
            <a:ahLst/>
            <a:cxnLst/>
            <a:rect l="l" t="t" r="r" b="b"/>
            <a:pathLst>
              <a:path w="588740" h="646204">
                <a:moveTo>
                  <a:pt x="0" y="0"/>
                </a:moveTo>
                <a:lnTo>
                  <a:pt x="588740" y="0"/>
                </a:lnTo>
                <a:lnTo>
                  <a:pt x="588740" y="646204"/>
                </a:lnTo>
                <a:lnTo>
                  <a:pt x="0" y="646204"/>
                </a:lnTo>
                <a:lnTo>
                  <a:pt x="0" y="0"/>
                </a:lnTo>
                <a:close/>
              </a:path>
            </a:pathLst>
          </a:custGeom>
          <a:blipFill>
            <a:blip r:embed="rId10"/>
            <a:stretch>
              <a:fillRect l="-2458" t="-801" r="-2458"/>
            </a:stretch>
          </a:blipFill>
        </p:spPr>
        <p:txBody>
          <a:bodyPr/>
          <a:lstStyle/>
          <a:p>
            <a:endParaRPr lang="en-US"/>
          </a:p>
        </p:txBody>
      </p:sp>
      <p:sp>
        <p:nvSpPr>
          <p:cNvPr id="35" name="TextBox 35"/>
          <p:cNvSpPr txBox="1"/>
          <p:nvPr/>
        </p:nvSpPr>
        <p:spPr>
          <a:xfrm>
            <a:off x="11311509" y="3206731"/>
            <a:ext cx="248931" cy="422910"/>
          </a:xfrm>
          <a:prstGeom prst="rect">
            <a:avLst/>
          </a:prstGeom>
        </p:spPr>
        <p:txBody>
          <a:bodyPr lIns="0" tIns="0" rIns="0" bIns="0" rtlCol="0" anchor="t">
            <a:spAutoFit/>
          </a:bodyPr>
          <a:lstStyle/>
          <a:p>
            <a:pPr algn="ctr">
              <a:lnSpc>
                <a:spcPts val="3000"/>
              </a:lnSpc>
            </a:pPr>
            <a:r>
              <a:rPr lang="en-US" sz="2400" b="1" spc="-60">
                <a:solidFill>
                  <a:srgbClr val="FFFFFF"/>
                </a:solidFill>
                <a:latin typeface="Calibri (MS) Bold"/>
                <a:ea typeface="Calibri (MS) Bold"/>
                <a:cs typeface="Calibri (MS) Bold"/>
                <a:sym typeface="Calibri (MS) Bold"/>
              </a:rPr>
              <a:t>4</a:t>
            </a:r>
          </a:p>
        </p:txBody>
      </p:sp>
      <p:sp>
        <p:nvSpPr>
          <p:cNvPr id="36" name="Freeform 36"/>
          <p:cNvSpPr/>
          <p:nvPr/>
        </p:nvSpPr>
        <p:spPr>
          <a:xfrm>
            <a:off x="11132373" y="3839514"/>
            <a:ext cx="566144" cy="360015"/>
          </a:xfrm>
          <a:custGeom>
            <a:avLst/>
            <a:gdLst/>
            <a:ahLst/>
            <a:cxnLst/>
            <a:rect l="l" t="t" r="r" b="b"/>
            <a:pathLst>
              <a:path w="566144" h="360015">
                <a:moveTo>
                  <a:pt x="0" y="0"/>
                </a:moveTo>
                <a:lnTo>
                  <a:pt x="566145" y="0"/>
                </a:lnTo>
                <a:lnTo>
                  <a:pt x="566145" y="360014"/>
                </a:lnTo>
                <a:lnTo>
                  <a:pt x="0" y="360014"/>
                </a:lnTo>
                <a:lnTo>
                  <a:pt x="0" y="0"/>
                </a:lnTo>
                <a:close/>
              </a:path>
            </a:pathLst>
          </a:custGeom>
          <a:blipFill>
            <a:blip r:embed="rId11"/>
            <a:stretch>
              <a:fillRect t="-28627" b="-28627"/>
            </a:stretch>
          </a:blipFill>
        </p:spPr>
        <p:txBody>
          <a:bodyPr/>
          <a:lstStyle/>
          <a:p>
            <a:endParaRPr lang="en-US"/>
          </a:p>
        </p:txBody>
      </p:sp>
      <p:sp>
        <p:nvSpPr>
          <p:cNvPr id="37" name="TextBox 37"/>
          <p:cNvSpPr txBox="1"/>
          <p:nvPr/>
        </p:nvSpPr>
        <p:spPr>
          <a:xfrm>
            <a:off x="11868191" y="3096534"/>
            <a:ext cx="2354898" cy="673063"/>
          </a:xfrm>
          <a:prstGeom prst="rect">
            <a:avLst/>
          </a:prstGeom>
        </p:spPr>
        <p:txBody>
          <a:bodyPr lIns="0" tIns="0" rIns="0" bIns="0" rtlCol="0" anchor="t">
            <a:spAutoFit/>
          </a:bodyPr>
          <a:lstStyle/>
          <a:p>
            <a:pPr algn="l">
              <a:lnSpc>
                <a:spcPts val="2499"/>
              </a:lnSpc>
            </a:pPr>
            <a:r>
              <a:rPr lang="en-US" sz="1999" b="1" spc="-49">
                <a:solidFill>
                  <a:srgbClr val="0D2447"/>
                </a:solidFill>
                <a:latin typeface="Calibri (MS) Bold"/>
                <a:ea typeface="Calibri (MS) Bold"/>
                <a:cs typeface="Calibri (MS) Bold"/>
                <a:sym typeface="Calibri (MS) Bold"/>
              </a:rPr>
              <a:t>Culture did not support effective challenge</a:t>
            </a:r>
          </a:p>
        </p:txBody>
      </p:sp>
      <p:sp>
        <p:nvSpPr>
          <p:cNvPr id="38" name="TextBox 38"/>
          <p:cNvSpPr txBox="1"/>
          <p:nvPr/>
        </p:nvSpPr>
        <p:spPr>
          <a:xfrm>
            <a:off x="11100750" y="4373718"/>
            <a:ext cx="3105978" cy="1425015"/>
          </a:xfrm>
          <a:prstGeom prst="rect">
            <a:avLst/>
          </a:prstGeom>
        </p:spPr>
        <p:txBody>
          <a:bodyPr lIns="0" tIns="0" rIns="0" bIns="0" rtlCol="0" anchor="t">
            <a:spAutoFit/>
          </a:bodyPr>
          <a:lstStyle/>
          <a:p>
            <a:pPr algn="l">
              <a:lnSpc>
                <a:spcPts val="2789"/>
              </a:lnSpc>
            </a:pPr>
            <a:r>
              <a:rPr lang="en-US" sz="1799" b="1" spc="-44">
                <a:solidFill>
                  <a:srgbClr val="000000"/>
                </a:solidFill>
                <a:latin typeface="Calibri (MS) Bold"/>
                <a:ea typeface="Calibri (MS) Bold"/>
                <a:cs typeface="Calibri (MS) Bold"/>
                <a:sym typeface="Calibri (MS) Bold"/>
              </a:rPr>
              <a:t>Hierarchy, fear of conflict and concern about consequences discouraged staff from persistently challenging decisions.</a:t>
            </a:r>
          </a:p>
        </p:txBody>
      </p:sp>
      <p:sp>
        <p:nvSpPr>
          <p:cNvPr id="39" name="Freeform 39"/>
          <p:cNvSpPr/>
          <p:nvPr/>
        </p:nvSpPr>
        <p:spPr>
          <a:xfrm>
            <a:off x="10858500" y="5988093"/>
            <a:ext cx="3524250" cy="1325321"/>
          </a:xfrm>
          <a:custGeom>
            <a:avLst/>
            <a:gdLst/>
            <a:ahLst/>
            <a:cxnLst/>
            <a:rect l="l" t="t" r="r" b="b"/>
            <a:pathLst>
              <a:path w="3524250" h="1325321">
                <a:moveTo>
                  <a:pt x="0" y="0"/>
                </a:moveTo>
                <a:lnTo>
                  <a:pt x="3524250" y="0"/>
                </a:lnTo>
                <a:lnTo>
                  <a:pt x="3524250" y="1325321"/>
                </a:lnTo>
                <a:lnTo>
                  <a:pt x="0" y="1325321"/>
                </a:lnTo>
                <a:lnTo>
                  <a:pt x="0" y="0"/>
                </a:lnTo>
                <a:close/>
              </a:path>
            </a:pathLst>
          </a:custGeom>
          <a:blipFill>
            <a:blip r:embed="rId12"/>
            <a:stretch>
              <a:fillRect t="-66602" b="-65882"/>
            </a:stretch>
          </a:blipFill>
        </p:spPr>
        <p:txBody>
          <a:bodyPr/>
          <a:lstStyle/>
          <a:p>
            <a:endParaRPr lang="en-US"/>
          </a:p>
        </p:txBody>
      </p:sp>
      <p:sp>
        <p:nvSpPr>
          <p:cNvPr id="40" name="Freeform 40"/>
          <p:cNvSpPr/>
          <p:nvPr/>
        </p:nvSpPr>
        <p:spPr>
          <a:xfrm>
            <a:off x="10896600" y="6437997"/>
            <a:ext cx="511019" cy="543285"/>
          </a:xfrm>
          <a:custGeom>
            <a:avLst/>
            <a:gdLst/>
            <a:ahLst/>
            <a:cxnLst/>
            <a:rect l="l" t="t" r="r" b="b"/>
            <a:pathLst>
              <a:path w="511019" h="543285">
                <a:moveTo>
                  <a:pt x="0" y="0"/>
                </a:moveTo>
                <a:lnTo>
                  <a:pt x="511019" y="0"/>
                </a:lnTo>
                <a:lnTo>
                  <a:pt x="511019" y="543284"/>
                </a:lnTo>
                <a:lnTo>
                  <a:pt x="0" y="543284"/>
                </a:lnTo>
                <a:lnTo>
                  <a:pt x="0" y="0"/>
                </a:lnTo>
                <a:close/>
              </a:path>
            </a:pathLst>
          </a:custGeom>
          <a:blipFill>
            <a:blip r:embed="rId13"/>
            <a:stretch>
              <a:fillRect l="-10361" t="-3452" b="-3884"/>
            </a:stretch>
          </a:blipFill>
        </p:spPr>
        <p:txBody>
          <a:bodyPr/>
          <a:lstStyle/>
          <a:p>
            <a:endParaRPr lang="en-US"/>
          </a:p>
        </p:txBody>
      </p:sp>
      <p:sp>
        <p:nvSpPr>
          <p:cNvPr id="41" name="TextBox 41"/>
          <p:cNvSpPr txBox="1"/>
          <p:nvPr/>
        </p:nvSpPr>
        <p:spPr>
          <a:xfrm>
            <a:off x="11455244" y="5989232"/>
            <a:ext cx="2929500" cy="1425015"/>
          </a:xfrm>
          <a:prstGeom prst="rect">
            <a:avLst/>
          </a:prstGeom>
        </p:spPr>
        <p:txBody>
          <a:bodyPr lIns="0" tIns="0" rIns="0" bIns="0" rtlCol="0" anchor="t">
            <a:spAutoFit/>
          </a:bodyPr>
          <a:lstStyle/>
          <a:p>
            <a:pPr algn="l">
              <a:lnSpc>
                <a:spcPts val="2789"/>
              </a:lnSpc>
            </a:pPr>
            <a:r>
              <a:rPr lang="en-US" sz="1799" b="1" spc="-44">
                <a:solidFill>
                  <a:srgbClr val="0D2447"/>
                </a:solidFill>
                <a:latin typeface="Calibri (MS) Bold"/>
                <a:ea typeface="Calibri (MS) Bold"/>
                <a:cs typeface="Calibri (MS) Bold"/>
                <a:sym typeface="Calibri (MS) Bold"/>
              </a:rPr>
              <a:t>A safety culture requires leaders to welcome uncomfortable information, not treat challenge as disloyalty.</a:t>
            </a:r>
          </a:p>
        </p:txBody>
      </p:sp>
      <p:sp>
        <p:nvSpPr>
          <p:cNvPr id="42" name="Freeform 42"/>
          <p:cNvSpPr/>
          <p:nvPr/>
        </p:nvSpPr>
        <p:spPr>
          <a:xfrm>
            <a:off x="11029088" y="7442520"/>
            <a:ext cx="3092777" cy="68955"/>
          </a:xfrm>
          <a:custGeom>
            <a:avLst/>
            <a:gdLst/>
            <a:ahLst/>
            <a:cxnLst/>
            <a:rect l="l" t="t" r="r" b="b"/>
            <a:pathLst>
              <a:path w="3092777" h="68955">
                <a:moveTo>
                  <a:pt x="0" y="0"/>
                </a:moveTo>
                <a:lnTo>
                  <a:pt x="3092777" y="0"/>
                </a:lnTo>
                <a:lnTo>
                  <a:pt x="3092777" y="68955"/>
                </a:lnTo>
                <a:lnTo>
                  <a:pt x="0" y="68955"/>
                </a:lnTo>
                <a:lnTo>
                  <a:pt x="0" y="0"/>
                </a:lnTo>
                <a:close/>
              </a:path>
            </a:pathLst>
          </a:custGeom>
          <a:blipFill>
            <a:blip r:embed="rId14"/>
            <a:stretch>
              <a:fillRect t="-28627" b="-28627"/>
            </a:stretch>
          </a:blipFill>
        </p:spPr>
        <p:txBody>
          <a:bodyPr/>
          <a:lstStyle/>
          <a:p>
            <a:endParaRPr lang="en-US"/>
          </a:p>
        </p:txBody>
      </p:sp>
      <p:sp>
        <p:nvSpPr>
          <p:cNvPr id="43" name="TextBox 43"/>
          <p:cNvSpPr txBox="1"/>
          <p:nvPr/>
        </p:nvSpPr>
        <p:spPr>
          <a:xfrm>
            <a:off x="11512599" y="7673790"/>
            <a:ext cx="3194001" cy="265714"/>
          </a:xfrm>
          <a:prstGeom prst="rect">
            <a:avLst/>
          </a:prstGeom>
        </p:spPr>
        <p:txBody>
          <a:bodyPr lIns="0" tIns="0" rIns="0" bIns="0" rtlCol="0" anchor="t">
            <a:spAutoFit/>
          </a:bodyPr>
          <a:lstStyle/>
          <a:p>
            <a:pPr algn="l">
              <a:lnSpc>
                <a:spcPts val="2159"/>
              </a:lnSpc>
            </a:pPr>
            <a:r>
              <a:rPr lang="en-US" sz="1599" spc="-39" dirty="0">
                <a:solidFill>
                  <a:srgbClr val="0D2447"/>
                </a:solidFill>
                <a:latin typeface="Calibri (MS)" panose="020B0604020202020204" charset="0"/>
                <a:ea typeface="Calibri (MS) Bold"/>
                <a:cs typeface="Calibri (MS)" panose="020B0604020202020204" charset="0"/>
                <a:sym typeface="Calibri (MS) Bold"/>
              </a:rPr>
              <a:t>(Care Quality Commission, 2024)</a:t>
            </a:r>
          </a:p>
        </p:txBody>
      </p:sp>
      <p:grpSp>
        <p:nvGrpSpPr>
          <p:cNvPr id="44" name="Group 44"/>
          <p:cNvGrpSpPr/>
          <p:nvPr/>
        </p:nvGrpSpPr>
        <p:grpSpPr>
          <a:xfrm>
            <a:off x="14382750" y="2809875"/>
            <a:ext cx="3619500" cy="5334000"/>
            <a:chOff x="0" y="0"/>
            <a:chExt cx="4826000" cy="7112000"/>
          </a:xfrm>
        </p:grpSpPr>
        <p:sp>
          <p:nvSpPr>
            <p:cNvPr id="45" name="Freeform 45"/>
            <p:cNvSpPr/>
            <p:nvPr/>
          </p:nvSpPr>
          <p:spPr>
            <a:xfrm>
              <a:off x="0" y="0"/>
              <a:ext cx="4826000" cy="7112000"/>
            </a:xfrm>
            <a:custGeom>
              <a:avLst/>
              <a:gdLst/>
              <a:ahLst/>
              <a:cxnLst/>
              <a:rect l="l" t="t" r="r" b="b"/>
              <a:pathLst>
                <a:path w="4826000" h="7112000">
                  <a:moveTo>
                    <a:pt x="482600" y="0"/>
                  </a:moveTo>
                  <a:lnTo>
                    <a:pt x="4343400" y="0"/>
                  </a:lnTo>
                  <a:cubicBezTo>
                    <a:pt x="4609933" y="0"/>
                    <a:pt x="4826000" y="229096"/>
                    <a:pt x="4826000" y="511701"/>
                  </a:cubicBezTo>
                  <a:lnTo>
                    <a:pt x="4826000" y="6600299"/>
                  </a:lnTo>
                  <a:cubicBezTo>
                    <a:pt x="4826000" y="6882904"/>
                    <a:pt x="4609933" y="7112000"/>
                    <a:pt x="4343400" y="7112000"/>
                  </a:cubicBezTo>
                  <a:lnTo>
                    <a:pt x="482600" y="7112000"/>
                  </a:lnTo>
                  <a:cubicBezTo>
                    <a:pt x="216067" y="7112000"/>
                    <a:pt x="0" y="6882904"/>
                    <a:pt x="0" y="6600299"/>
                  </a:cubicBezTo>
                  <a:lnTo>
                    <a:pt x="0" y="511701"/>
                  </a:lnTo>
                  <a:cubicBezTo>
                    <a:pt x="0" y="229096"/>
                    <a:pt x="216067" y="0"/>
                    <a:pt x="482600" y="0"/>
                  </a:cubicBezTo>
                  <a:close/>
                </a:path>
              </a:pathLst>
            </a:custGeom>
            <a:solidFill>
              <a:srgbClr val="FDF2F4">
                <a:alpha val="44706"/>
              </a:srgbClr>
            </a:solidFill>
          </p:spPr>
          <p:txBody>
            <a:bodyPr/>
            <a:lstStyle/>
            <a:p>
              <a:endParaRPr lang="en-US"/>
            </a:p>
          </p:txBody>
        </p:sp>
        <p:sp>
          <p:nvSpPr>
            <p:cNvPr id="46" name="TextBox 46"/>
            <p:cNvSpPr txBox="1"/>
            <p:nvPr/>
          </p:nvSpPr>
          <p:spPr>
            <a:xfrm>
              <a:off x="0" y="-38100"/>
              <a:ext cx="4826000" cy="7150100"/>
            </a:xfrm>
            <a:prstGeom prst="rect">
              <a:avLst/>
            </a:prstGeom>
          </p:spPr>
          <p:txBody>
            <a:bodyPr lIns="50800" tIns="50800" rIns="50800" bIns="50800" rtlCol="0" anchor="ctr"/>
            <a:lstStyle/>
            <a:p>
              <a:pPr algn="l">
                <a:lnSpc>
                  <a:spcPts val="1679"/>
                </a:lnSpc>
              </a:pPr>
              <a:endParaRPr/>
            </a:p>
          </p:txBody>
        </p:sp>
      </p:grpSp>
      <p:sp>
        <p:nvSpPr>
          <p:cNvPr id="47" name="Freeform 47"/>
          <p:cNvSpPr/>
          <p:nvPr/>
        </p:nvSpPr>
        <p:spPr>
          <a:xfrm>
            <a:off x="14474952" y="3153684"/>
            <a:ext cx="516679" cy="496951"/>
          </a:xfrm>
          <a:custGeom>
            <a:avLst/>
            <a:gdLst/>
            <a:ahLst/>
            <a:cxnLst/>
            <a:rect l="l" t="t" r="r" b="b"/>
            <a:pathLst>
              <a:path w="516679" h="496951">
                <a:moveTo>
                  <a:pt x="0" y="0"/>
                </a:moveTo>
                <a:lnTo>
                  <a:pt x="516679" y="0"/>
                </a:lnTo>
                <a:lnTo>
                  <a:pt x="516679" y="496951"/>
                </a:lnTo>
                <a:lnTo>
                  <a:pt x="0" y="496951"/>
                </a:lnTo>
                <a:lnTo>
                  <a:pt x="0" y="0"/>
                </a:lnTo>
                <a:close/>
              </a:path>
            </a:pathLst>
          </a:custGeom>
          <a:blipFill>
            <a:blip r:embed="rId15"/>
            <a:stretch>
              <a:fillRect l="-3317" t="-12664" b="-1798"/>
            </a:stretch>
          </a:blipFill>
        </p:spPr>
        <p:txBody>
          <a:bodyPr/>
          <a:lstStyle/>
          <a:p>
            <a:endParaRPr lang="en-US"/>
          </a:p>
        </p:txBody>
      </p:sp>
      <p:sp>
        <p:nvSpPr>
          <p:cNvPr id="48" name="TextBox 48"/>
          <p:cNvSpPr txBox="1"/>
          <p:nvPr/>
        </p:nvSpPr>
        <p:spPr>
          <a:xfrm>
            <a:off x="14607638" y="3130513"/>
            <a:ext cx="268172" cy="443902"/>
          </a:xfrm>
          <a:prstGeom prst="rect">
            <a:avLst/>
          </a:prstGeom>
        </p:spPr>
        <p:txBody>
          <a:bodyPr lIns="0" tIns="0" rIns="0" bIns="0" rtlCol="0" anchor="t">
            <a:spAutoFit/>
          </a:bodyPr>
          <a:lstStyle/>
          <a:p>
            <a:pPr algn="ctr">
              <a:lnSpc>
                <a:spcPts val="3359"/>
              </a:lnSpc>
            </a:pPr>
            <a:r>
              <a:rPr lang="en-US" sz="2400" b="1">
                <a:solidFill>
                  <a:srgbClr val="FFFFFF"/>
                </a:solidFill>
                <a:latin typeface="Calibri (MS) Bold"/>
                <a:ea typeface="Calibri (MS) Bold"/>
                <a:cs typeface="Calibri (MS) Bold"/>
                <a:sym typeface="Calibri (MS) Bold"/>
              </a:rPr>
              <a:t>5</a:t>
            </a:r>
          </a:p>
        </p:txBody>
      </p:sp>
      <p:sp>
        <p:nvSpPr>
          <p:cNvPr id="49" name="TextBox 49"/>
          <p:cNvSpPr txBox="1"/>
          <p:nvPr/>
        </p:nvSpPr>
        <p:spPr>
          <a:xfrm>
            <a:off x="15054543" y="3033361"/>
            <a:ext cx="2781020" cy="1092256"/>
          </a:xfrm>
          <a:prstGeom prst="rect">
            <a:avLst/>
          </a:prstGeom>
        </p:spPr>
        <p:txBody>
          <a:bodyPr lIns="0" tIns="0" rIns="0" bIns="0" rtlCol="0" anchor="t">
            <a:spAutoFit/>
          </a:bodyPr>
          <a:lstStyle/>
          <a:p>
            <a:pPr algn="l">
              <a:lnSpc>
                <a:spcPts val="2799"/>
              </a:lnSpc>
            </a:pPr>
            <a:r>
              <a:rPr lang="en-US" sz="1999" b="1">
                <a:solidFill>
                  <a:srgbClr val="70111E"/>
                </a:solidFill>
                <a:latin typeface="Calibri (MS) Bold"/>
                <a:ea typeface="Calibri (MS) Bold"/>
                <a:cs typeface="Calibri (MS) Bold"/>
                <a:sym typeface="Calibri (MS) Bold"/>
              </a:rPr>
              <a:t>Patients and families had limited power within the system</a:t>
            </a:r>
          </a:p>
        </p:txBody>
      </p:sp>
      <p:sp>
        <p:nvSpPr>
          <p:cNvPr id="50" name="Freeform 50"/>
          <p:cNvSpPr/>
          <p:nvPr/>
        </p:nvSpPr>
        <p:spPr>
          <a:xfrm>
            <a:off x="14509914" y="3888594"/>
            <a:ext cx="497004" cy="316648"/>
          </a:xfrm>
          <a:custGeom>
            <a:avLst/>
            <a:gdLst/>
            <a:ahLst/>
            <a:cxnLst/>
            <a:rect l="l" t="t" r="r" b="b"/>
            <a:pathLst>
              <a:path w="497004" h="316648">
                <a:moveTo>
                  <a:pt x="0" y="0"/>
                </a:moveTo>
                <a:lnTo>
                  <a:pt x="497004" y="0"/>
                </a:lnTo>
                <a:lnTo>
                  <a:pt x="497004" y="316649"/>
                </a:lnTo>
                <a:lnTo>
                  <a:pt x="0" y="316649"/>
                </a:lnTo>
                <a:lnTo>
                  <a:pt x="0" y="0"/>
                </a:lnTo>
                <a:close/>
              </a:path>
            </a:pathLst>
          </a:custGeom>
          <a:blipFill>
            <a:blip r:embed="rId16"/>
            <a:stretch>
              <a:fillRect l="-2298" t="-1636" b="-2211"/>
            </a:stretch>
          </a:blipFill>
        </p:spPr>
        <p:txBody>
          <a:bodyPr/>
          <a:lstStyle/>
          <a:p>
            <a:endParaRPr lang="en-US"/>
          </a:p>
        </p:txBody>
      </p:sp>
      <p:sp>
        <p:nvSpPr>
          <p:cNvPr id="51" name="TextBox 51"/>
          <p:cNvSpPr txBox="1"/>
          <p:nvPr/>
        </p:nvSpPr>
        <p:spPr>
          <a:xfrm>
            <a:off x="14500437" y="4376556"/>
            <a:ext cx="3015975" cy="1602012"/>
          </a:xfrm>
          <a:prstGeom prst="rect">
            <a:avLst/>
          </a:prstGeom>
        </p:spPr>
        <p:txBody>
          <a:bodyPr lIns="0" tIns="0" rIns="0" bIns="0" rtlCol="0" anchor="t">
            <a:spAutoFit/>
          </a:bodyPr>
          <a:lstStyle/>
          <a:p>
            <a:pPr algn="just">
              <a:lnSpc>
                <a:spcPts val="2519"/>
              </a:lnSpc>
            </a:pPr>
            <a:r>
              <a:rPr lang="en-US" sz="1799" b="1">
                <a:solidFill>
                  <a:srgbClr val="220515"/>
                </a:solidFill>
                <a:latin typeface="Calibri (MS) Bold"/>
                <a:ea typeface="Calibri (MS) Bold"/>
                <a:cs typeface="Calibri (MS) Bold"/>
                <a:sym typeface="Calibri (MS) Bold"/>
              </a:rPr>
              <a:t>Newborn babies could not advocate for themselves, and families relied on professionals and systems to identify and act on risk.</a:t>
            </a:r>
          </a:p>
        </p:txBody>
      </p:sp>
      <p:sp>
        <p:nvSpPr>
          <p:cNvPr id="52" name="Freeform 52"/>
          <p:cNvSpPr/>
          <p:nvPr/>
        </p:nvSpPr>
        <p:spPr>
          <a:xfrm>
            <a:off x="14382750" y="6157286"/>
            <a:ext cx="3619500" cy="1329200"/>
          </a:xfrm>
          <a:custGeom>
            <a:avLst/>
            <a:gdLst/>
            <a:ahLst/>
            <a:cxnLst/>
            <a:rect l="l" t="t" r="r" b="b"/>
            <a:pathLst>
              <a:path w="3619500" h="1329200">
                <a:moveTo>
                  <a:pt x="0" y="0"/>
                </a:moveTo>
                <a:lnTo>
                  <a:pt x="3619500" y="0"/>
                </a:lnTo>
                <a:lnTo>
                  <a:pt x="3619500" y="1329200"/>
                </a:lnTo>
                <a:lnTo>
                  <a:pt x="0" y="1329200"/>
                </a:lnTo>
                <a:lnTo>
                  <a:pt x="0" y="0"/>
                </a:lnTo>
                <a:close/>
              </a:path>
            </a:pathLst>
          </a:custGeom>
          <a:blipFill>
            <a:blip r:embed="rId17"/>
            <a:stretch>
              <a:fillRect t="-79875" b="-46776"/>
            </a:stretch>
          </a:blipFill>
        </p:spPr>
        <p:txBody>
          <a:bodyPr/>
          <a:lstStyle/>
          <a:p>
            <a:endParaRPr lang="en-US"/>
          </a:p>
        </p:txBody>
      </p:sp>
      <p:sp>
        <p:nvSpPr>
          <p:cNvPr id="53" name="Freeform 53"/>
          <p:cNvSpPr/>
          <p:nvPr/>
        </p:nvSpPr>
        <p:spPr>
          <a:xfrm>
            <a:off x="14485244" y="6376850"/>
            <a:ext cx="552556" cy="643442"/>
          </a:xfrm>
          <a:custGeom>
            <a:avLst/>
            <a:gdLst/>
            <a:ahLst/>
            <a:cxnLst/>
            <a:rect l="l" t="t" r="r" b="b"/>
            <a:pathLst>
              <a:path w="552556" h="643442">
                <a:moveTo>
                  <a:pt x="0" y="0"/>
                </a:moveTo>
                <a:lnTo>
                  <a:pt x="552556" y="0"/>
                </a:lnTo>
                <a:lnTo>
                  <a:pt x="552556" y="643442"/>
                </a:lnTo>
                <a:lnTo>
                  <a:pt x="0" y="643442"/>
                </a:lnTo>
                <a:lnTo>
                  <a:pt x="0" y="0"/>
                </a:lnTo>
                <a:close/>
              </a:path>
            </a:pathLst>
          </a:custGeom>
          <a:blipFill>
            <a:blip r:embed="rId18"/>
            <a:stretch>
              <a:fillRect l="-1248" r="-1248" b="-4187"/>
            </a:stretch>
          </a:blipFill>
        </p:spPr>
        <p:txBody>
          <a:bodyPr/>
          <a:lstStyle/>
          <a:p>
            <a:endParaRPr lang="en-US"/>
          </a:p>
        </p:txBody>
      </p:sp>
      <p:sp>
        <p:nvSpPr>
          <p:cNvPr id="54" name="TextBox 54"/>
          <p:cNvSpPr txBox="1"/>
          <p:nvPr/>
        </p:nvSpPr>
        <p:spPr>
          <a:xfrm>
            <a:off x="15085425" y="6145255"/>
            <a:ext cx="2916825" cy="1072571"/>
          </a:xfrm>
          <a:prstGeom prst="rect">
            <a:avLst/>
          </a:prstGeom>
        </p:spPr>
        <p:txBody>
          <a:bodyPr lIns="0" tIns="0" rIns="0" bIns="0" rtlCol="0" anchor="t">
            <a:spAutoFit/>
          </a:bodyPr>
          <a:lstStyle/>
          <a:p>
            <a:pPr algn="l">
              <a:lnSpc>
                <a:spcPts val="2789"/>
              </a:lnSpc>
            </a:pPr>
            <a:r>
              <a:rPr lang="en-US" sz="1799" b="1">
                <a:solidFill>
                  <a:srgbClr val="70111E"/>
                </a:solidFill>
                <a:latin typeface="Calibri (MS) Bold"/>
                <a:ea typeface="Calibri (MS) Bold"/>
                <a:cs typeface="Calibri (MS) Bold"/>
                <a:sym typeface="Calibri (MS) Bold"/>
              </a:rPr>
              <a:t>The vulnerability of neonatal patients increased the duty to detect weak signals early.</a:t>
            </a:r>
          </a:p>
        </p:txBody>
      </p:sp>
      <p:sp>
        <p:nvSpPr>
          <p:cNvPr id="55" name="Freeform 55"/>
          <p:cNvSpPr/>
          <p:nvPr/>
        </p:nvSpPr>
        <p:spPr>
          <a:xfrm>
            <a:off x="14384745" y="7452691"/>
            <a:ext cx="3450818" cy="67590"/>
          </a:xfrm>
          <a:custGeom>
            <a:avLst/>
            <a:gdLst/>
            <a:ahLst/>
            <a:cxnLst/>
            <a:rect l="l" t="t" r="r" b="b"/>
            <a:pathLst>
              <a:path w="3450818" h="67590">
                <a:moveTo>
                  <a:pt x="0" y="0"/>
                </a:moveTo>
                <a:lnTo>
                  <a:pt x="3450817" y="0"/>
                </a:lnTo>
                <a:lnTo>
                  <a:pt x="3450817" y="67590"/>
                </a:lnTo>
                <a:lnTo>
                  <a:pt x="0" y="67590"/>
                </a:lnTo>
                <a:lnTo>
                  <a:pt x="0" y="0"/>
                </a:lnTo>
                <a:close/>
              </a:path>
            </a:pathLst>
          </a:custGeom>
          <a:blipFill>
            <a:blip r:embed="rId19"/>
            <a:stretch>
              <a:fillRect t="-31157" b="-31157"/>
            </a:stretch>
          </a:blipFill>
        </p:spPr>
        <p:txBody>
          <a:bodyPr/>
          <a:lstStyle/>
          <a:p>
            <a:endParaRPr lang="en-US"/>
          </a:p>
        </p:txBody>
      </p:sp>
      <p:sp>
        <p:nvSpPr>
          <p:cNvPr id="56" name="TextBox 56"/>
          <p:cNvSpPr txBox="1"/>
          <p:nvPr/>
        </p:nvSpPr>
        <p:spPr>
          <a:xfrm>
            <a:off x="15771144" y="7666145"/>
            <a:ext cx="2369695" cy="265714"/>
          </a:xfrm>
          <a:prstGeom prst="rect">
            <a:avLst/>
          </a:prstGeom>
        </p:spPr>
        <p:txBody>
          <a:bodyPr lIns="0" tIns="0" rIns="0" bIns="0" rtlCol="0" anchor="t">
            <a:spAutoFit/>
          </a:bodyPr>
          <a:lstStyle/>
          <a:p>
            <a:pPr algn="ctr">
              <a:lnSpc>
                <a:spcPts val="2239"/>
              </a:lnSpc>
            </a:pPr>
            <a:r>
              <a:rPr lang="en-US" sz="1599" dirty="0">
                <a:solidFill>
                  <a:srgbClr val="70111E"/>
                </a:solidFill>
                <a:latin typeface="Calibri (MS)" panose="020B0604020202020204" charset="0"/>
                <a:ea typeface="Calibri (MS) Bold"/>
                <a:cs typeface="Calibri (MS)" panose="020B0604020202020204" charset="0"/>
                <a:sym typeface="Calibri (MS) Bold"/>
              </a:rPr>
              <a:t>(NHS England, 2023)</a:t>
            </a:r>
          </a:p>
        </p:txBody>
      </p:sp>
      <p:grpSp>
        <p:nvGrpSpPr>
          <p:cNvPr id="57" name="Group 57"/>
          <p:cNvGrpSpPr/>
          <p:nvPr/>
        </p:nvGrpSpPr>
        <p:grpSpPr>
          <a:xfrm>
            <a:off x="3705225" y="2809875"/>
            <a:ext cx="3676650" cy="5334000"/>
            <a:chOff x="0" y="0"/>
            <a:chExt cx="4902200" cy="7112000"/>
          </a:xfrm>
        </p:grpSpPr>
        <p:sp>
          <p:nvSpPr>
            <p:cNvPr id="58" name="Freeform 58"/>
            <p:cNvSpPr/>
            <p:nvPr/>
          </p:nvSpPr>
          <p:spPr>
            <a:xfrm>
              <a:off x="0" y="0"/>
              <a:ext cx="4902200" cy="7112000"/>
            </a:xfrm>
            <a:custGeom>
              <a:avLst/>
              <a:gdLst/>
              <a:ahLst/>
              <a:cxnLst/>
              <a:rect l="l" t="t" r="r" b="b"/>
              <a:pathLst>
                <a:path w="4902200" h="7112000">
                  <a:moveTo>
                    <a:pt x="490220" y="0"/>
                  </a:moveTo>
                  <a:lnTo>
                    <a:pt x="4411980" y="0"/>
                  </a:lnTo>
                  <a:cubicBezTo>
                    <a:pt x="4541994" y="0"/>
                    <a:pt x="4666684" y="51191"/>
                    <a:pt x="4758618" y="142311"/>
                  </a:cubicBezTo>
                  <a:cubicBezTo>
                    <a:pt x="4850552" y="233432"/>
                    <a:pt x="4902200" y="357018"/>
                    <a:pt x="4902200" y="485882"/>
                  </a:cubicBezTo>
                  <a:lnTo>
                    <a:pt x="4902200" y="6626119"/>
                  </a:lnTo>
                  <a:cubicBezTo>
                    <a:pt x="4902200" y="6894464"/>
                    <a:pt x="4682721" y="7112000"/>
                    <a:pt x="4411980" y="7112000"/>
                  </a:cubicBezTo>
                  <a:lnTo>
                    <a:pt x="490220" y="7112000"/>
                  </a:lnTo>
                  <a:cubicBezTo>
                    <a:pt x="219479" y="7112000"/>
                    <a:pt x="0" y="6894464"/>
                    <a:pt x="0" y="6626119"/>
                  </a:cubicBezTo>
                  <a:lnTo>
                    <a:pt x="0" y="485882"/>
                  </a:lnTo>
                  <a:cubicBezTo>
                    <a:pt x="0" y="217537"/>
                    <a:pt x="219479" y="0"/>
                    <a:pt x="490220" y="0"/>
                  </a:cubicBezTo>
                  <a:close/>
                </a:path>
              </a:pathLst>
            </a:custGeom>
            <a:solidFill>
              <a:srgbClr val="E8EDF5">
                <a:alpha val="54902"/>
              </a:srgbClr>
            </a:solidFill>
          </p:spPr>
          <p:txBody>
            <a:bodyPr/>
            <a:lstStyle/>
            <a:p>
              <a:endParaRPr lang="en-US"/>
            </a:p>
          </p:txBody>
        </p:sp>
        <p:sp>
          <p:nvSpPr>
            <p:cNvPr id="59" name="TextBox 59"/>
            <p:cNvSpPr txBox="1"/>
            <p:nvPr/>
          </p:nvSpPr>
          <p:spPr>
            <a:xfrm>
              <a:off x="0" y="-38100"/>
              <a:ext cx="4902200" cy="7150100"/>
            </a:xfrm>
            <a:prstGeom prst="rect">
              <a:avLst/>
            </a:prstGeom>
          </p:spPr>
          <p:txBody>
            <a:bodyPr lIns="50800" tIns="50800" rIns="50800" bIns="50800" rtlCol="0" anchor="ctr"/>
            <a:lstStyle/>
            <a:p>
              <a:pPr algn="l">
                <a:lnSpc>
                  <a:spcPts val="1679"/>
                </a:lnSpc>
              </a:pPr>
              <a:endParaRPr/>
            </a:p>
          </p:txBody>
        </p:sp>
      </p:grpSp>
      <p:sp>
        <p:nvSpPr>
          <p:cNvPr id="60" name="Freeform 60"/>
          <p:cNvSpPr/>
          <p:nvPr/>
        </p:nvSpPr>
        <p:spPr>
          <a:xfrm>
            <a:off x="3975634" y="3153684"/>
            <a:ext cx="527707" cy="518390"/>
          </a:xfrm>
          <a:custGeom>
            <a:avLst/>
            <a:gdLst/>
            <a:ahLst/>
            <a:cxnLst/>
            <a:rect l="l" t="t" r="r" b="b"/>
            <a:pathLst>
              <a:path w="527707" h="518390">
                <a:moveTo>
                  <a:pt x="0" y="0"/>
                </a:moveTo>
                <a:lnTo>
                  <a:pt x="527707" y="0"/>
                </a:lnTo>
                <a:lnTo>
                  <a:pt x="527707" y="518390"/>
                </a:lnTo>
                <a:lnTo>
                  <a:pt x="0" y="518390"/>
                </a:lnTo>
                <a:lnTo>
                  <a:pt x="0" y="0"/>
                </a:lnTo>
                <a:close/>
              </a:path>
            </a:pathLst>
          </a:custGeom>
          <a:blipFill>
            <a:blip r:embed="rId20"/>
            <a:stretch>
              <a:fillRect l="-1243" t="-11262" r="-2400"/>
            </a:stretch>
          </a:blipFill>
        </p:spPr>
        <p:txBody>
          <a:bodyPr/>
          <a:lstStyle/>
          <a:p>
            <a:endParaRPr lang="en-US"/>
          </a:p>
        </p:txBody>
      </p:sp>
      <p:sp>
        <p:nvSpPr>
          <p:cNvPr id="61" name="TextBox 61"/>
          <p:cNvSpPr txBox="1"/>
          <p:nvPr/>
        </p:nvSpPr>
        <p:spPr>
          <a:xfrm>
            <a:off x="4116281" y="3177329"/>
            <a:ext cx="207361"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2</a:t>
            </a:r>
          </a:p>
        </p:txBody>
      </p:sp>
      <p:sp>
        <p:nvSpPr>
          <p:cNvPr id="62" name="Freeform 62"/>
          <p:cNvSpPr/>
          <p:nvPr/>
        </p:nvSpPr>
        <p:spPr>
          <a:xfrm>
            <a:off x="3893344" y="3736488"/>
            <a:ext cx="514218" cy="353622"/>
          </a:xfrm>
          <a:custGeom>
            <a:avLst/>
            <a:gdLst/>
            <a:ahLst/>
            <a:cxnLst/>
            <a:rect l="l" t="t" r="r" b="b"/>
            <a:pathLst>
              <a:path w="514218" h="353622">
                <a:moveTo>
                  <a:pt x="0" y="0"/>
                </a:moveTo>
                <a:lnTo>
                  <a:pt x="514218" y="0"/>
                </a:lnTo>
                <a:lnTo>
                  <a:pt x="514218" y="353622"/>
                </a:lnTo>
                <a:lnTo>
                  <a:pt x="0" y="353622"/>
                </a:lnTo>
                <a:lnTo>
                  <a:pt x="0" y="0"/>
                </a:lnTo>
                <a:close/>
              </a:path>
            </a:pathLst>
          </a:custGeom>
          <a:blipFill>
            <a:blip r:embed="rId21"/>
            <a:stretch>
              <a:fillRect t="-1172" b="-23984"/>
            </a:stretch>
          </a:blipFill>
        </p:spPr>
        <p:txBody>
          <a:bodyPr/>
          <a:lstStyle/>
          <a:p>
            <a:endParaRPr lang="en-US"/>
          </a:p>
        </p:txBody>
      </p:sp>
      <p:sp>
        <p:nvSpPr>
          <p:cNvPr id="63" name="TextBox 63"/>
          <p:cNvSpPr txBox="1"/>
          <p:nvPr/>
        </p:nvSpPr>
        <p:spPr>
          <a:xfrm>
            <a:off x="4647004" y="3127922"/>
            <a:ext cx="2420546" cy="1082731"/>
          </a:xfrm>
          <a:prstGeom prst="rect">
            <a:avLst/>
          </a:prstGeom>
        </p:spPr>
        <p:txBody>
          <a:bodyPr lIns="0" tIns="0" rIns="0" bIns="0" rtlCol="0" anchor="t">
            <a:spAutoFit/>
          </a:bodyPr>
          <a:lstStyle/>
          <a:p>
            <a:pPr algn="l">
              <a:lnSpc>
                <a:spcPts val="2800"/>
              </a:lnSpc>
            </a:pPr>
            <a:r>
              <a:rPr lang="en-US" sz="2000" b="1" spc="-40">
                <a:solidFill>
                  <a:srgbClr val="0D2447"/>
                </a:solidFill>
                <a:latin typeface="Calibri (MS) Bold"/>
                <a:ea typeface="Calibri (MS) Bold"/>
                <a:cs typeface="Calibri (MS) Bold"/>
                <a:sym typeface="Calibri (MS) Bold"/>
              </a:rPr>
              <a:t>Leadership responses were delayed and defensive</a:t>
            </a:r>
          </a:p>
        </p:txBody>
      </p:sp>
      <p:sp>
        <p:nvSpPr>
          <p:cNvPr id="64" name="TextBox 64"/>
          <p:cNvSpPr txBox="1"/>
          <p:nvPr/>
        </p:nvSpPr>
        <p:spPr>
          <a:xfrm>
            <a:off x="3893344" y="4354668"/>
            <a:ext cx="3278981" cy="1868991"/>
          </a:xfrm>
          <a:prstGeom prst="rect">
            <a:avLst/>
          </a:prstGeom>
        </p:spPr>
        <p:txBody>
          <a:bodyPr lIns="0" tIns="0" rIns="0" bIns="0" rtlCol="0" anchor="t">
            <a:spAutoFit/>
          </a:bodyPr>
          <a:lstStyle/>
          <a:p>
            <a:pPr algn="just">
              <a:lnSpc>
                <a:spcPts val="2970"/>
              </a:lnSpc>
            </a:pPr>
            <a:r>
              <a:rPr lang="en-US" sz="1800" b="1">
                <a:solidFill>
                  <a:srgbClr val="000001"/>
                </a:solidFill>
                <a:latin typeface="Calibri (MS) Bold"/>
                <a:ea typeface="Calibri (MS) Bold"/>
                <a:cs typeface="Calibri (MS) Bold"/>
                <a:sym typeface="Calibri (MS) Bold"/>
              </a:rPr>
              <a:t>Senior leaders appeared to prioritise certainty, employment considerations and organisational reputation before taking precautionary action.</a:t>
            </a:r>
          </a:p>
        </p:txBody>
      </p:sp>
      <p:sp>
        <p:nvSpPr>
          <p:cNvPr id="65" name="Freeform 65"/>
          <p:cNvSpPr/>
          <p:nvPr/>
        </p:nvSpPr>
        <p:spPr>
          <a:xfrm>
            <a:off x="3893344" y="6318571"/>
            <a:ext cx="3212306" cy="1167915"/>
          </a:xfrm>
          <a:custGeom>
            <a:avLst/>
            <a:gdLst/>
            <a:ahLst/>
            <a:cxnLst/>
            <a:rect l="l" t="t" r="r" b="b"/>
            <a:pathLst>
              <a:path w="3212306" h="1167915">
                <a:moveTo>
                  <a:pt x="0" y="0"/>
                </a:moveTo>
                <a:lnTo>
                  <a:pt x="3212306" y="0"/>
                </a:lnTo>
                <a:lnTo>
                  <a:pt x="3212306" y="1167915"/>
                </a:lnTo>
                <a:lnTo>
                  <a:pt x="0" y="1167915"/>
                </a:lnTo>
                <a:lnTo>
                  <a:pt x="0" y="0"/>
                </a:lnTo>
                <a:close/>
              </a:path>
            </a:pathLst>
          </a:custGeom>
          <a:blipFill>
            <a:blip r:embed="rId22"/>
            <a:stretch>
              <a:fillRect t="-76588" b="-13344"/>
            </a:stretch>
          </a:blipFill>
        </p:spPr>
        <p:txBody>
          <a:bodyPr/>
          <a:lstStyle/>
          <a:p>
            <a:endParaRPr lang="en-US"/>
          </a:p>
        </p:txBody>
      </p:sp>
      <p:sp>
        <p:nvSpPr>
          <p:cNvPr id="66" name="Freeform 66"/>
          <p:cNvSpPr/>
          <p:nvPr/>
        </p:nvSpPr>
        <p:spPr>
          <a:xfrm>
            <a:off x="3873551" y="6437997"/>
            <a:ext cx="504510" cy="533327"/>
          </a:xfrm>
          <a:custGeom>
            <a:avLst/>
            <a:gdLst/>
            <a:ahLst/>
            <a:cxnLst/>
            <a:rect l="l" t="t" r="r" b="b"/>
            <a:pathLst>
              <a:path w="504510" h="533327">
                <a:moveTo>
                  <a:pt x="0" y="0"/>
                </a:moveTo>
                <a:lnTo>
                  <a:pt x="504511" y="0"/>
                </a:lnTo>
                <a:lnTo>
                  <a:pt x="504511" y="533327"/>
                </a:lnTo>
                <a:lnTo>
                  <a:pt x="0" y="533327"/>
                </a:lnTo>
                <a:lnTo>
                  <a:pt x="0" y="0"/>
                </a:lnTo>
                <a:close/>
              </a:path>
            </a:pathLst>
          </a:custGeom>
          <a:blipFill>
            <a:blip r:embed="rId23"/>
            <a:stretch>
              <a:fillRect l="-1124" r="-1124" b="-13970"/>
            </a:stretch>
          </a:blipFill>
        </p:spPr>
        <p:txBody>
          <a:bodyPr/>
          <a:lstStyle/>
          <a:p>
            <a:endParaRPr lang="en-US"/>
          </a:p>
        </p:txBody>
      </p:sp>
      <p:sp>
        <p:nvSpPr>
          <p:cNvPr id="67" name="TextBox 67"/>
          <p:cNvSpPr txBox="1"/>
          <p:nvPr/>
        </p:nvSpPr>
        <p:spPr>
          <a:xfrm>
            <a:off x="4427929" y="6262550"/>
            <a:ext cx="2827739" cy="1125967"/>
          </a:xfrm>
          <a:prstGeom prst="rect">
            <a:avLst/>
          </a:prstGeom>
        </p:spPr>
        <p:txBody>
          <a:bodyPr lIns="0" tIns="0" rIns="0" bIns="0" rtlCol="0" anchor="t">
            <a:spAutoFit/>
          </a:bodyPr>
          <a:lstStyle/>
          <a:p>
            <a:pPr algn="l">
              <a:lnSpc>
                <a:spcPts val="2970"/>
              </a:lnSpc>
            </a:pPr>
            <a:r>
              <a:rPr lang="en-US" sz="1800" b="1">
                <a:solidFill>
                  <a:srgbClr val="000001"/>
                </a:solidFill>
                <a:latin typeface="Calibri (MS) Bold"/>
                <a:ea typeface="Calibri (MS) Bold"/>
                <a:cs typeface="Calibri (MS) Bold"/>
                <a:sym typeface="Calibri (MS) Bold"/>
              </a:rPr>
              <a:t>Waiting for definitive proof was unsafe when vulnerable patients faced credible risk.</a:t>
            </a:r>
          </a:p>
        </p:txBody>
      </p:sp>
      <p:sp>
        <p:nvSpPr>
          <p:cNvPr id="68" name="Freeform 68"/>
          <p:cNvSpPr/>
          <p:nvPr/>
        </p:nvSpPr>
        <p:spPr>
          <a:xfrm>
            <a:off x="4193859" y="7511475"/>
            <a:ext cx="2844454" cy="58831"/>
          </a:xfrm>
          <a:custGeom>
            <a:avLst/>
            <a:gdLst/>
            <a:ahLst/>
            <a:cxnLst/>
            <a:rect l="l" t="t" r="r" b="b"/>
            <a:pathLst>
              <a:path w="2844454" h="58831">
                <a:moveTo>
                  <a:pt x="0" y="0"/>
                </a:moveTo>
                <a:lnTo>
                  <a:pt x="2844455" y="0"/>
                </a:lnTo>
                <a:lnTo>
                  <a:pt x="2844455" y="58831"/>
                </a:lnTo>
                <a:lnTo>
                  <a:pt x="0" y="58831"/>
                </a:lnTo>
                <a:lnTo>
                  <a:pt x="0" y="0"/>
                </a:lnTo>
                <a:close/>
              </a:path>
            </a:pathLst>
          </a:custGeom>
          <a:blipFill>
            <a:blip r:embed="rId24"/>
            <a:stretch>
              <a:fillRect t="-31073" b="-31073"/>
            </a:stretch>
          </a:blipFill>
        </p:spPr>
        <p:txBody>
          <a:bodyPr/>
          <a:lstStyle/>
          <a:p>
            <a:endParaRPr lang="en-US"/>
          </a:p>
        </p:txBody>
      </p:sp>
      <p:sp>
        <p:nvSpPr>
          <p:cNvPr id="69" name="TextBox 69"/>
          <p:cNvSpPr txBox="1"/>
          <p:nvPr/>
        </p:nvSpPr>
        <p:spPr>
          <a:xfrm>
            <a:off x="4352152" y="7659104"/>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70" name="Freeform 70"/>
          <p:cNvSpPr/>
          <p:nvPr/>
        </p:nvSpPr>
        <p:spPr>
          <a:xfrm>
            <a:off x="382152" y="3777326"/>
            <a:ext cx="480235" cy="384460"/>
          </a:xfrm>
          <a:custGeom>
            <a:avLst/>
            <a:gdLst/>
            <a:ahLst/>
            <a:cxnLst/>
            <a:rect l="l" t="t" r="r" b="b"/>
            <a:pathLst>
              <a:path w="480235" h="384460">
                <a:moveTo>
                  <a:pt x="0" y="0"/>
                </a:moveTo>
                <a:lnTo>
                  <a:pt x="480235" y="0"/>
                </a:lnTo>
                <a:lnTo>
                  <a:pt x="480235" y="384460"/>
                </a:lnTo>
                <a:lnTo>
                  <a:pt x="0" y="384460"/>
                </a:lnTo>
                <a:lnTo>
                  <a:pt x="0" y="0"/>
                </a:lnTo>
                <a:close/>
              </a:path>
            </a:pathLst>
          </a:custGeom>
          <a:blipFill>
            <a:blip r:embed="rId25"/>
            <a:stretch>
              <a:fillRect l="-954" r="-954" b="-23496"/>
            </a:stretch>
          </a:blipFill>
        </p:spPr>
        <p:txBody>
          <a:bodyPr/>
          <a:lstStyle/>
          <a:p>
            <a:endParaRPr lang="en-US"/>
          </a:p>
        </p:txBody>
      </p:sp>
      <p:sp>
        <p:nvSpPr>
          <p:cNvPr id="71" name="TextBox 71"/>
          <p:cNvSpPr txBox="1"/>
          <p:nvPr/>
        </p:nvSpPr>
        <p:spPr>
          <a:xfrm>
            <a:off x="979132" y="3149563"/>
            <a:ext cx="2630843" cy="1012937"/>
          </a:xfrm>
          <a:prstGeom prst="rect">
            <a:avLst/>
          </a:prstGeom>
        </p:spPr>
        <p:txBody>
          <a:bodyPr lIns="0" tIns="0" rIns="0" bIns="0" rtlCol="0" anchor="t">
            <a:spAutoFit/>
          </a:bodyPr>
          <a:lstStyle/>
          <a:p>
            <a:pPr algn="l">
              <a:lnSpc>
                <a:spcPts val="2599"/>
              </a:lnSpc>
            </a:pPr>
            <a:r>
              <a:rPr lang="en-US" sz="1999" b="1" spc="-59">
                <a:solidFill>
                  <a:srgbClr val="720E23"/>
                </a:solidFill>
                <a:latin typeface="Calibri (MS) Bold"/>
                <a:ea typeface="Calibri (MS) Bold"/>
                <a:cs typeface="Calibri (MS) Bold"/>
                <a:sym typeface="Calibri (MS) Bold"/>
              </a:rPr>
              <a:t>Clinical governance failed to provide effective oversight</a:t>
            </a:r>
          </a:p>
        </p:txBody>
      </p:sp>
      <p:sp>
        <p:nvSpPr>
          <p:cNvPr id="72" name="TextBox 72"/>
          <p:cNvSpPr txBox="1"/>
          <p:nvPr/>
        </p:nvSpPr>
        <p:spPr>
          <a:xfrm>
            <a:off x="449807" y="4364193"/>
            <a:ext cx="3207793" cy="1822992"/>
          </a:xfrm>
          <a:prstGeom prst="rect">
            <a:avLst/>
          </a:prstGeom>
        </p:spPr>
        <p:txBody>
          <a:bodyPr lIns="0" tIns="0" rIns="0" bIns="0" rtlCol="0" anchor="t">
            <a:spAutoFit/>
          </a:bodyPr>
          <a:lstStyle/>
          <a:p>
            <a:pPr algn="l">
              <a:lnSpc>
                <a:spcPts val="2879"/>
              </a:lnSpc>
            </a:pPr>
            <a:r>
              <a:rPr lang="en-US" sz="1799" b="1" spc="-35">
                <a:solidFill>
                  <a:srgbClr val="000001"/>
                </a:solidFill>
                <a:latin typeface="Calibri (MS) Bold"/>
                <a:ea typeface="Calibri (MS) Bold"/>
                <a:cs typeface="Calibri (MS) Bold"/>
                <a:sym typeface="Calibri (MS) Bold"/>
              </a:rPr>
              <a:t>Systems for monitoring safety, reviewing data and escalating concerns did not identify or act on emerging patterns of harm in a timely way.</a:t>
            </a:r>
          </a:p>
        </p:txBody>
      </p:sp>
      <p:sp>
        <p:nvSpPr>
          <p:cNvPr id="73" name="Freeform 73"/>
          <p:cNvSpPr/>
          <p:nvPr/>
        </p:nvSpPr>
        <p:spPr>
          <a:xfrm>
            <a:off x="247589" y="6272910"/>
            <a:ext cx="3352921" cy="1431561"/>
          </a:xfrm>
          <a:custGeom>
            <a:avLst/>
            <a:gdLst/>
            <a:ahLst/>
            <a:cxnLst/>
            <a:rect l="l" t="t" r="r" b="b"/>
            <a:pathLst>
              <a:path w="3352921" h="1431561">
                <a:moveTo>
                  <a:pt x="0" y="0"/>
                </a:moveTo>
                <a:lnTo>
                  <a:pt x="3352922" y="0"/>
                </a:lnTo>
                <a:lnTo>
                  <a:pt x="3352922" y="1431561"/>
                </a:lnTo>
                <a:lnTo>
                  <a:pt x="0" y="1431561"/>
                </a:lnTo>
                <a:lnTo>
                  <a:pt x="0" y="0"/>
                </a:lnTo>
                <a:close/>
              </a:path>
            </a:pathLst>
          </a:custGeom>
          <a:blipFill>
            <a:blip r:embed="rId26"/>
            <a:stretch>
              <a:fillRect t="-48454" b="-61782"/>
            </a:stretch>
          </a:blipFill>
        </p:spPr>
        <p:txBody>
          <a:bodyPr/>
          <a:lstStyle/>
          <a:p>
            <a:endParaRPr lang="en-US"/>
          </a:p>
        </p:txBody>
      </p:sp>
      <p:sp>
        <p:nvSpPr>
          <p:cNvPr id="74" name="TextBox 74"/>
          <p:cNvSpPr txBox="1"/>
          <p:nvPr/>
        </p:nvSpPr>
        <p:spPr>
          <a:xfrm>
            <a:off x="967398" y="6305826"/>
            <a:ext cx="2575902" cy="1215241"/>
          </a:xfrm>
          <a:prstGeom prst="rect">
            <a:avLst/>
          </a:prstGeom>
        </p:spPr>
        <p:txBody>
          <a:bodyPr lIns="0" tIns="0" rIns="0" bIns="0" rtlCol="0" anchor="t">
            <a:spAutoFit/>
          </a:bodyPr>
          <a:lstStyle/>
          <a:p>
            <a:pPr algn="l">
              <a:lnSpc>
                <a:spcPts val="2339"/>
              </a:lnSpc>
            </a:pPr>
            <a:r>
              <a:rPr lang="en-US" sz="1799" b="1" spc="-35">
                <a:solidFill>
                  <a:srgbClr val="720E23"/>
                </a:solidFill>
                <a:latin typeface="Calibri (MS) Bold"/>
                <a:ea typeface="Calibri (MS) Bold"/>
                <a:cs typeface="Calibri (MS) Bold"/>
                <a:sym typeface="Calibri (MS) Bold"/>
              </a:rPr>
              <a:t>Critical issue: Governance structures existed on paper, but they did not function effectively in practice.</a:t>
            </a:r>
          </a:p>
        </p:txBody>
      </p:sp>
      <p:sp>
        <p:nvSpPr>
          <p:cNvPr id="75" name="Freeform 75"/>
          <p:cNvSpPr/>
          <p:nvPr/>
        </p:nvSpPr>
        <p:spPr>
          <a:xfrm>
            <a:off x="403748" y="7536408"/>
            <a:ext cx="3263377" cy="67797"/>
          </a:xfrm>
          <a:custGeom>
            <a:avLst/>
            <a:gdLst/>
            <a:ahLst/>
            <a:cxnLst/>
            <a:rect l="l" t="t" r="r" b="b"/>
            <a:pathLst>
              <a:path w="3263377" h="67797">
                <a:moveTo>
                  <a:pt x="0" y="0"/>
                </a:moveTo>
                <a:lnTo>
                  <a:pt x="3263377" y="0"/>
                </a:lnTo>
                <a:lnTo>
                  <a:pt x="3263377" y="67797"/>
                </a:lnTo>
                <a:lnTo>
                  <a:pt x="0" y="67797"/>
                </a:lnTo>
                <a:lnTo>
                  <a:pt x="0" y="0"/>
                </a:lnTo>
                <a:close/>
              </a:path>
            </a:pathLst>
          </a:custGeom>
          <a:blipFill>
            <a:blip r:embed="rId27"/>
            <a:stretch>
              <a:fillRect t="-30713" b="-30713"/>
            </a:stretch>
          </a:blipFill>
        </p:spPr>
        <p:txBody>
          <a:bodyPr/>
          <a:lstStyle/>
          <a:p>
            <a:endParaRPr lang="en-US"/>
          </a:p>
        </p:txBody>
      </p:sp>
      <p:sp>
        <p:nvSpPr>
          <p:cNvPr id="76" name="TextBox 76"/>
          <p:cNvSpPr txBox="1"/>
          <p:nvPr/>
        </p:nvSpPr>
        <p:spPr>
          <a:xfrm>
            <a:off x="805955" y="7712034"/>
            <a:ext cx="2889283" cy="274974"/>
          </a:xfrm>
          <a:prstGeom prst="rect">
            <a:avLst/>
          </a:prstGeom>
        </p:spPr>
        <p:txBody>
          <a:bodyPr lIns="0" tIns="0" rIns="0" bIns="0" rtlCol="0" anchor="t">
            <a:spAutoFit/>
          </a:bodyPr>
          <a:lstStyle/>
          <a:p>
            <a:pPr algn="ctr">
              <a:lnSpc>
                <a:spcPts val="2079"/>
              </a:lnSpc>
            </a:pPr>
            <a:r>
              <a:rPr lang="en-US" sz="1599" spc="-31">
                <a:solidFill>
                  <a:srgbClr val="720E23"/>
                </a:solidFill>
                <a:latin typeface="Calibri (MS)"/>
                <a:ea typeface="Calibri (MS)"/>
                <a:cs typeface="Calibri (MS)"/>
                <a:sym typeface="Calibri (MS)"/>
              </a:rPr>
              <a:t>(Care Quality Commission, 2024)</a:t>
            </a:r>
          </a:p>
        </p:txBody>
      </p:sp>
      <p:sp>
        <p:nvSpPr>
          <p:cNvPr id="77" name="Freeform 77"/>
          <p:cNvSpPr/>
          <p:nvPr/>
        </p:nvSpPr>
        <p:spPr>
          <a:xfrm>
            <a:off x="398021" y="6376850"/>
            <a:ext cx="536779" cy="655621"/>
          </a:xfrm>
          <a:custGeom>
            <a:avLst/>
            <a:gdLst/>
            <a:ahLst/>
            <a:cxnLst/>
            <a:rect l="l" t="t" r="r" b="b"/>
            <a:pathLst>
              <a:path w="536779" h="655621">
                <a:moveTo>
                  <a:pt x="0" y="0"/>
                </a:moveTo>
                <a:lnTo>
                  <a:pt x="536779" y="0"/>
                </a:lnTo>
                <a:lnTo>
                  <a:pt x="536779" y="655621"/>
                </a:lnTo>
                <a:lnTo>
                  <a:pt x="0" y="655621"/>
                </a:lnTo>
                <a:lnTo>
                  <a:pt x="0" y="0"/>
                </a:lnTo>
                <a:close/>
              </a:path>
            </a:pathLst>
          </a:custGeom>
          <a:blipFill>
            <a:blip r:embed="rId8"/>
            <a:stretch>
              <a:fillRect l="-1891" r="-1891"/>
            </a:stretch>
          </a:blipFill>
        </p:spPr>
        <p:txBody>
          <a:bodyPr/>
          <a:lstStyle/>
          <a:p>
            <a:endParaRPr lang="en-US"/>
          </a:p>
        </p:txBody>
      </p:sp>
      <p:sp>
        <p:nvSpPr>
          <p:cNvPr id="78" name="Freeform 78"/>
          <p:cNvSpPr/>
          <p:nvPr/>
        </p:nvSpPr>
        <p:spPr>
          <a:xfrm>
            <a:off x="398021" y="3153684"/>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5"/>
            <a:stretch>
              <a:fillRect l="-5246" t="-7388" r="-5246"/>
            </a:stretch>
          </a:blipFill>
        </p:spPr>
        <p:txBody>
          <a:bodyPr/>
          <a:lstStyle/>
          <a:p>
            <a:endParaRPr lang="en-US"/>
          </a:p>
        </p:txBody>
      </p:sp>
      <p:sp>
        <p:nvSpPr>
          <p:cNvPr id="79" name="TextBox 79"/>
          <p:cNvSpPr txBox="1"/>
          <p:nvPr/>
        </p:nvSpPr>
        <p:spPr>
          <a:xfrm>
            <a:off x="488986" y="3196827"/>
            <a:ext cx="297918"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1</a:t>
            </a:r>
          </a:p>
        </p:txBody>
      </p:sp>
      <p:sp>
        <p:nvSpPr>
          <p:cNvPr id="80" name="Freeform 80"/>
          <p:cNvSpPr/>
          <p:nvPr/>
        </p:nvSpPr>
        <p:spPr>
          <a:xfrm>
            <a:off x="102631" y="8296275"/>
            <a:ext cx="18185369" cy="865035"/>
          </a:xfrm>
          <a:custGeom>
            <a:avLst/>
            <a:gdLst/>
            <a:ahLst/>
            <a:cxnLst/>
            <a:rect l="l" t="t" r="r" b="b"/>
            <a:pathLst>
              <a:path w="18185369" h="865035">
                <a:moveTo>
                  <a:pt x="0" y="0"/>
                </a:moveTo>
                <a:lnTo>
                  <a:pt x="18185369" y="0"/>
                </a:lnTo>
                <a:lnTo>
                  <a:pt x="18185369" y="865035"/>
                </a:lnTo>
                <a:lnTo>
                  <a:pt x="0" y="865035"/>
                </a:lnTo>
                <a:lnTo>
                  <a:pt x="0" y="0"/>
                </a:lnTo>
                <a:close/>
              </a:path>
            </a:pathLst>
          </a:custGeom>
          <a:blipFill>
            <a:blip r:embed="rId28"/>
            <a:stretch>
              <a:fillRect t="-136052" b="-163378"/>
            </a:stretch>
          </a:blipFill>
        </p:spPr>
        <p:txBody>
          <a:bodyPr/>
          <a:lstStyle/>
          <a:p>
            <a:endParaRPr lang="en-US"/>
          </a:p>
        </p:txBody>
      </p:sp>
      <p:sp>
        <p:nvSpPr>
          <p:cNvPr id="81" name="Freeform 81"/>
          <p:cNvSpPr/>
          <p:nvPr/>
        </p:nvSpPr>
        <p:spPr>
          <a:xfrm>
            <a:off x="488986" y="8308384"/>
            <a:ext cx="574474" cy="814057"/>
          </a:xfrm>
          <a:custGeom>
            <a:avLst/>
            <a:gdLst/>
            <a:ahLst/>
            <a:cxnLst/>
            <a:rect l="l" t="t" r="r" b="b"/>
            <a:pathLst>
              <a:path w="574474" h="814057">
                <a:moveTo>
                  <a:pt x="0" y="0"/>
                </a:moveTo>
                <a:lnTo>
                  <a:pt x="574475" y="0"/>
                </a:lnTo>
                <a:lnTo>
                  <a:pt x="574475" y="814057"/>
                </a:lnTo>
                <a:lnTo>
                  <a:pt x="0" y="814057"/>
                </a:lnTo>
                <a:lnTo>
                  <a:pt x="0" y="0"/>
                </a:lnTo>
                <a:close/>
              </a:path>
            </a:pathLst>
          </a:custGeom>
          <a:blipFill>
            <a:blip r:embed="rId29"/>
            <a:stretch>
              <a:fillRect t="-20023" b="-5647"/>
            </a:stretch>
          </a:blipFill>
        </p:spPr>
        <p:txBody>
          <a:bodyPr/>
          <a:lstStyle/>
          <a:p>
            <a:endParaRPr lang="en-US"/>
          </a:p>
        </p:txBody>
      </p:sp>
      <p:sp>
        <p:nvSpPr>
          <p:cNvPr id="82" name="TextBox 82"/>
          <p:cNvSpPr txBox="1"/>
          <p:nvPr/>
        </p:nvSpPr>
        <p:spPr>
          <a:xfrm>
            <a:off x="1172337" y="8413376"/>
            <a:ext cx="3527962" cy="533438"/>
          </a:xfrm>
          <a:prstGeom prst="rect">
            <a:avLst/>
          </a:prstGeom>
        </p:spPr>
        <p:txBody>
          <a:bodyPr lIns="0" tIns="0" rIns="0" bIns="0" rtlCol="0" anchor="t">
            <a:spAutoFit/>
          </a:bodyPr>
          <a:lstStyle/>
          <a:p>
            <a:pPr algn="l">
              <a:lnSpc>
                <a:spcPts val="4079"/>
              </a:lnSpc>
            </a:pPr>
            <a:r>
              <a:rPr lang="en-US" sz="2399" b="1">
                <a:solidFill>
                  <a:srgbClr val="FFFFFF"/>
                </a:solidFill>
                <a:latin typeface="Calibri (MS) Bold"/>
                <a:ea typeface="Calibri (MS) Bold"/>
                <a:cs typeface="Calibri (MS) Bold"/>
                <a:sym typeface="Calibri (MS) Bold"/>
              </a:rPr>
              <a:t>Overall judgement</a:t>
            </a:r>
          </a:p>
        </p:txBody>
      </p:sp>
      <p:sp>
        <p:nvSpPr>
          <p:cNvPr id="83" name="Freeform 83"/>
          <p:cNvSpPr/>
          <p:nvPr/>
        </p:nvSpPr>
        <p:spPr>
          <a:xfrm>
            <a:off x="3441649" y="8324850"/>
            <a:ext cx="431903" cy="838200"/>
          </a:xfrm>
          <a:custGeom>
            <a:avLst/>
            <a:gdLst/>
            <a:ahLst/>
            <a:cxnLst/>
            <a:rect l="l" t="t" r="r" b="b"/>
            <a:pathLst>
              <a:path w="431903" h="838200">
                <a:moveTo>
                  <a:pt x="0" y="0"/>
                </a:moveTo>
                <a:lnTo>
                  <a:pt x="431902" y="0"/>
                </a:lnTo>
                <a:lnTo>
                  <a:pt x="431902" y="838200"/>
                </a:lnTo>
                <a:lnTo>
                  <a:pt x="0" y="838200"/>
                </a:lnTo>
                <a:lnTo>
                  <a:pt x="0" y="0"/>
                </a:lnTo>
                <a:close/>
              </a:path>
            </a:pathLst>
          </a:custGeom>
          <a:blipFill>
            <a:blip r:embed="rId30"/>
            <a:stretch>
              <a:fillRect t="-69326" b="-69326"/>
            </a:stretch>
          </a:blipFill>
        </p:spPr>
        <p:txBody>
          <a:bodyPr/>
          <a:lstStyle/>
          <a:p>
            <a:endParaRPr lang="en-US"/>
          </a:p>
        </p:txBody>
      </p:sp>
      <p:sp>
        <p:nvSpPr>
          <p:cNvPr id="84" name="TextBox 84"/>
          <p:cNvSpPr txBox="1"/>
          <p:nvPr/>
        </p:nvSpPr>
        <p:spPr>
          <a:xfrm>
            <a:off x="3873551" y="8305800"/>
            <a:ext cx="11859493" cy="771525"/>
          </a:xfrm>
          <a:prstGeom prst="rect">
            <a:avLst/>
          </a:prstGeom>
        </p:spPr>
        <p:txBody>
          <a:bodyPr lIns="0" tIns="0" rIns="0" bIns="0" rtlCol="0" anchor="t">
            <a:spAutoFit/>
          </a:bodyPr>
          <a:lstStyle/>
          <a:p>
            <a:pPr algn="l">
              <a:lnSpc>
                <a:spcPts val="3059"/>
              </a:lnSpc>
            </a:pPr>
            <a:r>
              <a:rPr lang="en-US" sz="1799">
                <a:solidFill>
                  <a:srgbClr val="FFFFFF"/>
                </a:solidFill>
                <a:latin typeface="Calibri (MS)"/>
                <a:ea typeface="Calibri (MS)"/>
                <a:cs typeface="Calibri (MS)"/>
                <a:sym typeface="Calibri (MS)"/>
              </a:rPr>
              <a:t>This was a major quality assurance failure because several formal safeguards existed, yet they did not operate together as an effective system of prevention, detection, escalation and learning.</a:t>
            </a:r>
          </a:p>
        </p:txBody>
      </p:sp>
      <p:sp>
        <p:nvSpPr>
          <p:cNvPr id="85" name="Freeform 85"/>
          <p:cNvSpPr/>
          <p:nvPr/>
        </p:nvSpPr>
        <p:spPr>
          <a:xfrm>
            <a:off x="15787512" y="8323110"/>
            <a:ext cx="454634" cy="838200"/>
          </a:xfrm>
          <a:custGeom>
            <a:avLst/>
            <a:gdLst/>
            <a:ahLst/>
            <a:cxnLst/>
            <a:rect l="l" t="t" r="r" b="b"/>
            <a:pathLst>
              <a:path w="454634" h="838200">
                <a:moveTo>
                  <a:pt x="0" y="0"/>
                </a:moveTo>
                <a:lnTo>
                  <a:pt x="454634" y="0"/>
                </a:lnTo>
                <a:lnTo>
                  <a:pt x="454634" y="838200"/>
                </a:lnTo>
                <a:lnTo>
                  <a:pt x="0" y="838200"/>
                </a:lnTo>
                <a:lnTo>
                  <a:pt x="0" y="0"/>
                </a:lnTo>
                <a:close/>
              </a:path>
            </a:pathLst>
          </a:custGeom>
          <a:blipFill>
            <a:blip r:embed="rId31"/>
            <a:stretch>
              <a:fillRect t="-69326" b="-69326"/>
            </a:stretch>
          </a:blipFill>
        </p:spPr>
        <p:txBody>
          <a:bodyPr/>
          <a:lstStyle/>
          <a:p>
            <a:endParaRPr lang="en-US"/>
          </a:p>
        </p:txBody>
      </p:sp>
      <p:sp>
        <p:nvSpPr>
          <p:cNvPr id="86" name="Freeform 86"/>
          <p:cNvSpPr/>
          <p:nvPr/>
        </p:nvSpPr>
        <p:spPr>
          <a:xfrm>
            <a:off x="16783118" y="8308384"/>
            <a:ext cx="960689" cy="814057"/>
          </a:xfrm>
          <a:custGeom>
            <a:avLst/>
            <a:gdLst/>
            <a:ahLst/>
            <a:cxnLst/>
            <a:rect l="l" t="t" r="r" b="b"/>
            <a:pathLst>
              <a:path w="960689" h="814057">
                <a:moveTo>
                  <a:pt x="0" y="0"/>
                </a:moveTo>
                <a:lnTo>
                  <a:pt x="960689" y="0"/>
                </a:lnTo>
                <a:lnTo>
                  <a:pt x="960689" y="814057"/>
                </a:lnTo>
                <a:lnTo>
                  <a:pt x="0" y="814057"/>
                </a:lnTo>
                <a:lnTo>
                  <a:pt x="0" y="0"/>
                </a:lnTo>
                <a:close/>
              </a:path>
            </a:pathLst>
          </a:custGeom>
          <a:blipFill>
            <a:blip r:embed="rId32"/>
            <a:stretch>
              <a:fillRect t="-26374" b="-15887"/>
            </a:stretch>
          </a:blipFill>
        </p:spPr>
        <p:txBody>
          <a:bodyPr/>
          <a:lstStyle/>
          <a:p>
            <a:endParaRPr lang="en-US"/>
          </a:p>
        </p:txBody>
      </p:sp>
      <p:sp>
        <p:nvSpPr>
          <p:cNvPr id="87" name="Freeform 87"/>
          <p:cNvSpPr/>
          <p:nvPr/>
        </p:nvSpPr>
        <p:spPr>
          <a:xfrm>
            <a:off x="102631" y="9227985"/>
            <a:ext cx="8549760" cy="945571"/>
          </a:xfrm>
          <a:custGeom>
            <a:avLst/>
            <a:gdLst/>
            <a:ahLst/>
            <a:cxnLst/>
            <a:rect l="l" t="t" r="r" b="b"/>
            <a:pathLst>
              <a:path w="8549760" h="945571">
                <a:moveTo>
                  <a:pt x="0" y="0"/>
                </a:moveTo>
                <a:lnTo>
                  <a:pt x="8549759" y="0"/>
                </a:lnTo>
                <a:lnTo>
                  <a:pt x="8549759" y="945571"/>
                </a:lnTo>
                <a:lnTo>
                  <a:pt x="0" y="945571"/>
                </a:lnTo>
                <a:lnTo>
                  <a:pt x="0" y="0"/>
                </a:lnTo>
                <a:close/>
              </a:path>
            </a:pathLst>
          </a:custGeom>
          <a:blipFill>
            <a:blip r:embed="rId33"/>
            <a:stretch>
              <a:fillRect t="-426495" r="-6616" b="-461556"/>
            </a:stretch>
          </a:blipFill>
        </p:spPr>
        <p:txBody>
          <a:bodyPr/>
          <a:lstStyle/>
          <a:p>
            <a:endParaRPr lang="en-US"/>
          </a:p>
        </p:txBody>
      </p:sp>
      <p:sp>
        <p:nvSpPr>
          <p:cNvPr id="88" name="Freeform 88"/>
          <p:cNvSpPr/>
          <p:nvPr/>
        </p:nvSpPr>
        <p:spPr>
          <a:xfrm>
            <a:off x="8487468" y="9151016"/>
            <a:ext cx="9800532" cy="1051115"/>
          </a:xfrm>
          <a:custGeom>
            <a:avLst/>
            <a:gdLst/>
            <a:ahLst/>
            <a:cxnLst/>
            <a:rect l="l" t="t" r="r" b="b"/>
            <a:pathLst>
              <a:path w="9800532" h="1051115">
                <a:moveTo>
                  <a:pt x="0" y="0"/>
                </a:moveTo>
                <a:lnTo>
                  <a:pt x="9800532" y="0"/>
                </a:lnTo>
                <a:lnTo>
                  <a:pt x="9800532" y="1051115"/>
                </a:lnTo>
                <a:lnTo>
                  <a:pt x="0" y="1051115"/>
                </a:lnTo>
                <a:lnTo>
                  <a:pt x="0" y="0"/>
                </a:lnTo>
                <a:close/>
              </a:path>
            </a:pathLst>
          </a:custGeom>
          <a:blipFill>
            <a:blip r:embed="rId34"/>
            <a:stretch>
              <a:fillRect t="-407956" b="-450077"/>
            </a:stretch>
          </a:blipFill>
        </p:spPr>
        <p:txBody>
          <a:bodyPr/>
          <a:lstStyle/>
          <a:p>
            <a:endParaRPr lang="en-US"/>
          </a:p>
        </p:txBody>
      </p:sp>
      <p:sp>
        <p:nvSpPr>
          <p:cNvPr id="89" name="TextBox 89"/>
          <p:cNvSpPr txBox="1"/>
          <p:nvPr/>
        </p:nvSpPr>
        <p:spPr>
          <a:xfrm>
            <a:off x="1091113" y="9508622"/>
            <a:ext cx="1442037" cy="342863"/>
          </a:xfrm>
          <a:prstGeom prst="rect">
            <a:avLst/>
          </a:prstGeom>
        </p:spPr>
        <p:txBody>
          <a:bodyPr lIns="0" tIns="0" rIns="0" bIns="0" rtlCol="0" anchor="t">
            <a:spAutoFit/>
          </a:bodyPr>
          <a:lstStyle/>
          <a:p>
            <a:pPr algn="l">
              <a:lnSpc>
                <a:spcPts val="2399"/>
              </a:lnSpc>
            </a:pPr>
            <a:r>
              <a:rPr lang="en-US" sz="1999" b="1" spc="-39">
                <a:solidFill>
                  <a:srgbClr val="222240"/>
                </a:solidFill>
                <a:latin typeface="Calibri (MS) Bold"/>
                <a:ea typeface="Calibri (MS) Bold"/>
                <a:cs typeface="Calibri (MS) Bold"/>
                <a:sym typeface="Calibri (MS) Bold"/>
              </a:rPr>
              <a:t>Key message:</a:t>
            </a:r>
          </a:p>
        </p:txBody>
      </p:sp>
      <p:sp>
        <p:nvSpPr>
          <p:cNvPr id="90" name="TextBox 90"/>
          <p:cNvSpPr txBox="1"/>
          <p:nvPr/>
        </p:nvSpPr>
        <p:spPr>
          <a:xfrm>
            <a:off x="2552200" y="9239250"/>
            <a:ext cx="6019357" cy="788596"/>
          </a:xfrm>
          <a:prstGeom prst="rect">
            <a:avLst/>
          </a:prstGeom>
        </p:spPr>
        <p:txBody>
          <a:bodyPr lIns="0" tIns="0" rIns="0" bIns="0" rtlCol="0" anchor="t">
            <a:spAutoFit/>
          </a:bodyPr>
          <a:lstStyle/>
          <a:p>
            <a:pPr algn="l">
              <a:lnSpc>
                <a:spcPts val="3149"/>
              </a:lnSpc>
            </a:pPr>
            <a:r>
              <a:rPr lang="en-US" sz="1799" spc="-35">
                <a:solidFill>
                  <a:srgbClr val="222240"/>
                </a:solidFill>
                <a:latin typeface="Calibri (MS)"/>
                <a:ea typeface="Calibri (MS)"/>
                <a:cs typeface="Calibri (MS)"/>
                <a:sym typeface="Calibri (MS)"/>
              </a:rPr>
              <a:t>Policy on paper is not enough. Effective leadership, a just culture and learning systems turn policy into safer, higher-quality care.</a:t>
            </a:r>
          </a:p>
        </p:txBody>
      </p:sp>
      <p:sp>
        <p:nvSpPr>
          <p:cNvPr id="91" name="TextBox 91"/>
          <p:cNvSpPr txBox="1"/>
          <p:nvPr/>
        </p:nvSpPr>
        <p:spPr>
          <a:xfrm>
            <a:off x="9082174" y="9504979"/>
            <a:ext cx="4037152" cy="342863"/>
          </a:xfrm>
          <a:prstGeom prst="rect">
            <a:avLst/>
          </a:prstGeom>
        </p:spPr>
        <p:txBody>
          <a:bodyPr lIns="0" tIns="0" rIns="0" bIns="0" rtlCol="0" anchor="t">
            <a:spAutoFit/>
          </a:bodyPr>
          <a:lstStyle/>
          <a:p>
            <a:pPr algn="l">
              <a:lnSpc>
                <a:spcPts val="2399"/>
              </a:lnSpc>
            </a:pPr>
            <a:r>
              <a:rPr lang="en-US" sz="1999" b="1" spc="-39">
                <a:solidFill>
                  <a:srgbClr val="86122C"/>
                </a:solidFill>
                <a:latin typeface="Calibri (MS) Bold"/>
                <a:ea typeface="Calibri (MS) Bold"/>
                <a:cs typeface="Calibri (MS) Bold"/>
                <a:sym typeface="Calibri (MS) Bold"/>
              </a:rPr>
              <a:t>Critical thinking:</a:t>
            </a:r>
          </a:p>
        </p:txBody>
      </p:sp>
      <p:sp>
        <p:nvSpPr>
          <p:cNvPr id="92" name="TextBox 92"/>
          <p:cNvSpPr txBox="1"/>
          <p:nvPr/>
        </p:nvSpPr>
        <p:spPr>
          <a:xfrm>
            <a:off x="10793710" y="9053083"/>
            <a:ext cx="7208540" cy="1119617"/>
          </a:xfrm>
          <a:prstGeom prst="rect">
            <a:avLst/>
          </a:prstGeom>
        </p:spPr>
        <p:txBody>
          <a:bodyPr lIns="0" tIns="0" rIns="0" bIns="0" rtlCol="0" anchor="t">
            <a:spAutoFit/>
          </a:bodyPr>
          <a:lstStyle/>
          <a:p>
            <a:pPr algn="l">
              <a:lnSpc>
                <a:spcPts val="2974"/>
              </a:lnSpc>
            </a:pPr>
            <a:r>
              <a:rPr lang="en-US" sz="1699" spc="-33" dirty="0">
                <a:solidFill>
                  <a:srgbClr val="222240"/>
                </a:solidFill>
                <a:latin typeface="Calibri (MS)"/>
                <a:ea typeface="Calibri (MS)"/>
                <a:cs typeface="Calibri (MS)"/>
                <a:sym typeface="Calibri (MS)"/>
              </a:rPr>
              <a:t>The failure was not simply the absence of the policy; it was the absence of the systems that supported its adoption. In practice, this should have revealed an early warning problem.</a:t>
            </a:r>
          </a:p>
        </p:txBody>
      </p:sp>
      <p:sp>
        <p:nvSpPr>
          <p:cNvPr id="93" name="Freeform 93"/>
          <p:cNvSpPr/>
          <p:nvPr/>
        </p:nvSpPr>
        <p:spPr>
          <a:xfrm>
            <a:off x="8561009" y="9201110"/>
            <a:ext cx="459166" cy="710274"/>
          </a:xfrm>
          <a:custGeom>
            <a:avLst/>
            <a:gdLst/>
            <a:ahLst/>
            <a:cxnLst/>
            <a:rect l="l" t="t" r="r" b="b"/>
            <a:pathLst>
              <a:path w="459166" h="710274">
                <a:moveTo>
                  <a:pt x="0" y="0"/>
                </a:moveTo>
                <a:lnTo>
                  <a:pt x="459166" y="0"/>
                </a:lnTo>
                <a:lnTo>
                  <a:pt x="459166" y="710274"/>
                </a:lnTo>
                <a:lnTo>
                  <a:pt x="0" y="710274"/>
                </a:lnTo>
                <a:lnTo>
                  <a:pt x="0" y="0"/>
                </a:lnTo>
                <a:close/>
              </a:path>
            </a:pathLst>
          </a:custGeom>
          <a:blipFill>
            <a:blip r:embed="rId35"/>
            <a:stretch>
              <a:fillRect l="-1799" r="-1799"/>
            </a:stretch>
          </a:blipFill>
        </p:spPr>
        <p:txBody>
          <a:bodyPr/>
          <a:lstStyle/>
          <a:p>
            <a:endParaRPr lang="en-US"/>
          </a:p>
        </p:txBody>
      </p:sp>
      <p:sp>
        <p:nvSpPr>
          <p:cNvPr id="94" name="Freeform 94"/>
          <p:cNvSpPr/>
          <p:nvPr/>
        </p:nvSpPr>
        <p:spPr>
          <a:xfrm>
            <a:off x="545249" y="9258300"/>
            <a:ext cx="502361" cy="766591"/>
          </a:xfrm>
          <a:custGeom>
            <a:avLst/>
            <a:gdLst/>
            <a:ahLst/>
            <a:cxnLst/>
            <a:rect l="l" t="t" r="r" b="b"/>
            <a:pathLst>
              <a:path w="502361" h="766591">
                <a:moveTo>
                  <a:pt x="0" y="0"/>
                </a:moveTo>
                <a:lnTo>
                  <a:pt x="502361" y="0"/>
                </a:lnTo>
                <a:lnTo>
                  <a:pt x="502361" y="766591"/>
                </a:lnTo>
                <a:lnTo>
                  <a:pt x="0" y="766591"/>
                </a:lnTo>
                <a:lnTo>
                  <a:pt x="0" y="0"/>
                </a:lnTo>
                <a:close/>
              </a:path>
            </a:pathLst>
          </a:custGeom>
          <a:blipFill>
            <a:blip r:embed="rId36"/>
            <a:stretch>
              <a:fillRect l="-1799" r="-1799"/>
            </a:stretch>
          </a:blipFill>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E8EDF5">
                <a:alpha val="100000"/>
              </a:srgbClr>
            </a:gs>
            <a:gs pos="100000">
              <a:srgbClr val="F9FAFB">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0" y="-26670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t="-9259" b="-9259"/>
              </a:stretch>
            </a:blipFill>
          </p:spPr>
          <p:txBody>
            <a:bodyPr/>
            <a:lstStyle/>
            <a:p>
              <a:endParaRPr lang="en-US"/>
            </a:p>
          </p:txBody>
        </p:sp>
      </p:grpSp>
      <p:sp>
        <p:nvSpPr>
          <p:cNvPr id="4" name="TextBox 4"/>
          <p:cNvSpPr txBox="1"/>
          <p:nvPr/>
        </p:nvSpPr>
        <p:spPr>
          <a:xfrm>
            <a:off x="1876425" y="38100"/>
            <a:ext cx="6758559" cy="1312522"/>
          </a:xfrm>
          <a:prstGeom prst="rect">
            <a:avLst/>
          </a:prstGeom>
        </p:spPr>
        <p:txBody>
          <a:bodyPr lIns="0" tIns="0" rIns="0" bIns="0" rtlCol="0" anchor="t">
            <a:spAutoFit/>
          </a:bodyPr>
          <a:lstStyle/>
          <a:p>
            <a:pPr algn="l">
              <a:lnSpc>
                <a:spcPts val="4812"/>
              </a:lnSpc>
            </a:pPr>
            <a:r>
              <a:rPr lang="en-US" sz="4184" b="1">
                <a:solidFill>
                  <a:srgbClr val="00134C"/>
                </a:solidFill>
                <a:latin typeface="Calibri (MS) Bold"/>
                <a:ea typeface="Calibri (MS) Bold"/>
                <a:cs typeface="Calibri (MS) Bold"/>
                <a:sym typeface="Calibri (MS) Bold"/>
              </a:rPr>
              <a:t>Systems Analysis Using the </a:t>
            </a:r>
            <a:r>
              <a:rPr lang="en-US" sz="4184" b="1">
                <a:solidFill>
                  <a:srgbClr val="700000"/>
                </a:solidFill>
                <a:latin typeface="Calibri (MS) Bold"/>
                <a:ea typeface="Calibri (MS) Bold"/>
                <a:cs typeface="Calibri (MS) Bold"/>
                <a:sym typeface="Calibri (MS) Bold"/>
              </a:rPr>
              <a:t>Swiss Cheese Model</a:t>
            </a:r>
          </a:p>
        </p:txBody>
      </p:sp>
      <p:grpSp>
        <p:nvGrpSpPr>
          <p:cNvPr id="5" name="Group 5"/>
          <p:cNvGrpSpPr/>
          <p:nvPr/>
        </p:nvGrpSpPr>
        <p:grpSpPr>
          <a:xfrm>
            <a:off x="1724025" y="1371600"/>
            <a:ext cx="1557114" cy="210964"/>
            <a:chOff x="0" y="0"/>
            <a:chExt cx="2076152" cy="281285"/>
          </a:xfrm>
        </p:grpSpPr>
        <p:sp>
          <p:nvSpPr>
            <p:cNvPr id="6" name="Freeform 6"/>
            <p:cNvSpPr/>
            <p:nvPr/>
          </p:nvSpPr>
          <p:spPr>
            <a:xfrm>
              <a:off x="0" y="0"/>
              <a:ext cx="2076152" cy="281285"/>
            </a:xfrm>
            <a:custGeom>
              <a:avLst/>
              <a:gdLst/>
              <a:ahLst/>
              <a:cxnLst/>
              <a:rect l="l" t="t" r="r" b="b"/>
              <a:pathLst>
                <a:path w="2076152" h="281285">
                  <a:moveTo>
                    <a:pt x="0" y="0"/>
                  </a:moveTo>
                  <a:lnTo>
                    <a:pt x="2076152" y="0"/>
                  </a:lnTo>
                  <a:lnTo>
                    <a:pt x="2076152"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187325" y="1989509"/>
            <a:ext cx="2418808"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1. Clinical Monitoring</a:t>
            </a:r>
          </a:p>
        </p:txBody>
      </p:sp>
      <p:sp>
        <p:nvSpPr>
          <p:cNvPr id="9" name="TextBox 9"/>
          <p:cNvSpPr txBox="1"/>
          <p:nvPr/>
        </p:nvSpPr>
        <p:spPr>
          <a:xfrm>
            <a:off x="304800" y="2432534"/>
            <a:ext cx="2212961" cy="12631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Patterns of unexpected events were observed but not interpreted with sufficient urgency.</a:t>
            </a:r>
          </a:p>
        </p:txBody>
      </p:sp>
      <p:sp>
        <p:nvSpPr>
          <p:cNvPr id="10" name="TextBox 10"/>
          <p:cNvSpPr txBox="1"/>
          <p:nvPr/>
        </p:nvSpPr>
        <p:spPr>
          <a:xfrm>
            <a:off x="3124200" y="2416733"/>
            <a:ext cx="2529476" cy="1583767"/>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Information was fragmented across notes, incidents and meetings rather than consolidated as a clear safety signal.</a:t>
            </a:r>
          </a:p>
        </p:txBody>
      </p:sp>
      <p:sp>
        <p:nvSpPr>
          <p:cNvPr id="11" name="TextBox 11"/>
          <p:cNvSpPr txBox="1"/>
          <p:nvPr/>
        </p:nvSpPr>
        <p:spPr>
          <a:xfrm>
            <a:off x="6096000" y="2005244"/>
            <a:ext cx="2605116"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3. Clinical Leadership</a:t>
            </a:r>
          </a:p>
        </p:txBody>
      </p:sp>
      <p:grpSp>
        <p:nvGrpSpPr>
          <p:cNvPr id="13" name="Group 13"/>
          <p:cNvGrpSpPr/>
          <p:nvPr/>
        </p:nvGrpSpPr>
        <p:grpSpPr>
          <a:xfrm>
            <a:off x="190500" y="6638053"/>
            <a:ext cx="5715000" cy="3534647"/>
            <a:chOff x="0" y="0"/>
            <a:chExt cx="7620000" cy="4712862"/>
          </a:xfrm>
        </p:grpSpPr>
        <p:sp>
          <p:nvSpPr>
            <p:cNvPr id="14" name="Freeform 14"/>
            <p:cNvSpPr/>
            <p:nvPr/>
          </p:nvSpPr>
          <p:spPr>
            <a:xfrm>
              <a:off x="0" y="0"/>
              <a:ext cx="7620000" cy="4712862"/>
            </a:xfrm>
            <a:custGeom>
              <a:avLst/>
              <a:gdLst/>
              <a:ahLst/>
              <a:cxnLst/>
              <a:rect l="l" t="t" r="r" b="b"/>
              <a:pathLst>
                <a:path w="7620000" h="4712862">
                  <a:moveTo>
                    <a:pt x="0" y="0"/>
                  </a:moveTo>
                  <a:lnTo>
                    <a:pt x="7620000" y="0"/>
                  </a:lnTo>
                  <a:lnTo>
                    <a:pt x="7620000" y="4712862"/>
                  </a:lnTo>
                  <a:lnTo>
                    <a:pt x="0" y="4712862"/>
                  </a:lnTo>
                  <a:close/>
                </a:path>
              </a:pathLst>
            </a:custGeom>
            <a:blipFill>
              <a:blip r:embed="rId4"/>
              <a:stretch>
                <a:fillRect t="-9833" b="-9833"/>
              </a:stretch>
            </a:blipFill>
          </p:spPr>
          <p:txBody>
            <a:bodyPr/>
            <a:lstStyle/>
            <a:p>
              <a:endParaRPr lang="en-US"/>
            </a:p>
          </p:txBody>
        </p:sp>
      </p:grpSp>
      <p:sp>
        <p:nvSpPr>
          <p:cNvPr id="15" name="TextBox 15"/>
          <p:cNvSpPr txBox="1"/>
          <p:nvPr/>
        </p:nvSpPr>
        <p:spPr>
          <a:xfrm>
            <a:off x="457200" y="7353356"/>
            <a:ext cx="5238750" cy="554639"/>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When different safety checks fail together, patients are more likely to be harmed (NHS England, 2023).</a:t>
            </a:r>
          </a:p>
        </p:txBody>
      </p:sp>
      <p:sp>
        <p:nvSpPr>
          <p:cNvPr id="16" name="TextBox 16"/>
          <p:cNvSpPr txBox="1"/>
          <p:nvPr/>
        </p:nvSpPr>
        <p:spPr>
          <a:xfrm>
            <a:off x="457200" y="8115300"/>
            <a:ext cx="5238750" cy="838144"/>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Each slice represents a safety barrier within the healthcare system that is designed to prevent harm (NHS England, 2023)</a:t>
            </a:r>
          </a:p>
        </p:txBody>
      </p:sp>
      <p:sp>
        <p:nvSpPr>
          <p:cNvPr id="17" name="TextBox 17"/>
          <p:cNvSpPr txBox="1"/>
          <p:nvPr/>
        </p:nvSpPr>
        <p:spPr>
          <a:xfrm>
            <a:off x="457200" y="9220200"/>
            <a:ext cx="523875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00134C"/>
                </a:solidFill>
                <a:latin typeface="Calibri (MS)"/>
                <a:ea typeface="Calibri (MS)"/>
                <a:cs typeface="Calibri (MS)"/>
                <a:sym typeface="Calibri (MS)"/>
              </a:rPr>
              <a:t>When the “holes” in several layers line up, hazards can reach the patient and cause harm.</a:t>
            </a:r>
          </a:p>
        </p:txBody>
      </p:sp>
      <p:grpSp>
        <p:nvGrpSpPr>
          <p:cNvPr id="18" name="Group 18"/>
          <p:cNvGrpSpPr/>
          <p:nvPr/>
        </p:nvGrpSpPr>
        <p:grpSpPr>
          <a:xfrm>
            <a:off x="6172200" y="6638053"/>
            <a:ext cx="5905500" cy="3581400"/>
            <a:chOff x="0" y="0"/>
            <a:chExt cx="7874000" cy="4775200"/>
          </a:xfrm>
        </p:grpSpPr>
        <p:sp>
          <p:nvSpPr>
            <p:cNvPr id="19" name="Freeform 19"/>
            <p:cNvSpPr/>
            <p:nvPr/>
          </p:nvSpPr>
          <p:spPr>
            <a:xfrm>
              <a:off x="0" y="0"/>
              <a:ext cx="7874000" cy="4775200"/>
            </a:xfrm>
            <a:custGeom>
              <a:avLst/>
              <a:gdLst/>
              <a:ahLst/>
              <a:cxnLst/>
              <a:rect l="l" t="t" r="r" b="b"/>
              <a:pathLst>
                <a:path w="7874000" h="4775200">
                  <a:moveTo>
                    <a:pt x="0" y="0"/>
                  </a:moveTo>
                  <a:lnTo>
                    <a:pt x="7874000" y="0"/>
                  </a:lnTo>
                  <a:lnTo>
                    <a:pt x="7874000" y="4775200"/>
                  </a:lnTo>
                  <a:lnTo>
                    <a:pt x="0" y="4775200"/>
                  </a:lnTo>
                  <a:close/>
                </a:path>
              </a:pathLst>
            </a:custGeom>
            <a:blipFill>
              <a:blip r:embed="rId5"/>
              <a:stretch>
                <a:fillRect t="-8702" b="-8702"/>
              </a:stretch>
            </a:blipFill>
          </p:spPr>
          <p:txBody>
            <a:bodyPr/>
            <a:lstStyle/>
            <a:p>
              <a:endParaRPr lang="en-US"/>
            </a:p>
          </p:txBody>
        </p:sp>
      </p:grpSp>
      <p:sp>
        <p:nvSpPr>
          <p:cNvPr id="20" name="TextBox 20"/>
          <p:cNvSpPr txBox="1"/>
          <p:nvPr/>
        </p:nvSpPr>
        <p:spPr>
          <a:xfrm>
            <a:off x="6286500" y="7469399"/>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Weak clinical governance meant emerging risks were not identified early (Care Quality Commission, 2024).</a:t>
            </a:r>
          </a:p>
        </p:txBody>
      </p:sp>
      <p:sp>
        <p:nvSpPr>
          <p:cNvPr id="21" name="TextBox 21"/>
          <p:cNvSpPr txBox="1"/>
          <p:nvPr/>
        </p:nvSpPr>
        <p:spPr>
          <a:xfrm>
            <a:off x="6286500" y="8307350"/>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Incident reporting failed to generate a clear safety signal or prompt timely escalation (NHS England, 2023).</a:t>
            </a:r>
          </a:p>
        </p:txBody>
      </p:sp>
      <p:sp>
        <p:nvSpPr>
          <p:cNvPr id="22" name="TextBox 22"/>
          <p:cNvSpPr txBox="1"/>
          <p:nvPr/>
        </p:nvSpPr>
        <p:spPr>
          <a:xfrm>
            <a:off x="6286500" y="9220200"/>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00134C"/>
                </a:solidFill>
                <a:latin typeface="Calibri (MS)"/>
                <a:ea typeface="Calibri (MS)"/>
                <a:cs typeface="Calibri (MS)"/>
                <a:sym typeface="Calibri (MS)"/>
              </a:rPr>
              <a:t>Delayed leadership response and late external escalation allowed harm to continue (Thirlwall Inquiry, 2025).</a:t>
            </a:r>
          </a:p>
        </p:txBody>
      </p:sp>
      <p:grpSp>
        <p:nvGrpSpPr>
          <p:cNvPr id="23" name="Group 23"/>
          <p:cNvGrpSpPr/>
          <p:nvPr/>
        </p:nvGrpSpPr>
        <p:grpSpPr>
          <a:xfrm>
            <a:off x="12167937" y="6638053"/>
            <a:ext cx="5905500" cy="3581400"/>
            <a:chOff x="0" y="0"/>
            <a:chExt cx="7874000" cy="4775200"/>
          </a:xfrm>
        </p:grpSpPr>
        <p:sp>
          <p:nvSpPr>
            <p:cNvPr id="24" name="Freeform 24"/>
            <p:cNvSpPr/>
            <p:nvPr/>
          </p:nvSpPr>
          <p:spPr>
            <a:xfrm>
              <a:off x="0" y="0"/>
              <a:ext cx="7874000" cy="4775200"/>
            </a:xfrm>
            <a:custGeom>
              <a:avLst/>
              <a:gdLst/>
              <a:ahLst/>
              <a:cxnLst/>
              <a:rect l="l" t="t" r="r" b="b"/>
              <a:pathLst>
                <a:path w="7874000" h="4775200">
                  <a:moveTo>
                    <a:pt x="0" y="0"/>
                  </a:moveTo>
                  <a:lnTo>
                    <a:pt x="7874000" y="0"/>
                  </a:lnTo>
                  <a:lnTo>
                    <a:pt x="7874000" y="4775200"/>
                  </a:lnTo>
                  <a:lnTo>
                    <a:pt x="0" y="4775200"/>
                  </a:lnTo>
                  <a:close/>
                </a:path>
              </a:pathLst>
            </a:custGeom>
            <a:blipFill>
              <a:blip r:embed="rId6"/>
              <a:stretch>
                <a:fillRect t="-8702" b="-8702"/>
              </a:stretch>
            </a:blipFill>
          </p:spPr>
          <p:txBody>
            <a:bodyPr/>
            <a:lstStyle/>
            <a:p>
              <a:endParaRPr lang="en-US"/>
            </a:p>
          </p:txBody>
        </p:sp>
      </p:grpSp>
      <p:sp>
        <p:nvSpPr>
          <p:cNvPr id="25" name="TextBox 25"/>
          <p:cNvSpPr txBox="1"/>
          <p:nvPr/>
        </p:nvSpPr>
        <p:spPr>
          <a:xfrm>
            <a:off x="12592050" y="7874971"/>
            <a:ext cx="5143500" cy="1398121"/>
          </a:xfrm>
          <a:prstGeom prst="rect">
            <a:avLst/>
          </a:prstGeom>
        </p:spPr>
        <p:txBody>
          <a:bodyPr lIns="0" tIns="0" rIns="0" bIns="0" rtlCol="0" anchor="t">
            <a:spAutoFit/>
          </a:bodyPr>
          <a:lstStyle/>
          <a:p>
            <a:pPr marL="0" lvl="0" indent="0" algn="just">
              <a:lnSpc>
                <a:spcPts val="2700"/>
              </a:lnSpc>
              <a:spcBef>
                <a:spcPct val="0"/>
              </a:spcBef>
            </a:pPr>
            <a:r>
              <a:rPr lang="en-US" sz="1800" u="none" strike="noStrike" dirty="0">
                <a:solidFill>
                  <a:srgbClr val="00134C"/>
                </a:solidFill>
                <a:latin typeface="Calibri (MS)"/>
                <a:ea typeface="Calibri (MS)"/>
                <a:cs typeface="Calibri (MS)"/>
                <a:sym typeface="Calibri (MS)"/>
              </a:rPr>
              <a:t>The Swiss Cheese Model shows that the Lucy Letby case resulted from multiple </a:t>
            </a:r>
            <a:r>
              <a:rPr lang="en-US" sz="1800" u="none" strike="noStrike" dirty="0" err="1">
                <a:solidFill>
                  <a:srgbClr val="00134C"/>
                </a:solidFill>
                <a:latin typeface="Calibri (MS)"/>
                <a:ea typeface="Calibri (MS)"/>
                <a:cs typeface="Calibri (MS)"/>
                <a:sym typeface="Calibri (MS)"/>
              </a:rPr>
              <a:t>organisational</a:t>
            </a:r>
            <a:r>
              <a:rPr lang="en-US" sz="1800" u="none" strike="noStrike" dirty="0">
                <a:solidFill>
                  <a:srgbClr val="00134C"/>
                </a:solidFill>
                <a:latin typeface="Calibri (MS)"/>
                <a:ea typeface="Calibri (MS)"/>
                <a:cs typeface="Calibri (MS)"/>
                <a:sym typeface="Calibri (MS)"/>
              </a:rPr>
              <a:t> </a:t>
            </a:r>
            <a:r>
              <a:rPr lang="en-US" sz="1800" u="none" strike="noStrike" dirty="0">
                <a:solidFill>
                  <a:srgbClr val="700000"/>
                </a:solidFill>
                <a:latin typeface="Calibri (MS)"/>
                <a:ea typeface="Calibri (MS)"/>
                <a:cs typeface="Calibri (MS)"/>
                <a:sym typeface="Calibri (MS)"/>
              </a:rPr>
              <a:t>failures </a:t>
            </a:r>
            <a:r>
              <a:rPr lang="en-US" sz="1800" u="none" strike="noStrike" dirty="0">
                <a:solidFill>
                  <a:srgbClr val="00134C"/>
                </a:solidFill>
                <a:latin typeface="Calibri (MS)"/>
                <a:ea typeface="Calibri (MS)"/>
                <a:cs typeface="Calibri (MS)"/>
                <a:sym typeface="Calibri (MS)"/>
              </a:rPr>
              <a:t>across several layers of </a:t>
            </a:r>
            <a:r>
              <a:rPr lang="en-US" sz="1800" u="none" strike="noStrike" dirty="0" err="1">
                <a:solidFill>
                  <a:srgbClr val="00134C"/>
                </a:solidFill>
                <a:latin typeface="Calibri (MS)"/>
                <a:ea typeface="Calibri (MS)"/>
                <a:cs typeface="Calibri (MS)"/>
                <a:sym typeface="Calibri (MS)"/>
              </a:rPr>
              <a:t>defence</a:t>
            </a:r>
            <a:r>
              <a:rPr lang="en-US" sz="1800" u="none" strike="noStrike" dirty="0">
                <a:solidFill>
                  <a:srgbClr val="00134C"/>
                </a:solidFill>
                <a:latin typeface="Calibri (MS)"/>
                <a:ea typeface="Calibri (MS)"/>
                <a:cs typeface="Calibri (MS)"/>
                <a:sym typeface="Calibri (MS)"/>
              </a:rPr>
              <a:t>, rather than a single isolated error (NHS England, 2023).</a:t>
            </a:r>
          </a:p>
        </p:txBody>
      </p:sp>
      <p:sp>
        <p:nvSpPr>
          <p:cNvPr id="26" name="TextBox 26"/>
          <p:cNvSpPr txBox="1"/>
          <p:nvPr/>
        </p:nvSpPr>
        <p:spPr>
          <a:xfrm>
            <a:off x="3200400" y="1989509"/>
            <a:ext cx="2293294"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2. Incident Reporting</a:t>
            </a:r>
          </a:p>
        </p:txBody>
      </p:sp>
      <p:sp>
        <p:nvSpPr>
          <p:cNvPr id="27" name="TextBox 27"/>
          <p:cNvSpPr txBox="1"/>
          <p:nvPr/>
        </p:nvSpPr>
        <p:spPr>
          <a:xfrm>
            <a:off x="914400" y="4618214"/>
            <a:ext cx="2647201"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4. Executive Governance</a:t>
            </a:r>
          </a:p>
        </p:txBody>
      </p:sp>
      <p:sp>
        <p:nvSpPr>
          <p:cNvPr id="28" name="TextBox 28"/>
          <p:cNvSpPr txBox="1"/>
          <p:nvPr/>
        </p:nvSpPr>
        <p:spPr>
          <a:xfrm>
            <a:off x="5035454" y="4618213"/>
            <a:ext cx="2778277"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5. External Escalation</a:t>
            </a:r>
          </a:p>
        </p:txBody>
      </p:sp>
      <p:sp>
        <p:nvSpPr>
          <p:cNvPr id="29" name="TextBox 29"/>
          <p:cNvSpPr txBox="1"/>
          <p:nvPr/>
        </p:nvSpPr>
        <p:spPr>
          <a:xfrm>
            <a:off x="6009419" y="2426217"/>
            <a:ext cx="2778277" cy="1602012"/>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Concerns raised by consultants did not lead to immediate precautionary restrictions or independent investigation.</a:t>
            </a:r>
          </a:p>
        </p:txBody>
      </p:sp>
      <p:sp>
        <p:nvSpPr>
          <p:cNvPr id="30" name="TextBox 30"/>
          <p:cNvSpPr txBox="1"/>
          <p:nvPr/>
        </p:nvSpPr>
        <p:spPr>
          <a:xfrm>
            <a:off x="496050" y="5002317"/>
            <a:ext cx="3466350" cy="12631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Senior decision-making did not resolve tensions between certainty, employment considerations and patient protection.</a:t>
            </a:r>
          </a:p>
        </p:txBody>
      </p:sp>
      <p:sp>
        <p:nvSpPr>
          <p:cNvPr id="31" name="TextBox 31"/>
          <p:cNvSpPr txBox="1"/>
          <p:nvPr/>
        </p:nvSpPr>
        <p:spPr>
          <a:xfrm>
            <a:off x="5035454" y="5005688"/>
            <a:ext cx="3011319" cy="9425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Referral to external reviewers, regulators and police occurred only after a substantial delay.</a:t>
            </a:r>
          </a:p>
        </p:txBody>
      </p:sp>
      <p:sp>
        <p:nvSpPr>
          <p:cNvPr id="32" name="TextBox 32"/>
          <p:cNvSpPr txBox="1"/>
          <p:nvPr/>
        </p:nvSpPr>
        <p:spPr>
          <a:xfrm>
            <a:off x="1369695" y="6661822"/>
            <a:ext cx="3276679"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What the model explains</a:t>
            </a:r>
          </a:p>
        </p:txBody>
      </p:sp>
      <p:sp>
        <p:nvSpPr>
          <p:cNvPr id="33" name="TextBox 33"/>
          <p:cNvSpPr txBox="1"/>
          <p:nvPr/>
        </p:nvSpPr>
        <p:spPr>
          <a:xfrm>
            <a:off x="6864298" y="6661822"/>
            <a:ext cx="4368905"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Application to the Lucy Letby case</a:t>
            </a:r>
          </a:p>
        </p:txBody>
      </p:sp>
      <p:sp>
        <p:nvSpPr>
          <p:cNvPr id="34" name="TextBox 34"/>
          <p:cNvSpPr txBox="1"/>
          <p:nvPr/>
        </p:nvSpPr>
        <p:spPr>
          <a:xfrm>
            <a:off x="14166824" y="6661822"/>
            <a:ext cx="2184452"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Key message</a:t>
            </a:r>
          </a:p>
        </p:txBody>
      </p:sp>
      <p:grpSp>
        <p:nvGrpSpPr>
          <p:cNvPr id="35" name="Group 35"/>
          <p:cNvGrpSpPr/>
          <p:nvPr/>
        </p:nvGrpSpPr>
        <p:grpSpPr>
          <a:xfrm>
            <a:off x="42862" y="0"/>
            <a:ext cx="1833562" cy="793626"/>
            <a:chOff x="0" y="0"/>
            <a:chExt cx="2444750" cy="1058168"/>
          </a:xfrm>
        </p:grpSpPr>
        <p:sp>
          <p:nvSpPr>
            <p:cNvPr id="36" name="Freeform 36"/>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7"/>
              <a:stretch>
                <a:fillRect/>
              </a:stretch>
            </a:blipFill>
          </p:spPr>
          <p:txBody>
            <a:bodyPr/>
            <a:lstStyle/>
            <a:p>
              <a:endParaRPr lang="en-US"/>
            </a:p>
          </p:txBody>
        </p:sp>
      </p:grpSp>
      <p:sp>
        <p:nvSpPr>
          <p:cNvPr id="37" name="TextBox 37"/>
          <p:cNvSpPr txBox="1"/>
          <p:nvPr/>
        </p:nvSpPr>
        <p:spPr>
          <a:xfrm>
            <a:off x="335470" y="150642"/>
            <a:ext cx="1133856" cy="379399"/>
          </a:xfrm>
          <a:prstGeom prst="rect">
            <a:avLst/>
          </a:prstGeom>
        </p:spPr>
        <p:txBody>
          <a:bodyPr lIns="0" tIns="0" rIns="0" bIns="0" rtlCol="0" anchor="t">
            <a:spAutoFit/>
          </a:bodyPr>
          <a:lstStyle/>
          <a:p>
            <a:pPr marL="0" lvl="0" indent="0" algn="l">
              <a:lnSpc>
                <a:spcPts val="3136"/>
              </a:lnSpc>
              <a:spcBef>
                <a:spcPct val="0"/>
              </a:spcBef>
            </a:pPr>
            <a:r>
              <a:rPr lang="en-US" sz="2400" b="1" u="none" strike="noStrike" dirty="0">
                <a:solidFill>
                  <a:srgbClr val="FFFFFF"/>
                </a:solidFill>
                <a:latin typeface="Calibri (MS) Bold"/>
                <a:ea typeface="Calibri (MS) Bold"/>
                <a:cs typeface="Calibri (MS) Bold"/>
                <a:sym typeface="Calibri (MS) Bold"/>
              </a:rPr>
              <a:t>Slide 5</a:t>
            </a:r>
          </a:p>
        </p:txBody>
      </p:sp>
      <p:pic>
        <p:nvPicPr>
          <p:cNvPr id="39" name="Picture 38">
            <a:extLst>
              <a:ext uri="{FF2B5EF4-FFF2-40B4-BE49-F238E27FC236}">
                <a16:creationId xmlns:a16="http://schemas.microsoft.com/office/drawing/2014/main" id="{92AE6E29-6217-58BD-517E-05D259922B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63650" y="800479"/>
            <a:ext cx="7967292" cy="5181220"/>
          </a:xfrm>
          <a:prstGeom prst="rect">
            <a:avLst/>
          </a:prstGeom>
        </p:spPr>
      </p:pic>
      <p:sp>
        <p:nvSpPr>
          <p:cNvPr id="41" name="TextBox 29">
            <a:extLst>
              <a:ext uri="{FF2B5EF4-FFF2-40B4-BE49-F238E27FC236}">
                <a16:creationId xmlns:a16="http://schemas.microsoft.com/office/drawing/2014/main" id="{D6B1B7C1-525E-5D63-8DEA-1C88D5A6413F}"/>
              </a:ext>
            </a:extLst>
          </p:cNvPr>
          <p:cNvSpPr txBox="1"/>
          <p:nvPr/>
        </p:nvSpPr>
        <p:spPr>
          <a:xfrm>
            <a:off x="10681784" y="6134099"/>
            <a:ext cx="7377616" cy="294568"/>
          </a:xfrm>
          <a:prstGeom prst="rect">
            <a:avLst/>
          </a:prstGeom>
        </p:spPr>
        <p:txBody>
          <a:bodyPr wrap="square" lIns="0" tIns="0" rIns="0" bIns="0" rtlCol="0" anchor="t">
            <a:spAutoFit/>
          </a:bodyPr>
          <a:lstStyle/>
          <a:p>
            <a:pPr marL="0" lvl="0" indent="0" algn="ctr">
              <a:lnSpc>
                <a:spcPts val="2520"/>
              </a:lnSpc>
              <a:spcBef>
                <a:spcPct val="0"/>
              </a:spcBef>
            </a:pPr>
            <a:r>
              <a:rPr lang="en-US" sz="1600" b="1" dirty="0">
                <a:solidFill>
                  <a:srgbClr val="00134C"/>
                </a:solidFill>
                <a:latin typeface="Calibri (MS)"/>
                <a:ea typeface="Calibri (MS)"/>
                <a:cs typeface="Calibri (MS)"/>
                <a:sym typeface="Calibri (MS)"/>
              </a:rPr>
              <a:t>Figure: Swiss Cheese model of System Failure (Adapted from Reliability, 2024).</a:t>
            </a:r>
            <a:endParaRPr lang="en-US" sz="1600" b="1" u="none" strike="noStrike" dirty="0">
              <a:solidFill>
                <a:srgbClr val="00134C"/>
              </a:solidFill>
              <a:latin typeface="Calibri (MS)"/>
              <a:ea typeface="Calibri (MS)"/>
              <a:cs typeface="Calibri (MS)"/>
              <a:sym typeface="Calibri (MS)"/>
            </a:endParaRPr>
          </a:p>
        </p:txBody>
      </p:sp>
      <p:sp>
        <p:nvSpPr>
          <p:cNvPr id="43" name="TextBox 69">
            <a:extLst>
              <a:ext uri="{FF2B5EF4-FFF2-40B4-BE49-F238E27FC236}">
                <a16:creationId xmlns:a16="http://schemas.microsoft.com/office/drawing/2014/main" id="{D6FAC97B-B13C-FC76-D492-F1EC4FEB777B}"/>
              </a:ext>
            </a:extLst>
          </p:cNvPr>
          <p:cNvSpPr txBox="1"/>
          <p:nvPr/>
        </p:nvSpPr>
        <p:spPr>
          <a:xfrm>
            <a:off x="97589" y="3734786"/>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5" name="TextBox 69">
            <a:extLst>
              <a:ext uri="{FF2B5EF4-FFF2-40B4-BE49-F238E27FC236}">
                <a16:creationId xmlns:a16="http://schemas.microsoft.com/office/drawing/2014/main" id="{9CBC6BC3-E77F-3421-5690-5CE215329F51}"/>
              </a:ext>
            </a:extLst>
          </p:cNvPr>
          <p:cNvSpPr txBox="1"/>
          <p:nvPr/>
        </p:nvSpPr>
        <p:spPr>
          <a:xfrm>
            <a:off x="3076575" y="4067214"/>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7" name="TextBox 69">
            <a:extLst>
              <a:ext uri="{FF2B5EF4-FFF2-40B4-BE49-F238E27FC236}">
                <a16:creationId xmlns:a16="http://schemas.microsoft.com/office/drawing/2014/main" id="{9D7AAFA0-0904-D8A1-D068-08B1BA226FE6}"/>
              </a:ext>
            </a:extLst>
          </p:cNvPr>
          <p:cNvSpPr txBox="1"/>
          <p:nvPr/>
        </p:nvSpPr>
        <p:spPr>
          <a:xfrm>
            <a:off x="6153150" y="4007600"/>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9" name="TextBox 69">
            <a:extLst>
              <a:ext uri="{FF2B5EF4-FFF2-40B4-BE49-F238E27FC236}">
                <a16:creationId xmlns:a16="http://schemas.microsoft.com/office/drawing/2014/main" id="{6CDE7C2F-717D-E8F9-CB2E-11997577DDA8}"/>
              </a:ext>
            </a:extLst>
          </p:cNvPr>
          <p:cNvSpPr txBox="1"/>
          <p:nvPr/>
        </p:nvSpPr>
        <p:spPr>
          <a:xfrm>
            <a:off x="875440" y="6277033"/>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51" name="TextBox 69">
            <a:extLst>
              <a:ext uri="{FF2B5EF4-FFF2-40B4-BE49-F238E27FC236}">
                <a16:creationId xmlns:a16="http://schemas.microsoft.com/office/drawing/2014/main" id="{038E2C81-1718-FFF6-C47F-63864702C498}"/>
              </a:ext>
            </a:extLst>
          </p:cNvPr>
          <p:cNvSpPr txBox="1"/>
          <p:nvPr/>
        </p:nvSpPr>
        <p:spPr>
          <a:xfrm>
            <a:off x="5010039" y="5956666"/>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62137" y="38137"/>
            <a:ext cx="8181975" cy="1212640"/>
          </a:xfrm>
          <a:prstGeom prst="rect">
            <a:avLst/>
          </a:prstGeom>
        </p:spPr>
        <p:txBody>
          <a:bodyPr lIns="0" tIns="0" rIns="0" bIns="0" rtlCol="0" anchor="t">
            <a:spAutoFit/>
          </a:bodyPr>
          <a:lstStyle/>
          <a:p>
            <a:pPr marL="0" lvl="0" indent="0" algn="l">
              <a:lnSpc>
                <a:spcPts val="4799"/>
              </a:lnSpc>
              <a:spcBef>
                <a:spcPct val="0"/>
              </a:spcBef>
            </a:pPr>
            <a:r>
              <a:rPr lang="en-US" sz="3999" b="1" u="none" strike="noStrike" dirty="0">
                <a:solidFill>
                  <a:srgbClr val="00004D"/>
                </a:solidFill>
                <a:latin typeface="Calibri (MS) Bold"/>
                <a:ea typeface="Calibri (MS) Bold"/>
                <a:cs typeface="Calibri (MS) Bold"/>
                <a:sym typeface="Calibri (MS) Bold"/>
              </a:rPr>
              <a:t>Root Cause Analysis Using the</a:t>
            </a:r>
          </a:p>
          <a:p>
            <a:pPr marL="0" lvl="0" indent="0" algn="l">
              <a:lnSpc>
                <a:spcPts val="4799"/>
              </a:lnSpc>
              <a:spcBef>
                <a:spcPct val="0"/>
              </a:spcBef>
            </a:pPr>
            <a:r>
              <a:rPr lang="en-US" sz="3999" b="1" u="none" strike="noStrike" dirty="0">
                <a:solidFill>
                  <a:srgbClr val="00004D"/>
                </a:solidFill>
                <a:latin typeface="Calibri (MS) Bold"/>
                <a:ea typeface="Calibri (MS) Bold"/>
                <a:cs typeface="Calibri (MS) Bold"/>
                <a:sym typeface="Calibri (MS) Bold"/>
              </a:rPr>
              <a:t>Fishbone Diagram</a:t>
            </a:r>
            <a:endParaRPr lang="en-US" sz="3999" b="1" u="none" strike="noStrike" dirty="0">
              <a:solidFill>
                <a:srgbClr val="660000"/>
              </a:solidFill>
              <a:latin typeface="Calibri (MS) Bold"/>
              <a:ea typeface="Calibri (MS) Bold"/>
              <a:cs typeface="Calibri (MS) Bold"/>
              <a:sym typeface="Calibri (MS) Bold"/>
            </a:endParaRPr>
          </a:p>
        </p:txBody>
      </p:sp>
      <p:grpSp>
        <p:nvGrpSpPr>
          <p:cNvPr id="3" name="Group 3"/>
          <p:cNvGrpSpPr/>
          <p:nvPr/>
        </p:nvGrpSpPr>
        <p:grpSpPr>
          <a:xfrm>
            <a:off x="1190141" y="2709278"/>
            <a:ext cx="3466829" cy="851297"/>
            <a:chOff x="0" y="0"/>
            <a:chExt cx="4846149" cy="1189996"/>
          </a:xfrm>
        </p:grpSpPr>
        <p:sp>
          <p:nvSpPr>
            <p:cNvPr id="4" name="Freeform 4"/>
            <p:cNvSpPr/>
            <p:nvPr/>
          </p:nvSpPr>
          <p:spPr>
            <a:xfrm>
              <a:off x="0" y="0"/>
              <a:ext cx="4846149" cy="1189996"/>
            </a:xfrm>
            <a:custGeom>
              <a:avLst/>
              <a:gdLst/>
              <a:ahLst/>
              <a:cxnLst/>
              <a:rect l="l" t="t" r="r" b="b"/>
              <a:pathLst>
                <a:path w="4846149" h="1189996">
                  <a:moveTo>
                    <a:pt x="0" y="0"/>
                  </a:moveTo>
                  <a:lnTo>
                    <a:pt x="4846149" y="0"/>
                  </a:lnTo>
                  <a:lnTo>
                    <a:pt x="4846149" y="1189996"/>
                  </a:lnTo>
                  <a:lnTo>
                    <a:pt x="0" y="1189996"/>
                  </a:lnTo>
                  <a:close/>
                </a:path>
              </a:pathLst>
            </a:custGeom>
            <a:blipFill>
              <a:blip r:embed="rId2"/>
              <a:stretch>
                <a:fillRect t="-19994" b="-19994"/>
              </a:stretch>
            </a:blipFill>
          </p:spPr>
          <p:txBody>
            <a:bodyPr/>
            <a:lstStyle/>
            <a:p>
              <a:endParaRPr lang="en-US"/>
            </a:p>
          </p:txBody>
        </p:sp>
      </p:grpSp>
      <p:grpSp>
        <p:nvGrpSpPr>
          <p:cNvPr id="5" name="Group 5"/>
          <p:cNvGrpSpPr/>
          <p:nvPr/>
        </p:nvGrpSpPr>
        <p:grpSpPr>
          <a:xfrm>
            <a:off x="1462169" y="2844617"/>
            <a:ext cx="495300" cy="512379"/>
            <a:chOff x="0" y="0"/>
            <a:chExt cx="697169" cy="721210"/>
          </a:xfrm>
        </p:grpSpPr>
        <p:sp>
          <p:nvSpPr>
            <p:cNvPr id="6" name="Freeform 6"/>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3"/>
              <a:stretch>
                <a:fillRect/>
              </a:stretch>
            </a:blipFill>
          </p:spPr>
          <p:txBody>
            <a:bodyPr/>
            <a:lstStyle/>
            <a:p>
              <a:endParaRPr lang="en-US"/>
            </a:p>
          </p:txBody>
        </p:sp>
      </p:grpSp>
      <p:sp>
        <p:nvSpPr>
          <p:cNvPr id="7" name="TextBox 7"/>
          <p:cNvSpPr txBox="1"/>
          <p:nvPr/>
        </p:nvSpPr>
        <p:spPr>
          <a:xfrm>
            <a:off x="2442408" y="3014078"/>
            <a:ext cx="1362075" cy="342919"/>
          </a:xfrm>
          <a:prstGeom prst="rect">
            <a:avLst/>
          </a:prstGeom>
        </p:spPr>
        <p:txBody>
          <a:bodyPr lIns="0" tIns="0" rIns="0" bIns="0" rtlCol="0" anchor="t">
            <a:spAutoFit/>
          </a:bodyPr>
          <a:lstStyle/>
          <a:p>
            <a:pPr marL="0" lvl="0" indent="0" algn="ctr">
              <a:lnSpc>
                <a:spcPts val="2400"/>
              </a:lnSpc>
              <a:spcBef>
                <a:spcPct val="0"/>
              </a:spcBef>
            </a:pPr>
            <a:r>
              <a:rPr lang="en-US" sz="2000" b="1" u="none" strike="noStrike">
                <a:solidFill>
                  <a:srgbClr val="FFFFFF"/>
                </a:solidFill>
                <a:latin typeface="Calibri (MS) Bold"/>
                <a:ea typeface="Calibri (MS) Bold"/>
                <a:cs typeface="Calibri (MS) Bold"/>
                <a:sym typeface="Calibri (MS) Bold"/>
              </a:rPr>
              <a:t>Leadership</a:t>
            </a:r>
          </a:p>
        </p:txBody>
      </p:sp>
      <p:sp>
        <p:nvSpPr>
          <p:cNvPr id="8" name="TextBox 8"/>
          <p:cNvSpPr txBox="1"/>
          <p:nvPr/>
        </p:nvSpPr>
        <p:spPr>
          <a:xfrm>
            <a:off x="1171091" y="3558761"/>
            <a:ext cx="3883018" cy="1287706"/>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response to clinicians’ concerns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decision-making and judgement</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accountability and challenge</a:t>
            </a:r>
          </a:p>
        </p:txBody>
      </p:sp>
      <p:grpSp>
        <p:nvGrpSpPr>
          <p:cNvPr id="9" name="Group 9"/>
          <p:cNvGrpSpPr/>
          <p:nvPr/>
        </p:nvGrpSpPr>
        <p:grpSpPr>
          <a:xfrm>
            <a:off x="5483647" y="2686050"/>
            <a:ext cx="3241253" cy="851614"/>
            <a:chOff x="0" y="0"/>
            <a:chExt cx="4529138" cy="1189996"/>
          </a:xfrm>
        </p:grpSpPr>
        <p:sp>
          <p:nvSpPr>
            <p:cNvPr id="10" name="Freeform 10"/>
            <p:cNvSpPr/>
            <p:nvPr/>
          </p:nvSpPr>
          <p:spPr>
            <a:xfrm>
              <a:off x="0" y="0"/>
              <a:ext cx="4529138" cy="1189996"/>
            </a:xfrm>
            <a:custGeom>
              <a:avLst/>
              <a:gdLst/>
              <a:ahLst/>
              <a:cxnLst/>
              <a:rect l="l" t="t" r="r" b="b"/>
              <a:pathLst>
                <a:path w="4529138" h="1189996">
                  <a:moveTo>
                    <a:pt x="0" y="0"/>
                  </a:moveTo>
                  <a:lnTo>
                    <a:pt x="4529138" y="0"/>
                  </a:lnTo>
                  <a:lnTo>
                    <a:pt x="4529138" y="1189996"/>
                  </a:lnTo>
                  <a:lnTo>
                    <a:pt x="0" y="1189996"/>
                  </a:lnTo>
                  <a:close/>
                </a:path>
              </a:pathLst>
            </a:custGeom>
            <a:blipFill>
              <a:blip r:embed="rId4"/>
              <a:stretch>
                <a:fillRect t="-15189" b="-15189"/>
              </a:stretch>
            </a:blipFill>
          </p:spPr>
          <p:txBody>
            <a:bodyPr/>
            <a:lstStyle/>
            <a:p>
              <a:endParaRPr lang="en-US"/>
            </a:p>
          </p:txBody>
        </p:sp>
      </p:grpSp>
      <p:grpSp>
        <p:nvGrpSpPr>
          <p:cNvPr id="11" name="Group 11"/>
          <p:cNvGrpSpPr/>
          <p:nvPr/>
        </p:nvGrpSpPr>
        <p:grpSpPr>
          <a:xfrm>
            <a:off x="5819775" y="2857500"/>
            <a:ext cx="495300" cy="512379"/>
            <a:chOff x="0" y="0"/>
            <a:chExt cx="697169" cy="721210"/>
          </a:xfrm>
        </p:grpSpPr>
        <p:sp>
          <p:nvSpPr>
            <p:cNvPr id="12" name="Freeform 12"/>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5"/>
              <a:stretch>
                <a:fillRect/>
              </a:stretch>
            </a:blipFill>
          </p:spPr>
          <p:txBody>
            <a:bodyPr/>
            <a:lstStyle/>
            <a:p>
              <a:endParaRPr lang="en-US"/>
            </a:p>
          </p:txBody>
        </p:sp>
      </p:grpSp>
      <p:sp>
        <p:nvSpPr>
          <p:cNvPr id="13" name="TextBox 13"/>
          <p:cNvSpPr txBox="1"/>
          <p:nvPr/>
        </p:nvSpPr>
        <p:spPr>
          <a:xfrm>
            <a:off x="6505575" y="2882974"/>
            <a:ext cx="1819275" cy="516552"/>
          </a:xfrm>
          <a:prstGeom prst="rect">
            <a:avLst/>
          </a:prstGeom>
        </p:spPr>
        <p:txBody>
          <a:bodyPr wrap="square" lIns="0" tIns="0" rIns="0" bIns="0" rtlCol="0" anchor="t">
            <a:spAutoFit/>
          </a:bodyPr>
          <a:lstStyle/>
          <a:p>
            <a:pPr marL="0" lvl="0" indent="0" algn="ctr">
              <a:lnSpc>
                <a:spcPts val="2000"/>
              </a:lnSpc>
              <a:spcBef>
                <a:spcPct val="0"/>
              </a:spcBef>
            </a:pPr>
            <a:r>
              <a:rPr lang="en-US" sz="2000" b="1" u="none" strike="noStrike" dirty="0">
                <a:solidFill>
                  <a:srgbClr val="FFFFFF"/>
                </a:solidFill>
                <a:latin typeface="Calibri (MS) Bold"/>
                <a:ea typeface="Calibri (MS) Bold"/>
                <a:cs typeface="Calibri (MS) Bold"/>
                <a:sym typeface="Calibri (MS) Bold"/>
              </a:rPr>
              <a:t>Clinical Governance</a:t>
            </a:r>
          </a:p>
        </p:txBody>
      </p:sp>
      <p:sp>
        <p:nvSpPr>
          <p:cNvPr id="14" name="TextBox 14"/>
          <p:cNvSpPr txBox="1"/>
          <p:nvPr/>
        </p:nvSpPr>
        <p:spPr>
          <a:xfrm>
            <a:off x="5501974" y="3513722"/>
            <a:ext cx="3575351"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oversight of the neonatal unit</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Failure to identify unusual patterns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Ineffective governance systems and processes</a:t>
            </a:r>
          </a:p>
        </p:txBody>
      </p:sp>
      <p:grpSp>
        <p:nvGrpSpPr>
          <p:cNvPr id="15" name="Group 15"/>
          <p:cNvGrpSpPr/>
          <p:nvPr/>
        </p:nvGrpSpPr>
        <p:grpSpPr>
          <a:xfrm>
            <a:off x="9306221" y="2686050"/>
            <a:ext cx="3124200" cy="852170"/>
            <a:chOff x="0" y="0"/>
            <a:chExt cx="4362727" cy="1189996"/>
          </a:xfrm>
        </p:grpSpPr>
        <p:sp>
          <p:nvSpPr>
            <p:cNvPr id="16" name="Freeform 16"/>
            <p:cNvSpPr/>
            <p:nvPr/>
          </p:nvSpPr>
          <p:spPr>
            <a:xfrm>
              <a:off x="0" y="0"/>
              <a:ext cx="4362727" cy="1189996"/>
            </a:xfrm>
            <a:custGeom>
              <a:avLst/>
              <a:gdLst/>
              <a:ahLst/>
              <a:cxnLst/>
              <a:rect l="l" t="t" r="r" b="b"/>
              <a:pathLst>
                <a:path w="4362727" h="1189996">
                  <a:moveTo>
                    <a:pt x="0" y="0"/>
                  </a:moveTo>
                  <a:lnTo>
                    <a:pt x="4362727" y="0"/>
                  </a:lnTo>
                  <a:lnTo>
                    <a:pt x="4362727" y="1189996"/>
                  </a:lnTo>
                  <a:lnTo>
                    <a:pt x="0" y="1189996"/>
                  </a:lnTo>
                  <a:close/>
                </a:path>
              </a:pathLst>
            </a:custGeom>
            <a:blipFill>
              <a:blip r:embed="rId6"/>
              <a:stretch>
                <a:fillRect t="-17213" b="-17213"/>
              </a:stretch>
            </a:blipFill>
          </p:spPr>
          <p:txBody>
            <a:bodyPr/>
            <a:lstStyle/>
            <a:p>
              <a:endParaRPr lang="en-US"/>
            </a:p>
          </p:txBody>
        </p:sp>
      </p:grpSp>
      <p:grpSp>
        <p:nvGrpSpPr>
          <p:cNvPr id="17" name="Group 17"/>
          <p:cNvGrpSpPr/>
          <p:nvPr/>
        </p:nvGrpSpPr>
        <p:grpSpPr>
          <a:xfrm>
            <a:off x="9601496" y="2857500"/>
            <a:ext cx="342900" cy="514350"/>
            <a:chOff x="0" y="0"/>
            <a:chExt cx="480806" cy="721210"/>
          </a:xfrm>
        </p:grpSpPr>
        <p:sp>
          <p:nvSpPr>
            <p:cNvPr id="18" name="Freeform 18"/>
            <p:cNvSpPr/>
            <p:nvPr/>
          </p:nvSpPr>
          <p:spPr>
            <a:xfrm>
              <a:off x="0" y="0"/>
              <a:ext cx="480806" cy="721210"/>
            </a:xfrm>
            <a:custGeom>
              <a:avLst/>
              <a:gdLst/>
              <a:ahLst/>
              <a:cxnLst/>
              <a:rect l="l" t="t" r="r" b="b"/>
              <a:pathLst>
                <a:path w="480806" h="721210">
                  <a:moveTo>
                    <a:pt x="0" y="0"/>
                  </a:moveTo>
                  <a:lnTo>
                    <a:pt x="480806" y="0"/>
                  </a:lnTo>
                  <a:lnTo>
                    <a:pt x="480806" y="721210"/>
                  </a:lnTo>
                  <a:lnTo>
                    <a:pt x="0" y="721210"/>
                  </a:lnTo>
                  <a:close/>
                </a:path>
              </a:pathLst>
            </a:custGeom>
            <a:blipFill>
              <a:blip r:embed="rId7"/>
              <a:stretch>
                <a:fillRect/>
              </a:stretch>
            </a:blipFill>
          </p:spPr>
          <p:txBody>
            <a:bodyPr/>
            <a:lstStyle/>
            <a:p>
              <a:endParaRPr lang="en-US"/>
            </a:p>
          </p:txBody>
        </p:sp>
      </p:grpSp>
      <p:sp>
        <p:nvSpPr>
          <p:cNvPr id="19" name="TextBox 19"/>
          <p:cNvSpPr txBox="1"/>
          <p:nvPr/>
        </p:nvSpPr>
        <p:spPr>
          <a:xfrm>
            <a:off x="10330917" y="2889399"/>
            <a:ext cx="1571625"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Incident Reporting</a:t>
            </a:r>
          </a:p>
        </p:txBody>
      </p:sp>
      <p:sp>
        <p:nvSpPr>
          <p:cNvPr id="20" name="TextBox 20"/>
          <p:cNvSpPr txBox="1"/>
          <p:nvPr/>
        </p:nvSpPr>
        <p:spPr>
          <a:xfrm>
            <a:off x="9647432" y="3476625"/>
            <a:ext cx="3124496" cy="1602012"/>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and inadequate incident reporting</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documentation of concerns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escalation pathways</a:t>
            </a:r>
          </a:p>
        </p:txBody>
      </p:sp>
      <p:grpSp>
        <p:nvGrpSpPr>
          <p:cNvPr id="21" name="Group 21"/>
          <p:cNvGrpSpPr/>
          <p:nvPr/>
        </p:nvGrpSpPr>
        <p:grpSpPr>
          <a:xfrm>
            <a:off x="1171091" y="5531363"/>
            <a:ext cx="11801227" cy="247826"/>
            <a:chOff x="0" y="0"/>
            <a:chExt cx="12020159" cy="252423"/>
          </a:xfrm>
        </p:grpSpPr>
        <p:sp>
          <p:nvSpPr>
            <p:cNvPr id="22" name="Freeform 22"/>
            <p:cNvSpPr/>
            <p:nvPr/>
          </p:nvSpPr>
          <p:spPr>
            <a:xfrm>
              <a:off x="0" y="0"/>
              <a:ext cx="12020159" cy="252423"/>
            </a:xfrm>
            <a:custGeom>
              <a:avLst/>
              <a:gdLst/>
              <a:ahLst/>
              <a:cxnLst/>
              <a:rect l="l" t="t" r="r" b="b"/>
              <a:pathLst>
                <a:path w="12020159" h="252423">
                  <a:moveTo>
                    <a:pt x="0" y="0"/>
                  </a:moveTo>
                  <a:lnTo>
                    <a:pt x="12020159" y="0"/>
                  </a:lnTo>
                  <a:lnTo>
                    <a:pt x="12020159" y="252423"/>
                  </a:lnTo>
                  <a:lnTo>
                    <a:pt x="0" y="252423"/>
                  </a:lnTo>
                  <a:close/>
                </a:path>
              </a:pathLst>
            </a:custGeom>
            <a:blipFill>
              <a:blip r:embed="rId8"/>
              <a:stretch>
                <a:fillRect/>
              </a:stretch>
            </a:blipFill>
          </p:spPr>
          <p:txBody>
            <a:bodyPr/>
            <a:lstStyle/>
            <a:p>
              <a:endParaRPr lang="en-US"/>
            </a:p>
          </p:txBody>
        </p:sp>
      </p:grpSp>
      <p:grpSp>
        <p:nvGrpSpPr>
          <p:cNvPr id="23" name="Group 23"/>
          <p:cNvGrpSpPr/>
          <p:nvPr/>
        </p:nvGrpSpPr>
        <p:grpSpPr>
          <a:xfrm>
            <a:off x="4327736" y="2729678"/>
            <a:ext cx="1606339" cy="3057994"/>
            <a:chOff x="0" y="0"/>
            <a:chExt cx="1622721" cy="3089181"/>
          </a:xfrm>
        </p:grpSpPr>
        <p:sp>
          <p:nvSpPr>
            <p:cNvPr id="24" name="Freeform 24"/>
            <p:cNvSpPr/>
            <p:nvPr/>
          </p:nvSpPr>
          <p:spPr>
            <a:xfrm>
              <a:off x="0" y="0"/>
              <a:ext cx="1622721" cy="3089181"/>
            </a:xfrm>
            <a:custGeom>
              <a:avLst/>
              <a:gdLst/>
              <a:ahLst/>
              <a:cxnLst/>
              <a:rect l="l" t="t" r="r" b="b"/>
              <a:pathLst>
                <a:path w="1622721" h="3089181">
                  <a:moveTo>
                    <a:pt x="0" y="0"/>
                  </a:moveTo>
                  <a:lnTo>
                    <a:pt x="1622721" y="0"/>
                  </a:lnTo>
                  <a:lnTo>
                    <a:pt x="1622721" y="3089181"/>
                  </a:lnTo>
                  <a:lnTo>
                    <a:pt x="0" y="3089181"/>
                  </a:lnTo>
                  <a:close/>
                </a:path>
              </a:pathLst>
            </a:custGeom>
            <a:blipFill>
              <a:blip r:embed="rId9"/>
              <a:stretch>
                <a:fillRect/>
              </a:stretch>
            </a:blipFill>
          </p:spPr>
          <p:txBody>
            <a:bodyPr/>
            <a:lstStyle/>
            <a:p>
              <a:endParaRPr lang="en-US"/>
            </a:p>
          </p:txBody>
        </p:sp>
      </p:grpSp>
      <p:grpSp>
        <p:nvGrpSpPr>
          <p:cNvPr id="25" name="Group 25"/>
          <p:cNvGrpSpPr/>
          <p:nvPr/>
        </p:nvGrpSpPr>
        <p:grpSpPr>
          <a:xfrm>
            <a:off x="8354017" y="2709278"/>
            <a:ext cx="1847258" cy="3062872"/>
            <a:chOff x="0" y="0"/>
            <a:chExt cx="1863125" cy="3089181"/>
          </a:xfrm>
        </p:grpSpPr>
        <p:sp>
          <p:nvSpPr>
            <p:cNvPr id="26" name="Freeform 26"/>
            <p:cNvSpPr/>
            <p:nvPr/>
          </p:nvSpPr>
          <p:spPr>
            <a:xfrm>
              <a:off x="0" y="0"/>
              <a:ext cx="1863125" cy="3089181"/>
            </a:xfrm>
            <a:custGeom>
              <a:avLst/>
              <a:gdLst/>
              <a:ahLst/>
              <a:cxnLst/>
              <a:rect l="l" t="t" r="r" b="b"/>
              <a:pathLst>
                <a:path w="1863125" h="3089181">
                  <a:moveTo>
                    <a:pt x="0" y="0"/>
                  </a:moveTo>
                  <a:lnTo>
                    <a:pt x="1863125" y="0"/>
                  </a:lnTo>
                  <a:lnTo>
                    <a:pt x="1863125" y="3089181"/>
                  </a:lnTo>
                  <a:lnTo>
                    <a:pt x="0" y="3089181"/>
                  </a:lnTo>
                  <a:close/>
                </a:path>
              </a:pathLst>
            </a:custGeom>
            <a:blipFill>
              <a:blip r:embed="rId10"/>
              <a:stretch>
                <a:fillRect/>
              </a:stretch>
            </a:blipFill>
          </p:spPr>
          <p:txBody>
            <a:bodyPr/>
            <a:lstStyle/>
            <a:p>
              <a:endParaRPr lang="en-US"/>
            </a:p>
          </p:txBody>
        </p:sp>
      </p:grpSp>
      <p:grpSp>
        <p:nvGrpSpPr>
          <p:cNvPr id="27" name="Group 27"/>
          <p:cNvGrpSpPr/>
          <p:nvPr/>
        </p:nvGrpSpPr>
        <p:grpSpPr>
          <a:xfrm>
            <a:off x="1190141" y="6116864"/>
            <a:ext cx="3026287" cy="852170"/>
            <a:chOff x="0" y="0"/>
            <a:chExt cx="4225998" cy="1189996"/>
          </a:xfrm>
        </p:grpSpPr>
        <p:sp>
          <p:nvSpPr>
            <p:cNvPr id="28" name="Freeform 28"/>
            <p:cNvSpPr/>
            <p:nvPr/>
          </p:nvSpPr>
          <p:spPr>
            <a:xfrm>
              <a:off x="0" y="0"/>
              <a:ext cx="4225998" cy="1189996"/>
            </a:xfrm>
            <a:custGeom>
              <a:avLst/>
              <a:gdLst/>
              <a:ahLst/>
              <a:cxnLst/>
              <a:rect l="l" t="t" r="r" b="b"/>
              <a:pathLst>
                <a:path w="4225998" h="1189996">
                  <a:moveTo>
                    <a:pt x="0" y="0"/>
                  </a:moveTo>
                  <a:lnTo>
                    <a:pt x="4225998" y="0"/>
                  </a:lnTo>
                  <a:lnTo>
                    <a:pt x="4225998" y="1189996"/>
                  </a:lnTo>
                  <a:lnTo>
                    <a:pt x="0" y="1189996"/>
                  </a:lnTo>
                  <a:close/>
                </a:path>
              </a:pathLst>
            </a:custGeom>
            <a:blipFill>
              <a:blip r:embed="rId11"/>
              <a:stretch>
                <a:fillRect t="-15106" b="-15106"/>
              </a:stretch>
            </a:blipFill>
          </p:spPr>
          <p:txBody>
            <a:bodyPr/>
            <a:lstStyle/>
            <a:p>
              <a:endParaRPr lang="en-US"/>
            </a:p>
          </p:txBody>
        </p:sp>
      </p:grpSp>
      <p:grpSp>
        <p:nvGrpSpPr>
          <p:cNvPr id="29" name="Group 29"/>
          <p:cNvGrpSpPr/>
          <p:nvPr/>
        </p:nvGrpSpPr>
        <p:grpSpPr>
          <a:xfrm>
            <a:off x="1491524" y="6278789"/>
            <a:ext cx="495300" cy="512379"/>
            <a:chOff x="0" y="0"/>
            <a:chExt cx="697169" cy="721210"/>
          </a:xfrm>
        </p:grpSpPr>
        <p:sp>
          <p:nvSpPr>
            <p:cNvPr id="30" name="Freeform 30"/>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12"/>
              <a:stretch>
                <a:fillRect/>
              </a:stretch>
            </a:blipFill>
          </p:spPr>
          <p:txBody>
            <a:bodyPr/>
            <a:lstStyle/>
            <a:p>
              <a:endParaRPr lang="en-US"/>
            </a:p>
          </p:txBody>
        </p:sp>
      </p:grpSp>
      <p:sp>
        <p:nvSpPr>
          <p:cNvPr id="31" name="TextBox 31"/>
          <p:cNvSpPr txBox="1"/>
          <p:nvPr/>
        </p:nvSpPr>
        <p:spPr>
          <a:xfrm>
            <a:off x="1345477" y="6876894"/>
            <a:ext cx="2982259"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Consultants’ warnings were not escalated</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communication between teams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transparency with families and regulators</a:t>
            </a:r>
          </a:p>
        </p:txBody>
      </p:sp>
      <p:grpSp>
        <p:nvGrpSpPr>
          <p:cNvPr id="32" name="Group 32"/>
          <p:cNvGrpSpPr/>
          <p:nvPr/>
        </p:nvGrpSpPr>
        <p:grpSpPr>
          <a:xfrm>
            <a:off x="4040216" y="5477666"/>
            <a:ext cx="1978286" cy="3171077"/>
            <a:chOff x="0" y="0"/>
            <a:chExt cx="1634742" cy="2620395"/>
          </a:xfrm>
        </p:grpSpPr>
        <p:sp>
          <p:nvSpPr>
            <p:cNvPr id="33" name="Freeform 33"/>
            <p:cNvSpPr/>
            <p:nvPr/>
          </p:nvSpPr>
          <p:spPr>
            <a:xfrm>
              <a:off x="0" y="0"/>
              <a:ext cx="1634742" cy="2620395"/>
            </a:xfrm>
            <a:custGeom>
              <a:avLst/>
              <a:gdLst/>
              <a:ahLst/>
              <a:cxnLst/>
              <a:rect l="l" t="t" r="r" b="b"/>
              <a:pathLst>
                <a:path w="1634742" h="2620395">
                  <a:moveTo>
                    <a:pt x="0" y="0"/>
                  </a:moveTo>
                  <a:lnTo>
                    <a:pt x="1634742" y="0"/>
                  </a:lnTo>
                  <a:lnTo>
                    <a:pt x="1634742" y="2620395"/>
                  </a:lnTo>
                  <a:lnTo>
                    <a:pt x="0" y="2620395"/>
                  </a:lnTo>
                  <a:close/>
                </a:path>
              </a:pathLst>
            </a:custGeom>
            <a:blipFill>
              <a:blip r:embed="rId13"/>
              <a:stretch>
                <a:fillRect/>
              </a:stretch>
            </a:blipFill>
          </p:spPr>
          <p:txBody>
            <a:bodyPr/>
            <a:lstStyle/>
            <a:p>
              <a:endParaRPr lang="en-US"/>
            </a:p>
          </p:txBody>
        </p:sp>
      </p:grpSp>
      <p:grpSp>
        <p:nvGrpSpPr>
          <p:cNvPr id="34" name="Group 34"/>
          <p:cNvGrpSpPr/>
          <p:nvPr/>
        </p:nvGrpSpPr>
        <p:grpSpPr>
          <a:xfrm>
            <a:off x="5672896" y="6130572"/>
            <a:ext cx="2971800" cy="852449"/>
            <a:chOff x="0" y="0"/>
            <a:chExt cx="4148550" cy="1189996"/>
          </a:xfrm>
        </p:grpSpPr>
        <p:sp>
          <p:nvSpPr>
            <p:cNvPr id="35" name="Freeform 35"/>
            <p:cNvSpPr/>
            <p:nvPr/>
          </p:nvSpPr>
          <p:spPr>
            <a:xfrm>
              <a:off x="0" y="0"/>
              <a:ext cx="4148551" cy="1189996"/>
            </a:xfrm>
            <a:custGeom>
              <a:avLst/>
              <a:gdLst/>
              <a:ahLst/>
              <a:cxnLst/>
              <a:rect l="l" t="t" r="r" b="b"/>
              <a:pathLst>
                <a:path w="4148551" h="1189996">
                  <a:moveTo>
                    <a:pt x="0" y="0"/>
                  </a:moveTo>
                  <a:lnTo>
                    <a:pt x="4148551" y="0"/>
                  </a:lnTo>
                  <a:lnTo>
                    <a:pt x="4148551" y="1189996"/>
                  </a:lnTo>
                  <a:lnTo>
                    <a:pt x="0" y="1189996"/>
                  </a:lnTo>
                  <a:close/>
                </a:path>
              </a:pathLst>
            </a:custGeom>
            <a:blipFill>
              <a:blip r:embed="rId14"/>
              <a:stretch>
                <a:fillRect t="-19026" b="-19026"/>
              </a:stretch>
            </a:blipFill>
          </p:spPr>
          <p:txBody>
            <a:bodyPr/>
            <a:lstStyle/>
            <a:p>
              <a:endParaRPr lang="en-US"/>
            </a:p>
          </p:txBody>
        </p:sp>
      </p:grpSp>
      <p:grpSp>
        <p:nvGrpSpPr>
          <p:cNvPr id="36" name="Group 36"/>
          <p:cNvGrpSpPr/>
          <p:nvPr/>
        </p:nvGrpSpPr>
        <p:grpSpPr>
          <a:xfrm>
            <a:off x="5987221" y="6292497"/>
            <a:ext cx="495300" cy="512379"/>
            <a:chOff x="0" y="0"/>
            <a:chExt cx="697169" cy="721210"/>
          </a:xfrm>
        </p:grpSpPr>
        <p:sp>
          <p:nvSpPr>
            <p:cNvPr id="37" name="Freeform 37"/>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15"/>
              <a:stretch>
                <a:fillRect/>
              </a:stretch>
            </a:blipFill>
          </p:spPr>
          <p:txBody>
            <a:bodyPr/>
            <a:lstStyle/>
            <a:p>
              <a:endParaRPr lang="en-US"/>
            </a:p>
          </p:txBody>
        </p:sp>
      </p:grpSp>
      <p:sp>
        <p:nvSpPr>
          <p:cNvPr id="38" name="TextBox 38"/>
          <p:cNvSpPr txBox="1"/>
          <p:nvPr/>
        </p:nvSpPr>
        <p:spPr>
          <a:xfrm>
            <a:off x="6530146" y="6365597"/>
            <a:ext cx="1790700"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Staffing &amp; Culture</a:t>
            </a:r>
          </a:p>
        </p:txBody>
      </p:sp>
      <p:sp>
        <p:nvSpPr>
          <p:cNvPr id="39" name="TextBox 39"/>
          <p:cNvSpPr txBox="1"/>
          <p:nvPr/>
        </p:nvSpPr>
        <p:spPr>
          <a:xfrm>
            <a:off x="5511499" y="6954447"/>
            <a:ext cx="3213401"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Culture of silence and defensiveness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Fear of speaking up or challenging decisions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psychological safety for staff</a:t>
            </a:r>
          </a:p>
        </p:txBody>
      </p:sp>
      <p:grpSp>
        <p:nvGrpSpPr>
          <p:cNvPr id="40" name="Group 40"/>
          <p:cNvGrpSpPr/>
          <p:nvPr/>
        </p:nvGrpSpPr>
        <p:grpSpPr>
          <a:xfrm>
            <a:off x="9618857" y="5981700"/>
            <a:ext cx="2557465" cy="909627"/>
            <a:chOff x="0" y="0"/>
            <a:chExt cx="4748486" cy="1688920"/>
          </a:xfrm>
        </p:grpSpPr>
        <p:sp>
          <p:nvSpPr>
            <p:cNvPr id="41" name="Freeform 41"/>
            <p:cNvSpPr/>
            <p:nvPr/>
          </p:nvSpPr>
          <p:spPr>
            <a:xfrm>
              <a:off x="0" y="0"/>
              <a:ext cx="4748486" cy="1688920"/>
            </a:xfrm>
            <a:custGeom>
              <a:avLst/>
              <a:gdLst/>
              <a:ahLst/>
              <a:cxnLst/>
              <a:rect l="l" t="t" r="r" b="b"/>
              <a:pathLst>
                <a:path w="4748486" h="1688920">
                  <a:moveTo>
                    <a:pt x="0" y="0"/>
                  </a:moveTo>
                  <a:lnTo>
                    <a:pt x="4748486" y="0"/>
                  </a:lnTo>
                  <a:lnTo>
                    <a:pt x="4748486" y="1688920"/>
                  </a:lnTo>
                  <a:lnTo>
                    <a:pt x="0" y="1688920"/>
                  </a:lnTo>
                  <a:close/>
                </a:path>
              </a:pathLst>
            </a:custGeom>
            <a:blipFill>
              <a:blip r:embed="rId16"/>
              <a:stretch>
                <a:fillRect l="-1350" r="-1350"/>
              </a:stretch>
            </a:blipFill>
          </p:spPr>
          <p:txBody>
            <a:bodyPr/>
            <a:lstStyle/>
            <a:p>
              <a:endParaRPr lang="en-US"/>
            </a:p>
          </p:txBody>
        </p:sp>
      </p:grpSp>
      <p:grpSp>
        <p:nvGrpSpPr>
          <p:cNvPr id="42" name="Group 42"/>
          <p:cNvGrpSpPr/>
          <p:nvPr/>
        </p:nvGrpSpPr>
        <p:grpSpPr>
          <a:xfrm>
            <a:off x="9876328" y="6268141"/>
            <a:ext cx="333375" cy="512885"/>
            <a:chOff x="0" y="0"/>
            <a:chExt cx="468786" cy="721210"/>
          </a:xfrm>
        </p:grpSpPr>
        <p:sp>
          <p:nvSpPr>
            <p:cNvPr id="43" name="Freeform 43"/>
            <p:cNvSpPr/>
            <p:nvPr/>
          </p:nvSpPr>
          <p:spPr>
            <a:xfrm>
              <a:off x="0" y="0"/>
              <a:ext cx="468786" cy="721210"/>
            </a:xfrm>
            <a:custGeom>
              <a:avLst/>
              <a:gdLst/>
              <a:ahLst/>
              <a:cxnLst/>
              <a:rect l="l" t="t" r="r" b="b"/>
              <a:pathLst>
                <a:path w="468786" h="721210">
                  <a:moveTo>
                    <a:pt x="0" y="0"/>
                  </a:moveTo>
                  <a:lnTo>
                    <a:pt x="468786" y="0"/>
                  </a:lnTo>
                  <a:lnTo>
                    <a:pt x="468786" y="721210"/>
                  </a:lnTo>
                  <a:lnTo>
                    <a:pt x="0" y="721210"/>
                  </a:lnTo>
                  <a:close/>
                </a:path>
              </a:pathLst>
            </a:custGeom>
            <a:blipFill>
              <a:blip r:embed="rId17"/>
              <a:stretch>
                <a:fillRect/>
              </a:stretch>
            </a:blipFill>
          </p:spPr>
          <p:txBody>
            <a:bodyPr/>
            <a:lstStyle/>
            <a:p>
              <a:endParaRPr lang="en-US"/>
            </a:p>
          </p:txBody>
        </p:sp>
      </p:grpSp>
      <p:sp>
        <p:nvSpPr>
          <p:cNvPr id="44" name="TextBox 44"/>
          <p:cNvSpPr txBox="1"/>
          <p:nvPr/>
        </p:nvSpPr>
        <p:spPr>
          <a:xfrm>
            <a:off x="10362103" y="6344837"/>
            <a:ext cx="1565808"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Policies &amp; Procedures</a:t>
            </a:r>
          </a:p>
        </p:txBody>
      </p:sp>
      <p:sp>
        <p:nvSpPr>
          <p:cNvPr id="45" name="TextBox 45"/>
          <p:cNvSpPr txBox="1"/>
          <p:nvPr/>
        </p:nvSpPr>
        <p:spPr>
          <a:xfrm>
            <a:off x="9647432" y="6942035"/>
            <a:ext cx="2903272"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whistleblowing and safeguarding policies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implementation of safety policies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external review and investigations</a:t>
            </a:r>
          </a:p>
        </p:txBody>
      </p:sp>
      <p:grpSp>
        <p:nvGrpSpPr>
          <p:cNvPr id="46" name="Group 46"/>
          <p:cNvGrpSpPr/>
          <p:nvPr/>
        </p:nvGrpSpPr>
        <p:grpSpPr>
          <a:xfrm>
            <a:off x="8400709" y="5496716"/>
            <a:ext cx="1632547" cy="3335462"/>
            <a:chOff x="0" y="0"/>
            <a:chExt cx="1394338" cy="2848778"/>
          </a:xfrm>
        </p:grpSpPr>
        <p:sp>
          <p:nvSpPr>
            <p:cNvPr id="47" name="Freeform 47"/>
            <p:cNvSpPr/>
            <p:nvPr/>
          </p:nvSpPr>
          <p:spPr>
            <a:xfrm>
              <a:off x="0" y="0"/>
              <a:ext cx="1394338" cy="2848778"/>
            </a:xfrm>
            <a:custGeom>
              <a:avLst/>
              <a:gdLst/>
              <a:ahLst/>
              <a:cxnLst/>
              <a:rect l="l" t="t" r="r" b="b"/>
              <a:pathLst>
                <a:path w="1394338" h="2848778">
                  <a:moveTo>
                    <a:pt x="0" y="0"/>
                  </a:moveTo>
                  <a:lnTo>
                    <a:pt x="1394338" y="0"/>
                  </a:lnTo>
                  <a:lnTo>
                    <a:pt x="1394338" y="2848778"/>
                  </a:lnTo>
                  <a:lnTo>
                    <a:pt x="0" y="2848778"/>
                  </a:lnTo>
                  <a:close/>
                </a:path>
              </a:pathLst>
            </a:custGeom>
            <a:blipFill>
              <a:blip r:embed="rId18"/>
              <a:stretch>
                <a:fillRect/>
              </a:stretch>
            </a:blipFill>
          </p:spPr>
          <p:txBody>
            <a:bodyPr/>
            <a:lstStyle/>
            <a:p>
              <a:endParaRPr lang="en-US"/>
            </a:p>
          </p:txBody>
        </p:sp>
      </p:grpSp>
      <p:grpSp>
        <p:nvGrpSpPr>
          <p:cNvPr id="48" name="Group 48"/>
          <p:cNvGrpSpPr/>
          <p:nvPr/>
        </p:nvGrpSpPr>
        <p:grpSpPr>
          <a:xfrm>
            <a:off x="12550705" y="4429016"/>
            <a:ext cx="1495425" cy="2036872"/>
            <a:chOff x="0" y="0"/>
            <a:chExt cx="2091508" cy="2848778"/>
          </a:xfrm>
        </p:grpSpPr>
        <p:sp>
          <p:nvSpPr>
            <p:cNvPr id="49" name="Freeform 49"/>
            <p:cNvSpPr/>
            <p:nvPr/>
          </p:nvSpPr>
          <p:spPr>
            <a:xfrm>
              <a:off x="0" y="0"/>
              <a:ext cx="2091508" cy="2848778"/>
            </a:xfrm>
            <a:custGeom>
              <a:avLst/>
              <a:gdLst/>
              <a:ahLst/>
              <a:cxnLst/>
              <a:rect l="l" t="t" r="r" b="b"/>
              <a:pathLst>
                <a:path w="2091508" h="2848778">
                  <a:moveTo>
                    <a:pt x="0" y="0"/>
                  </a:moveTo>
                  <a:lnTo>
                    <a:pt x="2091508" y="0"/>
                  </a:lnTo>
                  <a:lnTo>
                    <a:pt x="2091508" y="2848778"/>
                  </a:lnTo>
                  <a:lnTo>
                    <a:pt x="0" y="2848778"/>
                  </a:lnTo>
                  <a:close/>
                </a:path>
              </a:pathLst>
            </a:custGeom>
            <a:blipFill>
              <a:blip r:embed="rId19"/>
              <a:stretch>
                <a:fillRect/>
              </a:stretch>
            </a:blipFill>
          </p:spPr>
          <p:txBody>
            <a:bodyPr/>
            <a:lstStyle/>
            <a:p>
              <a:endParaRPr lang="en-US"/>
            </a:p>
          </p:txBody>
        </p:sp>
      </p:grpSp>
      <p:sp>
        <p:nvSpPr>
          <p:cNvPr id="50" name="TextBox 50"/>
          <p:cNvSpPr txBox="1"/>
          <p:nvPr/>
        </p:nvSpPr>
        <p:spPr>
          <a:xfrm>
            <a:off x="12769780" y="5501345"/>
            <a:ext cx="790575" cy="457237"/>
          </a:xfrm>
          <a:prstGeom prst="rect">
            <a:avLst/>
          </a:prstGeom>
        </p:spPr>
        <p:txBody>
          <a:bodyPr lIns="0" tIns="0" rIns="0" bIns="0" rtlCol="0" anchor="t">
            <a:spAutoFit/>
          </a:bodyPr>
          <a:lstStyle/>
          <a:p>
            <a:pPr marL="0" lvl="0" indent="0" algn="ctr">
              <a:lnSpc>
                <a:spcPts val="1722"/>
              </a:lnSpc>
              <a:spcBef>
                <a:spcPct val="0"/>
              </a:spcBef>
            </a:pPr>
            <a:r>
              <a:rPr lang="en-US" sz="1435" b="1" u="none" strike="noStrike">
                <a:solidFill>
                  <a:srgbClr val="FFFFFF"/>
                </a:solidFill>
                <a:latin typeface="Calibri (MS) Bold"/>
                <a:ea typeface="Calibri (MS) Bold"/>
                <a:cs typeface="Calibri (MS) Bold"/>
                <a:sym typeface="Calibri (MS) Bold"/>
              </a:rPr>
              <a:t>Patient Harm</a:t>
            </a:r>
          </a:p>
        </p:txBody>
      </p:sp>
      <p:sp>
        <p:nvSpPr>
          <p:cNvPr id="51" name="TextBox 51"/>
          <p:cNvSpPr txBox="1"/>
          <p:nvPr/>
        </p:nvSpPr>
        <p:spPr>
          <a:xfrm>
            <a:off x="2125691" y="6417596"/>
            <a:ext cx="1781175" cy="342919"/>
          </a:xfrm>
          <a:prstGeom prst="rect">
            <a:avLst/>
          </a:prstGeom>
        </p:spPr>
        <p:txBody>
          <a:bodyPr lIns="0" tIns="0" rIns="0" bIns="0" rtlCol="0" anchor="t">
            <a:spAutoFit/>
          </a:bodyPr>
          <a:lstStyle/>
          <a:p>
            <a:pPr marL="0" lvl="0" indent="0" algn="ctr">
              <a:lnSpc>
                <a:spcPts val="2400"/>
              </a:lnSpc>
              <a:spcBef>
                <a:spcPct val="0"/>
              </a:spcBef>
            </a:pPr>
            <a:r>
              <a:rPr lang="en-US" sz="2000" b="1" u="none" strike="noStrike">
                <a:solidFill>
                  <a:srgbClr val="FFFFFF"/>
                </a:solidFill>
                <a:latin typeface="Calibri (MS) Bold"/>
                <a:ea typeface="Calibri (MS) Bold"/>
                <a:cs typeface="Calibri (MS) Bold"/>
                <a:sym typeface="Calibri (MS) Bold"/>
              </a:rPr>
              <a:t>Communication</a:t>
            </a:r>
          </a:p>
        </p:txBody>
      </p:sp>
      <p:sp>
        <p:nvSpPr>
          <p:cNvPr id="52" name="TextBox 52"/>
          <p:cNvSpPr txBox="1"/>
          <p:nvPr/>
        </p:nvSpPr>
        <p:spPr>
          <a:xfrm>
            <a:off x="3248025" y="4994393"/>
            <a:ext cx="2102272" cy="265714"/>
          </a:xfrm>
          <a:prstGeom prst="rect">
            <a:avLst/>
          </a:prstGeom>
        </p:spPr>
        <p:txBody>
          <a:bodyPr lIns="0" tIns="0" rIns="0" bIns="0" rtlCol="0" anchor="t">
            <a:spAutoFit/>
          </a:bodyPr>
          <a:lstStyle/>
          <a:p>
            <a:pPr marL="0" lvl="0" indent="0" algn="l">
              <a:lnSpc>
                <a:spcPts val="2239"/>
              </a:lnSpc>
              <a:spcBef>
                <a:spcPct val="0"/>
              </a:spcBef>
            </a:pPr>
            <a:r>
              <a:rPr lang="en-US" sz="1599" u="none" strike="noStrike" dirty="0">
                <a:solidFill>
                  <a:srgbClr val="660000"/>
                </a:solidFill>
                <a:latin typeface="Calibri (MS)"/>
                <a:ea typeface="Calibri (MS)"/>
                <a:cs typeface="Calibri (MS)"/>
                <a:sym typeface="Calibri (MS)"/>
              </a:rPr>
              <a:t>(Thirlwall Inquiry, 2025)</a:t>
            </a:r>
          </a:p>
        </p:txBody>
      </p:sp>
      <p:sp>
        <p:nvSpPr>
          <p:cNvPr id="53" name="TextBox 53"/>
          <p:cNvSpPr txBox="1"/>
          <p:nvPr/>
        </p:nvSpPr>
        <p:spPr>
          <a:xfrm>
            <a:off x="7891462" y="5203943"/>
            <a:ext cx="1266825"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(CQC, 2024)</a:t>
            </a:r>
          </a:p>
        </p:txBody>
      </p:sp>
      <p:sp>
        <p:nvSpPr>
          <p:cNvPr id="54" name="TextBox 54"/>
          <p:cNvSpPr txBox="1"/>
          <p:nvPr/>
        </p:nvSpPr>
        <p:spPr>
          <a:xfrm>
            <a:off x="11334750" y="5021487"/>
            <a:ext cx="1328738"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(CQC, 2024)</a:t>
            </a:r>
          </a:p>
        </p:txBody>
      </p:sp>
      <p:sp>
        <p:nvSpPr>
          <p:cNvPr id="55" name="TextBox 55"/>
          <p:cNvSpPr txBox="1"/>
          <p:nvPr/>
        </p:nvSpPr>
        <p:spPr>
          <a:xfrm>
            <a:off x="2836606" y="8775028"/>
            <a:ext cx="1695467" cy="292772"/>
          </a:xfrm>
          <a:prstGeom prst="rect">
            <a:avLst/>
          </a:prstGeom>
        </p:spPr>
        <p:txBody>
          <a:bodyPr lIns="0" tIns="0" rIns="0" bIns="0" rtlCol="0" anchor="t">
            <a:spAutoFit/>
          </a:bodyPr>
          <a:lstStyle/>
          <a:p>
            <a:pPr marL="0" lvl="0" indent="0" algn="l">
              <a:lnSpc>
                <a:spcPts val="2239"/>
              </a:lnSpc>
              <a:spcBef>
                <a:spcPct val="0"/>
              </a:spcBef>
            </a:pPr>
            <a:r>
              <a:rPr lang="en-US" sz="1599">
                <a:solidFill>
                  <a:srgbClr val="660000"/>
                </a:solidFill>
                <a:latin typeface="Calibri (MS)"/>
                <a:ea typeface="Calibri (MS)"/>
                <a:cs typeface="Calibri (MS)"/>
                <a:sym typeface="Calibri (MS)"/>
              </a:rPr>
              <a:t>(IHI, 2016)</a:t>
            </a:r>
          </a:p>
        </p:txBody>
      </p:sp>
      <p:sp>
        <p:nvSpPr>
          <p:cNvPr id="56" name="TextBox 56"/>
          <p:cNvSpPr txBox="1"/>
          <p:nvPr/>
        </p:nvSpPr>
        <p:spPr>
          <a:xfrm>
            <a:off x="6662441" y="8775028"/>
            <a:ext cx="1862434" cy="265714"/>
          </a:xfrm>
          <a:prstGeom prst="rect">
            <a:avLst/>
          </a:prstGeom>
        </p:spPr>
        <p:txBody>
          <a:bodyPr lIns="0" tIns="0" rIns="0" bIns="0" rtlCol="0" anchor="t">
            <a:spAutoFit/>
          </a:bodyPr>
          <a:lstStyle/>
          <a:p>
            <a:pPr marL="0" lvl="0" indent="0" algn="l">
              <a:lnSpc>
                <a:spcPts val="2239"/>
              </a:lnSpc>
              <a:spcBef>
                <a:spcPct val="0"/>
              </a:spcBef>
            </a:pPr>
            <a:r>
              <a:rPr lang="en-US" sz="1599" u="none" strike="noStrike" dirty="0">
                <a:solidFill>
                  <a:srgbClr val="660000"/>
                </a:solidFill>
                <a:latin typeface="Calibri (MS)"/>
                <a:ea typeface="Calibri (MS)"/>
                <a:cs typeface="Calibri (MS)"/>
                <a:sym typeface="Calibri (MS)"/>
              </a:rPr>
              <a:t>(NHS England, 2023)</a:t>
            </a:r>
          </a:p>
        </p:txBody>
      </p:sp>
      <p:sp>
        <p:nvSpPr>
          <p:cNvPr id="57" name="TextBox 57"/>
          <p:cNvSpPr txBox="1"/>
          <p:nvPr/>
        </p:nvSpPr>
        <p:spPr>
          <a:xfrm>
            <a:off x="11238552" y="8813615"/>
            <a:ext cx="1115670"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(DHSC, 2024)</a:t>
            </a:r>
          </a:p>
        </p:txBody>
      </p:sp>
      <p:sp>
        <p:nvSpPr>
          <p:cNvPr id="58" name="TextBox 58"/>
          <p:cNvSpPr txBox="1"/>
          <p:nvPr/>
        </p:nvSpPr>
        <p:spPr>
          <a:xfrm>
            <a:off x="1144566" y="9372600"/>
            <a:ext cx="16700893" cy="571463"/>
          </a:xfrm>
          <a:prstGeom prst="rect">
            <a:avLst/>
          </a:prstGeom>
        </p:spPr>
        <p:txBody>
          <a:bodyPr lIns="0" tIns="0" rIns="0" bIns="0" rtlCol="0" anchor="t">
            <a:spAutoFit/>
          </a:bodyPr>
          <a:lstStyle/>
          <a:p>
            <a:pPr marL="0" lvl="0" indent="0" algn="l">
              <a:lnSpc>
                <a:spcPts val="2160"/>
              </a:lnSpc>
              <a:spcBef>
                <a:spcPct val="0"/>
              </a:spcBef>
            </a:pPr>
            <a:r>
              <a:rPr lang="en-US" sz="1800" u="none" strike="noStrike" dirty="0">
                <a:solidFill>
                  <a:srgbClr val="000000"/>
                </a:solidFill>
                <a:latin typeface="Calibri (MS)"/>
                <a:ea typeface="Calibri (MS)"/>
                <a:cs typeface="Calibri (MS)"/>
                <a:sym typeface="Calibri (MS)"/>
              </a:rPr>
              <a:t>The Fishbone Diagram demonstrates that the Lucy Letby case was not caused by one isolated failure. Instead, interconnected failures in </a:t>
            </a:r>
            <a:r>
              <a:rPr lang="en-US" sz="1800" b="1" u="none" strike="noStrike" dirty="0">
                <a:solidFill>
                  <a:srgbClr val="000000"/>
                </a:solidFill>
                <a:latin typeface="Calibri (MS) Bold"/>
                <a:ea typeface="Calibri (MS) Bold"/>
                <a:cs typeface="Calibri (MS) Bold"/>
                <a:sym typeface="Calibri (MS) Bold"/>
              </a:rPr>
              <a:t>leadership, governance, communication, </a:t>
            </a:r>
            <a:r>
              <a:rPr lang="en-US" sz="1800" b="1" u="none" strike="noStrike" dirty="0" err="1">
                <a:solidFill>
                  <a:srgbClr val="000000"/>
                </a:solidFill>
                <a:latin typeface="Calibri (MS) Bold"/>
                <a:ea typeface="Calibri (MS) Bold"/>
                <a:cs typeface="Calibri (MS) Bold"/>
                <a:sym typeface="Calibri (MS) Bold"/>
              </a:rPr>
              <a:t>organisational</a:t>
            </a:r>
            <a:r>
              <a:rPr lang="en-US" sz="1800" b="1" u="none" strike="noStrike" dirty="0">
                <a:solidFill>
                  <a:srgbClr val="000000"/>
                </a:solidFill>
                <a:latin typeface="Calibri (MS) Bold"/>
                <a:ea typeface="Calibri (MS) Bold"/>
                <a:cs typeface="Calibri (MS) Bold"/>
                <a:sym typeface="Calibri (MS) Bold"/>
              </a:rPr>
              <a:t> culture, staffing, and reporting systems</a:t>
            </a:r>
            <a:r>
              <a:rPr lang="en-US" sz="1800" u="none" strike="noStrike" dirty="0">
                <a:solidFill>
                  <a:srgbClr val="000000"/>
                </a:solidFill>
                <a:latin typeface="Calibri (MS)"/>
                <a:ea typeface="Calibri (MS)"/>
                <a:cs typeface="Calibri (MS)"/>
                <a:sym typeface="Calibri (MS)"/>
              </a:rPr>
              <a:t> combined to create conditions that allowed repeated patient harm (Thirlwall Inquiry, 2025).</a:t>
            </a:r>
          </a:p>
        </p:txBody>
      </p:sp>
      <p:grpSp>
        <p:nvGrpSpPr>
          <p:cNvPr id="59" name="Group 59"/>
          <p:cNvGrpSpPr/>
          <p:nvPr/>
        </p:nvGrpSpPr>
        <p:grpSpPr>
          <a:xfrm>
            <a:off x="14179480" y="2676525"/>
            <a:ext cx="3790645" cy="6338122"/>
            <a:chOff x="0" y="0"/>
            <a:chExt cx="5082272" cy="8497778"/>
          </a:xfrm>
        </p:grpSpPr>
        <p:sp>
          <p:nvSpPr>
            <p:cNvPr id="60" name="Freeform 60"/>
            <p:cNvSpPr/>
            <p:nvPr/>
          </p:nvSpPr>
          <p:spPr>
            <a:xfrm>
              <a:off x="0" y="0"/>
              <a:ext cx="5082272" cy="8497778"/>
            </a:xfrm>
            <a:custGeom>
              <a:avLst/>
              <a:gdLst/>
              <a:ahLst/>
              <a:cxnLst/>
              <a:rect l="l" t="t" r="r" b="b"/>
              <a:pathLst>
                <a:path w="5082272" h="8497778">
                  <a:moveTo>
                    <a:pt x="508227" y="0"/>
                  </a:moveTo>
                  <a:lnTo>
                    <a:pt x="4574044" y="0"/>
                  </a:lnTo>
                  <a:cubicBezTo>
                    <a:pt x="4708835" y="0"/>
                    <a:pt x="4838104" y="48234"/>
                    <a:pt x="4933416" y="134091"/>
                  </a:cubicBezTo>
                  <a:cubicBezTo>
                    <a:pt x="5028727" y="219947"/>
                    <a:pt x="5082272" y="336394"/>
                    <a:pt x="5082272" y="457814"/>
                  </a:cubicBezTo>
                  <a:lnTo>
                    <a:pt x="5082272" y="8039964"/>
                  </a:lnTo>
                  <a:cubicBezTo>
                    <a:pt x="5082272" y="8161384"/>
                    <a:pt x="5028727" y="8277830"/>
                    <a:pt x="4933416" y="8363687"/>
                  </a:cubicBezTo>
                  <a:cubicBezTo>
                    <a:pt x="4838105" y="8449544"/>
                    <a:pt x="4708835" y="8497778"/>
                    <a:pt x="4574044" y="8497778"/>
                  </a:cubicBezTo>
                  <a:lnTo>
                    <a:pt x="508227" y="8497778"/>
                  </a:lnTo>
                  <a:cubicBezTo>
                    <a:pt x="373437" y="8497778"/>
                    <a:pt x="244167" y="8449544"/>
                    <a:pt x="148856" y="8363687"/>
                  </a:cubicBezTo>
                  <a:cubicBezTo>
                    <a:pt x="53545" y="8277830"/>
                    <a:pt x="0" y="8161384"/>
                    <a:pt x="0" y="8039964"/>
                  </a:cubicBezTo>
                  <a:lnTo>
                    <a:pt x="0" y="457814"/>
                  </a:lnTo>
                  <a:cubicBezTo>
                    <a:pt x="0" y="204970"/>
                    <a:pt x="227541" y="0"/>
                    <a:pt x="508227" y="0"/>
                  </a:cubicBezTo>
                  <a:close/>
                </a:path>
              </a:pathLst>
            </a:custGeom>
            <a:solidFill>
              <a:srgbClr val="001139"/>
            </a:solidFill>
          </p:spPr>
          <p:txBody>
            <a:bodyPr/>
            <a:lstStyle/>
            <a:p>
              <a:endParaRPr lang="en-US"/>
            </a:p>
          </p:txBody>
        </p:sp>
        <p:sp>
          <p:nvSpPr>
            <p:cNvPr id="61" name="TextBox 61"/>
            <p:cNvSpPr txBox="1"/>
            <p:nvPr/>
          </p:nvSpPr>
          <p:spPr>
            <a:xfrm>
              <a:off x="0" y="-38100"/>
              <a:ext cx="5082272" cy="8535878"/>
            </a:xfrm>
            <a:prstGeom prst="rect">
              <a:avLst/>
            </a:prstGeom>
          </p:spPr>
          <p:txBody>
            <a:bodyPr lIns="50519" tIns="50519" rIns="50519" bIns="50519" rtlCol="0" anchor="ctr"/>
            <a:lstStyle/>
            <a:p>
              <a:pPr algn="l">
                <a:lnSpc>
                  <a:spcPts val="1679"/>
                </a:lnSpc>
              </a:pPr>
              <a:endParaRPr/>
            </a:p>
          </p:txBody>
        </p:sp>
      </p:grpSp>
      <p:sp>
        <p:nvSpPr>
          <p:cNvPr id="62" name="TextBox 62"/>
          <p:cNvSpPr txBox="1"/>
          <p:nvPr/>
        </p:nvSpPr>
        <p:spPr>
          <a:xfrm>
            <a:off x="14465230" y="6893392"/>
            <a:ext cx="3275454" cy="1602012"/>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FFFFFF"/>
                </a:solidFill>
                <a:latin typeface="Calibri (MS)"/>
                <a:ea typeface="Calibri (MS)"/>
                <a:cs typeface="Calibri (MS)"/>
                <a:sym typeface="Calibri (MS)"/>
              </a:rPr>
              <a:t>The organisation’s systems, processes, culture and leadership all contributed to the alignment of failures, allowing preventable harm to continue.</a:t>
            </a:r>
          </a:p>
        </p:txBody>
      </p:sp>
      <p:sp>
        <p:nvSpPr>
          <p:cNvPr id="63" name="TextBox 63"/>
          <p:cNvSpPr txBox="1"/>
          <p:nvPr/>
        </p:nvSpPr>
        <p:spPr>
          <a:xfrm>
            <a:off x="15260663" y="5987511"/>
            <a:ext cx="2140572" cy="659093"/>
          </a:xfrm>
          <a:prstGeom prst="rect">
            <a:avLst/>
          </a:prstGeom>
        </p:spPr>
        <p:txBody>
          <a:bodyPr lIns="0" tIns="0" rIns="0" bIns="0" rtlCol="0" anchor="t">
            <a:spAutoFit/>
          </a:bodyPr>
          <a:lstStyle/>
          <a:p>
            <a:pPr marL="0" lvl="0" indent="0" algn="l">
              <a:lnSpc>
                <a:spcPts val="2520"/>
              </a:lnSpc>
              <a:spcBef>
                <a:spcPct val="0"/>
              </a:spcBef>
            </a:pPr>
            <a:r>
              <a:rPr lang="en-US" sz="1800" b="1" u="none" strike="noStrike">
                <a:solidFill>
                  <a:srgbClr val="FFFFFF"/>
                </a:solidFill>
                <a:latin typeface="Calibri (MS) Bold"/>
                <a:ea typeface="Calibri (MS) Bold"/>
                <a:cs typeface="Calibri (MS) Bold"/>
                <a:sym typeface="Calibri (MS) Bold"/>
              </a:rPr>
              <a:t>No single factor was responsible.</a:t>
            </a:r>
          </a:p>
        </p:txBody>
      </p:sp>
      <p:grpSp>
        <p:nvGrpSpPr>
          <p:cNvPr id="64" name="Group 64"/>
          <p:cNvGrpSpPr/>
          <p:nvPr/>
        </p:nvGrpSpPr>
        <p:grpSpPr>
          <a:xfrm>
            <a:off x="15478183" y="3492960"/>
            <a:ext cx="1193239" cy="894929"/>
            <a:chOff x="0" y="0"/>
            <a:chExt cx="18389600" cy="13792200"/>
          </a:xfrm>
        </p:grpSpPr>
        <p:sp>
          <p:nvSpPr>
            <p:cNvPr id="65" name="Freeform 65"/>
            <p:cNvSpPr/>
            <p:nvPr/>
          </p:nvSpPr>
          <p:spPr>
            <a:xfrm>
              <a:off x="0" y="0"/>
              <a:ext cx="18389600" cy="13792200"/>
            </a:xfrm>
            <a:custGeom>
              <a:avLst/>
              <a:gdLst/>
              <a:ahLst/>
              <a:cxnLst/>
              <a:rect l="l" t="t" r="r" b="b"/>
              <a:pathLst>
                <a:path w="18389600" h="13792200">
                  <a:moveTo>
                    <a:pt x="0" y="0"/>
                  </a:moveTo>
                  <a:lnTo>
                    <a:pt x="18389600" y="0"/>
                  </a:lnTo>
                  <a:lnTo>
                    <a:pt x="18389600" y="13792200"/>
                  </a:lnTo>
                  <a:lnTo>
                    <a:pt x="0" y="13792200"/>
                  </a:lnTo>
                  <a:close/>
                </a:path>
              </a:pathLst>
            </a:custGeom>
            <a:blipFill>
              <a:blip r:embed="rId20"/>
              <a:stretch>
                <a:fillRect t="-6507" b="-6507"/>
              </a:stretch>
            </a:blipFill>
          </p:spPr>
          <p:txBody>
            <a:bodyPr/>
            <a:lstStyle/>
            <a:p>
              <a:endParaRPr lang="en-US"/>
            </a:p>
          </p:txBody>
        </p:sp>
      </p:grpSp>
      <p:sp>
        <p:nvSpPr>
          <p:cNvPr id="66" name="TextBox 66"/>
          <p:cNvSpPr txBox="1"/>
          <p:nvPr/>
        </p:nvSpPr>
        <p:spPr>
          <a:xfrm>
            <a:off x="14493805" y="4579153"/>
            <a:ext cx="3275454" cy="1287706"/>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FFFFFF"/>
                </a:solidFill>
                <a:latin typeface="Calibri (MS)"/>
                <a:ea typeface="Calibri (MS)"/>
                <a:cs typeface="Calibri (MS)"/>
                <a:sym typeface="Calibri (MS)"/>
              </a:rPr>
              <a:t>The harm caused in the Lucy Letby case was the result of multiple, interconnected failures across the system.</a:t>
            </a:r>
          </a:p>
        </p:txBody>
      </p:sp>
      <p:sp>
        <p:nvSpPr>
          <p:cNvPr id="67" name="TextBox 67"/>
          <p:cNvSpPr txBox="1"/>
          <p:nvPr/>
        </p:nvSpPr>
        <p:spPr>
          <a:xfrm>
            <a:off x="14748370" y="2932368"/>
            <a:ext cx="2652865" cy="400031"/>
          </a:xfrm>
          <a:prstGeom prst="rect">
            <a:avLst/>
          </a:prstGeom>
        </p:spPr>
        <p:txBody>
          <a:bodyPr lIns="0" tIns="0" rIns="0" bIns="0" rtlCol="0" anchor="t">
            <a:spAutoFit/>
          </a:bodyPr>
          <a:lstStyle/>
          <a:p>
            <a:pPr marL="0" lvl="0" indent="0" algn="ctr">
              <a:lnSpc>
                <a:spcPts val="2879"/>
              </a:lnSpc>
              <a:spcBef>
                <a:spcPct val="0"/>
              </a:spcBef>
            </a:pPr>
            <a:r>
              <a:rPr lang="en-US" sz="2400" b="1" u="none" strike="noStrike">
                <a:solidFill>
                  <a:srgbClr val="FFFFFF"/>
                </a:solidFill>
                <a:latin typeface="Calibri (MS) Bold"/>
                <a:ea typeface="Calibri (MS) Bold"/>
                <a:cs typeface="Calibri (MS) Bold"/>
                <a:sym typeface="Calibri (MS) Bold"/>
              </a:rPr>
              <a:t>What This Shows</a:t>
            </a:r>
          </a:p>
        </p:txBody>
      </p:sp>
      <p:grpSp>
        <p:nvGrpSpPr>
          <p:cNvPr id="68" name="Group 68"/>
          <p:cNvGrpSpPr/>
          <p:nvPr/>
        </p:nvGrpSpPr>
        <p:grpSpPr>
          <a:xfrm>
            <a:off x="66817" y="4441043"/>
            <a:ext cx="1639773" cy="2268499"/>
            <a:chOff x="0" y="0"/>
            <a:chExt cx="2905361" cy="4019341"/>
          </a:xfrm>
        </p:grpSpPr>
        <p:sp>
          <p:nvSpPr>
            <p:cNvPr id="69" name="Freeform 69"/>
            <p:cNvSpPr/>
            <p:nvPr/>
          </p:nvSpPr>
          <p:spPr>
            <a:xfrm>
              <a:off x="0" y="0"/>
              <a:ext cx="2905361" cy="4019341"/>
            </a:xfrm>
            <a:custGeom>
              <a:avLst/>
              <a:gdLst/>
              <a:ahLst/>
              <a:cxnLst/>
              <a:rect l="l" t="t" r="r" b="b"/>
              <a:pathLst>
                <a:path w="2905361" h="4019341">
                  <a:moveTo>
                    <a:pt x="0" y="0"/>
                  </a:moveTo>
                  <a:lnTo>
                    <a:pt x="2905361" y="0"/>
                  </a:lnTo>
                  <a:lnTo>
                    <a:pt x="2905361" y="4019341"/>
                  </a:lnTo>
                  <a:lnTo>
                    <a:pt x="0" y="4019341"/>
                  </a:lnTo>
                  <a:close/>
                </a:path>
              </a:pathLst>
            </a:custGeom>
            <a:blipFill>
              <a:blip r:embed="rId21"/>
              <a:stretch>
                <a:fillRect t="-20" b="-20"/>
              </a:stretch>
            </a:blipFill>
          </p:spPr>
          <p:txBody>
            <a:bodyPr/>
            <a:lstStyle/>
            <a:p>
              <a:endParaRPr lang="en-US"/>
            </a:p>
          </p:txBody>
        </p:sp>
      </p:grpSp>
      <p:grpSp>
        <p:nvGrpSpPr>
          <p:cNvPr id="70" name="Group 70"/>
          <p:cNvGrpSpPr/>
          <p:nvPr/>
        </p:nvGrpSpPr>
        <p:grpSpPr>
          <a:xfrm>
            <a:off x="0" y="0"/>
            <a:ext cx="1833562" cy="793626"/>
            <a:chOff x="0" y="0"/>
            <a:chExt cx="2444750" cy="1058168"/>
          </a:xfrm>
        </p:grpSpPr>
        <p:sp>
          <p:nvSpPr>
            <p:cNvPr id="71" name="Freeform 71"/>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2"/>
              <a:stretch>
                <a:fillRect/>
              </a:stretch>
            </a:blipFill>
          </p:spPr>
          <p:txBody>
            <a:bodyPr/>
            <a:lstStyle/>
            <a:p>
              <a:endParaRPr lang="en-US"/>
            </a:p>
          </p:txBody>
        </p:sp>
      </p:grpSp>
      <p:sp>
        <p:nvSpPr>
          <p:cNvPr id="72" name="TextBox 72"/>
          <p:cNvSpPr txBox="1"/>
          <p:nvPr/>
        </p:nvSpPr>
        <p:spPr>
          <a:xfrm>
            <a:off x="292608" y="150642"/>
            <a:ext cx="1133856" cy="379399"/>
          </a:xfrm>
          <a:prstGeom prst="rect">
            <a:avLst/>
          </a:prstGeom>
        </p:spPr>
        <p:txBody>
          <a:bodyPr lIns="0" tIns="0" rIns="0" bIns="0" rtlCol="0" anchor="t">
            <a:spAutoFit/>
          </a:bodyPr>
          <a:lstStyle/>
          <a:p>
            <a:pPr marL="0" lvl="0" indent="0" algn="l">
              <a:lnSpc>
                <a:spcPts val="3136"/>
              </a:lnSpc>
              <a:spcBef>
                <a:spcPct val="0"/>
              </a:spcBef>
            </a:pPr>
            <a:r>
              <a:rPr lang="en-US" sz="2400" b="1" u="none" strike="noStrike" dirty="0">
                <a:solidFill>
                  <a:srgbClr val="FFFFFF"/>
                </a:solidFill>
                <a:latin typeface="Calibri (MS) Bold"/>
                <a:ea typeface="Calibri (MS) Bold"/>
                <a:cs typeface="Calibri (MS) Bold"/>
                <a:sym typeface="Calibri (MS) Bold"/>
              </a:rPr>
              <a:t>Slide 6</a:t>
            </a:r>
          </a:p>
        </p:txBody>
      </p:sp>
      <p:grpSp>
        <p:nvGrpSpPr>
          <p:cNvPr id="73" name="Group 73"/>
          <p:cNvGrpSpPr/>
          <p:nvPr/>
        </p:nvGrpSpPr>
        <p:grpSpPr>
          <a:xfrm>
            <a:off x="1833562" y="1233590"/>
            <a:ext cx="1849523" cy="272774"/>
            <a:chOff x="0" y="0"/>
            <a:chExt cx="1907230" cy="281285"/>
          </a:xfrm>
        </p:grpSpPr>
        <p:sp>
          <p:nvSpPr>
            <p:cNvPr id="74" name="Freeform 74"/>
            <p:cNvSpPr/>
            <p:nvPr/>
          </p:nvSpPr>
          <p:spPr>
            <a:xfrm>
              <a:off x="0" y="0"/>
              <a:ext cx="1907230" cy="281285"/>
            </a:xfrm>
            <a:custGeom>
              <a:avLst/>
              <a:gdLst/>
              <a:ahLst/>
              <a:cxnLst/>
              <a:rect l="l" t="t" r="r" b="b"/>
              <a:pathLst>
                <a:path w="1907230" h="281285">
                  <a:moveTo>
                    <a:pt x="0" y="0"/>
                  </a:moveTo>
                  <a:lnTo>
                    <a:pt x="1907230" y="0"/>
                  </a:lnTo>
                  <a:lnTo>
                    <a:pt x="1907230" y="281285"/>
                  </a:lnTo>
                  <a:lnTo>
                    <a:pt x="0" y="281285"/>
                  </a:lnTo>
                  <a:close/>
                </a:path>
              </a:pathLst>
            </a:custGeom>
            <a:blipFill>
              <a:blip r:embed="rId23"/>
              <a:stretch>
                <a:fillRect t="-1784" b="-1784"/>
              </a:stretch>
            </a:blipFill>
          </p:spPr>
          <p:txBody>
            <a:bodyPr/>
            <a:lstStyle/>
            <a:p>
              <a:endParaRPr lang="en-US"/>
            </a:p>
          </p:txBody>
        </p:sp>
      </p:grpSp>
      <p:sp>
        <p:nvSpPr>
          <p:cNvPr id="75" name="TextBox 75"/>
          <p:cNvSpPr txBox="1"/>
          <p:nvPr/>
        </p:nvSpPr>
        <p:spPr>
          <a:xfrm>
            <a:off x="1028700" y="1355837"/>
            <a:ext cx="12869049" cy="1187338"/>
          </a:xfrm>
          <a:prstGeom prst="rect">
            <a:avLst/>
          </a:prstGeom>
        </p:spPr>
        <p:txBody>
          <a:bodyPr lIns="0" tIns="0" rIns="0" bIns="0" rtlCol="0" anchor="t">
            <a:spAutoFit/>
          </a:bodyPr>
          <a:lstStyle/>
          <a:p>
            <a:pPr algn="just">
              <a:lnSpc>
                <a:spcPts val="3100"/>
              </a:lnSpc>
            </a:pPr>
            <a:r>
              <a:rPr lang="en-US" sz="2000">
                <a:solidFill>
                  <a:srgbClr val="09114D"/>
                </a:solidFill>
                <a:latin typeface="Calibri (MS)"/>
                <a:ea typeface="Calibri (MS)"/>
                <a:cs typeface="Calibri (MS)"/>
                <a:sym typeface="Calibri (MS)"/>
              </a:rPr>
              <a:t>The Fishbone Diagram helps to identify, explore and display the potential root causes of a problem. It shows how multiple factors across different areas of the organisation contributed to the repeated harm to newborn babies in the neonatal unit (Institute for Healthcare Improvement, 2016).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8100" y="-9122"/>
            <a:ext cx="1899010" cy="793626"/>
            <a:chOff x="0" y="0"/>
            <a:chExt cx="2532013" cy="1058168"/>
          </a:xfrm>
        </p:grpSpPr>
        <p:sp>
          <p:nvSpPr>
            <p:cNvPr id="3" name="Freeform 3"/>
            <p:cNvSpPr/>
            <p:nvPr/>
          </p:nvSpPr>
          <p:spPr>
            <a:xfrm>
              <a:off x="0" y="0"/>
              <a:ext cx="2532013" cy="1058168"/>
            </a:xfrm>
            <a:custGeom>
              <a:avLst/>
              <a:gdLst/>
              <a:ahLst/>
              <a:cxnLst/>
              <a:rect l="l" t="t" r="r" b="b"/>
              <a:pathLst>
                <a:path w="2532013" h="1058168">
                  <a:moveTo>
                    <a:pt x="0" y="0"/>
                  </a:moveTo>
                  <a:lnTo>
                    <a:pt x="2532013" y="0"/>
                  </a:lnTo>
                  <a:lnTo>
                    <a:pt x="2532013" y="1058168"/>
                  </a:lnTo>
                  <a:lnTo>
                    <a:pt x="0" y="1058168"/>
                  </a:lnTo>
                  <a:close/>
                </a:path>
              </a:pathLst>
            </a:custGeom>
            <a:blipFill>
              <a:blip r:embed="rId2"/>
              <a:stretch>
                <a:fillRect t="-1784" b="-1784"/>
              </a:stretch>
            </a:blipFill>
          </p:spPr>
          <p:txBody>
            <a:bodyPr/>
            <a:lstStyle/>
            <a:p>
              <a:endParaRPr lang="en-US">
                <a:latin typeface="Calibri (MS)" panose="020B0604020202020204" charset="0"/>
                <a:cs typeface="Calibri (MS)" panose="020B0604020202020204" charset="0"/>
              </a:endParaRPr>
            </a:p>
          </p:txBody>
        </p:sp>
      </p:grpSp>
      <p:sp>
        <p:nvSpPr>
          <p:cNvPr id="4" name="TextBox 4"/>
          <p:cNvSpPr txBox="1"/>
          <p:nvPr/>
        </p:nvSpPr>
        <p:spPr>
          <a:xfrm>
            <a:off x="2216289" y="175696"/>
            <a:ext cx="7083848" cy="1180232"/>
          </a:xfrm>
          <a:prstGeom prst="rect">
            <a:avLst/>
          </a:prstGeom>
        </p:spPr>
        <p:txBody>
          <a:bodyPr lIns="0" tIns="0" rIns="0" bIns="0" rtlCol="0" anchor="t">
            <a:spAutoFit/>
          </a:bodyPr>
          <a:lstStyle/>
          <a:p>
            <a:pPr algn="l">
              <a:lnSpc>
                <a:spcPts val="4599"/>
              </a:lnSpc>
            </a:pPr>
            <a:r>
              <a:rPr lang="en-US" sz="3999" b="1" dirty="0">
                <a:solidFill>
                  <a:srgbClr val="09114D"/>
                </a:solidFill>
                <a:latin typeface="Calibri (MS)" panose="020B0604020202020204" charset="0"/>
                <a:ea typeface="Now Bold"/>
                <a:cs typeface="Calibri (MS)" panose="020B0604020202020204" charset="0"/>
                <a:sym typeface="Now Bold"/>
              </a:rPr>
              <a:t>Policy Issues Affecting </a:t>
            </a:r>
            <a:r>
              <a:rPr lang="en-US" sz="3999" b="1" dirty="0">
                <a:solidFill>
                  <a:srgbClr val="650B14"/>
                </a:solidFill>
                <a:latin typeface="Calibri (MS)" panose="020B0604020202020204" charset="0"/>
                <a:ea typeface="Now Bold"/>
                <a:cs typeface="Calibri (MS)" panose="020B0604020202020204" charset="0"/>
                <a:sym typeface="Now Bold"/>
              </a:rPr>
              <a:t>Service Provision</a:t>
            </a:r>
          </a:p>
        </p:txBody>
      </p:sp>
      <p:grpSp>
        <p:nvGrpSpPr>
          <p:cNvPr id="5" name="Group 5"/>
          <p:cNvGrpSpPr/>
          <p:nvPr/>
        </p:nvGrpSpPr>
        <p:grpSpPr>
          <a:xfrm>
            <a:off x="2159072" y="1367166"/>
            <a:ext cx="1430423" cy="210964"/>
            <a:chOff x="0" y="0"/>
            <a:chExt cx="1907230" cy="281285"/>
          </a:xfrm>
        </p:grpSpPr>
        <p:sp>
          <p:nvSpPr>
            <p:cNvPr id="6" name="Freeform 6"/>
            <p:cNvSpPr/>
            <p:nvPr/>
          </p:nvSpPr>
          <p:spPr>
            <a:xfrm>
              <a:off x="0" y="0"/>
              <a:ext cx="1907230" cy="281285"/>
            </a:xfrm>
            <a:custGeom>
              <a:avLst/>
              <a:gdLst/>
              <a:ahLst/>
              <a:cxnLst/>
              <a:rect l="l" t="t" r="r" b="b"/>
              <a:pathLst>
                <a:path w="1907230" h="281285">
                  <a:moveTo>
                    <a:pt x="0" y="0"/>
                  </a:moveTo>
                  <a:lnTo>
                    <a:pt x="1907230" y="0"/>
                  </a:lnTo>
                  <a:lnTo>
                    <a:pt x="1907230" y="281285"/>
                  </a:lnTo>
                  <a:lnTo>
                    <a:pt x="0" y="281285"/>
                  </a:lnTo>
                  <a:close/>
                </a:path>
              </a:pathLst>
            </a:custGeom>
            <a:blipFill>
              <a:blip r:embed="rId3"/>
              <a:stretch>
                <a:fillRect t="-1784" b="-1784"/>
              </a:stretch>
            </a:blipFill>
          </p:spPr>
          <p:txBody>
            <a:bodyPr/>
            <a:lstStyle/>
            <a:p>
              <a:endParaRPr lang="en-US">
                <a:latin typeface="Calibri (MS)" panose="020B0604020202020204" charset="0"/>
                <a:cs typeface="Calibri (MS)" panose="020B0604020202020204" charset="0"/>
              </a:endParaRPr>
            </a:p>
          </p:txBody>
        </p:sp>
      </p:grpSp>
      <p:sp>
        <p:nvSpPr>
          <p:cNvPr id="7" name="TextBox 7"/>
          <p:cNvSpPr txBox="1"/>
          <p:nvPr/>
        </p:nvSpPr>
        <p:spPr>
          <a:xfrm>
            <a:off x="682086" y="1569214"/>
            <a:ext cx="10671714" cy="763414"/>
          </a:xfrm>
          <a:prstGeom prst="rect">
            <a:avLst/>
          </a:prstGeom>
        </p:spPr>
        <p:txBody>
          <a:bodyPr wrap="square" lIns="0" tIns="0" rIns="0" bIns="0" rtlCol="0" anchor="t">
            <a:spAutoFit/>
          </a:bodyPr>
          <a:lstStyle/>
          <a:p>
            <a:pPr algn="l">
              <a:lnSpc>
                <a:spcPts val="3100"/>
              </a:lnSpc>
            </a:pPr>
            <a:r>
              <a:rPr lang="en-US" sz="2000" dirty="0">
                <a:solidFill>
                  <a:srgbClr val="09114D"/>
                </a:solidFill>
                <a:latin typeface="Calibri (MS)" panose="020B0604020202020204" charset="0"/>
                <a:ea typeface="Nourd"/>
                <a:cs typeface="Calibri (MS)" panose="020B0604020202020204" charset="0"/>
                <a:sym typeface="Nourd"/>
              </a:rPr>
              <a:t>A number of policy and governance failures at </a:t>
            </a:r>
            <a:r>
              <a:rPr lang="en-US" sz="2000" dirty="0" err="1">
                <a:solidFill>
                  <a:srgbClr val="09114D"/>
                </a:solidFill>
                <a:latin typeface="Calibri (MS)" panose="020B0604020202020204" charset="0"/>
                <a:ea typeface="Nourd"/>
                <a:cs typeface="Calibri (MS)" panose="020B0604020202020204" charset="0"/>
                <a:sym typeface="Nourd"/>
              </a:rPr>
              <a:t>organisational</a:t>
            </a:r>
            <a:r>
              <a:rPr lang="en-US" sz="2000" dirty="0">
                <a:solidFill>
                  <a:srgbClr val="09114D"/>
                </a:solidFill>
                <a:latin typeface="Calibri (MS)" panose="020B0604020202020204" charset="0"/>
                <a:ea typeface="Nourd"/>
                <a:cs typeface="Calibri (MS)" panose="020B0604020202020204" charset="0"/>
                <a:sym typeface="Nourd"/>
              </a:rPr>
              <a:t> and system level created the conditions for harm to occur and persist. These issues highlight </a:t>
            </a:r>
            <a:r>
              <a:rPr lang="en-US" sz="2000" b="1" dirty="0">
                <a:solidFill>
                  <a:srgbClr val="650B14"/>
                </a:solidFill>
                <a:latin typeface="Calibri (MS)" panose="020B0604020202020204" charset="0"/>
                <a:ea typeface="Nourd Bold"/>
                <a:cs typeface="Calibri (MS)" panose="020B0604020202020204" charset="0"/>
                <a:sym typeface="Nourd Bold"/>
              </a:rPr>
              <a:t>gaps between policy intent and practice.</a:t>
            </a:r>
          </a:p>
        </p:txBody>
      </p:sp>
      <p:sp>
        <p:nvSpPr>
          <p:cNvPr id="8" name="TextBox 8"/>
          <p:cNvSpPr txBox="1"/>
          <p:nvPr/>
        </p:nvSpPr>
        <p:spPr>
          <a:xfrm>
            <a:off x="5758213" y="2857500"/>
            <a:ext cx="7500545" cy="248803"/>
          </a:xfrm>
          <a:prstGeom prst="rect">
            <a:avLst/>
          </a:prstGeom>
        </p:spPr>
        <p:txBody>
          <a:bodyPr lIns="0" tIns="0" rIns="0" bIns="0" rtlCol="0" anchor="t">
            <a:spAutoFit/>
          </a:bodyPr>
          <a:lstStyle/>
          <a:p>
            <a:pPr algn="ctr">
              <a:lnSpc>
                <a:spcPts val="2037"/>
              </a:lnSpc>
            </a:pPr>
            <a:r>
              <a:rPr lang="en-US" sz="1455" b="1">
                <a:solidFill>
                  <a:srgbClr val="FFFFFF"/>
                </a:solidFill>
                <a:latin typeface="Calibri (MS)" panose="020B0604020202020204" charset="0"/>
                <a:ea typeface="Nourd Bold"/>
                <a:cs typeface="Calibri (MS)" panose="020B0604020202020204" charset="0"/>
                <a:sym typeface="Nourd Bold"/>
              </a:rPr>
              <a:t>Key Policy Issues and How They Contributed to System Failures</a:t>
            </a:r>
          </a:p>
        </p:txBody>
      </p:sp>
      <p:sp>
        <p:nvSpPr>
          <p:cNvPr id="9" name="TextBox 9"/>
          <p:cNvSpPr txBox="1"/>
          <p:nvPr/>
        </p:nvSpPr>
        <p:spPr>
          <a:xfrm>
            <a:off x="379034" y="114300"/>
            <a:ext cx="1174328" cy="360163"/>
          </a:xfrm>
          <a:prstGeom prst="rect">
            <a:avLst/>
          </a:prstGeom>
        </p:spPr>
        <p:txBody>
          <a:bodyPr lIns="0" tIns="0" rIns="0" bIns="0" rtlCol="0" anchor="t">
            <a:spAutoFit/>
          </a:bodyPr>
          <a:lstStyle/>
          <a:p>
            <a:pPr algn="l">
              <a:lnSpc>
                <a:spcPts val="2927"/>
              </a:lnSpc>
            </a:pPr>
            <a:r>
              <a:rPr lang="en-US" sz="2400" b="1" dirty="0">
                <a:solidFill>
                  <a:srgbClr val="FFFFFF"/>
                </a:solidFill>
                <a:latin typeface="Calibri (MS)" panose="020B0604020202020204" charset="0"/>
                <a:ea typeface="Nourd Bold"/>
                <a:cs typeface="Calibri (MS)" panose="020B0604020202020204" charset="0"/>
                <a:sym typeface="Nourd Bold"/>
              </a:rPr>
              <a:t>Slide 7</a:t>
            </a:r>
          </a:p>
        </p:txBody>
      </p:sp>
      <p:sp>
        <p:nvSpPr>
          <p:cNvPr id="10" name="TextBox 10"/>
          <p:cNvSpPr txBox="1"/>
          <p:nvPr/>
        </p:nvSpPr>
        <p:spPr>
          <a:xfrm>
            <a:off x="12573000" y="1333500"/>
            <a:ext cx="4980217" cy="666849"/>
          </a:xfrm>
          <a:prstGeom prst="rect">
            <a:avLst/>
          </a:prstGeom>
        </p:spPr>
        <p:txBody>
          <a:bodyPr wrap="square" lIns="0" tIns="0" rIns="0" bIns="0" rtlCol="0" anchor="t">
            <a:spAutoFit/>
          </a:bodyPr>
          <a:lstStyle/>
          <a:p>
            <a:pPr algn="l">
              <a:lnSpc>
                <a:spcPts val="2700"/>
              </a:lnSpc>
            </a:pPr>
            <a:r>
              <a:rPr lang="en-US" sz="1800" b="1" dirty="0">
                <a:solidFill>
                  <a:srgbClr val="09114D"/>
                </a:solidFill>
                <a:latin typeface="Calibri (MS)" panose="020B0604020202020204" charset="0"/>
                <a:ea typeface="Nourd Medium"/>
                <a:cs typeface="Calibri (MS)" panose="020B0604020202020204" charset="0"/>
                <a:sym typeface="Nourd Medium"/>
              </a:rPr>
              <a:t>“Policies only improve care when they are understood, implemented and embedded in everyday practice.”</a:t>
            </a:r>
          </a:p>
        </p:txBody>
      </p:sp>
      <p:sp>
        <p:nvSpPr>
          <p:cNvPr id="11" name="TextBox 11"/>
          <p:cNvSpPr txBox="1"/>
          <p:nvPr/>
        </p:nvSpPr>
        <p:spPr>
          <a:xfrm>
            <a:off x="14213336" y="2095500"/>
            <a:ext cx="3388864" cy="273722"/>
          </a:xfrm>
          <a:prstGeom prst="rect">
            <a:avLst/>
          </a:prstGeom>
        </p:spPr>
        <p:txBody>
          <a:bodyPr lIns="0" tIns="0" rIns="0" bIns="0" rtlCol="0" anchor="t">
            <a:spAutoFit/>
          </a:bodyPr>
          <a:lstStyle/>
          <a:p>
            <a:pPr algn="r">
              <a:lnSpc>
                <a:spcPts val="2239"/>
              </a:lnSpc>
            </a:pPr>
            <a:r>
              <a:rPr lang="en-US" sz="1599" b="1" dirty="0">
                <a:solidFill>
                  <a:srgbClr val="09114D"/>
                </a:solidFill>
                <a:latin typeface="Calibri (MS)" panose="020B0604020202020204" charset="0"/>
                <a:ea typeface="Nourd Medium"/>
                <a:cs typeface="Calibri (MS)" panose="020B0604020202020204" charset="0"/>
                <a:sym typeface="Nourd Medium"/>
              </a:rPr>
              <a:t>– West et al., 2017</a:t>
            </a:r>
          </a:p>
        </p:txBody>
      </p:sp>
      <p:sp>
        <p:nvSpPr>
          <p:cNvPr id="12" name="Freeform 12"/>
          <p:cNvSpPr/>
          <p:nvPr/>
        </p:nvSpPr>
        <p:spPr>
          <a:xfrm>
            <a:off x="380558" y="2781300"/>
            <a:ext cx="17839157" cy="448588"/>
          </a:xfrm>
          <a:custGeom>
            <a:avLst/>
            <a:gdLst/>
            <a:ahLst/>
            <a:cxnLst/>
            <a:rect l="l" t="t" r="r" b="b"/>
            <a:pathLst>
              <a:path w="17839157" h="448588">
                <a:moveTo>
                  <a:pt x="0" y="0"/>
                </a:moveTo>
                <a:lnTo>
                  <a:pt x="17839157" y="0"/>
                </a:lnTo>
                <a:lnTo>
                  <a:pt x="17839157" y="448588"/>
                </a:lnTo>
                <a:lnTo>
                  <a:pt x="0" y="448588"/>
                </a:lnTo>
                <a:lnTo>
                  <a:pt x="0" y="0"/>
                </a:lnTo>
                <a:close/>
              </a:path>
            </a:pathLst>
          </a:custGeom>
          <a:blipFill>
            <a:blip r:embed="rId4"/>
            <a:stretch>
              <a:fillRect t="-166234" b="-166234"/>
            </a:stretch>
          </a:blipFill>
        </p:spPr>
        <p:txBody>
          <a:bodyPr/>
          <a:lstStyle/>
          <a:p>
            <a:endParaRPr lang="en-US">
              <a:latin typeface="Calibri (MS)" panose="020B0604020202020204" charset="0"/>
              <a:cs typeface="Calibri (MS)" panose="020B0604020202020204" charset="0"/>
            </a:endParaRPr>
          </a:p>
        </p:txBody>
      </p:sp>
      <p:sp>
        <p:nvSpPr>
          <p:cNvPr id="13" name="TextBox 13"/>
          <p:cNvSpPr txBox="1"/>
          <p:nvPr/>
        </p:nvSpPr>
        <p:spPr>
          <a:xfrm>
            <a:off x="4911704" y="2781300"/>
            <a:ext cx="8634152" cy="902683"/>
          </a:xfrm>
          <a:prstGeom prst="rect">
            <a:avLst/>
          </a:prstGeom>
        </p:spPr>
        <p:txBody>
          <a:bodyPr lIns="0" tIns="0" rIns="0" bIns="0" rtlCol="0" anchor="t">
            <a:spAutoFit/>
          </a:bodyPr>
          <a:lstStyle/>
          <a:p>
            <a:pPr algn="ctr">
              <a:lnSpc>
                <a:spcPts val="3639"/>
              </a:lnSpc>
            </a:pPr>
            <a:r>
              <a:rPr lang="en-US" sz="2799" dirty="0">
                <a:solidFill>
                  <a:srgbClr val="FFFFFF"/>
                </a:solidFill>
                <a:latin typeface="Calibri (MS)" panose="020B0604020202020204" charset="0"/>
                <a:ea typeface="Gotham Condensed"/>
                <a:cs typeface="Calibri (MS)" panose="020B0604020202020204" charset="0"/>
                <a:sym typeface="Gotham Condensed"/>
              </a:rPr>
              <a:t>Key </a:t>
            </a:r>
            <a:r>
              <a:rPr lang="en-US" sz="2600" dirty="0">
                <a:solidFill>
                  <a:srgbClr val="FFFFFF"/>
                </a:solidFill>
                <a:latin typeface="Calibri (MS)" panose="020B0604020202020204" charset="0"/>
                <a:ea typeface="Gotham Condensed"/>
                <a:cs typeface="Calibri (MS)" panose="020B0604020202020204" charset="0"/>
                <a:sym typeface="Gotham Condensed"/>
              </a:rPr>
              <a:t>Policy</a:t>
            </a:r>
            <a:r>
              <a:rPr lang="en-US" sz="2799" dirty="0">
                <a:solidFill>
                  <a:srgbClr val="FFFFFF"/>
                </a:solidFill>
                <a:latin typeface="Calibri (MS)" panose="020B0604020202020204" charset="0"/>
                <a:ea typeface="Gotham Condensed"/>
                <a:cs typeface="Calibri (MS)" panose="020B0604020202020204" charset="0"/>
                <a:sym typeface="Gotham Condensed"/>
              </a:rPr>
              <a:t> Issues and How They Contributed to System Failures</a:t>
            </a:r>
          </a:p>
        </p:txBody>
      </p:sp>
      <p:sp>
        <p:nvSpPr>
          <p:cNvPr id="14" name="Freeform 14"/>
          <p:cNvSpPr/>
          <p:nvPr/>
        </p:nvSpPr>
        <p:spPr>
          <a:xfrm>
            <a:off x="177560" y="3262418"/>
            <a:ext cx="4237291" cy="5369452"/>
          </a:xfrm>
          <a:custGeom>
            <a:avLst/>
            <a:gdLst/>
            <a:ahLst/>
            <a:cxnLst/>
            <a:rect l="l" t="t" r="r" b="b"/>
            <a:pathLst>
              <a:path w="4058408" h="4432055">
                <a:moveTo>
                  <a:pt x="0" y="0"/>
                </a:moveTo>
                <a:lnTo>
                  <a:pt x="4058408" y="0"/>
                </a:lnTo>
                <a:lnTo>
                  <a:pt x="4058408" y="4432056"/>
                </a:lnTo>
                <a:lnTo>
                  <a:pt x="0" y="4432056"/>
                </a:lnTo>
                <a:lnTo>
                  <a:pt x="0" y="0"/>
                </a:lnTo>
                <a:close/>
              </a:path>
            </a:pathLst>
          </a:custGeom>
          <a:blipFill>
            <a:blip r:embed="rId5"/>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15" name="TextBox 15"/>
          <p:cNvSpPr txBox="1"/>
          <p:nvPr/>
        </p:nvSpPr>
        <p:spPr>
          <a:xfrm>
            <a:off x="1129803" y="4426479"/>
            <a:ext cx="2604517" cy="651204"/>
          </a:xfrm>
          <a:prstGeom prst="rect">
            <a:avLst/>
          </a:prstGeom>
        </p:spPr>
        <p:txBody>
          <a:bodyPr wrap="square" lIns="0" tIns="0" rIns="0" bIns="0" rtlCol="0" anchor="t">
            <a:spAutoFit/>
          </a:bodyPr>
          <a:lstStyle/>
          <a:p>
            <a:pPr algn="ctr">
              <a:lnSpc>
                <a:spcPts val="2600"/>
              </a:lnSpc>
            </a:pPr>
            <a:r>
              <a:rPr lang="en-US" sz="2000" b="1" dirty="0">
                <a:solidFill>
                  <a:srgbClr val="001C70"/>
                </a:solidFill>
                <a:latin typeface="Calibri (MS)" panose="020B0604020202020204" charset="0"/>
                <a:ea typeface="Gotham Condensed"/>
                <a:cs typeface="Calibri (MS)" panose="020B0604020202020204" charset="0"/>
                <a:sym typeface="Gotham Condensed"/>
              </a:rPr>
              <a:t>1. Clinical Governance Deficiencies</a:t>
            </a:r>
          </a:p>
        </p:txBody>
      </p:sp>
      <p:sp>
        <p:nvSpPr>
          <p:cNvPr id="16" name="TextBox 16"/>
          <p:cNvSpPr txBox="1"/>
          <p:nvPr/>
        </p:nvSpPr>
        <p:spPr>
          <a:xfrm>
            <a:off x="827977" y="5067300"/>
            <a:ext cx="3158734" cy="1263166"/>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Weak governance structures and ineffective oversight allowed concerns to be missed or discounted.</a:t>
            </a:r>
          </a:p>
        </p:txBody>
      </p:sp>
      <p:sp>
        <p:nvSpPr>
          <p:cNvPr id="17" name="TextBox 17"/>
          <p:cNvSpPr txBox="1"/>
          <p:nvPr/>
        </p:nvSpPr>
        <p:spPr>
          <a:xfrm>
            <a:off x="653511" y="6351307"/>
            <a:ext cx="3363934"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Inadequate safety systems and risk management</a:t>
            </a:r>
          </a:p>
        </p:txBody>
      </p:sp>
      <p:sp>
        <p:nvSpPr>
          <p:cNvPr id="18" name="TextBox 18"/>
          <p:cNvSpPr txBox="1"/>
          <p:nvPr/>
        </p:nvSpPr>
        <p:spPr>
          <a:xfrm>
            <a:off x="653511" y="6959935"/>
            <a:ext cx="3363934"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Poor escalation and follow-up of concerns</a:t>
            </a:r>
          </a:p>
        </p:txBody>
      </p:sp>
      <p:sp>
        <p:nvSpPr>
          <p:cNvPr id="19" name="Freeform 19"/>
          <p:cNvSpPr/>
          <p:nvPr/>
        </p:nvSpPr>
        <p:spPr>
          <a:xfrm>
            <a:off x="4015287" y="3229888"/>
            <a:ext cx="3679326" cy="5401982"/>
          </a:xfrm>
          <a:custGeom>
            <a:avLst/>
            <a:gdLst/>
            <a:ahLst/>
            <a:cxnLst/>
            <a:rect l="l" t="t" r="r" b="b"/>
            <a:pathLst>
              <a:path w="3679326" h="4432055">
                <a:moveTo>
                  <a:pt x="0" y="0"/>
                </a:moveTo>
                <a:lnTo>
                  <a:pt x="3679326" y="0"/>
                </a:lnTo>
                <a:lnTo>
                  <a:pt x="3679326" y="4432056"/>
                </a:lnTo>
                <a:lnTo>
                  <a:pt x="0" y="4432056"/>
                </a:lnTo>
                <a:lnTo>
                  <a:pt x="0" y="0"/>
                </a:lnTo>
                <a:close/>
              </a:path>
            </a:pathLst>
          </a:custGeom>
          <a:blipFill>
            <a:blip r:embed="rId6"/>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20" name="TextBox 20"/>
          <p:cNvSpPr txBox="1"/>
          <p:nvPr/>
        </p:nvSpPr>
        <p:spPr>
          <a:xfrm>
            <a:off x="4159950" y="4459754"/>
            <a:ext cx="3338519" cy="651204"/>
          </a:xfrm>
          <a:prstGeom prst="rect">
            <a:avLst/>
          </a:prstGeom>
        </p:spPr>
        <p:txBody>
          <a:bodyPr lIns="0" tIns="0" rIns="0" bIns="0" rtlCol="0" anchor="t">
            <a:spAutoFit/>
          </a:bodyPr>
          <a:lstStyle/>
          <a:p>
            <a:pPr algn="ctr">
              <a:lnSpc>
                <a:spcPts val="2599"/>
              </a:lnSpc>
            </a:pPr>
            <a:r>
              <a:rPr lang="en-US" sz="1999" b="1" dirty="0">
                <a:solidFill>
                  <a:srgbClr val="001C70"/>
                </a:solidFill>
                <a:latin typeface="Calibri (MS)" panose="020B0604020202020204" charset="0"/>
                <a:ea typeface="Gotham Condensed"/>
                <a:cs typeface="Calibri (MS)" panose="020B0604020202020204" charset="0"/>
                <a:sym typeface="Gotham Condensed"/>
              </a:rPr>
              <a:t>2. Duty of </a:t>
            </a:r>
            <a:r>
              <a:rPr lang="en-US" sz="1999" b="1" dirty="0" err="1">
                <a:solidFill>
                  <a:srgbClr val="001C70"/>
                </a:solidFill>
                <a:latin typeface="Calibri (MS)" panose="020B0604020202020204" charset="0"/>
                <a:ea typeface="Gotham Condensed"/>
                <a:cs typeface="Calibri (MS)" panose="020B0604020202020204" charset="0"/>
                <a:sym typeface="Gotham Condensed"/>
              </a:rPr>
              <a:t>Candour</a:t>
            </a:r>
            <a:r>
              <a:rPr lang="en-US" sz="1999" b="1" dirty="0">
                <a:solidFill>
                  <a:srgbClr val="001C70"/>
                </a:solidFill>
                <a:latin typeface="Calibri (MS)" panose="020B0604020202020204" charset="0"/>
                <a:ea typeface="Gotham Condensed"/>
                <a:cs typeface="Calibri (MS)" panose="020B0604020202020204" charset="0"/>
                <a:sym typeface="Gotham Condensed"/>
              </a:rPr>
              <a:t> Not Effectively Applied</a:t>
            </a:r>
          </a:p>
        </p:txBody>
      </p:sp>
      <p:sp>
        <p:nvSpPr>
          <p:cNvPr id="21" name="TextBox 21"/>
          <p:cNvSpPr txBox="1"/>
          <p:nvPr/>
        </p:nvSpPr>
        <p:spPr>
          <a:xfrm>
            <a:off x="4293285" y="5191534"/>
            <a:ext cx="3066419" cy="942566"/>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Families were not always given timely, honest and compassionate information.</a:t>
            </a:r>
          </a:p>
        </p:txBody>
      </p:sp>
      <p:sp>
        <p:nvSpPr>
          <p:cNvPr id="22" name="TextBox 22"/>
          <p:cNvSpPr txBox="1"/>
          <p:nvPr/>
        </p:nvSpPr>
        <p:spPr>
          <a:xfrm>
            <a:off x="4235968" y="6210300"/>
            <a:ext cx="3123736"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Delays in informing families about incidents</a:t>
            </a:r>
          </a:p>
        </p:txBody>
      </p:sp>
      <p:sp>
        <p:nvSpPr>
          <p:cNvPr id="23" name="TextBox 23"/>
          <p:cNvSpPr txBox="1"/>
          <p:nvPr/>
        </p:nvSpPr>
        <p:spPr>
          <a:xfrm>
            <a:off x="4235968" y="6896100"/>
            <a:ext cx="3123736"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Insufficient transparency undermined trust</a:t>
            </a:r>
          </a:p>
        </p:txBody>
      </p:sp>
      <p:sp>
        <p:nvSpPr>
          <p:cNvPr id="24" name="TextBox 24"/>
          <p:cNvSpPr txBox="1"/>
          <p:nvPr/>
        </p:nvSpPr>
        <p:spPr>
          <a:xfrm>
            <a:off x="4235968" y="7569535"/>
            <a:ext cx="3123736"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Missed opportunity for early learning</a:t>
            </a:r>
          </a:p>
        </p:txBody>
      </p:sp>
      <p:sp>
        <p:nvSpPr>
          <p:cNvPr id="25" name="Freeform 25"/>
          <p:cNvSpPr/>
          <p:nvPr/>
        </p:nvSpPr>
        <p:spPr>
          <a:xfrm>
            <a:off x="7270933" y="3237016"/>
            <a:ext cx="3657027" cy="5332049"/>
          </a:xfrm>
          <a:custGeom>
            <a:avLst/>
            <a:gdLst/>
            <a:ahLst/>
            <a:cxnLst/>
            <a:rect l="l" t="t" r="r" b="b"/>
            <a:pathLst>
              <a:path w="3657027" h="4432055">
                <a:moveTo>
                  <a:pt x="0" y="0"/>
                </a:moveTo>
                <a:lnTo>
                  <a:pt x="3657027" y="0"/>
                </a:lnTo>
                <a:lnTo>
                  <a:pt x="3657027" y="4432056"/>
                </a:lnTo>
                <a:lnTo>
                  <a:pt x="0" y="4432056"/>
                </a:lnTo>
                <a:lnTo>
                  <a:pt x="0" y="0"/>
                </a:lnTo>
                <a:close/>
              </a:path>
            </a:pathLst>
          </a:custGeom>
          <a:blipFill>
            <a:blip r:embed="rId7"/>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26" name="TextBox 26"/>
          <p:cNvSpPr txBox="1"/>
          <p:nvPr/>
        </p:nvSpPr>
        <p:spPr>
          <a:xfrm>
            <a:off x="7907472" y="4459754"/>
            <a:ext cx="2747230" cy="651204"/>
          </a:xfrm>
          <a:prstGeom prst="rect">
            <a:avLst/>
          </a:prstGeom>
        </p:spPr>
        <p:txBody>
          <a:bodyPr lIns="0" tIns="0" rIns="0" bIns="0" rtlCol="0" anchor="t">
            <a:spAutoFit/>
          </a:bodyPr>
          <a:lstStyle/>
          <a:p>
            <a:pPr algn="ctr">
              <a:lnSpc>
                <a:spcPts val="2599"/>
              </a:lnSpc>
            </a:pPr>
            <a:r>
              <a:rPr lang="en-US" sz="1999" b="1" dirty="0">
                <a:solidFill>
                  <a:srgbClr val="001C70"/>
                </a:solidFill>
                <a:latin typeface="Calibri (MS)" panose="020B0604020202020204" charset="0"/>
                <a:ea typeface="Gotham Condensed"/>
                <a:cs typeface="Calibri (MS)" panose="020B0604020202020204" charset="0"/>
                <a:sym typeface="Gotham Condensed"/>
              </a:rPr>
              <a:t>3. PSIRF Implementation Gaps</a:t>
            </a:r>
          </a:p>
        </p:txBody>
      </p:sp>
      <p:sp>
        <p:nvSpPr>
          <p:cNvPr id="27" name="TextBox 27"/>
          <p:cNvSpPr txBox="1"/>
          <p:nvPr/>
        </p:nvSpPr>
        <p:spPr>
          <a:xfrm>
            <a:off x="7723188" y="5198801"/>
            <a:ext cx="3087693" cy="935299"/>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The Patient Safety Incident Response Framework (PSIRF) was not embedded in practice.</a:t>
            </a:r>
          </a:p>
        </p:txBody>
      </p:sp>
      <p:sp>
        <p:nvSpPr>
          <p:cNvPr id="28" name="TextBox 28"/>
          <p:cNvSpPr txBox="1"/>
          <p:nvPr/>
        </p:nvSpPr>
        <p:spPr>
          <a:xfrm>
            <a:off x="7694613" y="6198907"/>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Insufficient systems for learning from incidents</a:t>
            </a:r>
          </a:p>
        </p:txBody>
      </p:sp>
      <p:sp>
        <p:nvSpPr>
          <p:cNvPr id="29" name="TextBox 29"/>
          <p:cNvSpPr txBox="1"/>
          <p:nvPr/>
        </p:nvSpPr>
        <p:spPr>
          <a:xfrm>
            <a:off x="7694613" y="6819900"/>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Limited analysis and action on safety signals</a:t>
            </a:r>
          </a:p>
        </p:txBody>
      </p:sp>
      <p:sp>
        <p:nvSpPr>
          <p:cNvPr id="30" name="Freeform 30"/>
          <p:cNvSpPr/>
          <p:nvPr/>
        </p:nvSpPr>
        <p:spPr>
          <a:xfrm>
            <a:off x="10905661" y="3222024"/>
            <a:ext cx="3679326" cy="5347042"/>
          </a:xfrm>
          <a:custGeom>
            <a:avLst/>
            <a:gdLst/>
            <a:ahLst/>
            <a:cxnLst/>
            <a:rect l="l" t="t" r="r" b="b"/>
            <a:pathLst>
              <a:path w="3679326" h="4432055">
                <a:moveTo>
                  <a:pt x="0" y="0"/>
                </a:moveTo>
                <a:lnTo>
                  <a:pt x="3679326" y="0"/>
                </a:lnTo>
                <a:lnTo>
                  <a:pt x="3679326" y="4432056"/>
                </a:lnTo>
                <a:lnTo>
                  <a:pt x="0" y="4432056"/>
                </a:lnTo>
                <a:lnTo>
                  <a:pt x="0" y="0"/>
                </a:lnTo>
                <a:close/>
              </a:path>
            </a:pathLst>
          </a:custGeom>
          <a:blipFill>
            <a:blip r:embed="rId8"/>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31" name="TextBox 31"/>
          <p:cNvSpPr txBox="1"/>
          <p:nvPr/>
        </p:nvSpPr>
        <p:spPr>
          <a:xfrm>
            <a:off x="11118460" y="4459754"/>
            <a:ext cx="3138920" cy="651204"/>
          </a:xfrm>
          <a:prstGeom prst="rect">
            <a:avLst/>
          </a:prstGeom>
        </p:spPr>
        <p:txBody>
          <a:bodyPr lIns="0" tIns="0" rIns="0" bIns="0" rtlCol="0" anchor="t">
            <a:spAutoFit/>
          </a:bodyPr>
          <a:lstStyle/>
          <a:p>
            <a:pPr algn="ctr">
              <a:lnSpc>
                <a:spcPts val="2599"/>
              </a:lnSpc>
            </a:pPr>
            <a:r>
              <a:rPr lang="en-US" sz="1999" b="1" dirty="0">
                <a:solidFill>
                  <a:srgbClr val="C68A00"/>
                </a:solidFill>
                <a:latin typeface="Calibri (MS)" panose="020B0604020202020204" charset="0"/>
                <a:ea typeface="Gotham Condensed"/>
                <a:cs typeface="Calibri (MS)" panose="020B0604020202020204" charset="0"/>
                <a:sym typeface="Gotham Condensed"/>
              </a:rPr>
              <a:t>4. Freedom to Speak Up Not Embedded</a:t>
            </a:r>
          </a:p>
        </p:txBody>
      </p:sp>
      <p:sp>
        <p:nvSpPr>
          <p:cNvPr id="32" name="TextBox 32"/>
          <p:cNvSpPr txBox="1"/>
          <p:nvPr/>
        </p:nvSpPr>
        <p:spPr>
          <a:xfrm>
            <a:off x="11168275" y="5219700"/>
            <a:ext cx="3063581" cy="942566"/>
          </a:xfrm>
          <a:prstGeom prst="rect">
            <a:avLst/>
          </a:prstGeom>
        </p:spPr>
        <p:txBody>
          <a:bodyPr lIns="0" tIns="0" rIns="0" bIns="0" rtlCol="0" anchor="t">
            <a:spAutoFit/>
          </a:bodyPr>
          <a:lstStyle/>
          <a:p>
            <a:pPr algn="l">
              <a:lnSpc>
                <a:spcPts val="2520"/>
              </a:lnSpc>
            </a:pPr>
            <a:r>
              <a:rPr lang="en-US" sz="1800" dirty="0">
                <a:solidFill>
                  <a:srgbClr val="001C70"/>
                </a:solidFill>
                <a:latin typeface="Calibri (MS)" panose="020B0604020202020204" charset="0"/>
                <a:ea typeface="Gotham Condensed Light"/>
                <a:cs typeface="Calibri (MS)" panose="020B0604020202020204" charset="0"/>
                <a:sym typeface="Gotham Condensed Light"/>
              </a:rPr>
              <a:t>A culture of silence and fear prevented staff from raising concerns.</a:t>
            </a:r>
          </a:p>
        </p:txBody>
      </p:sp>
      <p:sp>
        <p:nvSpPr>
          <p:cNvPr id="33" name="TextBox 33"/>
          <p:cNvSpPr txBox="1"/>
          <p:nvPr/>
        </p:nvSpPr>
        <p:spPr>
          <a:xfrm>
            <a:off x="11070835" y="6198907"/>
            <a:ext cx="3186545"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Staff felt concerns would not be acted upon</a:t>
            </a:r>
          </a:p>
        </p:txBody>
      </p:sp>
      <p:sp>
        <p:nvSpPr>
          <p:cNvPr id="34" name="TextBox 34"/>
          <p:cNvSpPr txBox="1"/>
          <p:nvPr/>
        </p:nvSpPr>
        <p:spPr>
          <a:xfrm>
            <a:off x="11070835" y="6819900"/>
            <a:ext cx="3186545"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Lack of psychological safety and support</a:t>
            </a:r>
          </a:p>
        </p:txBody>
      </p:sp>
      <p:sp>
        <p:nvSpPr>
          <p:cNvPr id="35" name="TextBox 35"/>
          <p:cNvSpPr txBox="1"/>
          <p:nvPr/>
        </p:nvSpPr>
        <p:spPr>
          <a:xfrm>
            <a:off x="11070835" y="7505700"/>
            <a:ext cx="3186545"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Retaliation fears discouraged speaking up</a:t>
            </a:r>
          </a:p>
        </p:txBody>
      </p:sp>
      <p:sp>
        <p:nvSpPr>
          <p:cNvPr id="36" name="Freeform 36"/>
          <p:cNvSpPr/>
          <p:nvPr/>
        </p:nvSpPr>
        <p:spPr>
          <a:xfrm>
            <a:off x="14161307" y="3222024"/>
            <a:ext cx="4058408" cy="5347041"/>
          </a:xfrm>
          <a:custGeom>
            <a:avLst/>
            <a:gdLst/>
            <a:ahLst/>
            <a:cxnLst/>
            <a:rect l="l" t="t" r="r" b="b"/>
            <a:pathLst>
              <a:path w="4058408" h="4432055">
                <a:moveTo>
                  <a:pt x="0" y="0"/>
                </a:moveTo>
                <a:lnTo>
                  <a:pt x="4058408" y="0"/>
                </a:lnTo>
                <a:lnTo>
                  <a:pt x="4058408" y="4432056"/>
                </a:lnTo>
                <a:lnTo>
                  <a:pt x="0" y="4432056"/>
                </a:lnTo>
                <a:lnTo>
                  <a:pt x="0" y="0"/>
                </a:lnTo>
                <a:close/>
              </a:path>
            </a:pathLst>
          </a:custGeom>
          <a:blipFill>
            <a:blip r:embed="rId9"/>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37" name="TextBox 37"/>
          <p:cNvSpPr txBox="1"/>
          <p:nvPr/>
        </p:nvSpPr>
        <p:spPr>
          <a:xfrm>
            <a:off x="14466930" y="4436003"/>
            <a:ext cx="3303843" cy="651204"/>
          </a:xfrm>
          <a:prstGeom prst="rect">
            <a:avLst/>
          </a:prstGeom>
        </p:spPr>
        <p:txBody>
          <a:bodyPr lIns="0" tIns="0" rIns="0" bIns="0" rtlCol="0" anchor="t">
            <a:spAutoFit/>
          </a:bodyPr>
          <a:lstStyle/>
          <a:p>
            <a:pPr algn="ctr">
              <a:lnSpc>
                <a:spcPts val="2599"/>
              </a:lnSpc>
            </a:pPr>
            <a:r>
              <a:rPr lang="en-US" sz="1999" b="1" dirty="0">
                <a:solidFill>
                  <a:srgbClr val="960000"/>
                </a:solidFill>
                <a:latin typeface="Calibri (MS)" panose="020B0604020202020204" charset="0"/>
                <a:ea typeface="Gotham Condensed"/>
                <a:cs typeface="Calibri (MS)" panose="020B0604020202020204" charset="0"/>
                <a:sym typeface="Gotham Condensed"/>
              </a:rPr>
              <a:t>5. Regulatory Oversight and Accountability</a:t>
            </a:r>
          </a:p>
        </p:txBody>
      </p:sp>
      <p:sp>
        <p:nvSpPr>
          <p:cNvPr id="38" name="TextBox 38"/>
          <p:cNvSpPr txBox="1"/>
          <p:nvPr/>
        </p:nvSpPr>
        <p:spPr>
          <a:xfrm>
            <a:off x="14356950" y="6198907"/>
            <a:ext cx="3394648"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Missed opportunities by regulators to act earlier</a:t>
            </a:r>
          </a:p>
        </p:txBody>
      </p:sp>
      <p:sp>
        <p:nvSpPr>
          <p:cNvPr id="39" name="TextBox 39"/>
          <p:cNvSpPr txBox="1"/>
          <p:nvPr/>
        </p:nvSpPr>
        <p:spPr>
          <a:xfrm>
            <a:off x="14356950" y="6896100"/>
            <a:ext cx="3394648" cy="306687"/>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Fragmented information sharing</a:t>
            </a:r>
          </a:p>
        </p:txBody>
      </p:sp>
      <p:sp>
        <p:nvSpPr>
          <p:cNvPr id="40" name="TextBox 40"/>
          <p:cNvSpPr txBox="1"/>
          <p:nvPr/>
        </p:nvSpPr>
        <p:spPr>
          <a:xfrm>
            <a:off x="14584987" y="5284507"/>
            <a:ext cx="3166611" cy="620993"/>
          </a:xfrm>
          <a:prstGeom prst="rect">
            <a:avLst/>
          </a:prstGeom>
        </p:spPr>
        <p:txBody>
          <a:bodyPr lIns="0" tIns="0" rIns="0" bIns="0" rtlCol="0" anchor="t">
            <a:spAutoFit/>
          </a:bodyPr>
          <a:lstStyle/>
          <a:p>
            <a:pPr algn="l">
              <a:lnSpc>
                <a:spcPts val="2520"/>
              </a:lnSpc>
            </a:pPr>
            <a:r>
              <a:rPr lang="en-US" sz="1800" dirty="0">
                <a:solidFill>
                  <a:srgbClr val="001C70"/>
                </a:solidFill>
                <a:latin typeface="Calibri (MS)" panose="020B0604020202020204" charset="0"/>
                <a:ea typeface="Gotham Condensed Light"/>
                <a:cs typeface="Calibri (MS)" panose="020B0604020202020204" charset="0"/>
                <a:sym typeface="Gotham Condensed Light"/>
              </a:rPr>
              <a:t>External oversight did not identify escalating risks in a timely way.</a:t>
            </a:r>
          </a:p>
        </p:txBody>
      </p:sp>
      <p:sp>
        <p:nvSpPr>
          <p:cNvPr id="41" name="TextBox 41"/>
          <p:cNvSpPr txBox="1"/>
          <p:nvPr/>
        </p:nvSpPr>
        <p:spPr>
          <a:xfrm>
            <a:off x="653511" y="7570507"/>
            <a:ext cx="3221381"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Lack of independent challenge and scrutiny</a:t>
            </a:r>
          </a:p>
        </p:txBody>
      </p:sp>
      <p:sp>
        <p:nvSpPr>
          <p:cNvPr id="42" name="TextBox 42"/>
          <p:cNvSpPr txBox="1"/>
          <p:nvPr/>
        </p:nvSpPr>
        <p:spPr>
          <a:xfrm>
            <a:off x="7694613" y="7505700"/>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Focus on compliance rather than improvement</a:t>
            </a:r>
          </a:p>
        </p:txBody>
      </p:sp>
      <p:sp>
        <p:nvSpPr>
          <p:cNvPr id="43" name="TextBox 43"/>
          <p:cNvSpPr txBox="1"/>
          <p:nvPr/>
        </p:nvSpPr>
        <p:spPr>
          <a:xfrm>
            <a:off x="14356950" y="7277100"/>
            <a:ext cx="3394648"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Accountability not clear across </a:t>
            </a:r>
            <a:r>
              <a:rPr lang="en-US" sz="1799" dirty="0" err="1">
                <a:solidFill>
                  <a:srgbClr val="001C70"/>
                </a:solidFill>
                <a:latin typeface="Calibri (MS)" panose="020B0604020202020204" charset="0"/>
                <a:ea typeface="Gotham Condensed Light"/>
                <a:cs typeface="Calibri (MS)" panose="020B0604020202020204" charset="0"/>
                <a:sym typeface="Gotham Condensed Light"/>
              </a:rPr>
              <a:t>organisations</a:t>
            </a:r>
            <a:endParaRPr lang="en-US" sz="1799" dirty="0">
              <a:solidFill>
                <a:srgbClr val="001C70"/>
              </a:solidFill>
              <a:latin typeface="Calibri (MS)" panose="020B0604020202020204" charset="0"/>
              <a:ea typeface="Gotham Condensed Light"/>
              <a:cs typeface="Calibri (MS)" panose="020B0604020202020204" charset="0"/>
              <a:sym typeface="Gotham Condensed Light"/>
            </a:endParaRPr>
          </a:p>
        </p:txBody>
      </p:sp>
      <p:sp>
        <p:nvSpPr>
          <p:cNvPr id="44" name="Freeform 44"/>
          <p:cNvSpPr/>
          <p:nvPr/>
        </p:nvSpPr>
        <p:spPr>
          <a:xfrm>
            <a:off x="1865701" y="3274245"/>
            <a:ext cx="1123659" cy="1123659"/>
          </a:xfrm>
          <a:custGeom>
            <a:avLst/>
            <a:gdLst/>
            <a:ahLst/>
            <a:cxnLst/>
            <a:rect l="l" t="t" r="r" b="b"/>
            <a:pathLst>
              <a:path w="1123659" h="1123659">
                <a:moveTo>
                  <a:pt x="0" y="0"/>
                </a:moveTo>
                <a:lnTo>
                  <a:pt x="1123659" y="0"/>
                </a:lnTo>
                <a:lnTo>
                  <a:pt x="1123659" y="1123659"/>
                </a:lnTo>
                <a:lnTo>
                  <a:pt x="0" y="1123659"/>
                </a:lnTo>
                <a:lnTo>
                  <a:pt x="0" y="0"/>
                </a:lnTo>
                <a:close/>
              </a:path>
            </a:pathLst>
          </a:custGeom>
          <a:blipFill>
            <a:blip r:embed="rId10"/>
            <a:stretch>
              <a:fillRect/>
            </a:stretch>
          </a:blipFill>
        </p:spPr>
        <p:txBody>
          <a:bodyPr/>
          <a:lstStyle/>
          <a:p>
            <a:endParaRPr lang="en-US">
              <a:latin typeface="Calibri (MS)" panose="020B0604020202020204" charset="0"/>
              <a:cs typeface="Calibri (MS)" panose="020B0604020202020204" charset="0"/>
            </a:endParaRPr>
          </a:p>
        </p:txBody>
      </p:sp>
      <p:sp>
        <p:nvSpPr>
          <p:cNvPr id="45" name="Freeform 45"/>
          <p:cNvSpPr/>
          <p:nvPr/>
        </p:nvSpPr>
        <p:spPr>
          <a:xfrm>
            <a:off x="2116105" y="3440479"/>
            <a:ext cx="664937" cy="791190"/>
          </a:xfrm>
          <a:custGeom>
            <a:avLst/>
            <a:gdLst/>
            <a:ahLst/>
            <a:cxnLst/>
            <a:rect l="l" t="t" r="r" b="b"/>
            <a:pathLst>
              <a:path w="664937" h="791190">
                <a:moveTo>
                  <a:pt x="0" y="0"/>
                </a:moveTo>
                <a:lnTo>
                  <a:pt x="664936" y="0"/>
                </a:lnTo>
                <a:lnTo>
                  <a:pt x="664936" y="791191"/>
                </a:lnTo>
                <a:lnTo>
                  <a:pt x="0" y="791191"/>
                </a:lnTo>
                <a:lnTo>
                  <a:pt x="0" y="0"/>
                </a:lnTo>
                <a:close/>
              </a:path>
            </a:pathLst>
          </a:custGeom>
          <a:blipFill>
            <a:blip r:embed="rId11"/>
            <a:stretch>
              <a:fillRect/>
            </a:stretch>
          </a:blipFill>
        </p:spPr>
        <p:txBody>
          <a:bodyPr/>
          <a:lstStyle/>
          <a:p>
            <a:endParaRPr lang="en-US">
              <a:latin typeface="Calibri (MS)" panose="020B0604020202020204" charset="0"/>
              <a:cs typeface="Calibri (MS)" panose="020B0604020202020204" charset="0"/>
            </a:endParaRPr>
          </a:p>
        </p:txBody>
      </p:sp>
      <p:sp>
        <p:nvSpPr>
          <p:cNvPr id="46" name="Freeform 46"/>
          <p:cNvSpPr/>
          <p:nvPr/>
        </p:nvSpPr>
        <p:spPr>
          <a:xfrm>
            <a:off x="5168209" y="3237016"/>
            <a:ext cx="1097220" cy="1123659"/>
          </a:xfrm>
          <a:custGeom>
            <a:avLst/>
            <a:gdLst/>
            <a:ahLst/>
            <a:cxnLst/>
            <a:rect l="l" t="t" r="r" b="b"/>
            <a:pathLst>
              <a:path w="1097220" h="1123659">
                <a:moveTo>
                  <a:pt x="0" y="0"/>
                </a:moveTo>
                <a:lnTo>
                  <a:pt x="1097220" y="0"/>
                </a:lnTo>
                <a:lnTo>
                  <a:pt x="1097220" y="1123658"/>
                </a:lnTo>
                <a:lnTo>
                  <a:pt x="0" y="1123658"/>
                </a:lnTo>
                <a:lnTo>
                  <a:pt x="0" y="0"/>
                </a:lnTo>
                <a:close/>
              </a:path>
            </a:pathLst>
          </a:custGeom>
          <a:blipFill>
            <a:blip r:embed="rId12"/>
            <a:stretch>
              <a:fillRect/>
            </a:stretch>
          </a:blipFill>
        </p:spPr>
        <p:txBody>
          <a:bodyPr/>
          <a:lstStyle/>
          <a:p>
            <a:endParaRPr lang="en-US">
              <a:latin typeface="Calibri (MS)" panose="020B0604020202020204" charset="0"/>
              <a:cs typeface="Calibri (MS)" panose="020B0604020202020204" charset="0"/>
            </a:endParaRPr>
          </a:p>
        </p:txBody>
      </p:sp>
      <p:sp>
        <p:nvSpPr>
          <p:cNvPr id="47" name="Freeform 47"/>
          <p:cNvSpPr/>
          <p:nvPr/>
        </p:nvSpPr>
        <p:spPr>
          <a:xfrm>
            <a:off x="5350638" y="3472323"/>
            <a:ext cx="732361" cy="679483"/>
          </a:xfrm>
          <a:custGeom>
            <a:avLst/>
            <a:gdLst/>
            <a:ahLst/>
            <a:cxnLst/>
            <a:rect l="l" t="t" r="r" b="b"/>
            <a:pathLst>
              <a:path w="732361" h="679483">
                <a:moveTo>
                  <a:pt x="0" y="0"/>
                </a:moveTo>
                <a:lnTo>
                  <a:pt x="732361" y="0"/>
                </a:lnTo>
                <a:lnTo>
                  <a:pt x="732361" y="679483"/>
                </a:lnTo>
                <a:lnTo>
                  <a:pt x="0" y="679483"/>
                </a:lnTo>
                <a:lnTo>
                  <a:pt x="0" y="0"/>
                </a:lnTo>
                <a:close/>
              </a:path>
            </a:pathLst>
          </a:custGeom>
          <a:blipFill>
            <a:blip r:embed="rId13"/>
            <a:stretch>
              <a:fillRect/>
            </a:stretch>
          </a:blipFill>
        </p:spPr>
        <p:txBody>
          <a:bodyPr/>
          <a:lstStyle/>
          <a:p>
            <a:endParaRPr lang="en-US">
              <a:latin typeface="Calibri (MS)" panose="020B0604020202020204" charset="0"/>
              <a:cs typeface="Calibri (MS)" panose="020B0604020202020204" charset="0"/>
            </a:endParaRPr>
          </a:p>
        </p:txBody>
      </p:sp>
      <p:grpSp>
        <p:nvGrpSpPr>
          <p:cNvPr id="48" name="Group 48"/>
          <p:cNvGrpSpPr/>
          <p:nvPr/>
        </p:nvGrpSpPr>
        <p:grpSpPr>
          <a:xfrm>
            <a:off x="8729168" y="3274245"/>
            <a:ext cx="1103838" cy="1103838"/>
            <a:chOff x="0" y="0"/>
            <a:chExt cx="3556000" cy="3556000"/>
          </a:xfrm>
        </p:grpSpPr>
        <p:sp>
          <p:nvSpPr>
            <p:cNvPr id="49" name="Freeform 49"/>
            <p:cNvSpPr/>
            <p:nvPr/>
          </p:nvSpPr>
          <p:spPr>
            <a:xfrm>
              <a:off x="0" y="0"/>
              <a:ext cx="3556000" cy="3556000"/>
            </a:xfrm>
            <a:custGeom>
              <a:avLst/>
              <a:gdLst/>
              <a:ahLst/>
              <a:cxnLst/>
              <a:rect l="l" t="t" r="r" b="b"/>
              <a:pathLst>
                <a:path w="3556000" h="3556000">
                  <a:moveTo>
                    <a:pt x="1778000" y="0"/>
                  </a:moveTo>
                  <a:cubicBezTo>
                    <a:pt x="796038" y="0"/>
                    <a:pt x="0" y="796038"/>
                    <a:pt x="0" y="1778000"/>
                  </a:cubicBezTo>
                  <a:cubicBezTo>
                    <a:pt x="0" y="2759962"/>
                    <a:pt x="796038" y="3556000"/>
                    <a:pt x="1778000" y="3556000"/>
                  </a:cubicBezTo>
                  <a:cubicBezTo>
                    <a:pt x="2759962" y="3556000"/>
                    <a:pt x="3556000" y="2759962"/>
                    <a:pt x="3556000" y="1778000"/>
                  </a:cubicBezTo>
                  <a:cubicBezTo>
                    <a:pt x="3556000" y="796038"/>
                    <a:pt x="2759962" y="0"/>
                    <a:pt x="1778000" y="0"/>
                  </a:cubicBezTo>
                  <a:close/>
                </a:path>
              </a:pathLst>
            </a:custGeom>
            <a:solidFill>
              <a:srgbClr val="E8E0F7"/>
            </a:solidFill>
          </p:spPr>
          <p:txBody>
            <a:bodyPr/>
            <a:lstStyle/>
            <a:p>
              <a:endParaRPr lang="en-US">
                <a:latin typeface="Calibri (MS)" panose="020B0604020202020204" charset="0"/>
                <a:cs typeface="Calibri (MS)" panose="020B0604020202020204" charset="0"/>
              </a:endParaRPr>
            </a:p>
          </p:txBody>
        </p:sp>
        <p:sp>
          <p:nvSpPr>
            <p:cNvPr id="50" name="TextBox 50"/>
            <p:cNvSpPr txBox="1"/>
            <p:nvPr/>
          </p:nvSpPr>
          <p:spPr>
            <a:xfrm>
              <a:off x="0" y="-38100"/>
              <a:ext cx="3556000" cy="35941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grpSp>
        <p:nvGrpSpPr>
          <p:cNvPr id="51" name="Group 51"/>
          <p:cNvGrpSpPr/>
          <p:nvPr/>
        </p:nvGrpSpPr>
        <p:grpSpPr>
          <a:xfrm>
            <a:off x="9044550" y="3589628"/>
            <a:ext cx="473074" cy="551919"/>
            <a:chOff x="0" y="0"/>
            <a:chExt cx="1524000" cy="1778000"/>
          </a:xfrm>
        </p:grpSpPr>
        <p:sp>
          <p:nvSpPr>
            <p:cNvPr id="52" name="Freeform 52"/>
            <p:cNvSpPr/>
            <p:nvPr/>
          </p:nvSpPr>
          <p:spPr>
            <a:xfrm>
              <a:off x="0" y="0"/>
              <a:ext cx="1524000" cy="1778000"/>
            </a:xfrm>
            <a:custGeom>
              <a:avLst/>
              <a:gdLst/>
              <a:ahLst/>
              <a:cxnLst/>
              <a:rect l="l" t="t" r="r" b="b"/>
              <a:pathLst>
                <a:path w="1524000" h="1778000">
                  <a:moveTo>
                    <a:pt x="152400" y="0"/>
                  </a:moveTo>
                  <a:lnTo>
                    <a:pt x="1371600" y="0"/>
                  </a:lnTo>
                  <a:cubicBezTo>
                    <a:pt x="1455768" y="0"/>
                    <a:pt x="1524000" y="68232"/>
                    <a:pt x="1524000" y="152400"/>
                  </a:cubicBezTo>
                  <a:lnTo>
                    <a:pt x="1524000" y="1625600"/>
                  </a:lnTo>
                  <a:cubicBezTo>
                    <a:pt x="1524000" y="1709768"/>
                    <a:pt x="1455768" y="1778000"/>
                    <a:pt x="1371600" y="1778000"/>
                  </a:cubicBezTo>
                  <a:lnTo>
                    <a:pt x="152400" y="1778000"/>
                  </a:lnTo>
                  <a:cubicBezTo>
                    <a:pt x="68232" y="1778000"/>
                    <a:pt x="0" y="1709768"/>
                    <a:pt x="0" y="1625600"/>
                  </a:cubicBezTo>
                  <a:lnTo>
                    <a:pt x="0" y="152400"/>
                  </a:lnTo>
                  <a:cubicBezTo>
                    <a:pt x="0" y="68232"/>
                    <a:pt x="68232" y="0"/>
                    <a:pt x="152400" y="0"/>
                  </a:cubicBezTo>
                  <a:close/>
                </a:path>
              </a:pathLst>
            </a:custGeom>
            <a:solidFill>
              <a:srgbClr val="FFFFFF"/>
            </a:solidFill>
            <a:ln w="76200" cap="sq">
              <a:solidFill>
                <a:srgbClr val="3B1A6E"/>
              </a:solidFill>
              <a:prstDash val="solid"/>
              <a:miter/>
            </a:ln>
          </p:spPr>
          <p:txBody>
            <a:bodyPr/>
            <a:lstStyle/>
            <a:p>
              <a:endParaRPr lang="en-US">
                <a:latin typeface="Calibri (MS)" panose="020B0604020202020204" charset="0"/>
                <a:cs typeface="Calibri (MS)" panose="020B0604020202020204" charset="0"/>
              </a:endParaRPr>
            </a:p>
          </p:txBody>
        </p:sp>
        <p:sp>
          <p:nvSpPr>
            <p:cNvPr id="53" name="TextBox 53"/>
            <p:cNvSpPr txBox="1"/>
            <p:nvPr/>
          </p:nvSpPr>
          <p:spPr>
            <a:xfrm>
              <a:off x="0" y="-38100"/>
              <a:ext cx="1524000" cy="18161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grpSp>
        <p:nvGrpSpPr>
          <p:cNvPr id="54" name="Group 54"/>
          <p:cNvGrpSpPr/>
          <p:nvPr/>
        </p:nvGrpSpPr>
        <p:grpSpPr>
          <a:xfrm>
            <a:off x="9202241" y="3582019"/>
            <a:ext cx="157691" cy="94615"/>
            <a:chOff x="0" y="0"/>
            <a:chExt cx="508000" cy="304800"/>
          </a:xfrm>
        </p:grpSpPr>
        <p:sp>
          <p:nvSpPr>
            <p:cNvPr id="55" name="Freeform 55"/>
            <p:cNvSpPr/>
            <p:nvPr/>
          </p:nvSpPr>
          <p:spPr>
            <a:xfrm>
              <a:off x="0" y="0"/>
              <a:ext cx="508000" cy="304800"/>
            </a:xfrm>
            <a:custGeom>
              <a:avLst/>
              <a:gdLst/>
              <a:ahLst/>
              <a:cxnLst/>
              <a:rect l="l" t="t" r="r" b="b"/>
              <a:pathLst>
                <a:path w="508000" h="304800">
                  <a:moveTo>
                    <a:pt x="30480" y="0"/>
                  </a:moveTo>
                  <a:lnTo>
                    <a:pt x="477520" y="0"/>
                  </a:lnTo>
                  <a:cubicBezTo>
                    <a:pt x="485604" y="0"/>
                    <a:pt x="493357" y="3211"/>
                    <a:pt x="499073" y="8927"/>
                  </a:cubicBezTo>
                  <a:cubicBezTo>
                    <a:pt x="504789" y="14643"/>
                    <a:pt x="508000" y="22396"/>
                    <a:pt x="508000" y="30480"/>
                  </a:cubicBezTo>
                  <a:lnTo>
                    <a:pt x="508000" y="274320"/>
                  </a:lnTo>
                  <a:cubicBezTo>
                    <a:pt x="508000" y="282404"/>
                    <a:pt x="504789" y="290157"/>
                    <a:pt x="499073" y="295873"/>
                  </a:cubicBezTo>
                  <a:cubicBezTo>
                    <a:pt x="493357" y="301589"/>
                    <a:pt x="485604" y="304800"/>
                    <a:pt x="477520" y="304800"/>
                  </a:cubicBezTo>
                  <a:lnTo>
                    <a:pt x="30480" y="304800"/>
                  </a:lnTo>
                  <a:cubicBezTo>
                    <a:pt x="13646" y="304800"/>
                    <a:pt x="0" y="291154"/>
                    <a:pt x="0" y="274320"/>
                  </a:cubicBezTo>
                  <a:lnTo>
                    <a:pt x="0" y="30480"/>
                  </a:lnTo>
                  <a:cubicBezTo>
                    <a:pt x="0" y="13646"/>
                    <a:pt x="13646" y="0"/>
                    <a:pt x="3048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56" name="TextBox 56"/>
            <p:cNvSpPr txBox="1"/>
            <p:nvPr/>
          </p:nvSpPr>
          <p:spPr>
            <a:xfrm>
              <a:off x="0" y="-38100"/>
              <a:ext cx="508000" cy="3429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57" name="TextBox 57"/>
          <p:cNvSpPr txBox="1"/>
          <p:nvPr/>
        </p:nvSpPr>
        <p:spPr>
          <a:xfrm>
            <a:off x="9143107" y="3748257"/>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58" name="Group 58"/>
          <p:cNvGrpSpPr/>
          <p:nvPr/>
        </p:nvGrpSpPr>
        <p:grpSpPr>
          <a:xfrm>
            <a:off x="9261375" y="3798845"/>
            <a:ext cx="216825" cy="23654"/>
            <a:chOff x="0" y="0"/>
            <a:chExt cx="698500" cy="76200"/>
          </a:xfrm>
        </p:grpSpPr>
        <p:sp>
          <p:nvSpPr>
            <p:cNvPr id="59" name="Freeform 59"/>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0" name="TextBox 60"/>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1" name="TextBox 61"/>
          <p:cNvSpPr txBox="1"/>
          <p:nvPr/>
        </p:nvSpPr>
        <p:spPr>
          <a:xfrm>
            <a:off x="9143107" y="3886236"/>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62" name="Group 62"/>
          <p:cNvGrpSpPr/>
          <p:nvPr/>
        </p:nvGrpSpPr>
        <p:grpSpPr>
          <a:xfrm>
            <a:off x="9261375" y="3936825"/>
            <a:ext cx="216825" cy="23654"/>
            <a:chOff x="0" y="0"/>
            <a:chExt cx="698500" cy="76200"/>
          </a:xfrm>
        </p:grpSpPr>
        <p:sp>
          <p:nvSpPr>
            <p:cNvPr id="63" name="Freeform 63"/>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4" name="TextBox 64"/>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5" name="TextBox 65"/>
          <p:cNvSpPr txBox="1"/>
          <p:nvPr/>
        </p:nvSpPr>
        <p:spPr>
          <a:xfrm>
            <a:off x="9143107" y="4024216"/>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66" name="Group 66"/>
          <p:cNvGrpSpPr/>
          <p:nvPr/>
        </p:nvGrpSpPr>
        <p:grpSpPr>
          <a:xfrm>
            <a:off x="9261375" y="4074804"/>
            <a:ext cx="216825" cy="23654"/>
            <a:chOff x="0" y="0"/>
            <a:chExt cx="698500" cy="76200"/>
          </a:xfrm>
        </p:grpSpPr>
        <p:sp>
          <p:nvSpPr>
            <p:cNvPr id="67" name="Freeform 67"/>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8" name="TextBox 68"/>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9" name="Freeform 69"/>
          <p:cNvSpPr/>
          <p:nvPr/>
        </p:nvSpPr>
        <p:spPr>
          <a:xfrm>
            <a:off x="11989863" y="3274245"/>
            <a:ext cx="1127615" cy="1151404"/>
          </a:xfrm>
          <a:custGeom>
            <a:avLst/>
            <a:gdLst/>
            <a:ahLst/>
            <a:cxnLst/>
            <a:rect l="l" t="t" r="r" b="b"/>
            <a:pathLst>
              <a:path w="1127615" h="1151404">
                <a:moveTo>
                  <a:pt x="0" y="0"/>
                </a:moveTo>
                <a:lnTo>
                  <a:pt x="1127615" y="0"/>
                </a:lnTo>
                <a:lnTo>
                  <a:pt x="1127615" y="1151405"/>
                </a:lnTo>
                <a:lnTo>
                  <a:pt x="0" y="1151405"/>
                </a:lnTo>
                <a:lnTo>
                  <a:pt x="0" y="0"/>
                </a:lnTo>
                <a:close/>
              </a:path>
            </a:pathLst>
          </a:custGeom>
          <a:blipFill>
            <a:blip r:embed="rId14"/>
            <a:stretch>
              <a:fillRect/>
            </a:stretch>
          </a:blipFill>
        </p:spPr>
        <p:txBody>
          <a:bodyPr/>
          <a:lstStyle/>
          <a:p>
            <a:endParaRPr lang="en-US">
              <a:latin typeface="Calibri (MS)" panose="020B0604020202020204" charset="0"/>
              <a:cs typeface="Calibri (MS)" panose="020B0604020202020204" charset="0"/>
            </a:endParaRPr>
          </a:p>
        </p:txBody>
      </p:sp>
      <p:sp>
        <p:nvSpPr>
          <p:cNvPr id="70" name="Freeform 70"/>
          <p:cNvSpPr/>
          <p:nvPr/>
        </p:nvSpPr>
        <p:spPr>
          <a:xfrm>
            <a:off x="12154009" y="3485970"/>
            <a:ext cx="775533" cy="751743"/>
          </a:xfrm>
          <a:custGeom>
            <a:avLst/>
            <a:gdLst/>
            <a:ahLst/>
            <a:cxnLst/>
            <a:rect l="l" t="t" r="r" b="b"/>
            <a:pathLst>
              <a:path w="775533" h="751743">
                <a:moveTo>
                  <a:pt x="0" y="0"/>
                </a:moveTo>
                <a:lnTo>
                  <a:pt x="775533" y="0"/>
                </a:lnTo>
                <a:lnTo>
                  <a:pt x="775533" y="751744"/>
                </a:lnTo>
                <a:lnTo>
                  <a:pt x="0" y="751744"/>
                </a:lnTo>
                <a:lnTo>
                  <a:pt x="0" y="0"/>
                </a:lnTo>
                <a:close/>
              </a:path>
            </a:pathLst>
          </a:custGeom>
          <a:blipFill>
            <a:blip r:embed="rId15"/>
            <a:stretch>
              <a:fillRect/>
            </a:stretch>
          </a:blipFill>
        </p:spPr>
        <p:txBody>
          <a:bodyPr/>
          <a:lstStyle/>
          <a:p>
            <a:endParaRPr lang="en-US">
              <a:latin typeface="Calibri (MS)" panose="020B0604020202020204" charset="0"/>
              <a:cs typeface="Calibri (MS)" panose="020B0604020202020204" charset="0"/>
            </a:endParaRPr>
          </a:p>
        </p:txBody>
      </p:sp>
      <p:sp>
        <p:nvSpPr>
          <p:cNvPr id="71" name="Freeform 71"/>
          <p:cNvSpPr/>
          <p:nvPr/>
        </p:nvSpPr>
        <p:spPr>
          <a:xfrm>
            <a:off x="15758940" y="3274245"/>
            <a:ext cx="1009039" cy="989199"/>
          </a:xfrm>
          <a:custGeom>
            <a:avLst/>
            <a:gdLst/>
            <a:ahLst/>
            <a:cxnLst/>
            <a:rect l="l" t="t" r="r" b="b"/>
            <a:pathLst>
              <a:path w="1009039" h="989199">
                <a:moveTo>
                  <a:pt x="0" y="0"/>
                </a:moveTo>
                <a:lnTo>
                  <a:pt x="1009039" y="0"/>
                </a:lnTo>
                <a:lnTo>
                  <a:pt x="1009039" y="989199"/>
                </a:lnTo>
                <a:lnTo>
                  <a:pt x="0" y="989199"/>
                </a:lnTo>
                <a:lnTo>
                  <a:pt x="0" y="0"/>
                </a:lnTo>
                <a:close/>
              </a:path>
            </a:pathLst>
          </a:custGeom>
          <a:blipFill>
            <a:blip r:embed="rId16"/>
            <a:stretch>
              <a:fillRect/>
            </a:stretch>
          </a:blipFill>
        </p:spPr>
        <p:txBody>
          <a:bodyPr/>
          <a:lstStyle/>
          <a:p>
            <a:endParaRPr lang="en-US">
              <a:latin typeface="Calibri (MS)" panose="020B0604020202020204" charset="0"/>
              <a:cs typeface="Calibri (MS)" panose="020B0604020202020204" charset="0"/>
            </a:endParaRPr>
          </a:p>
        </p:txBody>
      </p:sp>
      <p:sp>
        <p:nvSpPr>
          <p:cNvPr id="72" name="Freeform 72"/>
          <p:cNvSpPr/>
          <p:nvPr/>
        </p:nvSpPr>
        <p:spPr>
          <a:xfrm>
            <a:off x="15908217" y="3423522"/>
            <a:ext cx="691589" cy="671748"/>
          </a:xfrm>
          <a:custGeom>
            <a:avLst/>
            <a:gdLst/>
            <a:ahLst/>
            <a:cxnLst/>
            <a:rect l="l" t="t" r="r" b="b"/>
            <a:pathLst>
              <a:path w="691589" h="671748">
                <a:moveTo>
                  <a:pt x="0" y="0"/>
                </a:moveTo>
                <a:lnTo>
                  <a:pt x="691589" y="0"/>
                </a:lnTo>
                <a:lnTo>
                  <a:pt x="691589" y="671748"/>
                </a:lnTo>
                <a:lnTo>
                  <a:pt x="0" y="671748"/>
                </a:lnTo>
                <a:lnTo>
                  <a:pt x="0" y="0"/>
                </a:lnTo>
                <a:close/>
              </a:path>
            </a:pathLst>
          </a:custGeom>
          <a:blipFill>
            <a:blip r:embed="rId17"/>
            <a:stretch>
              <a:fillRect/>
            </a:stretch>
          </a:blipFill>
        </p:spPr>
        <p:txBody>
          <a:bodyPr/>
          <a:lstStyle/>
          <a:p>
            <a:endParaRPr lang="en-US">
              <a:latin typeface="Calibri (MS)" panose="020B0604020202020204" charset="0"/>
              <a:cs typeface="Calibri (MS)" panose="020B0604020202020204" charset="0"/>
            </a:endParaRPr>
          </a:p>
        </p:txBody>
      </p:sp>
      <p:sp>
        <p:nvSpPr>
          <p:cNvPr id="73" name="Freeform 73"/>
          <p:cNvSpPr/>
          <p:nvPr/>
        </p:nvSpPr>
        <p:spPr>
          <a:xfrm>
            <a:off x="723845" y="8761580"/>
            <a:ext cx="17027753" cy="1411120"/>
          </a:xfrm>
          <a:custGeom>
            <a:avLst/>
            <a:gdLst/>
            <a:ahLst/>
            <a:cxnLst/>
            <a:rect l="l" t="t" r="r" b="b"/>
            <a:pathLst>
              <a:path w="17027753" h="1514475">
                <a:moveTo>
                  <a:pt x="0" y="0"/>
                </a:moveTo>
                <a:lnTo>
                  <a:pt x="17027753" y="0"/>
                </a:lnTo>
                <a:lnTo>
                  <a:pt x="17027753" y="1514475"/>
                </a:lnTo>
                <a:lnTo>
                  <a:pt x="0" y="1514475"/>
                </a:lnTo>
                <a:lnTo>
                  <a:pt x="0" y="0"/>
                </a:lnTo>
                <a:close/>
              </a:path>
            </a:pathLst>
          </a:custGeom>
          <a:blipFill>
            <a:blip r:embed="rId18"/>
            <a:stretch>
              <a:fillRect t="-22907" b="-22907"/>
            </a:stretch>
          </a:blipFill>
        </p:spPr>
        <p:txBody>
          <a:bodyPr/>
          <a:lstStyle/>
          <a:p>
            <a:endParaRPr lang="en-US">
              <a:latin typeface="Calibri (MS)" panose="020B0604020202020204" charset="0"/>
              <a:cs typeface="Calibri (MS)" panose="020B0604020202020204" charset="0"/>
            </a:endParaRPr>
          </a:p>
        </p:txBody>
      </p:sp>
      <p:sp>
        <p:nvSpPr>
          <p:cNvPr id="74" name="TextBox 74"/>
          <p:cNvSpPr txBox="1"/>
          <p:nvPr/>
        </p:nvSpPr>
        <p:spPr>
          <a:xfrm>
            <a:off x="2408621" y="9334500"/>
            <a:ext cx="1843331" cy="371456"/>
          </a:xfrm>
          <a:prstGeom prst="rect">
            <a:avLst/>
          </a:prstGeom>
        </p:spPr>
        <p:txBody>
          <a:bodyPr lIns="0" tIns="0" rIns="0" bIns="0" rtlCol="0" anchor="t">
            <a:spAutoFit/>
          </a:bodyPr>
          <a:lstStyle/>
          <a:p>
            <a:pPr algn="l">
              <a:lnSpc>
                <a:spcPts val="2879"/>
              </a:lnSpc>
            </a:pPr>
            <a:r>
              <a:rPr lang="en-US" sz="2400" b="1" spc="-96" dirty="0">
                <a:solidFill>
                  <a:srgbClr val="FFFFFF"/>
                </a:solidFill>
                <a:latin typeface="Calibri (MS)" panose="020B0604020202020204" charset="0"/>
                <a:ea typeface="Roboto Condensed Bold"/>
                <a:cs typeface="Calibri (MS)" panose="020B0604020202020204" charset="0"/>
                <a:sym typeface="Roboto Condensed Bold"/>
              </a:rPr>
              <a:t>Key Takeaway</a:t>
            </a:r>
          </a:p>
        </p:txBody>
      </p:sp>
      <p:sp>
        <p:nvSpPr>
          <p:cNvPr id="75" name="Freeform 75"/>
          <p:cNvSpPr/>
          <p:nvPr/>
        </p:nvSpPr>
        <p:spPr>
          <a:xfrm>
            <a:off x="4293285" y="8953500"/>
            <a:ext cx="291666" cy="1133475"/>
          </a:xfrm>
          <a:custGeom>
            <a:avLst/>
            <a:gdLst/>
            <a:ahLst/>
            <a:cxnLst/>
            <a:rect l="l" t="t" r="r" b="b"/>
            <a:pathLst>
              <a:path w="291666" h="1133475">
                <a:moveTo>
                  <a:pt x="0" y="0"/>
                </a:moveTo>
                <a:lnTo>
                  <a:pt x="291666" y="0"/>
                </a:lnTo>
                <a:lnTo>
                  <a:pt x="291666" y="1133475"/>
                </a:lnTo>
                <a:lnTo>
                  <a:pt x="0" y="1133475"/>
                </a:lnTo>
                <a:lnTo>
                  <a:pt x="0" y="0"/>
                </a:lnTo>
                <a:close/>
              </a:path>
            </a:pathLst>
          </a:custGeom>
          <a:blipFill>
            <a:blip r:embed="rId19"/>
            <a:stretch>
              <a:fillRect t="-22907" b="-22907"/>
            </a:stretch>
          </a:blipFill>
        </p:spPr>
        <p:txBody>
          <a:bodyPr/>
          <a:lstStyle/>
          <a:p>
            <a:endParaRPr lang="en-US">
              <a:latin typeface="Calibri (MS)" panose="020B0604020202020204" charset="0"/>
              <a:cs typeface="Calibri (MS)" panose="020B0604020202020204" charset="0"/>
            </a:endParaRPr>
          </a:p>
        </p:txBody>
      </p:sp>
      <p:sp>
        <p:nvSpPr>
          <p:cNvPr id="76" name="TextBox 76"/>
          <p:cNvSpPr txBox="1"/>
          <p:nvPr/>
        </p:nvSpPr>
        <p:spPr>
          <a:xfrm>
            <a:off x="4919061" y="8860470"/>
            <a:ext cx="5810880" cy="1083630"/>
          </a:xfrm>
          <a:prstGeom prst="rect">
            <a:avLst/>
          </a:prstGeom>
        </p:spPr>
        <p:txBody>
          <a:bodyPr lIns="0" tIns="0" rIns="0" bIns="0" rtlCol="0" anchor="t">
            <a:spAutoFit/>
          </a:bodyPr>
          <a:lstStyle/>
          <a:p>
            <a:pPr algn="l">
              <a:lnSpc>
                <a:spcPts val="2880"/>
              </a:lnSpc>
            </a:pPr>
            <a:r>
              <a:rPr lang="en-US" sz="1800" spc="-36" dirty="0">
                <a:solidFill>
                  <a:srgbClr val="FFFFFF"/>
                </a:solidFill>
                <a:latin typeface="Calibri (MS)" panose="020B0604020202020204" charset="0"/>
                <a:ea typeface="Roboto Condensed"/>
                <a:cs typeface="Calibri (MS)" panose="020B0604020202020204" charset="0"/>
                <a:sym typeface="Roboto Condensed"/>
              </a:rPr>
              <a:t>These policy and governance weaknesses created a system where risks were </a:t>
            </a:r>
            <a:r>
              <a:rPr lang="en-US" sz="1800" spc="-36" dirty="0" err="1">
                <a:solidFill>
                  <a:srgbClr val="FFFFFF"/>
                </a:solidFill>
                <a:latin typeface="Calibri (MS)" panose="020B0604020202020204" charset="0"/>
                <a:ea typeface="Roboto Condensed"/>
                <a:cs typeface="Calibri (MS)" panose="020B0604020202020204" charset="0"/>
                <a:sym typeface="Roboto Condensed"/>
              </a:rPr>
              <a:t>normalised</a:t>
            </a:r>
            <a:r>
              <a:rPr lang="en-US" sz="1800" spc="-36" dirty="0">
                <a:solidFill>
                  <a:srgbClr val="FFFFFF"/>
                </a:solidFill>
                <a:latin typeface="Calibri (MS)" panose="020B0604020202020204" charset="0"/>
                <a:ea typeface="Roboto Condensed"/>
                <a:cs typeface="Calibri (MS)" panose="020B0604020202020204" charset="0"/>
                <a:sym typeface="Roboto Condensed"/>
              </a:rPr>
              <a:t>, concerns were dismissed and learning was not translated into action (Vincent et al., 2014).</a:t>
            </a:r>
          </a:p>
        </p:txBody>
      </p:sp>
      <p:sp>
        <p:nvSpPr>
          <p:cNvPr id="77" name="Freeform 77"/>
          <p:cNvSpPr/>
          <p:nvPr/>
        </p:nvSpPr>
        <p:spPr>
          <a:xfrm>
            <a:off x="10876608" y="8886825"/>
            <a:ext cx="291666" cy="1133475"/>
          </a:xfrm>
          <a:custGeom>
            <a:avLst/>
            <a:gdLst/>
            <a:ahLst/>
            <a:cxnLst/>
            <a:rect l="l" t="t" r="r" b="b"/>
            <a:pathLst>
              <a:path w="291666" h="1133475">
                <a:moveTo>
                  <a:pt x="0" y="0"/>
                </a:moveTo>
                <a:lnTo>
                  <a:pt x="291667" y="0"/>
                </a:lnTo>
                <a:lnTo>
                  <a:pt x="291667" y="1133475"/>
                </a:lnTo>
                <a:lnTo>
                  <a:pt x="0" y="1133475"/>
                </a:lnTo>
                <a:lnTo>
                  <a:pt x="0" y="0"/>
                </a:lnTo>
                <a:close/>
              </a:path>
            </a:pathLst>
          </a:custGeom>
          <a:blipFill>
            <a:blip r:embed="rId20"/>
            <a:stretch>
              <a:fillRect t="-22907" b="-22907"/>
            </a:stretch>
          </a:blipFill>
        </p:spPr>
        <p:txBody>
          <a:bodyPr/>
          <a:lstStyle/>
          <a:p>
            <a:endParaRPr lang="en-US">
              <a:latin typeface="Calibri (MS)" panose="020B0604020202020204" charset="0"/>
              <a:cs typeface="Calibri (MS)" panose="020B0604020202020204" charset="0"/>
            </a:endParaRPr>
          </a:p>
        </p:txBody>
      </p:sp>
      <p:sp>
        <p:nvSpPr>
          <p:cNvPr id="78" name="TextBox 78"/>
          <p:cNvSpPr txBox="1"/>
          <p:nvPr/>
        </p:nvSpPr>
        <p:spPr>
          <a:xfrm>
            <a:off x="12783939" y="8877300"/>
            <a:ext cx="4634660" cy="1083630"/>
          </a:xfrm>
          <a:prstGeom prst="rect">
            <a:avLst/>
          </a:prstGeom>
        </p:spPr>
        <p:txBody>
          <a:bodyPr lIns="0" tIns="0" rIns="0" bIns="0" rtlCol="0" anchor="t">
            <a:spAutoFit/>
          </a:bodyPr>
          <a:lstStyle/>
          <a:p>
            <a:pPr algn="l">
              <a:lnSpc>
                <a:spcPts val="2880"/>
              </a:lnSpc>
            </a:pPr>
            <a:r>
              <a:rPr lang="en-US" sz="1800" spc="-36" dirty="0">
                <a:solidFill>
                  <a:srgbClr val="FFFFFF"/>
                </a:solidFill>
                <a:latin typeface="Calibri (MS)" panose="020B0604020202020204" charset="0"/>
                <a:ea typeface="Roboto Condensed"/>
                <a:cs typeface="Calibri (MS)" panose="020B0604020202020204" charset="0"/>
                <a:sym typeface="Roboto Condensed"/>
              </a:rPr>
              <a:t>Strengthening policy implementation, leadership accountability and a just culture is essential to ensure safe, high-quality and equitable care.</a:t>
            </a:r>
          </a:p>
        </p:txBody>
      </p:sp>
      <p:sp>
        <p:nvSpPr>
          <p:cNvPr id="79" name="Freeform 79"/>
          <p:cNvSpPr/>
          <p:nvPr/>
        </p:nvSpPr>
        <p:spPr>
          <a:xfrm>
            <a:off x="1295400" y="9001125"/>
            <a:ext cx="952500" cy="942975"/>
          </a:xfrm>
          <a:custGeom>
            <a:avLst/>
            <a:gdLst/>
            <a:ahLst/>
            <a:cxnLst/>
            <a:rect l="l" t="t" r="r" b="b"/>
            <a:pathLst>
              <a:path w="952500" h="942975">
                <a:moveTo>
                  <a:pt x="0" y="0"/>
                </a:moveTo>
                <a:lnTo>
                  <a:pt x="952500" y="0"/>
                </a:lnTo>
                <a:lnTo>
                  <a:pt x="952500" y="942975"/>
                </a:lnTo>
                <a:lnTo>
                  <a:pt x="0" y="942975"/>
                </a:lnTo>
                <a:lnTo>
                  <a:pt x="0" y="0"/>
                </a:lnTo>
                <a:close/>
              </a:path>
            </a:pathLst>
          </a:custGeom>
          <a:blipFill>
            <a:blip r:embed="rId21"/>
            <a:stretch>
              <a:fillRect/>
            </a:stretch>
          </a:blipFill>
        </p:spPr>
        <p:txBody>
          <a:bodyPr/>
          <a:lstStyle/>
          <a:p>
            <a:endParaRPr lang="en-US">
              <a:latin typeface="Calibri (MS)" panose="020B0604020202020204" charset="0"/>
              <a:cs typeface="Calibri (MS)" panose="020B0604020202020204" charset="0"/>
            </a:endParaRPr>
          </a:p>
        </p:txBody>
      </p:sp>
      <p:sp>
        <p:nvSpPr>
          <p:cNvPr id="80" name="Freeform 80"/>
          <p:cNvSpPr/>
          <p:nvPr/>
        </p:nvSpPr>
        <p:spPr>
          <a:xfrm>
            <a:off x="11658600" y="8848725"/>
            <a:ext cx="942975" cy="942975"/>
          </a:xfrm>
          <a:custGeom>
            <a:avLst/>
            <a:gdLst/>
            <a:ahLst/>
            <a:cxnLst/>
            <a:rect l="l" t="t" r="r" b="b"/>
            <a:pathLst>
              <a:path w="942975" h="942975">
                <a:moveTo>
                  <a:pt x="0" y="0"/>
                </a:moveTo>
                <a:lnTo>
                  <a:pt x="942975" y="0"/>
                </a:lnTo>
                <a:lnTo>
                  <a:pt x="942975" y="942975"/>
                </a:lnTo>
                <a:lnTo>
                  <a:pt x="0" y="942975"/>
                </a:lnTo>
                <a:lnTo>
                  <a:pt x="0" y="0"/>
                </a:lnTo>
                <a:close/>
              </a:path>
            </a:pathLst>
          </a:custGeom>
          <a:blipFill>
            <a:blip r:embed="rId22"/>
            <a:stretch>
              <a:fillRect/>
            </a:stretch>
          </a:blipFill>
        </p:spPr>
        <p:txBody>
          <a:bodyPr/>
          <a:lstStyle/>
          <a:p>
            <a:endParaRPr lang="en-US">
              <a:latin typeface="Calibri (MS)" panose="020B0604020202020204" charset="0"/>
              <a:cs typeface="Calibri (MS)" panose="020B0604020202020204" charset="0"/>
            </a:endParaRPr>
          </a:p>
        </p:txBody>
      </p:sp>
      <p:sp>
        <p:nvSpPr>
          <p:cNvPr id="81" name="TextBox 81"/>
          <p:cNvSpPr txBox="1"/>
          <p:nvPr/>
        </p:nvSpPr>
        <p:spPr>
          <a:xfrm>
            <a:off x="1981200" y="8267700"/>
            <a:ext cx="2013908"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2" name="TextBox 82"/>
          <p:cNvSpPr txBox="1"/>
          <p:nvPr/>
        </p:nvSpPr>
        <p:spPr>
          <a:xfrm>
            <a:off x="5533559" y="8223224"/>
            <a:ext cx="2647051"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3" name="TextBox 83"/>
          <p:cNvSpPr txBox="1"/>
          <p:nvPr/>
        </p:nvSpPr>
        <p:spPr>
          <a:xfrm>
            <a:off x="8806785" y="8184667"/>
            <a:ext cx="2127711"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4" name="TextBox 84"/>
          <p:cNvSpPr txBox="1"/>
          <p:nvPr/>
        </p:nvSpPr>
        <p:spPr>
          <a:xfrm>
            <a:off x="13117478" y="8223224"/>
            <a:ext cx="1284322"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(CQC, 2024)</a:t>
            </a:r>
          </a:p>
        </p:txBody>
      </p:sp>
      <p:sp>
        <p:nvSpPr>
          <p:cNvPr id="85" name="TextBox 85"/>
          <p:cNvSpPr txBox="1"/>
          <p:nvPr/>
        </p:nvSpPr>
        <p:spPr>
          <a:xfrm>
            <a:off x="16437613" y="8191500"/>
            <a:ext cx="1164587" cy="306687"/>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(CQC,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401"/>
            <a:ext cx="1838325" cy="790575"/>
            <a:chOff x="0" y="0"/>
            <a:chExt cx="2451100" cy="1054100"/>
          </a:xfrm>
        </p:grpSpPr>
        <p:sp>
          <p:nvSpPr>
            <p:cNvPr id="3" name="Freeform 3"/>
            <p:cNvSpPr/>
            <p:nvPr/>
          </p:nvSpPr>
          <p:spPr>
            <a:xfrm>
              <a:off x="0" y="0"/>
              <a:ext cx="2451100" cy="1054100"/>
            </a:xfrm>
            <a:custGeom>
              <a:avLst/>
              <a:gdLst/>
              <a:ahLst/>
              <a:cxnLst/>
              <a:rect l="l" t="t" r="r" b="b"/>
              <a:pathLst>
                <a:path w="2451100" h="1054100">
                  <a:moveTo>
                    <a:pt x="0" y="0"/>
                  </a:moveTo>
                  <a:lnTo>
                    <a:pt x="2451100" y="0"/>
                  </a:lnTo>
                  <a:lnTo>
                    <a:pt x="2451100" y="1054100"/>
                  </a:lnTo>
                  <a:lnTo>
                    <a:pt x="0" y="1054100"/>
                  </a:lnTo>
                  <a:close/>
                </a:path>
              </a:pathLst>
            </a:custGeom>
            <a:blipFill>
              <a:blip r:embed="rId3"/>
              <a:stretch>
                <a:fillRect t="-9087" b="-9087"/>
              </a:stretch>
            </a:blipFill>
          </p:spPr>
          <p:txBody>
            <a:bodyPr/>
            <a:lstStyle/>
            <a:p>
              <a:endParaRPr lang="en-US"/>
            </a:p>
          </p:txBody>
        </p:sp>
      </p:grpSp>
      <p:grpSp>
        <p:nvGrpSpPr>
          <p:cNvPr id="4" name="Group 4"/>
          <p:cNvGrpSpPr/>
          <p:nvPr/>
        </p:nvGrpSpPr>
        <p:grpSpPr>
          <a:xfrm>
            <a:off x="1809750" y="1380001"/>
            <a:ext cx="1371600" cy="219075"/>
            <a:chOff x="0" y="0"/>
            <a:chExt cx="1828800" cy="292100"/>
          </a:xfrm>
        </p:grpSpPr>
        <p:sp>
          <p:nvSpPr>
            <p:cNvPr id="5" name="Freeform 5"/>
            <p:cNvSpPr/>
            <p:nvPr/>
          </p:nvSpPr>
          <p:spPr>
            <a:xfrm>
              <a:off x="0" y="0"/>
              <a:ext cx="1828800" cy="292100"/>
            </a:xfrm>
            <a:custGeom>
              <a:avLst/>
              <a:gdLst/>
              <a:ahLst/>
              <a:cxnLst/>
              <a:rect l="l" t="t" r="r" b="b"/>
              <a:pathLst>
                <a:path w="1828800" h="292100">
                  <a:moveTo>
                    <a:pt x="0" y="0"/>
                  </a:moveTo>
                  <a:lnTo>
                    <a:pt x="1828800" y="0"/>
                  </a:lnTo>
                  <a:lnTo>
                    <a:pt x="1828800" y="292100"/>
                  </a:lnTo>
                  <a:lnTo>
                    <a:pt x="0" y="292100"/>
                  </a:lnTo>
                  <a:close/>
                </a:path>
              </a:pathLst>
            </a:custGeom>
            <a:blipFill>
              <a:blip r:embed="rId4"/>
              <a:stretch>
                <a:fillRect t="-6144" b="-6144"/>
              </a:stretch>
            </a:blipFill>
          </p:spPr>
          <p:txBody>
            <a:bodyPr/>
            <a:lstStyle/>
            <a:p>
              <a:endParaRPr lang="en-US"/>
            </a:p>
          </p:txBody>
        </p:sp>
      </p:grpSp>
      <p:sp>
        <p:nvSpPr>
          <p:cNvPr id="6" name="TextBox 6"/>
          <p:cNvSpPr txBox="1"/>
          <p:nvPr/>
        </p:nvSpPr>
        <p:spPr>
          <a:xfrm>
            <a:off x="542925" y="1380001"/>
            <a:ext cx="17403770" cy="337015"/>
          </a:xfrm>
          <a:prstGeom prst="rect">
            <a:avLst/>
          </a:prstGeom>
        </p:spPr>
        <p:txBody>
          <a:bodyPr wrap="square" lIns="0" tIns="0" rIns="0" bIns="0" rtlCol="0" anchor="t">
            <a:spAutoFit/>
          </a:bodyPr>
          <a:lstStyle/>
          <a:p>
            <a:pPr marL="0" lvl="0" indent="0" algn="l">
              <a:lnSpc>
                <a:spcPts val="2800"/>
              </a:lnSpc>
              <a:spcBef>
                <a:spcPct val="0"/>
              </a:spcBef>
            </a:pPr>
            <a:r>
              <a:rPr lang="en-US" sz="2000" u="none" strike="noStrike" dirty="0">
                <a:solidFill>
                  <a:srgbClr val="00134C"/>
                </a:solidFill>
                <a:latin typeface="Calibri (MS)"/>
                <a:ea typeface="Calibri (MS)"/>
                <a:cs typeface="Calibri (MS)"/>
                <a:sym typeface="Calibri (MS)"/>
              </a:rPr>
              <a:t>The failures in governance, communication and escalation had far-reaching consequences for patients, families, staff, the </a:t>
            </a:r>
            <a:r>
              <a:rPr lang="en-US" sz="2000" u="none" strike="noStrike" dirty="0" err="1">
                <a:solidFill>
                  <a:srgbClr val="00134C"/>
                </a:solidFill>
                <a:latin typeface="Calibri (MS)"/>
                <a:ea typeface="Calibri (MS)"/>
                <a:cs typeface="Calibri (MS)"/>
                <a:sym typeface="Calibri (MS)"/>
              </a:rPr>
              <a:t>organisation</a:t>
            </a:r>
            <a:r>
              <a:rPr lang="en-US" sz="2000" u="none" strike="noStrike" dirty="0">
                <a:solidFill>
                  <a:srgbClr val="00134C"/>
                </a:solidFill>
                <a:latin typeface="Calibri (MS)"/>
                <a:ea typeface="Calibri (MS)"/>
                <a:cs typeface="Calibri (MS)"/>
                <a:sym typeface="Calibri (MS)"/>
              </a:rPr>
              <a:t> and the wider healthcare system.</a:t>
            </a:r>
          </a:p>
        </p:txBody>
      </p:sp>
      <p:grpSp>
        <p:nvGrpSpPr>
          <p:cNvPr id="7" name="Group 7"/>
          <p:cNvGrpSpPr/>
          <p:nvPr/>
        </p:nvGrpSpPr>
        <p:grpSpPr>
          <a:xfrm>
            <a:off x="219075" y="1753217"/>
            <a:ext cx="12100172" cy="609600"/>
            <a:chOff x="0" y="0"/>
            <a:chExt cx="16133563" cy="812800"/>
          </a:xfrm>
        </p:grpSpPr>
        <p:sp>
          <p:nvSpPr>
            <p:cNvPr id="8" name="Freeform 8"/>
            <p:cNvSpPr/>
            <p:nvPr/>
          </p:nvSpPr>
          <p:spPr>
            <a:xfrm>
              <a:off x="0" y="0"/>
              <a:ext cx="16133563" cy="812800"/>
            </a:xfrm>
            <a:custGeom>
              <a:avLst/>
              <a:gdLst/>
              <a:ahLst/>
              <a:cxnLst/>
              <a:rect l="l" t="t" r="r" b="b"/>
              <a:pathLst>
                <a:path w="16133563" h="812800">
                  <a:moveTo>
                    <a:pt x="0" y="0"/>
                  </a:moveTo>
                  <a:lnTo>
                    <a:pt x="16133563" y="0"/>
                  </a:lnTo>
                  <a:lnTo>
                    <a:pt x="16133563" y="812800"/>
                  </a:lnTo>
                  <a:lnTo>
                    <a:pt x="0" y="812800"/>
                  </a:lnTo>
                  <a:close/>
                </a:path>
              </a:pathLst>
            </a:custGeom>
            <a:blipFill>
              <a:blip r:embed="rId5"/>
              <a:stretch>
                <a:fillRect t="-9053" b="-9053"/>
              </a:stretch>
            </a:blipFill>
          </p:spPr>
          <p:txBody>
            <a:bodyPr/>
            <a:lstStyle/>
            <a:p>
              <a:endParaRPr lang="en-US"/>
            </a:p>
          </p:txBody>
        </p:sp>
      </p:grpSp>
      <p:sp>
        <p:nvSpPr>
          <p:cNvPr id="9" name="TextBox 9"/>
          <p:cNvSpPr txBox="1"/>
          <p:nvPr/>
        </p:nvSpPr>
        <p:spPr>
          <a:xfrm>
            <a:off x="5053613" y="1714500"/>
            <a:ext cx="3227775" cy="495917"/>
          </a:xfrm>
          <a:prstGeom prst="rect">
            <a:avLst/>
          </a:prstGeom>
        </p:spPr>
        <p:txBody>
          <a:bodyPr lIns="0" tIns="0" rIns="0" bIns="0" rtlCol="0" anchor="t">
            <a:spAutoFit/>
          </a:bodyPr>
          <a:lstStyle/>
          <a:p>
            <a:pPr marL="0" lvl="0" indent="0" algn="l">
              <a:lnSpc>
                <a:spcPts val="3639"/>
              </a:lnSpc>
              <a:spcBef>
                <a:spcPct val="0"/>
              </a:spcBef>
            </a:pPr>
            <a:r>
              <a:rPr lang="en-US" sz="2599" b="1" u="none" strike="noStrike">
                <a:solidFill>
                  <a:srgbClr val="FFFFFF"/>
                </a:solidFill>
                <a:latin typeface="Calibri (MS) Bold"/>
                <a:ea typeface="Calibri (MS) Bold"/>
                <a:cs typeface="Calibri (MS) Bold"/>
                <a:sym typeface="Calibri (MS) Bold"/>
              </a:rPr>
              <a:t>Domains of Impact</a:t>
            </a:r>
          </a:p>
        </p:txBody>
      </p:sp>
      <p:grpSp>
        <p:nvGrpSpPr>
          <p:cNvPr id="10" name="Group 10"/>
          <p:cNvGrpSpPr/>
          <p:nvPr/>
        </p:nvGrpSpPr>
        <p:grpSpPr>
          <a:xfrm>
            <a:off x="447675" y="4457700"/>
            <a:ext cx="3886200" cy="219075"/>
            <a:chOff x="0" y="0"/>
            <a:chExt cx="5181600" cy="292100"/>
          </a:xfrm>
        </p:grpSpPr>
        <p:sp>
          <p:nvSpPr>
            <p:cNvPr id="11" name="Freeform 11"/>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
        <p:nvSpPr>
          <p:cNvPr id="12" name="TextBox 12"/>
          <p:cNvSpPr txBox="1"/>
          <p:nvPr/>
        </p:nvSpPr>
        <p:spPr>
          <a:xfrm>
            <a:off x="368116" y="4762500"/>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Result:</a:t>
            </a:r>
          </a:p>
        </p:txBody>
      </p:sp>
      <p:sp>
        <p:nvSpPr>
          <p:cNvPr id="13" name="TextBox 13"/>
          <p:cNvSpPr txBox="1"/>
          <p:nvPr/>
        </p:nvSpPr>
        <p:spPr>
          <a:xfrm>
            <a:off x="1166812" y="4686300"/>
            <a:ext cx="3262312" cy="659093"/>
          </a:xfrm>
          <a:prstGeom prst="rect">
            <a:avLst/>
          </a:prstGeom>
        </p:spPr>
        <p:txBody>
          <a:bodyPr lIns="0" tIns="0" rIns="0" bIns="0" rtlCol="0" anchor="t">
            <a:spAutoFit/>
          </a:bodyPr>
          <a:lstStyle/>
          <a:p>
            <a:pPr marL="0" lvl="0" indent="0" algn="l">
              <a:lnSpc>
                <a:spcPts val="2519"/>
              </a:lnSpc>
              <a:spcBef>
                <a:spcPct val="0"/>
              </a:spcBef>
            </a:pPr>
            <a:r>
              <a:rPr lang="en-US" sz="1799" u="none" strike="noStrike" dirty="0">
                <a:solidFill>
                  <a:srgbClr val="660000"/>
                </a:solidFill>
                <a:latin typeface="Calibri (MS)"/>
                <a:ea typeface="Calibri (MS)"/>
                <a:cs typeface="Calibri (MS)"/>
                <a:sym typeface="Calibri (MS)"/>
              </a:rPr>
              <a:t>Preventable deaths and avoidable suffering (WHO, 2021).</a:t>
            </a:r>
          </a:p>
        </p:txBody>
      </p:sp>
      <p:grpSp>
        <p:nvGrpSpPr>
          <p:cNvPr id="14" name="Group 14"/>
          <p:cNvGrpSpPr/>
          <p:nvPr/>
        </p:nvGrpSpPr>
        <p:grpSpPr>
          <a:xfrm>
            <a:off x="381000" y="5981700"/>
            <a:ext cx="923925" cy="990600"/>
            <a:chOff x="0" y="0"/>
            <a:chExt cx="1231900" cy="1320800"/>
          </a:xfrm>
        </p:grpSpPr>
        <p:sp>
          <p:nvSpPr>
            <p:cNvPr id="15" name="Freeform 15"/>
            <p:cNvSpPr/>
            <p:nvPr/>
          </p:nvSpPr>
          <p:spPr>
            <a:xfrm>
              <a:off x="0" y="0"/>
              <a:ext cx="1231900" cy="1320800"/>
            </a:xfrm>
            <a:custGeom>
              <a:avLst/>
              <a:gdLst/>
              <a:ahLst/>
              <a:cxnLst/>
              <a:rect l="l" t="t" r="r" b="b"/>
              <a:pathLst>
                <a:path w="1231900" h="1320800">
                  <a:moveTo>
                    <a:pt x="0" y="0"/>
                  </a:moveTo>
                  <a:lnTo>
                    <a:pt x="1231900" y="0"/>
                  </a:lnTo>
                  <a:lnTo>
                    <a:pt x="1231900" y="1320800"/>
                  </a:lnTo>
                  <a:lnTo>
                    <a:pt x="0" y="1320800"/>
                  </a:lnTo>
                  <a:close/>
                </a:path>
              </a:pathLst>
            </a:custGeom>
            <a:blipFill>
              <a:blip r:embed="rId7"/>
              <a:stretch>
                <a:fillRect t="-8639" b="-8639"/>
              </a:stretch>
            </a:blipFill>
          </p:spPr>
          <p:txBody>
            <a:bodyPr/>
            <a:lstStyle/>
            <a:p>
              <a:endParaRPr lang="en-US"/>
            </a:p>
          </p:txBody>
        </p:sp>
      </p:grpSp>
      <p:sp>
        <p:nvSpPr>
          <p:cNvPr id="16" name="TextBox 16"/>
          <p:cNvSpPr txBox="1"/>
          <p:nvPr/>
        </p:nvSpPr>
        <p:spPr>
          <a:xfrm>
            <a:off x="1420982" y="5524500"/>
            <a:ext cx="2505075"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4. Patient-</a:t>
            </a:r>
            <a:r>
              <a:rPr lang="en-US" sz="1999" b="1" u="none" strike="noStrike" dirty="0" err="1">
                <a:solidFill>
                  <a:srgbClr val="660000"/>
                </a:solidFill>
                <a:latin typeface="Calibri (MS) Bold"/>
                <a:ea typeface="Calibri (MS) Bold"/>
                <a:cs typeface="Calibri (MS) Bold"/>
                <a:sym typeface="Calibri (MS) Bold"/>
              </a:rPr>
              <a:t>Centred</a:t>
            </a:r>
            <a:r>
              <a:rPr lang="en-US" sz="1999" b="1" u="none" strike="noStrike" dirty="0">
                <a:solidFill>
                  <a:srgbClr val="660000"/>
                </a:solidFill>
                <a:latin typeface="Calibri (MS) Bold"/>
                <a:ea typeface="Calibri (MS) Bold"/>
                <a:cs typeface="Calibri (MS) Bold"/>
                <a:sym typeface="Calibri (MS) Bold"/>
              </a:rPr>
              <a:t> Care</a:t>
            </a:r>
          </a:p>
        </p:txBody>
      </p:sp>
      <p:grpSp>
        <p:nvGrpSpPr>
          <p:cNvPr id="17" name="Group 17"/>
          <p:cNvGrpSpPr/>
          <p:nvPr/>
        </p:nvGrpSpPr>
        <p:grpSpPr>
          <a:xfrm>
            <a:off x="447675" y="7886700"/>
            <a:ext cx="3886200" cy="209550"/>
            <a:chOff x="0" y="0"/>
            <a:chExt cx="5181600" cy="279400"/>
          </a:xfrm>
        </p:grpSpPr>
        <p:sp>
          <p:nvSpPr>
            <p:cNvPr id="18" name="Freeform 18"/>
            <p:cNvSpPr/>
            <p:nvPr/>
          </p:nvSpPr>
          <p:spPr>
            <a:xfrm>
              <a:off x="0" y="0"/>
              <a:ext cx="5181600" cy="279400"/>
            </a:xfrm>
            <a:custGeom>
              <a:avLst/>
              <a:gdLst/>
              <a:ahLst/>
              <a:cxnLst/>
              <a:rect l="l" t="t" r="r" b="b"/>
              <a:pathLst>
                <a:path w="5181600" h="279400">
                  <a:moveTo>
                    <a:pt x="0" y="0"/>
                  </a:moveTo>
                  <a:lnTo>
                    <a:pt x="5181600" y="0"/>
                  </a:lnTo>
                  <a:lnTo>
                    <a:pt x="5181600" y="279400"/>
                  </a:lnTo>
                  <a:lnTo>
                    <a:pt x="0" y="279400"/>
                  </a:lnTo>
                  <a:close/>
                </a:path>
              </a:pathLst>
            </a:custGeom>
            <a:blipFill>
              <a:blip r:embed="rId8"/>
              <a:stretch>
                <a:fillRect t="-6186" b="-6186"/>
              </a:stretch>
            </a:blipFill>
          </p:spPr>
          <p:txBody>
            <a:bodyPr/>
            <a:lstStyle/>
            <a:p>
              <a:endParaRPr lang="en-US"/>
            </a:p>
          </p:txBody>
        </p:sp>
      </p:grpSp>
      <p:grpSp>
        <p:nvGrpSpPr>
          <p:cNvPr id="19" name="Group 19"/>
          <p:cNvGrpSpPr/>
          <p:nvPr/>
        </p:nvGrpSpPr>
        <p:grpSpPr>
          <a:xfrm>
            <a:off x="4495800" y="4467225"/>
            <a:ext cx="3667125" cy="219075"/>
            <a:chOff x="0" y="0"/>
            <a:chExt cx="4889500" cy="292100"/>
          </a:xfrm>
        </p:grpSpPr>
        <p:sp>
          <p:nvSpPr>
            <p:cNvPr id="20" name="Freeform 20"/>
            <p:cNvSpPr/>
            <p:nvPr/>
          </p:nvSpPr>
          <p:spPr>
            <a:xfrm>
              <a:off x="0" y="0"/>
              <a:ext cx="4889500" cy="292100"/>
            </a:xfrm>
            <a:custGeom>
              <a:avLst/>
              <a:gdLst/>
              <a:ahLst/>
              <a:cxnLst/>
              <a:rect l="l" t="t" r="r" b="b"/>
              <a:pathLst>
                <a:path w="4889500" h="292100">
                  <a:moveTo>
                    <a:pt x="0" y="0"/>
                  </a:moveTo>
                  <a:lnTo>
                    <a:pt x="4889500" y="0"/>
                  </a:lnTo>
                  <a:lnTo>
                    <a:pt x="4889500" y="292100"/>
                  </a:lnTo>
                  <a:lnTo>
                    <a:pt x="0" y="292100"/>
                  </a:lnTo>
                  <a:close/>
                </a:path>
              </a:pathLst>
            </a:custGeom>
            <a:blipFill>
              <a:blip r:embed="rId9"/>
              <a:stretch>
                <a:fillRect t="-6534" b="-6534"/>
              </a:stretch>
            </a:blipFill>
          </p:spPr>
          <p:txBody>
            <a:bodyPr/>
            <a:lstStyle/>
            <a:p>
              <a:endParaRPr lang="en-US"/>
            </a:p>
          </p:txBody>
        </p:sp>
      </p:grpSp>
      <p:sp>
        <p:nvSpPr>
          <p:cNvPr id="21" name="TextBox 21"/>
          <p:cNvSpPr txBox="1"/>
          <p:nvPr/>
        </p:nvSpPr>
        <p:spPr>
          <a:xfrm>
            <a:off x="5400675" y="4587240"/>
            <a:ext cx="2752725" cy="784860"/>
          </a:xfrm>
          <a:prstGeom prst="rect">
            <a:avLst/>
          </a:prstGeom>
        </p:spPr>
        <p:txBody>
          <a:bodyPr lIns="0" tIns="0" rIns="0" bIns="0" rtlCol="0" anchor="t">
            <a:spAutoFit/>
          </a:bodyPr>
          <a:lstStyle/>
          <a:p>
            <a:pPr marL="0" lvl="0" indent="0" algn="l">
              <a:lnSpc>
                <a:spcPts val="1980"/>
              </a:lnSpc>
              <a:spcBef>
                <a:spcPct val="0"/>
              </a:spcBef>
            </a:pPr>
            <a:r>
              <a:rPr lang="en-US" sz="1800" u="none" strike="noStrike" dirty="0">
                <a:solidFill>
                  <a:srgbClr val="00134C"/>
                </a:solidFill>
                <a:latin typeface="Calibri (MS)"/>
                <a:ea typeface="Calibri (MS)"/>
                <a:cs typeface="Calibri (MS)"/>
                <a:sym typeface="Calibri (MS)"/>
              </a:rPr>
              <a:t>Systems failed to deliver timely and effective care (NHS England, 2023).</a:t>
            </a:r>
          </a:p>
        </p:txBody>
      </p:sp>
      <p:grpSp>
        <p:nvGrpSpPr>
          <p:cNvPr id="22" name="Group 22"/>
          <p:cNvGrpSpPr/>
          <p:nvPr/>
        </p:nvGrpSpPr>
        <p:grpSpPr>
          <a:xfrm>
            <a:off x="4191000" y="5981700"/>
            <a:ext cx="1152525" cy="990600"/>
            <a:chOff x="0" y="0"/>
            <a:chExt cx="1536700" cy="1320800"/>
          </a:xfrm>
        </p:grpSpPr>
        <p:sp>
          <p:nvSpPr>
            <p:cNvPr id="23" name="Freeform 23"/>
            <p:cNvSpPr/>
            <p:nvPr/>
          </p:nvSpPr>
          <p:spPr>
            <a:xfrm>
              <a:off x="0" y="0"/>
              <a:ext cx="1536700" cy="1320800"/>
            </a:xfrm>
            <a:custGeom>
              <a:avLst/>
              <a:gdLst/>
              <a:ahLst/>
              <a:cxnLst/>
              <a:rect l="l" t="t" r="r" b="b"/>
              <a:pathLst>
                <a:path w="1536700" h="1320800">
                  <a:moveTo>
                    <a:pt x="0" y="0"/>
                  </a:moveTo>
                  <a:lnTo>
                    <a:pt x="1536700" y="0"/>
                  </a:lnTo>
                  <a:lnTo>
                    <a:pt x="1536700" y="1320800"/>
                  </a:lnTo>
                  <a:lnTo>
                    <a:pt x="0" y="1320800"/>
                  </a:lnTo>
                  <a:close/>
                </a:path>
              </a:pathLst>
            </a:custGeom>
            <a:blipFill>
              <a:blip r:embed="rId10"/>
              <a:stretch>
                <a:fillRect t="-8820" b="-8820"/>
              </a:stretch>
            </a:blipFill>
          </p:spPr>
          <p:txBody>
            <a:bodyPr/>
            <a:lstStyle/>
            <a:p>
              <a:endParaRPr lang="en-US"/>
            </a:p>
          </p:txBody>
        </p:sp>
      </p:grpSp>
      <p:sp>
        <p:nvSpPr>
          <p:cNvPr id="24" name="TextBox 24"/>
          <p:cNvSpPr txBox="1"/>
          <p:nvPr/>
        </p:nvSpPr>
        <p:spPr>
          <a:xfrm>
            <a:off x="5275154" y="5524500"/>
            <a:ext cx="2308442"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5. Workforce Impact</a:t>
            </a:r>
          </a:p>
        </p:txBody>
      </p:sp>
      <p:grpSp>
        <p:nvGrpSpPr>
          <p:cNvPr id="25" name="Group 25"/>
          <p:cNvGrpSpPr/>
          <p:nvPr/>
        </p:nvGrpSpPr>
        <p:grpSpPr>
          <a:xfrm>
            <a:off x="4524375" y="7905750"/>
            <a:ext cx="3667125" cy="209550"/>
            <a:chOff x="0" y="0"/>
            <a:chExt cx="4889500" cy="279400"/>
          </a:xfrm>
        </p:grpSpPr>
        <p:sp>
          <p:nvSpPr>
            <p:cNvPr id="26" name="Freeform 26"/>
            <p:cNvSpPr/>
            <p:nvPr/>
          </p:nvSpPr>
          <p:spPr>
            <a:xfrm>
              <a:off x="0" y="0"/>
              <a:ext cx="4889500" cy="279400"/>
            </a:xfrm>
            <a:custGeom>
              <a:avLst/>
              <a:gdLst/>
              <a:ahLst/>
              <a:cxnLst/>
              <a:rect l="l" t="t" r="r" b="b"/>
              <a:pathLst>
                <a:path w="4889500" h="279400">
                  <a:moveTo>
                    <a:pt x="0" y="0"/>
                  </a:moveTo>
                  <a:lnTo>
                    <a:pt x="4889500" y="0"/>
                  </a:lnTo>
                  <a:lnTo>
                    <a:pt x="4889500" y="279400"/>
                  </a:lnTo>
                  <a:lnTo>
                    <a:pt x="0" y="279400"/>
                  </a:lnTo>
                  <a:close/>
                </a:path>
              </a:pathLst>
            </a:custGeom>
            <a:blipFill>
              <a:blip r:embed="rId11"/>
              <a:stretch>
                <a:fillRect t="-6289" b="-6289"/>
              </a:stretch>
            </a:blipFill>
          </p:spPr>
          <p:txBody>
            <a:bodyPr/>
            <a:lstStyle/>
            <a:p>
              <a:endParaRPr lang="en-US"/>
            </a:p>
          </p:txBody>
        </p:sp>
      </p:grpSp>
      <p:grpSp>
        <p:nvGrpSpPr>
          <p:cNvPr id="27" name="Group 27"/>
          <p:cNvGrpSpPr/>
          <p:nvPr/>
        </p:nvGrpSpPr>
        <p:grpSpPr>
          <a:xfrm>
            <a:off x="8362950" y="4467225"/>
            <a:ext cx="3667125" cy="219075"/>
            <a:chOff x="0" y="0"/>
            <a:chExt cx="4889500" cy="292100"/>
          </a:xfrm>
        </p:grpSpPr>
        <p:sp>
          <p:nvSpPr>
            <p:cNvPr id="28" name="Freeform 28"/>
            <p:cNvSpPr/>
            <p:nvPr/>
          </p:nvSpPr>
          <p:spPr>
            <a:xfrm>
              <a:off x="0" y="0"/>
              <a:ext cx="4889500" cy="292100"/>
            </a:xfrm>
            <a:custGeom>
              <a:avLst/>
              <a:gdLst/>
              <a:ahLst/>
              <a:cxnLst/>
              <a:rect l="l" t="t" r="r" b="b"/>
              <a:pathLst>
                <a:path w="4889500" h="292100">
                  <a:moveTo>
                    <a:pt x="0" y="0"/>
                  </a:moveTo>
                  <a:lnTo>
                    <a:pt x="4889500" y="0"/>
                  </a:lnTo>
                  <a:lnTo>
                    <a:pt x="4889500" y="292100"/>
                  </a:lnTo>
                  <a:lnTo>
                    <a:pt x="0" y="292100"/>
                  </a:lnTo>
                  <a:close/>
                </a:path>
              </a:pathLst>
            </a:custGeom>
            <a:blipFill>
              <a:blip r:embed="rId12"/>
              <a:stretch>
                <a:fillRect t="-6534" b="-6534"/>
              </a:stretch>
            </a:blipFill>
          </p:spPr>
          <p:txBody>
            <a:bodyPr/>
            <a:lstStyle/>
            <a:p>
              <a:endParaRPr lang="en-US"/>
            </a:p>
          </p:txBody>
        </p:sp>
      </p:grpSp>
      <p:grpSp>
        <p:nvGrpSpPr>
          <p:cNvPr id="29" name="Group 29"/>
          <p:cNvGrpSpPr/>
          <p:nvPr/>
        </p:nvGrpSpPr>
        <p:grpSpPr>
          <a:xfrm>
            <a:off x="8305800" y="6057900"/>
            <a:ext cx="843842" cy="914163"/>
            <a:chOff x="0" y="0"/>
            <a:chExt cx="1219200" cy="1320800"/>
          </a:xfrm>
        </p:grpSpPr>
        <p:sp>
          <p:nvSpPr>
            <p:cNvPr id="30" name="Freeform 30"/>
            <p:cNvSpPr/>
            <p:nvPr/>
          </p:nvSpPr>
          <p:spPr>
            <a:xfrm>
              <a:off x="0" y="0"/>
              <a:ext cx="1219200" cy="1320800"/>
            </a:xfrm>
            <a:custGeom>
              <a:avLst/>
              <a:gdLst/>
              <a:ahLst/>
              <a:cxnLst/>
              <a:rect l="l" t="t" r="r" b="b"/>
              <a:pathLst>
                <a:path w="1219200" h="1320800">
                  <a:moveTo>
                    <a:pt x="0" y="0"/>
                  </a:moveTo>
                  <a:lnTo>
                    <a:pt x="1219200" y="0"/>
                  </a:lnTo>
                  <a:lnTo>
                    <a:pt x="1219200" y="1320800"/>
                  </a:lnTo>
                  <a:lnTo>
                    <a:pt x="0" y="1320800"/>
                  </a:lnTo>
                  <a:close/>
                </a:path>
              </a:pathLst>
            </a:custGeom>
            <a:blipFill>
              <a:blip r:embed="rId13"/>
              <a:stretch>
                <a:fillRect t="-8788" b="-8788"/>
              </a:stretch>
            </a:blipFill>
          </p:spPr>
          <p:txBody>
            <a:bodyPr/>
            <a:lstStyle/>
            <a:p>
              <a:endParaRPr lang="en-US"/>
            </a:p>
          </p:txBody>
        </p:sp>
      </p:grpSp>
      <p:grpSp>
        <p:nvGrpSpPr>
          <p:cNvPr id="31" name="Group 31"/>
          <p:cNvGrpSpPr/>
          <p:nvPr/>
        </p:nvGrpSpPr>
        <p:grpSpPr>
          <a:xfrm>
            <a:off x="8362950" y="7905750"/>
            <a:ext cx="3667125" cy="209550"/>
            <a:chOff x="0" y="0"/>
            <a:chExt cx="4889500" cy="279400"/>
          </a:xfrm>
        </p:grpSpPr>
        <p:sp>
          <p:nvSpPr>
            <p:cNvPr id="32" name="Freeform 32"/>
            <p:cNvSpPr/>
            <p:nvPr/>
          </p:nvSpPr>
          <p:spPr>
            <a:xfrm>
              <a:off x="0" y="0"/>
              <a:ext cx="4889500" cy="279400"/>
            </a:xfrm>
            <a:custGeom>
              <a:avLst/>
              <a:gdLst/>
              <a:ahLst/>
              <a:cxnLst/>
              <a:rect l="l" t="t" r="r" b="b"/>
              <a:pathLst>
                <a:path w="4889500" h="279400">
                  <a:moveTo>
                    <a:pt x="0" y="0"/>
                  </a:moveTo>
                  <a:lnTo>
                    <a:pt x="4889500" y="0"/>
                  </a:lnTo>
                  <a:lnTo>
                    <a:pt x="4889500" y="279400"/>
                  </a:lnTo>
                  <a:lnTo>
                    <a:pt x="0" y="279400"/>
                  </a:lnTo>
                  <a:close/>
                </a:path>
              </a:pathLst>
            </a:custGeom>
            <a:blipFill>
              <a:blip r:embed="rId14"/>
              <a:stretch>
                <a:fillRect t="-6289" b="-6289"/>
              </a:stretch>
            </a:blipFill>
          </p:spPr>
          <p:txBody>
            <a:bodyPr/>
            <a:lstStyle/>
            <a:p>
              <a:endParaRPr lang="en-US"/>
            </a:p>
          </p:txBody>
        </p:sp>
      </p:grpSp>
      <p:grpSp>
        <p:nvGrpSpPr>
          <p:cNvPr id="33" name="Group 33"/>
          <p:cNvGrpSpPr/>
          <p:nvPr/>
        </p:nvGrpSpPr>
        <p:grpSpPr>
          <a:xfrm>
            <a:off x="12214127" y="1782446"/>
            <a:ext cx="5907185" cy="551142"/>
            <a:chOff x="0" y="0"/>
            <a:chExt cx="7876247" cy="734856"/>
          </a:xfrm>
        </p:grpSpPr>
        <p:sp>
          <p:nvSpPr>
            <p:cNvPr id="34" name="Freeform 34"/>
            <p:cNvSpPr/>
            <p:nvPr/>
          </p:nvSpPr>
          <p:spPr>
            <a:xfrm>
              <a:off x="0" y="0"/>
              <a:ext cx="7876248" cy="734856"/>
            </a:xfrm>
            <a:custGeom>
              <a:avLst/>
              <a:gdLst/>
              <a:ahLst/>
              <a:cxnLst/>
              <a:rect l="l" t="t" r="r" b="b"/>
              <a:pathLst>
                <a:path w="7876248" h="734856">
                  <a:moveTo>
                    <a:pt x="0" y="0"/>
                  </a:moveTo>
                  <a:lnTo>
                    <a:pt x="7876248" y="0"/>
                  </a:lnTo>
                  <a:lnTo>
                    <a:pt x="7876248" y="734856"/>
                  </a:lnTo>
                  <a:lnTo>
                    <a:pt x="0" y="734856"/>
                  </a:lnTo>
                  <a:close/>
                </a:path>
              </a:pathLst>
            </a:custGeom>
            <a:blipFill>
              <a:blip r:embed="rId15"/>
              <a:stretch>
                <a:fillRect t="-13710" b="-13710"/>
              </a:stretch>
            </a:blipFill>
          </p:spPr>
          <p:txBody>
            <a:bodyPr/>
            <a:lstStyle/>
            <a:p>
              <a:endParaRPr lang="en-US"/>
            </a:p>
          </p:txBody>
        </p:sp>
      </p:grpSp>
      <p:sp>
        <p:nvSpPr>
          <p:cNvPr id="35" name="TextBox 35"/>
          <p:cNvSpPr txBox="1"/>
          <p:nvPr/>
        </p:nvSpPr>
        <p:spPr>
          <a:xfrm>
            <a:off x="14451059" y="1837672"/>
            <a:ext cx="3027739" cy="495916"/>
          </a:xfrm>
          <a:prstGeom prst="rect">
            <a:avLst/>
          </a:prstGeom>
        </p:spPr>
        <p:txBody>
          <a:bodyPr lIns="0" tIns="0" rIns="0" bIns="0" rtlCol="0" anchor="t">
            <a:spAutoFit/>
          </a:bodyPr>
          <a:lstStyle/>
          <a:p>
            <a:pPr marL="0" lvl="0" indent="0" algn="l">
              <a:lnSpc>
                <a:spcPts val="3640"/>
              </a:lnSpc>
              <a:spcBef>
                <a:spcPct val="0"/>
              </a:spcBef>
            </a:pPr>
            <a:r>
              <a:rPr lang="en-US" sz="2600" b="1" u="none" strike="noStrike">
                <a:solidFill>
                  <a:srgbClr val="FFFFFF"/>
                </a:solidFill>
                <a:latin typeface="Calibri (MS) Bold"/>
                <a:ea typeface="Calibri (MS) Bold"/>
                <a:cs typeface="Calibri (MS) Bold"/>
                <a:sym typeface="Calibri (MS) Bold"/>
              </a:rPr>
              <a:t>Critical Analysis</a:t>
            </a:r>
          </a:p>
        </p:txBody>
      </p:sp>
      <p:sp>
        <p:nvSpPr>
          <p:cNvPr id="36" name="TextBox 36"/>
          <p:cNvSpPr txBox="1"/>
          <p:nvPr/>
        </p:nvSpPr>
        <p:spPr>
          <a:xfrm>
            <a:off x="2038350" y="46501"/>
            <a:ext cx="7934325" cy="1336601"/>
          </a:xfrm>
          <a:prstGeom prst="rect">
            <a:avLst/>
          </a:prstGeom>
        </p:spPr>
        <p:txBody>
          <a:bodyPr lIns="0" tIns="0" rIns="0" bIns="0" rtlCol="0" anchor="t">
            <a:spAutoFit/>
          </a:bodyPr>
          <a:lstStyle/>
          <a:p>
            <a:pPr marL="0" lvl="0" indent="0" algn="l">
              <a:lnSpc>
                <a:spcPts val="4999"/>
              </a:lnSpc>
              <a:spcBef>
                <a:spcPct val="0"/>
              </a:spcBef>
            </a:pPr>
            <a:r>
              <a:rPr lang="en-US" sz="3999" b="1" u="none" strike="noStrike">
                <a:solidFill>
                  <a:srgbClr val="00134C"/>
                </a:solidFill>
                <a:latin typeface="Calibri (MS) Bold"/>
                <a:ea typeface="Calibri (MS) Bold"/>
                <a:cs typeface="Calibri (MS) Bold"/>
                <a:sym typeface="Calibri (MS) Bold"/>
              </a:rPr>
              <a:t>Impact on Service Provision </a:t>
            </a:r>
          </a:p>
          <a:p>
            <a:pPr marL="0" lvl="0" indent="0" algn="l">
              <a:lnSpc>
                <a:spcPts val="4999"/>
              </a:lnSpc>
              <a:spcBef>
                <a:spcPct val="0"/>
              </a:spcBef>
            </a:pPr>
            <a:r>
              <a:rPr lang="en-US" sz="3999" b="1" u="none" strike="noStrike">
                <a:solidFill>
                  <a:srgbClr val="660000"/>
                </a:solidFill>
                <a:latin typeface="Calibri (MS) Bold"/>
                <a:ea typeface="Calibri (MS) Bold"/>
                <a:cs typeface="Calibri (MS) Bold"/>
                <a:sym typeface="Calibri (MS) Bold"/>
              </a:rPr>
              <a:t>and Quality of Care</a:t>
            </a:r>
          </a:p>
        </p:txBody>
      </p:sp>
      <p:sp>
        <p:nvSpPr>
          <p:cNvPr id="37" name="TextBox 37"/>
          <p:cNvSpPr txBox="1"/>
          <p:nvPr/>
        </p:nvSpPr>
        <p:spPr>
          <a:xfrm>
            <a:off x="295275" y="151276"/>
            <a:ext cx="1114425" cy="360163"/>
          </a:xfrm>
          <a:prstGeom prst="rect">
            <a:avLst/>
          </a:prstGeom>
        </p:spPr>
        <p:txBody>
          <a:bodyPr lIns="0" tIns="0" rIns="0" bIns="0" rtlCol="0" anchor="t">
            <a:spAutoFit/>
          </a:bodyPr>
          <a:lstStyle/>
          <a:p>
            <a:pPr marL="0" lvl="0" indent="0" algn="ctr">
              <a:lnSpc>
                <a:spcPts val="2921"/>
              </a:lnSpc>
              <a:spcBef>
                <a:spcPct val="0"/>
              </a:spcBef>
            </a:pPr>
            <a:r>
              <a:rPr lang="en-US" sz="2400" b="1" u="none" strike="noStrike" dirty="0">
                <a:solidFill>
                  <a:srgbClr val="FFFFFF"/>
                </a:solidFill>
                <a:latin typeface="Calibri (MS) Bold"/>
                <a:ea typeface="Calibri (MS) Bold"/>
                <a:cs typeface="Calibri (MS) Bold"/>
                <a:sym typeface="Calibri (MS) Bold"/>
              </a:rPr>
              <a:t>Slide 8</a:t>
            </a:r>
          </a:p>
        </p:txBody>
      </p:sp>
      <p:sp>
        <p:nvSpPr>
          <p:cNvPr id="38" name="TextBox 38"/>
          <p:cNvSpPr txBox="1"/>
          <p:nvPr/>
        </p:nvSpPr>
        <p:spPr>
          <a:xfrm>
            <a:off x="1276350" y="2300547"/>
            <a:ext cx="2695575"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660000"/>
                </a:solidFill>
                <a:latin typeface="Calibri (MS) Bold"/>
                <a:ea typeface="Calibri (MS) Bold"/>
                <a:cs typeface="Calibri (MS) Bold"/>
                <a:sym typeface="Calibri (MS) Bold"/>
              </a:rPr>
              <a:t>1. Patient Safety</a:t>
            </a:r>
          </a:p>
        </p:txBody>
      </p:sp>
      <p:sp>
        <p:nvSpPr>
          <p:cNvPr id="39" name="TextBox 39"/>
          <p:cNvSpPr txBox="1"/>
          <p:nvPr/>
        </p:nvSpPr>
        <p:spPr>
          <a:xfrm>
            <a:off x="1123950" y="2684502"/>
            <a:ext cx="334327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Repeated harm to newborns over a 12-month period.</a:t>
            </a:r>
          </a:p>
        </p:txBody>
      </p:sp>
      <p:sp>
        <p:nvSpPr>
          <p:cNvPr id="40" name="TextBox 40"/>
          <p:cNvSpPr txBox="1"/>
          <p:nvPr/>
        </p:nvSpPr>
        <p:spPr>
          <a:xfrm>
            <a:off x="1123950" y="3294102"/>
            <a:ext cx="36195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Warning signs were not </a:t>
            </a:r>
            <a:r>
              <a:rPr lang="en-US" sz="1800" u="none" strike="noStrike" dirty="0" err="1">
                <a:solidFill>
                  <a:srgbClr val="00134C"/>
                </a:solidFill>
                <a:latin typeface="Calibri (MS)"/>
                <a:ea typeface="Calibri (MS)"/>
                <a:cs typeface="Calibri (MS)"/>
                <a:sym typeface="Calibri (MS)"/>
              </a:rPr>
              <a:t>recognised</a:t>
            </a:r>
            <a:r>
              <a:rPr lang="en-US" sz="1800" u="none" strike="noStrike" dirty="0">
                <a:solidFill>
                  <a:srgbClr val="00134C"/>
                </a:solidFill>
                <a:latin typeface="Calibri (MS)"/>
                <a:ea typeface="Calibri (MS)"/>
                <a:cs typeface="Calibri (MS)"/>
                <a:sym typeface="Calibri (MS)"/>
              </a:rPr>
              <a:t> or escalated.</a:t>
            </a:r>
          </a:p>
        </p:txBody>
      </p:sp>
      <p:sp>
        <p:nvSpPr>
          <p:cNvPr id="41" name="TextBox 41"/>
          <p:cNvSpPr txBox="1"/>
          <p:nvPr/>
        </p:nvSpPr>
        <p:spPr>
          <a:xfrm>
            <a:off x="1123950" y="3903702"/>
            <a:ext cx="334327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Opportunities for early intervention were missed.</a:t>
            </a:r>
          </a:p>
        </p:txBody>
      </p:sp>
      <p:sp>
        <p:nvSpPr>
          <p:cNvPr id="42" name="TextBox 42"/>
          <p:cNvSpPr txBox="1"/>
          <p:nvPr/>
        </p:nvSpPr>
        <p:spPr>
          <a:xfrm>
            <a:off x="5410200" y="2296910"/>
            <a:ext cx="260985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2. Service Effectiveness</a:t>
            </a:r>
          </a:p>
        </p:txBody>
      </p:sp>
      <p:sp>
        <p:nvSpPr>
          <p:cNvPr id="43" name="TextBox 43"/>
          <p:cNvSpPr txBox="1"/>
          <p:nvPr/>
        </p:nvSpPr>
        <p:spPr>
          <a:xfrm>
            <a:off x="5210175" y="2703329"/>
            <a:ext cx="3143250" cy="838200"/>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Clinical concerns were identified but </a:t>
            </a:r>
            <a:r>
              <a:rPr lang="en-US" sz="1800" u="none" strike="noStrike" dirty="0" err="1">
                <a:solidFill>
                  <a:srgbClr val="00134C"/>
                </a:solidFill>
                <a:latin typeface="Calibri (MS)"/>
                <a:ea typeface="Calibri (MS)"/>
                <a:cs typeface="Calibri (MS)"/>
                <a:sym typeface="Calibri (MS)"/>
              </a:rPr>
              <a:t>organisational</a:t>
            </a:r>
            <a:r>
              <a:rPr lang="en-US" sz="1800" u="none" strike="noStrike" dirty="0">
                <a:solidFill>
                  <a:srgbClr val="00134C"/>
                </a:solidFill>
                <a:latin typeface="Calibri (MS)"/>
                <a:ea typeface="Calibri (MS)"/>
                <a:cs typeface="Calibri (MS)"/>
                <a:sym typeface="Calibri (MS)"/>
              </a:rPr>
              <a:t> systems failed to act.</a:t>
            </a:r>
          </a:p>
        </p:txBody>
      </p:sp>
      <p:sp>
        <p:nvSpPr>
          <p:cNvPr id="44" name="TextBox 44"/>
          <p:cNvSpPr txBox="1"/>
          <p:nvPr/>
        </p:nvSpPr>
        <p:spPr>
          <a:xfrm>
            <a:off x="5210175" y="3583987"/>
            <a:ext cx="298132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a:solidFill>
                  <a:srgbClr val="00134C"/>
                </a:solidFill>
                <a:latin typeface="Calibri (MS)"/>
                <a:ea typeface="Calibri (MS)"/>
                <a:cs typeface="Calibri (MS)"/>
                <a:sym typeface="Calibri (MS)"/>
              </a:rPr>
              <a:t>Ineffective escalation and oversight mechanisms.</a:t>
            </a:r>
          </a:p>
        </p:txBody>
      </p:sp>
      <p:sp>
        <p:nvSpPr>
          <p:cNvPr id="45" name="TextBox 45"/>
          <p:cNvSpPr txBox="1"/>
          <p:nvPr/>
        </p:nvSpPr>
        <p:spPr>
          <a:xfrm>
            <a:off x="4524375" y="4178422"/>
            <a:ext cx="3992007" cy="289523"/>
          </a:xfrm>
          <a:prstGeom prst="rect">
            <a:avLst/>
          </a:prstGeom>
        </p:spPr>
        <p:txBody>
          <a:bodyPr lIns="0" tIns="0" rIns="0" bIns="0" rtlCol="0" anchor="t">
            <a:spAutoFit/>
          </a:bodyPr>
          <a:lstStyle/>
          <a:p>
            <a:pPr marL="388620" lvl="1" indent="-194310" algn="l">
              <a:lnSpc>
                <a:spcPts val="1980"/>
              </a:lnSpc>
              <a:spcBef>
                <a:spcPct val="0"/>
              </a:spcBef>
              <a:buFont typeface="Arial"/>
              <a:buChar char="•"/>
            </a:pPr>
            <a:r>
              <a:rPr lang="en-US" sz="1800" u="none" strike="noStrike">
                <a:solidFill>
                  <a:srgbClr val="00134C"/>
                </a:solidFill>
                <a:latin typeface="Calibri (MS)"/>
                <a:ea typeface="Calibri (MS)"/>
                <a:cs typeface="Calibri (MS)"/>
                <a:sym typeface="Calibri (MS)"/>
              </a:rPr>
              <a:t>Delayed investigation and response.</a:t>
            </a:r>
          </a:p>
        </p:txBody>
      </p:sp>
      <p:sp>
        <p:nvSpPr>
          <p:cNvPr id="46" name="TextBox 46"/>
          <p:cNvSpPr txBox="1"/>
          <p:nvPr/>
        </p:nvSpPr>
        <p:spPr>
          <a:xfrm>
            <a:off x="9218906" y="2291022"/>
            <a:ext cx="1632167"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3. Efficiency</a:t>
            </a:r>
          </a:p>
        </p:txBody>
      </p:sp>
      <p:sp>
        <p:nvSpPr>
          <p:cNvPr id="47" name="TextBox 47"/>
          <p:cNvSpPr txBox="1"/>
          <p:nvPr/>
        </p:nvSpPr>
        <p:spPr>
          <a:xfrm>
            <a:off x="9029700" y="2705100"/>
            <a:ext cx="3162300" cy="547586"/>
          </a:xfrm>
          <a:prstGeom prst="rect">
            <a:avLst/>
          </a:prstGeom>
        </p:spPr>
        <p:txBody>
          <a:bodyPr lIns="0" tIns="0" rIns="0" bIns="0" rtlCol="0" anchor="t">
            <a:spAutoFit/>
          </a:bodyPr>
          <a:lstStyle/>
          <a:p>
            <a:pPr marL="384130" lvl="1" indent="-192065" algn="l">
              <a:spcBef>
                <a:spcPct val="0"/>
              </a:spcBef>
              <a:buFont typeface="Arial"/>
              <a:buChar char="•"/>
            </a:pPr>
            <a:r>
              <a:rPr lang="en-US" sz="1779" u="none" strike="noStrike" dirty="0">
                <a:solidFill>
                  <a:srgbClr val="00134C"/>
                </a:solidFill>
                <a:latin typeface="Calibri (MS)"/>
                <a:ea typeface="Calibri (MS)"/>
                <a:cs typeface="Calibri (MS)"/>
                <a:sym typeface="Calibri (MS)"/>
              </a:rPr>
              <a:t>Delays led to prolonged harm and increased investigations.</a:t>
            </a:r>
          </a:p>
        </p:txBody>
      </p:sp>
      <p:sp>
        <p:nvSpPr>
          <p:cNvPr id="48" name="TextBox 48"/>
          <p:cNvSpPr txBox="1"/>
          <p:nvPr/>
        </p:nvSpPr>
        <p:spPr>
          <a:xfrm>
            <a:off x="9029700" y="3314700"/>
            <a:ext cx="31623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Significant financial and legal costs incurred.</a:t>
            </a:r>
          </a:p>
        </p:txBody>
      </p:sp>
      <p:sp>
        <p:nvSpPr>
          <p:cNvPr id="49" name="TextBox 49"/>
          <p:cNvSpPr txBox="1"/>
          <p:nvPr/>
        </p:nvSpPr>
        <p:spPr>
          <a:xfrm>
            <a:off x="9029700" y="3903702"/>
            <a:ext cx="31623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Resources diverted from other patient care services.</a:t>
            </a:r>
          </a:p>
        </p:txBody>
      </p:sp>
      <p:sp>
        <p:nvSpPr>
          <p:cNvPr id="50" name="TextBox 50"/>
          <p:cNvSpPr txBox="1"/>
          <p:nvPr/>
        </p:nvSpPr>
        <p:spPr>
          <a:xfrm>
            <a:off x="1228725" y="6037302"/>
            <a:ext cx="30480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Families received limited information and support.</a:t>
            </a:r>
          </a:p>
        </p:txBody>
      </p:sp>
      <p:sp>
        <p:nvSpPr>
          <p:cNvPr id="51" name="TextBox 51"/>
          <p:cNvSpPr txBox="1"/>
          <p:nvPr/>
        </p:nvSpPr>
        <p:spPr>
          <a:xfrm>
            <a:off x="1228725" y="6655238"/>
            <a:ext cx="2986112" cy="545662"/>
          </a:xfrm>
          <a:prstGeom prst="rect">
            <a:avLst/>
          </a:prstGeom>
        </p:spPr>
        <p:txBody>
          <a:bodyPr lIns="0" tIns="0" rIns="0" bIns="0" rtlCol="0" anchor="t">
            <a:spAutoFit/>
          </a:bodyPr>
          <a:lstStyle/>
          <a:p>
            <a:pPr marL="382985" lvl="1" indent="-191493" algn="l">
              <a:spcBef>
                <a:spcPct val="0"/>
              </a:spcBef>
              <a:buFont typeface="Arial"/>
              <a:buChar char="•"/>
            </a:pPr>
            <a:r>
              <a:rPr lang="en-US" sz="1773" u="none" strike="noStrike" dirty="0">
                <a:solidFill>
                  <a:srgbClr val="00134C"/>
                </a:solidFill>
                <a:latin typeface="Calibri (MS)"/>
                <a:ea typeface="Calibri (MS)"/>
                <a:cs typeface="Calibri (MS)"/>
                <a:sym typeface="Calibri (MS)"/>
              </a:rPr>
              <a:t>Poor communication and lack of transparency.</a:t>
            </a:r>
          </a:p>
        </p:txBody>
      </p:sp>
      <p:sp>
        <p:nvSpPr>
          <p:cNvPr id="52" name="TextBox 52"/>
          <p:cNvSpPr txBox="1"/>
          <p:nvPr/>
        </p:nvSpPr>
        <p:spPr>
          <a:xfrm>
            <a:off x="304800" y="7332702"/>
            <a:ext cx="4191000" cy="553998"/>
          </a:xfrm>
          <a:prstGeom prst="rect">
            <a:avLst/>
          </a:prstGeom>
        </p:spPr>
        <p:txBody>
          <a:bodyPr wrap="square"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Reduced public confidence in healthcare leadership and accountability.</a:t>
            </a:r>
          </a:p>
        </p:txBody>
      </p:sp>
      <p:sp>
        <p:nvSpPr>
          <p:cNvPr id="53" name="TextBox 53"/>
          <p:cNvSpPr txBox="1"/>
          <p:nvPr/>
        </p:nvSpPr>
        <p:spPr>
          <a:xfrm>
            <a:off x="5124450" y="6154981"/>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Staff experienced moral distress and ethical conflict.</a:t>
            </a:r>
          </a:p>
        </p:txBody>
      </p:sp>
      <p:sp>
        <p:nvSpPr>
          <p:cNvPr id="54" name="TextBox 54"/>
          <p:cNvSpPr txBox="1"/>
          <p:nvPr/>
        </p:nvSpPr>
        <p:spPr>
          <a:xfrm>
            <a:off x="5124450" y="6688381"/>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Fear of honest decisions and speaking up.</a:t>
            </a:r>
          </a:p>
        </p:txBody>
      </p:sp>
      <p:sp>
        <p:nvSpPr>
          <p:cNvPr id="55" name="TextBox 55"/>
          <p:cNvSpPr txBox="1"/>
          <p:nvPr/>
        </p:nvSpPr>
        <p:spPr>
          <a:xfrm>
            <a:off x="5124450" y="7277100"/>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Reduced confidence in leadership and governance.</a:t>
            </a:r>
          </a:p>
        </p:txBody>
      </p:sp>
      <p:sp>
        <p:nvSpPr>
          <p:cNvPr id="56" name="TextBox 56"/>
          <p:cNvSpPr txBox="1"/>
          <p:nvPr/>
        </p:nvSpPr>
        <p:spPr>
          <a:xfrm>
            <a:off x="9029700" y="5981700"/>
            <a:ext cx="3289547" cy="830997"/>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National and international media coverage damaged reputation.</a:t>
            </a:r>
          </a:p>
        </p:txBody>
      </p:sp>
      <p:sp>
        <p:nvSpPr>
          <p:cNvPr id="57" name="TextBox 57"/>
          <p:cNvSpPr txBox="1"/>
          <p:nvPr/>
        </p:nvSpPr>
        <p:spPr>
          <a:xfrm>
            <a:off x="9026323" y="6819900"/>
            <a:ext cx="3292924" cy="553998"/>
          </a:xfrm>
          <a:prstGeom prst="rect">
            <a:avLst/>
          </a:prstGeom>
        </p:spPr>
        <p:txBody>
          <a:bodyPr lIns="0" tIns="0" rIns="0" bIns="0" rtlCol="0" anchor="t">
            <a:spAutoFit/>
          </a:bodyPr>
          <a:lstStyle/>
          <a:p>
            <a:pPr marL="388620" lvl="1" indent="-194310">
              <a:spcBef>
                <a:spcPct val="0"/>
              </a:spcBef>
              <a:buFont typeface="Arial"/>
              <a:buChar char="•"/>
            </a:pPr>
            <a:r>
              <a:rPr lang="en-US" dirty="0">
                <a:solidFill>
                  <a:srgbClr val="00134C"/>
                </a:solidFill>
                <a:latin typeface="Calibri (MS)"/>
                <a:ea typeface="Calibri (MS)"/>
                <a:cs typeface="Calibri (MS)"/>
                <a:sym typeface="Calibri (MS)"/>
              </a:rPr>
              <a:t>Loss of trust in the hospital and healthcare professionals. </a:t>
            </a:r>
            <a:endParaRPr lang="en-US" sz="1800" u="none" strike="noStrike" dirty="0">
              <a:solidFill>
                <a:srgbClr val="00134C"/>
              </a:solidFill>
              <a:latin typeface="Calibri (MS)"/>
              <a:ea typeface="Calibri (MS)"/>
              <a:cs typeface="Calibri (MS)"/>
              <a:sym typeface="Calibri (MS)"/>
            </a:endParaRPr>
          </a:p>
        </p:txBody>
      </p:sp>
      <p:sp>
        <p:nvSpPr>
          <p:cNvPr id="58" name="TextBox 58"/>
          <p:cNvSpPr txBox="1"/>
          <p:nvPr/>
        </p:nvSpPr>
        <p:spPr>
          <a:xfrm>
            <a:off x="8421394" y="7374181"/>
            <a:ext cx="3770606"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Increased scrutiny by regulators and the public.</a:t>
            </a:r>
          </a:p>
        </p:txBody>
      </p:sp>
      <p:sp>
        <p:nvSpPr>
          <p:cNvPr id="59" name="TextBox 59"/>
          <p:cNvSpPr txBox="1"/>
          <p:nvPr/>
        </p:nvSpPr>
        <p:spPr>
          <a:xfrm>
            <a:off x="368116" y="81089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sp>
        <p:nvSpPr>
          <p:cNvPr id="60" name="TextBox 60"/>
          <p:cNvSpPr txBox="1"/>
          <p:nvPr/>
        </p:nvSpPr>
        <p:spPr>
          <a:xfrm>
            <a:off x="1166812" y="8115300"/>
            <a:ext cx="3090862" cy="512519"/>
          </a:xfrm>
          <a:prstGeom prst="rect">
            <a:avLst/>
          </a:prstGeom>
        </p:spPr>
        <p:txBody>
          <a:bodyPr lIns="0" tIns="0" rIns="0" bIns="0" rtlCol="0" anchor="t">
            <a:spAutoFit/>
          </a:bodyPr>
          <a:lstStyle/>
          <a:p>
            <a:pPr marL="0" lvl="0" indent="0" algn="l">
              <a:lnSpc>
                <a:spcPts val="1800"/>
              </a:lnSpc>
              <a:spcBef>
                <a:spcPct val="0"/>
              </a:spcBef>
            </a:pPr>
            <a:r>
              <a:rPr lang="en-US" sz="1800" u="none" strike="noStrike" dirty="0">
                <a:solidFill>
                  <a:srgbClr val="00134C"/>
                </a:solidFill>
                <a:latin typeface="Calibri (MS)"/>
                <a:ea typeface="Calibri (MS)"/>
                <a:cs typeface="Calibri (MS)"/>
                <a:sym typeface="Calibri (MS)"/>
              </a:rPr>
              <a:t>Emotional distress, trauma, and erosion of trust (IHI, 2021).</a:t>
            </a:r>
          </a:p>
        </p:txBody>
      </p:sp>
      <p:grpSp>
        <p:nvGrpSpPr>
          <p:cNvPr id="61" name="Group 61"/>
          <p:cNvGrpSpPr/>
          <p:nvPr/>
        </p:nvGrpSpPr>
        <p:grpSpPr>
          <a:xfrm>
            <a:off x="4324350" y="5372100"/>
            <a:ext cx="3886200" cy="219075"/>
            <a:chOff x="0" y="0"/>
            <a:chExt cx="5181600" cy="292100"/>
          </a:xfrm>
        </p:grpSpPr>
        <p:sp>
          <p:nvSpPr>
            <p:cNvPr id="62" name="Freeform 62"/>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
        <p:nvSpPr>
          <p:cNvPr id="63" name="TextBox 63"/>
          <p:cNvSpPr txBox="1"/>
          <p:nvPr/>
        </p:nvSpPr>
        <p:spPr>
          <a:xfrm>
            <a:off x="8421394" y="4756131"/>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Result:</a:t>
            </a:r>
          </a:p>
        </p:txBody>
      </p:sp>
      <p:sp>
        <p:nvSpPr>
          <p:cNvPr id="64" name="TextBox 64"/>
          <p:cNvSpPr txBox="1"/>
          <p:nvPr/>
        </p:nvSpPr>
        <p:spPr>
          <a:xfrm>
            <a:off x="9363075" y="4587352"/>
            <a:ext cx="2905125" cy="769441"/>
          </a:xfrm>
          <a:prstGeom prst="rect">
            <a:avLst/>
          </a:prstGeom>
        </p:spPr>
        <p:txBody>
          <a:bodyPr lIns="0" tIns="0" rIns="0" bIns="0" rtlCol="0" anchor="t">
            <a:spAutoFit/>
          </a:bodyPr>
          <a:lstStyle/>
          <a:p>
            <a:pPr lvl="0">
              <a:lnSpc>
                <a:spcPts val="1980"/>
              </a:lnSpc>
              <a:spcBef>
                <a:spcPct val="0"/>
              </a:spcBef>
            </a:pPr>
            <a:r>
              <a:rPr lang="en-US" sz="1800" u="none" strike="noStrike" dirty="0">
                <a:solidFill>
                  <a:srgbClr val="660000"/>
                </a:solidFill>
                <a:latin typeface="Calibri (MS)"/>
                <a:ea typeface="Calibri (MS)"/>
                <a:cs typeface="Calibri (MS)"/>
                <a:sym typeface="Calibri (MS)"/>
              </a:rPr>
              <a:t>High </a:t>
            </a:r>
            <a:r>
              <a:rPr lang="en-US" sz="1800" u="none" strike="noStrike" dirty="0" err="1">
                <a:solidFill>
                  <a:srgbClr val="660000"/>
                </a:solidFill>
                <a:latin typeface="Calibri (MS)"/>
                <a:ea typeface="Calibri (MS)"/>
                <a:cs typeface="Calibri (MS)"/>
                <a:sym typeface="Calibri (MS)"/>
              </a:rPr>
              <a:t>organisational</a:t>
            </a:r>
            <a:r>
              <a:rPr lang="en-US" sz="1800" u="none" strike="noStrike" dirty="0">
                <a:solidFill>
                  <a:srgbClr val="660000"/>
                </a:solidFill>
                <a:latin typeface="Calibri (MS)"/>
                <a:ea typeface="Calibri (MS)"/>
                <a:cs typeface="Calibri (MS)"/>
                <a:sym typeface="Calibri (MS)"/>
              </a:rPr>
              <a:t> and financial costs with limited value (</a:t>
            </a:r>
            <a:r>
              <a:rPr lang="en-US" sz="1800" u="none" strike="noStrike" dirty="0" err="1">
                <a:solidFill>
                  <a:srgbClr val="660000"/>
                </a:solidFill>
                <a:latin typeface="Calibri (MS)"/>
                <a:ea typeface="Calibri (MS)"/>
                <a:cs typeface="Calibri (MS)"/>
                <a:sym typeface="Calibri (MS)"/>
              </a:rPr>
              <a:t>Batalden</a:t>
            </a:r>
            <a:r>
              <a:rPr lang="en-US" sz="1800" u="none" strike="noStrike" dirty="0">
                <a:solidFill>
                  <a:srgbClr val="660000"/>
                </a:solidFill>
                <a:latin typeface="Calibri (MS)"/>
                <a:ea typeface="Calibri (MS)"/>
                <a:cs typeface="Calibri (MS)"/>
                <a:sym typeface="Calibri (MS)"/>
              </a:rPr>
              <a:t> et al., 2021).</a:t>
            </a:r>
          </a:p>
        </p:txBody>
      </p:sp>
      <p:grpSp>
        <p:nvGrpSpPr>
          <p:cNvPr id="65" name="Group 65"/>
          <p:cNvGrpSpPr/>
          <p:nvPr/>
        </p:nvGrpSpPr>
        <p:grpSpPr>
          <a:xfrm>
            <a:off x="8020050" y="5372100"/>
            <a:ext cx="4162425" cy="219075"/>
            <a:chOff x="0" y="0"/>
            <a:chExt cx="5549900" cy="292100"/>
          </a:xfrm>
        </p:grpSpPr>
        <p:sp>
          <p:nvSpPr>
            <p:cNvPr id="66" name="Freeform 66"/>
            <p:cNvSpPr/>
            <p:nvPr/>
          </p:nvSpPr>
          <p:spPr>
            <a:xfrm>
              <a:off x="0" y="0"/>
              <a:ext cx="5549900" cy="292100"/>
            </a:xfrm>
            <a:custGeom>
              <a:avLst/>
              <a:gdLst/>
              <a:ahLst/>
              <a:cxnLst/>
              <a:rect l="l" t="t" r="r" b="b"/>
              <a:pathLst>
                <a:path w="5549900" h="292100">
                  <a:moveTo>
                    <a:pt x="0" y="0"/>
                  </a:moveTo>
                  <a:lnTo>
                    <a:pt x="5549900" y="0"/>
                  </a:lnTo>
                  <a:lnTo>
                    <a:pt x="5549900" y="292100"/>
                  </a:lnTo>
                  <a:lnTo>
                    <a:pt x="0" y="292100"/>
                  </a:lnTo>
                  <a:close/>
                </a:path>
              </a:pathLst>
            </a:custGeom>
            <a:blipFill>
              <a:blip r:embed="rId9"/>
              <a:stretch>
                <a:fillRect t="-14170" b="-14170"/>
              </a:stretch>
            </a:blipFill>
          </p:spPr>
          <p:txBody>
            <a:bodyPr/>
            <a:lstStyle/>
            <a:p>
              <a:endParaRPr lang="en-US"/>
            </a:p>
          </p:txBody>
        </p:sp>
      </p:grpSp>
      <p:sp>
        <p:nvSpPr>
          <p:cNvPr id="67" name="TextBox 67"/>
          <p:cNvSpPr txBox="1"/>
          <p:nvPr/>
        </p:nvSpPr>
        <p:spPr>
          <a:xfrm>
            <a:off x="4538662" y="47561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sp>
        <p:nvSpPr>
          <p:cNvPr id="68" name="TextBox 68"/>
          <p:cNvSpPr txBox="1"/>
          <p:nvPr/>
        </p:nvSpPr>
        <p:spPr>
          <a:xfrm>
            <a:off x="4495800" y="8032731"/>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Result:</a:t>
            </a:r>
          </a:p>
        </p:txBody>
      </p:sp>
      <p:sp>
        <p:nvSpPr>
          <p:cNvPr id="69" name="TextBox 69"/>
          <p:cNvSpPr txBox="1"/>
          <p:nvPr/>
        </p:nvSpPr>
        <p:spPr>
          <a:xfrm>
            <a:off x="5334000" y="7983743"/>
            <a:ext cx="3000375" cy="695703"/>
          </a:xfrm>
          <a:prstGeom prst="rect">
            <a:avLst/>
          </a:prstGeom>
        </p:spPr>
        <p:txBody>
          <a:bodyPr lIns="0" tIns="0" rIns="0" bIns="0" rtlCol="0" anchor="t">
            <a:spAutoFit/>
          </a:bodyPr>
          <a:lstStyle/>
          <a:p>
            <a:pPr marL="0" lvl="0" indent="0" algn="l">
              <a:lnSpc>
                <a:spcPts val="1800"/>
              </a:lnSpc>
              <a:spcBef>
                <a:spcPct val="0"/>
              </a:spcBef>
            </a:pPr>
            <a:r>
              <a:rPr lang="en-US" sz="1800" u="none" strike="noStrike" dirty="0">
                <a:solidFill>
                  <a:srgbClr val="660000"/>
                </a:solidFill>
                <a:latin typeface="Calibri (MS)"/>
                <a:ea typeface="Calibri (MS)"/>
                <a:cs typeface="Calibri (MS)"/>
                <a:sym typeface="Calibri (MS)"/>
              </a:rPr>
              <a:t>Psychological burden, burnout and reduced staff wellbeing (West et al., 2017).</a:t>
            </a:r>
          </a:p>
        </p:txBody>
      </p:sp>
      <p:sp>
        <p:nvSpPr>
          <p:cNvPr id="70" name="TextBox 70"/>
          <p:cNvSpPr txBox="1"/>
          <p:nvPr/>
        </p:nvSpPr>
        <p:spPr>
          <a:xfrm>
            <a:off x="9239250" y="5524500"/>
            <a:ext cx="3105150" cy="546100"/>
          </a:xfrm>
          <a:prstGeom prst="rect">
            <a:avLst/>
          </a:prstGeom>
        </p:spPr>
        <p:txBody>
          <a:bodyPr lIns="0" tIns="0" rIns="0" bIns="0" rtlCol="0" anchor="t">
            <a:spAutoFit/>
          </a:bodyPr>
          <a:lstStyle/>
          <a:p>
            <a:pPr marL="0" lvl="0" indent="0" algn="l">
              <a:lnSpc>
                <a:spcPts val="2000"/>
              </a:lnSpc>
              <a:spcBef>
                <a:spcPct val="0"/>
              </a:spcBef>
            </a:pPr>
            <a:r>
              <a:rPr lang="en-US" sz="2000" b="1" u="none" strike="noStrike" dirty="0">
                <a:solidFill>
                  <a:srgbClr val="660000"/>
                </a:solidFill>
                <a:latin typeface="Calibri (MS) Bold"/>
                <a:ea typeface="Calibri (MS) Bold"/>
                <a:cs typeface="Calibri (MS) Bold"/>
                <a:sym typeface="Calibri (MS) Bold"/>
              </a:rPr>
              <a:t>6. </a:t>
            </a:r>
            <a:r>
              <a:rPr lang="en-US" sz="2000" b="1" u="none" strike="noStrike" dirty="0" err="1">
                <a:solidFill>
                  <a:srgbClr val="660000"/>
                </a:solidFill>
                <a:latin typeface="Calibri (MS) Bold"/>
                <a:ea typeface="Calibri (MS) Bold"/>
                <a:cs typeface="Calibri (MS) Bold"/>
                <a:sym typeface="Calibri (MS) Bold"/>
              </a:rPr>
              <a:t>Organisational</a:t>
            </a:r>
            <a:r>
              <a:rPr lang="en-US" sz="2000" b="1" u="none" strike="noStrike" dirty="0">
                <a:solidFill>
                  <a:srgbClr val="660000"/>
                </a:solidFill>
                <a:latin typeface="Calibri (MS) Bold"/>
                <a:ea typeface="Calibri (MS) Bold"/>
                <a:cs typeface="Calibri (MS) Bold"/>
                <a:sym typeface="Calibri (MS) Bold"/>
              </a:rPr>
              <a:t> Reputation and Public Trust</a:t>
            </a:r>
          </a:p>
        </p:txBody>
      </p:sp>
      <p:sp>
        <p:nvSpPr>
          <p:cNvPr id="71" name="TextBox 71"/>
          <p:cNvSpPr txBox="1"/>
          <p:nvPr/>
        </p:nvSpPr>
        <p:spPr>
          <a:xfrm>
            <a:off x="9277350" y="8039100"/>
            <a:ext cx="2905125" cy="695703"/>
          </a:xfrm>
          <a:prstGeom prst="rect">
            <a:avLst/>
          </a:prstGeom>
        </p:spPr>
        <p:txBody>
          <a:bodyPr lIns="0" tIns="0" rIns="0" bIns="0" rtlCol="0" anchor="t">
            <a:spAutoFit/>
          </a:bodyPr>
          <a:lstStyle/>
          <a:p>
            <a:pPr lvl="0">
              <a:lnSpc>
                <a:spcPts val="1800"/>
              </a:lnSpc>
              <a:spcBef>
                <a:spcPct val="0"/>
              </a:spcBef>
            </a:pPr>
            <a:r>
              <a:rPr lang="en-US" sz="1800" u="none" strike="noStrike" dirty="0">
                <a:solidFill>
                  <a:srgbClr val="00134C"/>
                </a:solidFill>
                <a:latin typeface="Calibri (MS)"/>
                <a:ea typeface="Calibri (MS)"/>
                <a:cs typeface="Calibri (MS)"/>
                <a:sym typeface="Calibri (MS)"/>
              </a:rPr>
              <a:t>Long-term reputational damage and diminished public trust (</a:t>
            </a:r>
            <a:r>
              <a:rPr lang="en-US" dirty="0" err="1">
                <a:solidFill>
                  <a:srgbClr val="00134C"/>
                </a:solidFill>
                <a:latin typeface="Calibri (MS)"/>
                <a:ea typeface="Calibri (MS)"/>
                <a:cs typeface="Calibri (MS)"/>
                <a:sym typeface="Calibri (MS)"/>
              </a:rPr>
              <a:t>Batalden</a:t>
            </a:r>
            <a:r>
              <a:rPr lang="en-US" dirty="0">
                <a:solidFill>
                  <a:srgbClr val="00134C"/>
                </a:solidFill>
                <a:latin typeface="Calibri (MS)"/>
                <a:ea typeface="Calibri (MS)"/>
                <a:cs typeface="Calibri (MS)"/>
                <a:sym typeface="Calibri (MS)"/>
              </a:rPr>
              <a:t> et al., 2021</a:t>
            </a:r>
            <a:r>
              <a:rPr lang="en-US" sz="1800" u="none" strike="noStrike" dirty="0">
                <a:solidFill>
                  <a:srgbClr val="00134C"/>
                </a:solidFill>
                <a:latin typeface="Calibri (MS)"/>
                <a:ea typeface="Calibri (MS)"/>
                <a:cs typeface="Calibri (MS)"/>
                <a:sym typeface="Calibri (MS)"/>
              </a:rPr>
              <a:t>).</a:t>
            </a:r>
          </a:p>
        </p:txBody>
      </p:sp>
      <p:sp>
        <p:nvSpPr>
          <p:cNvPr id="72" name="TextBox 72"/>
          <p:cNvSpPr txBox="1"/>
          <p:nvPr/>
        </p:nvSpPr>
        <p:spPr>
          <a:xfrm>
            <a:off x="8421394" y="81089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grpSp>
        <p:nvGrpSpPr>
          <p:cNvPr id="73" name="Group 73"/>
          <p:cNvGrpSpPr/>
          <p:nvPr/>
        </p:nvGrpSpPr>
        <p:grpSpPr>
          <a:xfrm>
            <a:off x="12338297" y="7296857"/>
            <a:ext cx="5608398" cy="1619924"/>
            <a:chOff x="0" y="0"/>
            <a:chExt cx="7477863" cy="2159899"/>
          </a:xfrm>
        </p:grpSpPr>
        <p:sp>
          <p:nvSpPr>
            <p:cNvPr id="74" name="Freeform 74"/>
            <p:cNvSpPr/>
            <p:nvPr/>
          </p:nvSpPr>
          <p:spPr>
            <a:xfrm>
              <a:off x="0" y="0"/>
              <a:ext cx="7477864" cy="2159899"/>
            </a:xfrm>
            <a:custGeom>
              <a:avLst/>
              <a:gdLst/>
              <a:ahLst/>
              <a:cxnLst/>
              <a:rect l="l" t="t" r="r" b="b"/>
              <a:pathLst>
                <a:path w="7477864" h="2159899">
                  <a:moveTo>
                    <a:pt x="186947" y="0"/>
                  </a:moveTo>
                  <a:lnTo>
                    <a:pt x="7290917" y="0"/>
                  </a:lnTo>
                  <a:cubicBezTo>
                    <a:pt x="7394165" y="0"/>
                    <a:pt x="7477864" y="96702"/>
                    <a:pt x="7477864" y="215990"/>
                  </a:cubicBezTo>
                  <a:lnTo>
                    <a:pt x="7477864" y="1943909"/>
                  </a:lnTo>
                  <a:cubicBezTo>
                    <a:pt x="7477864" y="2063197"/>
                    <a:pt x="7394165" y="2159899"/>
                    <a:pt x="7290917" y="2159899"/>
                  </a:cubicBezTo>
                  <a:lnTo>
                    <a:pt x="186947" y="2159899"/>
                  </a:lnTo>
                  <a:cubicBezTo>
                    <a:pt x="83699" y="2159899"/>
                    <a:pt x="0" y="2063197"/>
                    <a:pt x="0" y="1943909"/>
                  </a:cubicBezTo>
                  <a:lnTo>
                    <a:pt x="0" y="215990"/>
                  </a:lnTo>
                  <a:cubicBezTo>
                    <a:pt x="0" y="96702"/>
                    <a:pt x="83699" y="0"/>
                    <a:pt x="186947" y="0"/>
                  </a:cubicBezTo>
                  <a:close/>
                </a:path>
              </a:pathLst>
            </a:custGeom>
            <a:solidFill>
              <a:srgbClr val="DCEAF7"/>
            </a:solidFill>
          </p:spPr>
          <p:txBody>
            <a:bodyPr/>
            <a:lstStyle/>
            <a:p>
              <a:endParaRPr lang="en-US"/>
            </a:p>
          </p:txBody>
        </p:sp>
        <p:sp>
          <p:nvSpPr>
            <p:cNvPr id="75" name="TextBox 75"/>
            <p:cNvSpPr txBox="1"/>
            <p:nvPr/>
          </p:nvSpPr>
          <p:spPr>
            <a:xfrm>
              <a:off x="0" y="-38100"/>
              <a:ext cx="7477863" cy="2197999"/>
            </a:xfrm>
            <a:prstGeom prst="rect">
              <a:avLst/>
            </a:prstGeom>
          </p:spPr>
          <p:txBody>
            <a:bodyPr lIns="50800" tIns="50800" rIns="50800" bIns="50800" rtlCol="0" anchor="ctr"/>
            <a:lstStyle/>
            <a:p>
              <a:pPr algn="l">
                <a:lnSpc>
                  <a:spcPts val="1679"/>
                </a:lnSpc>
              </a:pPr>
              <a:endParaRPr/>
            </a:p>
          </p:txBody>
        </p:sp>
      </p:grpSp>
      <p:grpSp>
        <p:nvGrpSpPr>
          <p:cNvPr id="76" name="Group 76"/>
          <p:cNvGrpSpPr/>
          <p:nvPr/>
        </p:nvGrpSpPr>
        <p:grpSpPr>
          <a:xfrm>
            <a:off x="12319247" y="2414193"/>
            <a:ext cx="5608398" cy="984811"/>
            <a:chOff x="0" y="0"/>
            <a:chExt cx="20192010" cy="3545634"/>
          </a:xfrm>
        </p:grpSpPr>
        <p:sp>
          <p:nvSpPr>
            <p:cNvPr id="77" name="Freeform 77"/>
            <p:cNvSpPr/>
            <p:nvPr/>
          </p:nvSpPr>
          <p:spPr>
            <a:xfrm>
              <a:off x="0" y="0"/>
              <a:ext cx="20192009" cy="3545634"/>
            </a:xfrm>
            <a:custGeom>
              <a:avLst/>
              <a:gdLst/>
              <a:ahLst/>
              <a:cxnLst/>
              <a:rect l="l" t="t" r="r" b="b"/>
              <a:pathLst>
                <a:path w="20192009" h="3545634">
                  <a:moveTo>
                    <a:pt x="240381" y="0"/>
                  </a:moveTo>
                  <a:lnTo>
                    <a:pt x="19951629" y="0"/>
                  </a:lnTo>
                  <a:cubicBezTo>
                    <a:pt x="20084386" y="0"/>
                    <a:pt x="20192009" y="158743"/>
                    <a:pt x="20192009" y="354563"/>
                  </a:cubicBezTo>
                  <a:lnTo>
                    <a:pt x="20192009" y="3191070"/>
                  </a:lnTo>
                  <a:cubicBezTo>
                    <a:pt x="20192009" y="3386890"/>
                    <a:pt x="20084386" y="3545634"/>
                    <a:pt x="19951629" y="3545634"/>
                  </a:cubicBezTo>
                  <a:lnTo>
                    <a:pt x="240381" y="3545634"/>
                  </a:lnTo>
                  <a:cubicBezTo>
                    <a:pt x="107622" y="3545634"/>
                    <a:pt x="0" y="3386890"/>
                    <a:pt x="0" y="3191070"/>
                  </a:cubicBezTo>
                  <a:lnTo>
                    <a:pt x="0" y="354563"/>
                  </a:lnTo>
                  <a:cubicBezTo>
                    <a:pt x="0" y="158743"/>
                    <a:pt x="107622" y="0"/>
                    <a:pt x="240381" y="0"/>
                  </a:cubicBezTo>
                  <a:close/>
                </a:path>
              </a:pathLst>
            </a:custGeom>
            <a:solidFill>
              <a:srgbClr val="F5F0F0"/>
            </a:solidFill>
          </p:spPr>
          <p:txBody>
            <a:bodyPr/>
            <a:lstStyle/>
            <a:p>
              <a:endParaRPr lang="en-US"/>
            </a:p>
          </p:txBody>
        </p:sp>
        <p:sp>
          <p:nvSpPr>
            <p:cNvPr id="78" name="TextBox 78"/>
            <p:cNvSpPr txBox="1"/>
            <p:nvPr/>
          </p:nvSpPr>
          <p:spPr>
            <a:xfrm>
              <a:off x="0" y="-38100"/>
              <a:ext cx="20192010" cy="3583734"/>
            </a:xfrm>
            <a:prstGeom prst="rect">
              <a:avLst/>
            </a:prstGeom>
          </p:spPr>
          <p:txBody>
            <a:bodyPr lIns="50800" tIns="50800" rIns="50800" bIns="50800" rtlCol="0" anchor="ctr"/>
            <a:lstStyle/>
            <a:p>
              <a:pPr algn="l">
                <a:lnSpc>
                  <a:spcPts val="1679"/>
                </a:lnSpc>
              </a:pPr>
              <a:endParaRPr/>
            </a:p>
          </p:txBody>
        </p:sp>
      </p:grpSp>
      <p:sp>
        <p:nvSpPr>
          <p:cNvPr id="79" name="TextBox 79"/>
          <p:cNvSpPr txBox="1"/>
          <p:nvPr/>
        </p:nvSpPr>
        <p:spPr>
          <a:xfrm>
            <a:off x="13163550" y="2400300"/>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impacts demonstrate that quality failures are systemic, not isolated. Multiple domains were affected simultaneously (WHO, 2021).</a:t>
            </a:r>
          </a:p>
        </p:txBody>
      </p:sp>
      <p:grpSp>
        <p:nvGrpSpPr>
          <p:cNvPr id="80" name="Group 80"/>
          <p:cNvGrpSpPr/>
          <p:nvPr/>
        </p:nvGrpSpPr>
        <p:grpSpPr>
          <a:xfrm>
            <a:off x="12319247" y="3456154"/>
            <a:ext cx="5608398" cy="1057481"/>
            <a:chOff x="0" y="0"/>
            <a:chExt cx="20192010" cy="3807266"/>
          </a:xfrm>
        </p:grpSpPr>
        <p:sp>
          <p:nvSpPr>
            <p:cNvPr id="81" name="Freeform 81"/>
            <p:cNvSpPr/>
            <p:nvPr/>
          </p:nvSpPr>
          <p:spPr>
            <a:xfrm>
              <a:off x="0" y="0"/>
              <a:ext cx="20192009" cy="3807266"/>
            </a:xfrm>
            <a:custGeom>
              <a:avLst/>
              <a:gdLst/>
              <a:ahLst/>
              <a:cxnLst/>
              <a:rect l="l" t="t" r="r" b="b"/>
              <a:pathLst>
                <a:path w="20192009" h="3807266">
                  <a:moveTo>
                    <a:pt x="240381" y="0"/>
                  </a:moveTo>
                  <a:lnTo>
                    <a:pt x="19951629" y="0"/>
                  </a:lnTo>
                  <a:cubicBezTo>
                    <a:pt x="20084386" y="0"/>
                    <a:pt x="20192009" y="170457"/>
                    <a:pt x="20192009" y="380727"/>
                  </a:cubicBezTo>
                  <a:lnTo>
                    <a:pt x="20192009" y="3426539"/>
                  </a:lnTo>
                  <a:cubicBezTo>
                    <a:pt x="20192009" y="3636809"/>
                    <a:pt x="20084386" y="3807266"/>
                    <a:pt x="19951629" y="3807266"/>
                  </a:cubicBezTo>
                  <a:lnTo>
                    <a:pt x="240381" y="3807266"/>
                  </a:lnTo>
                  <a:cubicBezTo>
                    <a:pt x="107622" y="3807266"/>
                    <a:pt x="0" y="3636809"/>
                    <a:pt x="0" y="3426539"/>
                  </a:cubicBezTo>
                  <a:lnTo>
                    <a:pt x="0" y="380727"/>
                  </a:lnTo>
                  <a:cubicBezTo>
                    <a:pt x="0" y="170457"/>
                    <a:pt x="107622" y="0"/>
                    <a:pt x="240381" y="0"/>
                  </a:cubicBezTo>
                  <a:close/>
                </a:path>
              </a:pathLst>
            </a:custGeom>
            <a:solidFill>
              <a:srgbClr val="F5F0F0"/>
            </a:solidFill>
          </p:spPr>
          <p:txBody>
            <a:bodyPr/>
            <a:lstStyle/>
            <a:p>
              <a:endParaRPr lang="en-US"/>
            </a:p>
          </p:txBody>
        </p:sp>
        <p:sp>
          <p:nvSpPr>
            <p:cNvPr id="82" name="TextBox 82"/>
            <p:cNvSpPr txBox="1"/>
            <p:nvPr/>
          </p:nvSpPr>
          <p:spPr>
            <a:xfrm>
              <a:off x="0" y="-38100"/>
              <a:ext cx="20192010" cy="3845366"/>
            </a:xfrm>
            <a:prstGeom prst="rect">
              <a:avLst/>
            </a:prstGeom>
          </p:spPr>
          <p:txBody>
            <a:bodyPr lIns="50800" tIns="50800" rIns="50800" bIns="50800" rtlCol="0" anchor="ctr"/>
            <a:lstStyle/>
            <a:p>
              <a:pPr algn="l">
                <a:lnSpc>
                  <a:spcPts val="1679"/>
                </a:lnSpc>
              </a:pPr>
              <a:endParaRPr/>
            </a:p>
          </p:txBody>
        </p:sp>
      </p:grpSp>
      <p:sp>
        <p:nvSpPr>
          <p:cNvPr id="83" name="TextBox 83"/>
          <p:cNvSpPr txBox="1"/>
          <p:nvPr/>
        </p:nvSpPr>
        <p:spPr>
          <a:xfrm>
            <a:off x="13163550" y="3566906"/>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harm could not have continued without breakdowns across governance, leadership, communication and culture (CQC, 2024).</a:t>
            </a:r>
          </a:p>
        </p:txBody>
      </p:sp>
      <p:grpSp>
        <p:nvGrpSpPr>
          <p:cNvPr id="84" name="Group 84"/>
          <p:cNvGrpSpPr/>
          <p:nvPr/>
        </p:nvGrpSpPr>
        <p:grpSpPr>
          <a:xfrm>
            <a:off x="12319247" y="4570785"/>
            <a:ext cx="5608398" cy="1027953"/>
            <a:chOff x="0" y="0"/>
            <a:chExt cx="20192010" cy="3700958"/>
          </a:xfrm>
        </p:grpSpPr>
        <p:sp>
          <p:nvSpPr>
            <p:cNvPr id="85" name="Freeform 85"/>
            <p:cNvSpPr/>
            <p:nvPr/>
          </p:nvSpPr>
          <p:spPr>
            <a:xfrm>
              <a:off x="0" y="0"/>
              <a:ext cx="20192009" cy="3700958"/>
            </a:xfrm>
            <a:custGeom>
              <a:avLst/>
              <a:gdLst/>
              <a:ahLst/>
              <a:cxnLst/>
              <a:rect l="l" t="t" r="r" b="b"/>
              <a:pathLst>
                <a:path w="20192009" h="3700958">
                  <a:moveTo>
                    <a:pt x="240381" y="0"/>
                  </a:moveTo>
                  <a:lnTo>
                    <a:pt x="19951629" y="0"/>
                  </a:lnTo>
                  <a:cubicBezTo>
                    <a:pt x="20084386" y="0"/>
                    <a:pt x="20192009" y="165698"/>
                    <a:pt x="20192009" y="370096"/>
                  </a:cubicBezTo>
                  <a:lnTo>
                    <a:pt x="20192009" y="3330862"/>
                  </a:lnTo>
                  <a:cubicBezTo>
                    <a:pt x="20192009" y="3535260"/>
                    <a:pt x="20084386" y="3700958"/>
                    <a:pt x="19951629" y="3700958"/>
                  </a:cubicBezTo>
                  <a:lnTo>
                    <a:pt x="240381" y="3700958"/>
                  </a:lnTo>
                  <a:cubicBezTo>
                    <a:pt x="107622" y="3700958"/>
                    <a:pt x="0" y="3535260"/>
                    <a:pt x="0" y="3330862"/>
                  </a:cubicBezTo>
                  <a:lnTo>
                    <a:pt x="0" y="370096"/>
                  </a:lnTo>
                  <a:cubicBezTo>
                    <a:pt x="0" y="165698"/>
                    <a:pt x="107622" y="0"/>
                    <a:pt x="240381" y="0"/>
                  </a:cubicBezTo>
                  <a:close/>
                </a:path>
              </a:pathLst>
            </a:custGeom>
            <a:solidFill>
              <a:srgbClr val="F5F0F0"/>
            </a:solidFill>
          </p:spPr>
          <p:txBody>
            <a:bodyPr/>
            <a:lstStyle/>
            <a:p>
              <a:endParaRPr lang="en-US"/>
            </a:p>
          </p:txBody>
        </p:sp>
        <p:sp>
          <p:nvSpPr>
            <p:cNvPr id="86" name="TextBox 86"/>
            <p:cNvSpPr txBox="1"/>
            <p:nvPr/>
          </p:nvSpPr>
          <p:spPr>
            <a:xfrm>
              <a:off x="0" y="-38100"/>
              <a:ext cx="20192010" cy="3739058"/>
            </a:xfrm>
            <a:prstGeom prst="rect">
              <a:avLst/>
            </a:prstGeom>
          </p:spPr>
          <p:txBody>
            <a:bodyPr lIns="50800" tIns="50800" rIns="50800" bIns="50800" rtlCol="0" anchor="ctr"/>
            <a:lstStyle/>
            <a:p>
              <a:pPr algn="l">
                <a:lnSpc>
                  <a:spcPts val="1679"/>
                </a:lnSpc>
              </a:pPr>
              <a:endParaRPr/>
            </a:p>
          </p:txBody>
        </p:sp>
      </p:grpSp>
      <p:sp>
        <p:nvSpPr>
          <p:cNvPr id="87" name="TextBox 87"/>
          <p:cNvSpPr txBox="1"/>
          <p:nvPr/>
        </p:nvSpPr>
        <p:spPr>
          <a:xfrm>
            <a:off x="13163550" y="4678859"/>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human cost—especially to families and staff—highlights the ethical and moral dimensions of quality assurance (</a:t>
            </a:r>
            <a:r>
              <a:rPr lang="en-US" dirty="0">
                <a:solidFill>
                  <a:srgbClr val="00134C"/>
                </a:solidFill>
                <a:latin typeface="Calibri (MS)"/>
                <a:ea typeface="Calibri (MS)"/>
                <a:cs typeface="Calibri (MS)"/>
                <a:sym typeface="Calibri (MS)"/>
              </a:rPr>
              <a:t>NICE</a:t>
            </a:r>
            <a:r>
              <a:rPr lang="en-US" sz="1800" u="none" strike="noStrike" dirty="0">
                <a:solidFill>
                  <a:srgbClr val="00134C"/>
                </a:solidFill>
                <a:latin typeface="Calibri (MS)"/>
                <a:ea typeface="Calibri (MS)"/>
                <a:cs typeface="Calibri (MS)"/>
                <a:sym typeface="Calibri (MS)"/>
              </a:rPr>
              <a:t>, 2022).</a:t>
            </a:r>
          </a:p>
        </p:txBody>
      </p:sp>
      <p:grpSp>
        <p:nvGrpSpPr>
          <p:cNvPr id="88" name="Group 88"/>
          <p:cNvGrpSpPr/>
          <p:nvPr/>
        </p:nvGrpSpPr>
        <p:grpSpPr>
          <a:xfrm>
            <a:off x="12319247" y="5665413"/>
            <a:ext cx="5608398" cy="1111064"/>
            <a:chOff x="0" y="0"/>
            <a:chExt cx="20192010" cy="4000182"/>
          </a:xfrm>
        </p:grpSpPr>
        <p:sp>
          <p:nvSpPr>
            <p:cNvPr id="89" name="Freeform 89"/>
            <p:cNvSpPr/>
            <p:nvPr/>
          </p:nvSpPr>
          <p:spPr>
            <a:xfrm>
              <a:off x="0" y="0"/>
              <a:ext cx="20192009" cy="4000182"/>
            </a:xfrm>
            <a:custGeom>
              <a:avLst/>
              <a:gdLst/>
              <a:ahLst/>
              <a:cxnLst/>
              <a:rect l="l" t="t" r="r" b="b"/>
              <a:pathLst>
                <a:path w="20192009" h="4000182">
                  <a:moveTo>
                    <a:pt x="240381" y="0"/>
                  </a:moveTo>
                  <a:lnTo>
                    <a:pt x="19951629" y="0"/>
                  </a:lnTo>
                  <a:cubicBezTo>
                    <a:pt x="20084386" y="0"/>
                    <a:pt x="20192009" y="179094"/>
                    <a:pt x="20192009" y="400018"/>
                  </a:cubicBezTo>
                  <a:lnTo>
                    <a:pt x="20192009" y="3600164"/>
                  </a:lnTo>
                  <a:cubicBezTo>
                    <a:pt x="20192009" y="3821088"/>
                    <a:pt x="20084386" y="4000182"/>
                    <a:pt x="19951629" y="4000182"/>
                  </a:cubicBezTo>
                  <a:lnTo>
                    <a:pt x="240381" y="4000182"/>
                  </a:lnTo>
                  <a:cubicBezTo>
                    <a:pt x="107622" y="4000182"/>
                    <a:pt x="0" y="3821088"/>
                    <a:pt x="0" y="3600164"/>
                  </a:cubicBezTo>
                  <a:lnTo>
                    <a:pt x="0" y="400018"/>
                  </a:lnTo>
                  <a:cubicBezTo>
                    <a:pt x="0" y="179094"/>
                    <a:pt x="107622" y="0"/>
                    <a:pt x="240381" y="0"/>
                  </a:cubicBezTo>
                  <a:close/>
                </a:path>
              </a:pathLst>
            </a:custGeom>
            <a:solidFill>
              <a:srgbClr val="F5F0F0"/>
            </a:solidFill>
          </p:spPr>
          <p:txBody>
            <a:bodyPr/>
            <a:lstStyle/>
            <a:p>
              <a:endParaRPr lang="en-US"/>
            </a:p>
          </p:txBody>
        </p:sp>
        <p:sp>
          <p:nvSpPr>
            <p:cNvPr id="90" name="TextBox 90"/>
            <p:cNvSpPr txBox="1"/>
            <p:nvPr/>
          </p:nvSpPr>
          <p:spPr>
            <a:xfrm>
              <a:off x="0" y="-38100"/>
              <a:ext cx="20192010" cy="4038282"/>
            </a:xfrm>
            <a:prstGeom prst="rect">
              <a:avLst/>
            </a:prstGeom>
          </p:spPr>
          <p:txBody>
            <a:bodyPr lIns="50800" tIns="50800" rIns="50800" bIns="50800" rtlCol="0" anchor="ctr"/>
            <a:lstStyle/>
            <a:p>
              <a:pPr algn="l">
                <a:lnSpc>
                  <a:spcPts val="1679"/>
                </a:lnSpc>
              </a:pPr>
              <a:endParaRPr/>
            </a:p>
          </p:txBody>
        </p:sp>
      </p:grpSp>
      <p:sp>
        <p:nvSpPr>
          <p:cNvPr id="91" name="TextBox 91"/>
          <p:cNvSpPr txBox="1"/>
          <p:nvPr/>
        </p:nvSpPr>
        <p:spPr>
          <a:xfrm>
            <a:off x="13163550" y="5683884"/>
            <a:ext cx="4610100" cy="1107996"/>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Sustainable quality improvement requires a whole-system approach that addresses the causes, not just the consequences (</a:t>
            </a:r>
            <a:r>
              <a:rPr lang="en-US" sz="1800" u="none" strike="noStrike" dirty="0" err="1">
                <a:solidFill>
                  <a:srgbClr val="00134C"/>
                </a:solidFill>
                <a:latin typeface="Calibri (MS)"/>
                <a:ea typeface="Calibri (MS)"/>
                <a:cs typeface="Calibri (MS)"/>
                <a:sym typeface="Calibri (MS)"/>
              </a:rPr>
              <a:t>Batalden</a:t>
            </a:r>
            <a:r>
              <a:rPr lang="en-US" sz="1800" u="none" strike="noStrike" dirty="0">
                <a:solidFill>
                  <a:srgbClr val="00134C"/>
                </a:solidFill>
                <a:latin typeface="Calibri (MS)"/>
                <a:ea typeface="Calibri (MS)"/>
                <a:cs typeface="Calibri (MS)"/>
                <a:sym typeface="Calibri (MS)"/>
              </a:rPr>
              <a:t> et al., 2021).</a:t>
            </a:r>
          </a:p>
        </p:txBody>
      </p:sp>
      <p:grpSp>
        <p:nvGrpSpPr>
          <p:cNvPr id="92" name="Group 92"/>
          <p:cNvGrpSpPr/>
          <p:nvPr/>
        </p:nvGrpSpPr>
        <p:grpSpPr>
          <a:xfrm>
            <a:off x="12486522" y="2596140"/>
            <a:ext cx="571500" cy="590550"/>
            <a:chOff x="0" y="0"/>
            <a:chExt cx="762000" cy="787400"/>
          </a:xfrm>
        </p:grpSpPr>
        <p:sp>
          <p:nvSpPr>
            <p:cNvPr id="93" name="Freeform 93"/>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6"/>
              <a:stretch>
                <a:fillRect/>
              </a:stretch>
            </a:blipFill>
          </p:spPr>
          <p:txBody>
            <a:bodyPr/>
            <a:lstStyle/>
            <a:p>
              <a:endParaRPr lang="en-US"/>
            </a:p>
          </p:txBody>
        </p:sp>
      </p:grpSp>
      <p:grpSp>
        <p:nvGrpSpPr>
          <p:cNvPr id="94" name="Group 94"/>
          <p:cNvGrpSpPr/>
          <p:nvPr/>
        </p:nvGrpSpPr>
        <p:grpSpPr>
          <a:xfrm>
            <a:off x="12486522" y="3660251"/>
            <a:ext cx="571500" cy="590550"/>
            <a:chOff x="0" y="0"/>
            <a:chExt cx="762000" cy="787400"/>
          </a:xfrm>
        </p:grpSpPr>
        <p:sp>
          <p:nvSpPr>
            <p:cNvPr id="95" name="Freeform 95"/>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7"/>
              <a:stretch>
                <a:fillRect/>
              </a:stretch>
            </a:blipFill>
          </p:spPr>
          <p:txBody>
            <a:bodyPr/>
            <a:lstStyle/>
            <a:p>
              <a:endParaRPr lang="en-US"/>
            </a:p>
          </p:txBody>
        </p:sp>
      </p:grpSp>
      <p:grpSp>
        <p:nvGrpSpPr>
          <p:cNvPr id="96" name="Group 96"/>
          <p:cNvGrpSpPr/>
          <p:nvPr/>
        </p:nvGrpSpPr>
        <p:grpSpPr>
          <a:xfrm>
            <a:off x="12486522" y="4809232"/>
            <a:ext cx="571500" cy="590550"/>
            <a:chOff x="0" y="0"/>
            <a:chExt cx="762000" cy="787400"/>
          </a:xfrm>
        </p:grpSpPr>
        <p:sp>
          <p:nvSpPr>
            <p:cNvPr id="97" name="Freeform 97"/>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8"/>
              <a:stretch>
                <a:fillRect/>
              </a:stretch>
            </a:blipFill>
          </p:spPr>
          <p:txBody>
            <a:bodyPr/>
            <a:lstStyle/>
            <a:p>
              <a:endParaRPr lang="en-US"/>
            </a:p>
          </p:txBody>
        </p:sp>
      </p:grpSp>
      <p:grpSp>
        <p:nvGrpSpPr>
          <p:cNvPr id="98" name="Group 98"/>
          <p:cNvGrpSpPr/>
          <p:nvPr/>
        </p:nvGrpSpPr>
        <p:grpSpPr>
          <a:xfrm>
            <a:off x="12486522" y="5874963"/>
            <a:ext cx="571500" cy="590550"/>
            <a:chOff x="0" y="0"/>
            <a:chExt cx="762000" cy="787400"/>
          </a:xfrm>
        </p:grpSpPr>
        <p:sp>
          <p:nvSpPr>
            <p:cNvPr id="99" name="Freeform 99"/>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9"/>
              <a:stretch>
                <a:fillRect/>
              </a:stretch>
            </a:blipFill>
          </p:spPr>
          <p:txBody>
            <a:bodyPr/>
            <a:lstStyle/>
            <a:p>
              <a:endParaRPr lang="en-US"/>
            </a:p>
          </p:txBody>
        </p:sp>
      </p:grpSp>
      <p:sp>
        <p:nvSpPr>
          <p:cNvPr id="100" name="TextBox 100"/>
          <p:cNvSpPr txBox="1"/>
          <p:nvPr/>
        </p:nvSpPr>
        <p:spPr>
          <a:xfrm>
            <a:off x="13181772" y="6855367"/>
            <a:ext cx="4764923" cy="377844"/>
          </a:xfrm>
          <a:prstGeom prst="rect">
            <a:avLst/>
          </a:prstGeom>
        </p:spPr>
        <p:txBody>
          <a:bodyPr lIns="0" tIns="0" rIns="0" bIns="0" rtlCol="0" anchor="t">
            <a:spAutoFit/>
          </a:bodyPr>
          <a:lstStyle/>
          <a:p>
            <a:pPr algn="l">
              <a:lnSpc>
                <a:spcPts val="2800"/>
              </a:lnSpc>
            </a:pPr>
            <a:r>
              <a:rPr lang="en-US" sz="2000" b="1">
                <a:solidFill>
                  <a:srgbClr val="00134C"/>
                </a:solidFill>
                <a:latin typeface="Calibri (MS) Bold"/>
                <a:ea typeface="Calibri (MS) Bold"/>
                <a:cs typeface="Calibri (MS) Bold"/>
                <a:sym typeface="Calibri (MS) Bold"/>
              </a:rPr>
              <a:t>Overall Implication</a:t>
            </a:r>
          </a:p>
        </p:txBody>
      </p:sp>
      <p:sp>
        <p:nvSpPr>
          <p:cNvPr id="101" name="TextBox 101"/>
          <p:cNvSpPr txBox="1"/>
          <p:nvPr/>
        </p:nvSpPr>
        <p:spPr>
          <a:xfrm>
            <a:off x="13182600" y="7429500"/>
            <a:ext cx="4610100" cy="1384995"/>
          </a:xfrm>
          <a:prstGeom prst="rect">
            <a:avLst/>
          </a:prstGeom>
        </p:spPr>
        <p:txBody>
          <a:bodyPr lIns="0" tIns="0" rIns="0" bIns="0" rtlCol="0" anchor="t">
            <a:spAutoFit/>
          </a:bodyPr>
          <a:lstStyle/>
          <a:p>
            <a:pPr lvl="0" algn="just">
              <a:spcBef>
                <a:spcPct val="0"/>
              </a:spcBef>
            </a:pPr>
            <a:r>
              <a:rPr lang="en-US" sz="1800" u="none" strike="noStrike" dirty="0">
                <a:solidFill>
                  <a:srgbClr val="00134C"/>
                </a:solidFill>
                <a:latin typeface="Calibri (MS)"/>
                <a:ea typeface="Calibri (MS)"/>
                <a:cs typeface="Calibri (MS)"/>
                <a:sym typeface="Calibri (MS)"/>
              </a:rPr>
              <a:t>The scale and nature of the impact show that quality assurance is not only a regulatory requirement but a moral and professional obligation to protect patients, support staff and maintain public trust (</a:t>
            </a:r>
            <a:r>
              <a:rPr lang="en-US" dirty="0" err="1">
                <a:solidFill>
                  <a:srgbClr val="00134C"/>
                </a:solidFill>
                <a:latin typeface="Calibri (MS)"/>
                <a:ea typeface="Calibri (MS)"/>
                <a:cs typeface="Calibri (MS)"/>
                <a:sym typeface="Calibri (MS)"/>
              </a:rPr>
              <a:t>Batalden</a:t>
            </a:r>
            <a:r>
              <a:rPr lang="en-US" dirty="0">
                <a:solidFill>
                  <a:srgbClr val="00134C"/>
                </a:solidFill>
                <a:latin typeface="Calibri (MS)"/>
                <a:ea typeface="Calibri (MS)"/>
                <a:cs typeface="Calibri (MS)"/>
                <a:sym typeface="Calibri (MS)"/>
              </a:rPr>
              <a:t> et al., 2021</a:t>
            </a:r>
            <a:r>
              <a:rPr lang="en-US" sz="1800" u="none" strike="noStrike" dirty="0">
                <a:solidFill>
                  <a:srgbClr val="00134C"/>
                </a:solidFill>
                <a:latin typeface="Calibri (MS)"/>
                <a:ea typeface="Calibri (MS)"/>
                <a:cs typeface="Calibri (MS)"/>
                <a:sym typeface="Calibri (MS)"/>
              </a:rPr>
              <a:t>).</a:t>
            </a:r>
          </a:p>
        </p:txBody>
      </p:sp>
      <p:grpSp>
        <p:nvGrpSpPr>
          <p:cNvPr id="102" name="Group 102"/>
          <p:cNvGrpSpPr/>
          <p:nvPr/>
        </p:nvGrpSpPr>
        <p:grpSpPr>
          <a:xfrm>
            <a:off x="12418972" y="7297382"/>
            <a:ext cx="664941" cy="664941"/>
            <a:chOff x="0" y="0"/>
            <a:chExt cx="1524000" cy="1524000"/>
          </a:xfrm>
        </p:grpSpPr>
        <p:sp>
          <p:nvSpPr>
            <p:cNvPr id="103" name="Freeform 103"/>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00134C"/>
            </a:solidFill>
          </p:spPr>
          <p:txBody>
            <a:bodyPr/>
            <a:lstStyle/>
            <a:p>
              <a:endParaRPr lang="en-US"/>
            </a:p>
          </p:txBody>
        </p:sp>
        <p:sp>
          <p:nvSpPr>
            <p:cNvPr id="104" name="TextBox 104"/>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105" name="Freeform 105"/>
          <p:cNvSpPr/>
          <p:nvPr/>
        </p:nvSpPr>
        <p:spPr>
          <a:xfrm>
            <a:off x="12585207" y="7463617"/>
            <a:ext cx="332470" cy="332470"/>
          </a:xfrm>
          <a:custGeom>
            <a:avLst/>
            <a:gdLst/>
            <a:ahLst/>
            <a:cxnLst/>
            <a:rect l="l" t="t" r="r" b="b"/>
            <a:pathLst>
              <a:path w="332470" h="332470">
                <a:moveTo>
                  <a:pt x="0" y="0"/>
                </a:moveTo>
                <a:lnTo>
                  <a:pt x="332470" y="0"/>
                </a:lnTo>
                <a:lnTo>
                  <a:pt x="332470" y="332470"/>
                </a:lnTo>
                <a:lnTo>
                  <a:pt x="0" y="332470"/>
                </a:lnTo>
                <a:lnTo>
                  <a:pt x="0" y="0"/>
                </a:lnTo>
                <a:close/>
              </a:path>
            </a:pathLst>
          </a:custGeom>
          <a:blipFill>
            <a:blip r:embed="rId20"/>
            <a:stretch>
              <a:fillRect/>
            </a:stretch>
          </a:blipFill>
        </p:spPr>
        <p:txBody>
          <a:bodyPr/>
          <a:lstStyle/>
          <a:p>
            <a:endParaRPr lang="en-US"/>
          </a:p>
        </p:txBody>
      </p:sp>
      <p:sp>
        <p:nvSpPr>
          <p:cNvPr id="106" name="Freeform 106"/>
          <p:cNvSpPr/>
          <p:nvPr/>
        </p:nvSpPr>
        <p:spPr>
          <a:xfrm>
            <a:off x="75966" y="9050132"/>
            <a:ext cx="18045347" cy="1083260"/>
          </a:xfrm>
          <a:custGeom>
            <a:avLst/>
            <a:gdLst/>
            <a:ahLst/>
            <a:cxnLst/>
            <a:rect l="l" t="t" r="r" b="b"/>
            <a:pathLst>
              <a:path w="18045347" h="1083260">
                <a:moveTo>
                  <a:pt x="0" y="0"/>
                </a:moveTo>
                <a:lnTo>
                  <a:pt x="18045347" y="0"/>
                </a:lnTo>
                <a:lnTo>
                  <a:pt x="18045347" y="1083260"/>
                </a:lnTo>
                <a:lnTo>
                  <a:pt x="0" y="1083260"/>
                </a:lnTo>
                <a:lnTo>
                  <a:pt x="0" y="0"/>
                </a:lnTo>
                <a:close/>
              </a:path>
            </a:pathLst>
          </a:custGeom>
          <a:blipFill>
            <a:blip r:embed="rId21"/>
            <a:stretch>
              <a:fillRect t="-330650" b="-335634"/>
            </a:stretch>
          </a:blipFill>
        </p:spPr>
        <p:txBody>
          <a:bodyPr/>
          <a:lstStyle/>
          <a:p>
            <a:endParaRPr lang="en-US"/>
          </a:p>
        </p:txBody>
      </p:sp>
      <p:sp>
        <p:nvSpPr>
          <p:cNvPr id="107" name="TextBox 107"/>
          <p:cNvSpPr txBox="1"/>
          <p:nvPr/>
        </p:nvSpPr>
        <p:spPr>
          <a:xfrm>
            <a:off x="1157288" y="9308697"/>
            <a:ext cx="5016606" cy="406508"/>
          </a:xfrm>
          <a:prstGeom prst="rect">
            <a:avLst/>
          </a:prstGeom>
        </p:spPr>
        <p:txBody>
          <a:bodyPr lIns="0" tIns="0" rIns="0" bIns="0" rtlCol="0" anchor="t">
            <a:spAutoFit/>
          </a:bodyPr>
          <a:lstStyle/>
          <a:p>
            <a:pPr algn="l">
              <a:lnSpc>
                <a:spcPts val="2904"/>
              </a:lnSpc>
            </a:pPr>
            <a:r>
              <a:rPr lang="en-US" sz="2400" b="1" spc="-24">
                <a:solidFill>
                  <a:srgbClr val="FFFFFF"/>
                </a:solidFill>
                <a:latin typeface="Calibri (MS) Bold"/>
                <a:ea typeface="Calibri (MS) Bold"/>
                <a:cs typeface="Calibri (MS) Bold"/>
                <a:sym typeface="Calibri (MS) Bold"/>
              </a:rPr>
              <a:t>Key Take-Home Message</a:t>
            </a:r>
          </a:p>
        </p:txBody>
      </p:sp>
      <p:sp>
        <p:nvSpPr>
          <p:cNvPr id="108" name="TextBox 108"/>
          <p:cNvSpPr txBox="1"/>
          <p:nvPr/>
        </p:nvSpPr>
        <p:spPr>
          <a:xfrm>
            <a:off x="4743450" y="9107282"/>
            <a:ext cx="8734425" cy="838144"/>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FFFFFF"/>
                </a:solidFill>
                <a:latin typeface="Calibri (MS)"/>
                <a:ea typeface="Calibri (MS)"/>
                <a:cs typeface="Calibri (MS)"/>
                <a:sym typeface="Calibri (MS)"/>
              </a:rPr>
              <a:t>The Lucy Letby case illustrates how weaknesses across multiple domains can align to produce catastrophic outcomes. Strengthening quality assurance protects patients, supports staff and ensures the sustainability of healthcare services (Batalden et al., 2021).</a:t>
            </a:r>
          </a:p>
        </p:txBody>
      </p:sp>
      <p:sp>
        <p:nvSpPr>
          <p:cNvPr id="109" name="Freeform 109"/>
          <p:cNvSpPr/>
          <p:nvPr/>
        </p:nvSpPr>
        <p:spPr>
          <a:xfrm>
            <a:off x="4214837" y="9117364"/>
            <a:ext cx="428577" cy="868385"/>
          </a:xfrm>
          <a:custGeom>
            <a:avLst/>
            <a:gdLst/>
            <a:ahLst/>
            <a:cxnLst/>
            <a:rect l="l" t="t" r="r" b="b"/>
            <a:pathLst>
              <a:path w="428577" h="868385">
                <a:moveTo>
                  <a:pt x="0" y="0"/>
                </a:moveTo>
                <a:lnTo>
                  <a:pt x="428576" y="0"/>
                </a:lnTo>
                <a:lnTo>
                  <a:pt x="428576" y="868385"/>
                </a:lnTo>
                <a:lnTo>
                  <a:pt x="0" y="868385"/>
                </a:lnTo>
                <a:lnTo>
                  <a:pt x="0" y="0"/>
                </a:lnTo>
                <a:close/>
              </a:path>
            </a:pathLst>
          </a:custGeom>
          <a:blipFill>
            <a:blip r:embed="rId22"/>
            <a:stretch>
              <a:fillRect t="-314954" b="-314954"/>
            </a:stretch>
          </a:blipFill>
        </p:spPr>
        <p:txBody>
          <a:bodyPr/>
          <a:lstStyle/>
          <a:p>
            <a:endParaRPr lang="en-US"/>
          </a:p>
        </p:txBody>
      </p:sp>
      <p:sp>
        <p:nvSpPr>
          <p:cNvPr id="110" name="Freeform 110"/>
          <p:cNvSpPr/>
          <p:nvPr/>
        </p:nvSpPr>
        <p:spPr>
          <a:xfrm>
            <a:off x="13582650" y="9117364"/>
            <a:ext cx="428577" cy="868385"/>
          </a:xfrm>
          <a:custGeom>
            <a:avLst/>
            <a:gdLst/>
            <a:ahLst/>
            <a:cxnLst/>
            <a:rect l="l" t="t" r="r" b="b"/>
            <a:pathLst>
              <a:path w="428577" h="868385">
                <a:moveTo>
                  <a:pt x="0" y="0"/>
                </a:moveTo>
                <a:lnTo>
                  <a:pt x="428577" y="0"/>
                </a:lnTo>
                <a:lnTo>
                  <a:pt x="428577" y="868385"/>
                </a:lnTo>
                <a:lnTo>
                  <a:pt x="0" y="868385"/>
                </a:lnTo>
                <a:lnTo>
                  <a:pt x="0" y="0"/>
                </a:lnTo>
                <a:close/>
              </a:path>
            </a:pathLst>
          </a:custGeom>
          <a:blipFill>
            <a:blip r:embed="rId23"/>
            <a:stretch>
              <a:fillRect t="-314954" b="-314954"/>
            </a:stretch>
          </a:blipFill>
        </p:spPr>
        <p:txBody>
          <a:bodyPr/>
          <a:lstStyle/>
          <a:p>
            <a:endParaRPr lang="en-US"/>
          </a:p>
        </p:txBody>
      </p:sp>
      <p:sp>
        <p:nvSpPr>
          <p:cNvPr id="111" name="TextBox 111"/>
          <p:cNvSpPr txBox="1"/>
          <p:nvPr/>
        </p:nvSpPr>
        <p:spPr>
          <a:xfrm>
            <a:off x="14026555" y="9156626"/>
            <a:ext cx="1714340"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Protect patients</a:t>
            </a:r>
          </a:p>
        </p:txBody>
      </p:sp>
      <p:sp>
        <p:nvSpPr>
          <p:cNvPr id="112" name="TextBox 112"/>
          <p:cNvSpPr txBox="1"/>
          <p:nvPr/>
        </p:nvSpPr>
        <p:spPr>
          <a:xfrm>
            <a:off x="14011227" y="9603006"/>
            <a:ext cx="1378875"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Support staff</a:t>
            </a:r>
          </a:p>
        </p:txBody>
      </p:sp>
      <p:sp>
        <p:nvSpPr>
          <p:cNvPr id="113" name="TextBox 113"/>
          <p:cNvSpPr txBox="1"/>
          <p:nvPr/>
        </p:nvSpPr>
        <p:spPr>
          <a:xfrm>
            <a:off x="15964929" y="9156626"/>
            <a:ext cx="2923346"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Strengthen systems</a:t>
            </a:r>
          </a:p>
        </p:txBody>
      </p:sp>
      <p:sp>
        <p:nvSpPr>
          <p:cNvPr id="114" name="TextBox 114"/>
          <p:cNvSpPr txBox="1"/>
          <p:nvPr/>
        </p:nvSpPr>
        <p:spPr>
          <a:xfrm>
            <a:off x="15964929" y="9603006"/>
            <a:ext cx="2923346"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Restore public trust</a:t>
            </a:r>
          </a:p>
        </p:txBody>
      </p:sp>
      <p:sp>
        <p:nvSpPr>
          <p:cNvPr id="115" name="Freeform 115"/>
          <p:cNvSpPr/>
          <p:nvPr/>
        </p:nvSpPr>
        <p:spPr>
          <a:xfrm>
            <a:off x="13716645" y="9194726"/>
            <a:ext cx="190928" cy="227049"/>
          </a:xfrm>
          <a:custGeom>
            <a:avLst/>
            <a:gdLst/>
            <a:ahLst/>
            <a:cxnLst/>
            <a:rect l="l" t="t" r="r" b="b"/>
            <a:pathLst>
              <a:path w="190928" h="227049">
                <a:moveTo>
                  <a:pt x="0" y="0"/>
                </a:moveTo>
                <a:lnTo>
                  <a:pt x="190927" y="0"/>
                </a:lnTo>
                <a:lnTo>
                  <a:pt x="190927" y="227049"/>
                </a:lnTo>
                <a:lnTo>
                  <a:pt x="0" y="227049"/>
                </a:lnTo>
                <a:lnTo>
                  <a:pt x="0" y="0"/>
                </a:lnTo>
                <a:close/>
              </a:path>
            </a:pathLst>
          </a:custGeom>
          <a:blipFill>
            <a:blip r:embed="rId24"/>
            <a:stretch>
              <a:fillRect/>
            </a:stretch>
          </a:blipFill>
        </p:spPr>
        <p:txBody>
          <a:bodyPr/>
          <a:lstStyle/>
          <a:p>
            <a:endParaRPr lang="en-US"/>
          </a:p>
        </p:txBody>
      </p:sp>
      <p:sp>
        <p:nvSpPr>
          <p:cNvPr id="116" name="Freeform 116"/>
          <p:cNvSpPr/>
          <p:nvPr/>
        </p:nvSpPr>
        <p:spPr>
          <a:xfrm>
            <a:off x="13716645" y="9659900"/>
            <a:ext cx="190928" cy="227049"/>
          </a:xfrm>
          <a:custGeom>
            <a:avLst/>
            <a:gdLst/>
            <a:ahLst/>
            <a:cxnLst/>
            <a:rect l="l" t="t" r="r" b="b"/>
            <a:pathLst>
              <a:path w="190928" h="227049">
                <a:moveTo>
                  <a:pt x="0" y="0"/>
                </a:moveTo>
                <a:lnTo>
                  <a:pt x="190927" y="0"/>
                </a:lnTo>
                <a:lnTo>
                  <a:pt x="190927" y="227049"/>
                </a:lnTo>
                <a:lnTo>
                  <a:pt x="0" y="227049"/>
                </a:lnTo>
                <a:lnTo>
                  <a:pt x="0" y="0"/>
                </a:lnTo>
                <a:close/>
              </a:path>
            </a:pathLst>
          </a:custGeom>
          <a:blipFill>
            <a:blip r:embed="rId24"/>
            <a:stretch>
              <a:fillRect/>
            </a:stretch>
          </a:blipFill>
        </p:spPr>
        <p:txBody>
          <a:bodyPr/>
          <a:lstStyle/>
          <a:p>
            <a:endParaRPr lang="en-US"/>
          </a:p>
        </p:txBody>
      </p:sp>
      <p:sp>
        <p:nvSpPr>
          <p:cNvPr id="117" name="Freeform 117"/>
          <p:cNvSpPr/>
          <p:nvPr/>
        </p:nvSpPr>
        <p:spPr>
          <a:xfrm>
            <a:off x="15712320" y="9175726"/>
            <a:ext cx="190928" cy="227049"/>
          </a:xfrm>
          <a:custGeom>
            <a:avLst/>
            <a:gdLst/>
            <a:ahLst/>
            <a:cxnLst/>
            <a:rect l="l" t="t" r="r" b="b"/>
            <a:pathLst>
              <a:path w="190928" h="227049">
                <a:moveTo>
                  <a:pt x="0" y="0"/>
                </a:moveTo>
                <a:lnTo>
                  <a:pt x="190928" y="0"/>
                </a:lnTo>
                <a:lnTo>
                  <a:pt x="190928" y="227049"/>
                </a:lnTo>
                <a:lnTo>
                  <a:pt x="0" y="227049"/>
                </a:lnTo>
                <a:lnTo>
                  <a:pt x="0" y="0"/>
                </a:lnTo>
                <a:close/>
              </a:path>
            </a:pathLst>
          </a:custGeom>
          <a:blipFill>
            <a:blip r:embed="rId24"/>
            <a:stretch>
              <a:fillRect/>
            </a:stretch>
          </a:blipFill>
        </p:spPr>
        <p:txBody>
          <a:bodyPr/>
          <a:lstStyle/>
          <a:p>
            <a:endParaRPr lang="en-US"/>
          </a:p>
        </p:txBody>
      </p:sp>
      <p:sp>
        <p:nvSpPr>
          <p:cNvPr id="118" name="Freeform 118"/>
          <p:cNvSpPr/>
          <p:nvPr/>
        </p:nvSpPr>
        <p:spPr>
          <a:xfrm>
            <a:off x="15712320" y="9659900"/>
            <a:ext cx="190928" cy="227049"/>
          </a:xfrm>
          <a:custGeom>
            <a:avLst/>
            <a:gdLst/>
            <a:ahLst/>
            <a:cxnLst/>
            <a:rect l="l" t="t" r="r" b="b"/>
            <a:pathLst>
              <a:path w="190928" h="227049">
                <a:moveTo>
                  <a:pt x="0" y="0"/>
                </a:moveTo>
                <a:lnTo>
                  <a:pt x="190928" y="0"/>
                </a:lnTo>
                <a:lnTo>
                  <a:pt x="190928" y="227049"/>
                </a:lnTo>
                <a:lnTo>
                  <a:pt x="0" y="227049"/>
                </a:lnTo>
                <a:lnTo>
                  <a:pt x="0" y="0"/>
                </a:lnTo>
                <a:close/>
              </a:path>
            </a:pathLst>
          </a:custGeom>
          <a:blipFill>
            <a:blip r:embed="rId24"/>
            <a:stretch>
              <a:fillRect/>
            </a:stretch>
          </a:blipFill>
        </p:spPr>
        <p:txBody>
          <a:bodyPr/>
          <a:lstStyle/>
          <a:p>
            <a:endParaRPr lang="en-US"/>
          </a:p>
        </p:txBody>
      </p:sp>
      <p:grpSp>
        <p:nvGrpSpPr>
          <p:cNvPr id="119" name="Group 119"/>
          <p:cNvGrpSpPr/>
          <p:nvPr/>
        </p:nvGrpSpPr>
        <p:grpSpPr>
          <a:xfrm>
            <a:off x="309471" y="2625518"/>
            <a:ext cx="890679" cy="920368"/>
            <a:chOff x="0" y="0"/>
            <a:chExt cx="762000" cy="787400"/>
          </a:xfrm>
        </p:grpSpPr>
        <p:sp>
          <p:nvSpPr>
            <p:cNvPr id="120" name="Freeform 120"/>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9"/>
              <a:stretch>
                <a:fillRect/>
              </a:stretch>
            </a:blipFill>
          </p:spPr>
          <p:txBody>
            <a:bodyPr/>
            <a:lstStyle/>
            <a:p>
              <a:endParaRPr lang="en-US"/>
            </a:p>
          </p:txBody>
        </p:sp>
      </p:grpSp>
      <p:grpSp>
        <p:nvGrpSpPr>
          <p:cNvPr id="121" name="Group 121"/>
          <p:cNvGrpSpPr/>
          <p:nvPr/>
        </p:nvGrpSpPr>
        <p:grpSpPr>
          <a:xfrm>
            <a:off x="4355553" y="2637062"/>
            <a:ext cx="908824" cy="908824"/>
            <a:chOff x="0" y="0"/>
            <a:chExt cx="1524000" cy="1524000"/>
          </a:xfrm>
        </p:grpSpPr>
        <p:sp>
          <p:nvSpPr>
            <p:cNvPr id="122" name="Freeform 122"/>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00134C"/>
            </a:solidFill>
          </p:spPr>
          <p:txBody>
            <a:bodyPr/>
            <a:lstStyle/>
            <a:p>
              <a:endParaRPr lang="en-US"/>
            </a:p>
          </p:txBody>
        </p:sp>
        <p:sp>
          <p:nvSpPr>
            <p:cNvPr id="123" name="TextBox 123"/>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124" name="Freeform 124"/>
          <p:cNvSpPr/>
          <p:nvPr/>
        </p:nvSpPr>
        <p:spPr>
          <a:xfrm>
            <a:off x="4563709" y="2864268"/>
            <a:ext cx="454412" cy="454412"/>
          </a:xfrm>
          <a:custGeom>
            <a:avLst/>
            <a:gdLst/>
            <a:ahLst/>
            <a:cxnLst/>
            <a:rect l="l" t="t" r="r" b="b"/>
            <a:pathLst>
              <a:path w="454412" h="454412">
                <a:moveTo>
                  <a:pt x="0" y="0"/>
                </a:moveTo>
                <a:lnTo>
                  <a:pt x="454412" y="0"/>
                </a:lnTo>
                <a:lnTo>
                  <a:pt x="454412" y="454412"/>
                </a:lnTo>
                <a:lnTo>
                  <a:pt x="0" y="454412"/>
                </a:lnTo>
                <a:lnTo>
                  <a:pt x="0" y="0"/>
                </a:lnTo>
                <a:close/>
              </a:path>
            </a:pathLst>
          </a:custGeom>
          <a:blipFill>
            <a:blip r:embed="rId20"/>
            <a:stretch>
              <a:fillRect/>
            </a:stretch>
          </a:blipFill>
        </p:spPr>
        <p:txBody>
          <a:bodyPr/>
          <a:lstStyle/>
          <a:p>
            <a:endParaRPr lang="en-US"/>
          </a:p>
        </p:txBody>
      </p:sp>
      <p:grpSp>
        <p:nvGrpSpPr>
          <p:cNvPr id="125" name="Group 125"/>
          <p:cNvGrpSpPr/>
          <p:nvPr/>
        </p:nvGrpSpPr>
        <p:grpSpPr>
          <a:xfrm>
            <a:off x="8421394" y="2748375"/>
            <a:ext cx="797512" cy="797512"/>
            <a:chOff x="0" y="0"/>
            <a:chExt cx="2540000" cy="2540000"/>
          </a:xfrm>
        </p:grpSpPr>
        <p:sp>
          <p:nvSpPr>
            <p:cNvPr id="126" name="Freeform 126"/>
            <p:cNvSpPr/>
            <p:nvPr/>
          </p:nvSpPr>
          <p:spPr>
            <a:xfrm>
              <a:off x="0" y="0"/>
              <a:ext cx="2540000" cy="2540000"/>
            </a:xfrm>
            <a:custGeom>
              <a:avLst/>
              <a:gdLst/>
              <a:ahLst/>
              <a:cxnLst/>
              <a:rect l="l" t="t" r="r" b="b"/>
              <a:pathLst>
                <a:path w="2540000" h="2540000">
                  <a:moveTo>
                    <a:pt x="1270000" y="0"/>
                  </a:moveTo>
                  <a:cubicBezTo>
                    <a:pt x="568598" y="0"/>
                    <a:pt x="0" y="568598"/>
                    <a:pt x="0" y="1270000"/>
                  </a:cubicBezTo>
                  <a:cubicBezTo>
                    <a:pt x="0" y="1971402"/>
                    <a:pt x="568598" y="2540000"/>
                    <a:pt x="1270000" y="2540000"/>
                  </a:cubicBezTo>
                  <a:cubicBezTo>
                    <a:pt x="1971402" y="2540000"/>
                    <a:pt x="2540000" y="1971402"/>
                    <a:pt x="2540000" y="1270000"/>
                  </a:cubicBezTo>
                  <a:cubicBezTo>
                    <a:pt x="2540000" y="568598"/>
                    <a:pt x="1971402" y="0"/>
                    <a:pt x="1270000" y="0"/>
                  </a:cubicBezTo>
                  <a:close/>
                </a:path>
              </a:pathLst>
            </a:custGeom>
            <a:solidFill>
              <a:srgbClr val="660000"/>
            </a:solidFill>
          </p:spPr>
          <p:txBody>
            <a:bodyPr/>
            <a:lstStyle/>
            <a:p>
              <a:endParaRPr lang="en-US"/>
            </a:p>
          </p:txBody>
        </p:sp>
        <p:sp>
          <p:nvSpPr>
            <p:cNvPr id="127" name="TextBox 127"/>
            <p:cNvSpPr txBox="1"/>
            <p:nvPr/>
          </p:nvSpPr>
          <p:spPr>
            <a:xfrm>
              <a:off x="0" y="-38100"/>
              <a:ext cx="2540000" cy="2578100"/>
            </a:xfrm>
            <a:prstGeom prst="rect">
              <a:avLst/>
            </a:prstGeom>
          </p:spPr>
          <p:txBody>
            <a:bodyPr lIns="50800" tIns="50800" rIns="50800" bIns="50800" rtlCol="0" anchor="ctr"/>
            <a:lstStyle/>
            <a:p>
              <a:pPr algn="l">
                <a:lnSpc>
                  <a:spcPts val="1679"/>
                </a:lnSpc>
              </a:pPr>
              <a:endParaRPr/>
            </a:p>
          </p:txBody>
        </p:sp>
      </p:grpSp>
      <p:sp>
        <p:nvSpPr>
          <p:cNvPr id="128" name="TextBox 128"/>
          <p:cNvSpPr txBox="1"/>
          <p:nvPr/>
        </p:nvSpPr>
        <p:spPr>
          <a:xfrm>
            <a:off x="8391525" y="2541404"/>
            <a:ext cx="797512" cy="1000217"/>
          </a:xfrm>
          <a:prstGeom prst="rect">
            <a:avLst/>
          </a:prstGeom>
        </p:spPr>
        <p:txBody>
          <a:bodyPr lIns="0" tIns="0" rIns="0" bIns="0" rtlCol="0" anchor="t">
            <a:spAutoFit/>
          </a:bodyPr>
          <a:lstStyle/>
          <a:p>
            <a:pPr algn="ctr">
              <a:lnSpc>
                <a:spcPts val="7345"/>
              </a:lnSpc>
            </a:pPr>
            <a:r>
              <a:rPr lang="en-US" sz="5247">
                <a:solidFill>
                  <a:srgbClr val="FFFFFF"/>
                </a:solidFill>
                <a:latin typeface="Calibri (MS)"/>
                <a:ea typeface="Calibri (MS)"/>
                <a:cs typeface="Calibri (MS)"/>
                <a:sym typeface="Calibri (MS)"/>
              </a:rPr>
              <a:t>£</a:t>
            </a:r>
          </a:p>
        </p:txBody>
      </p:sp>
      <p:grpSp>
        <p:nvGrpSpPr>
          <p:cNvPr id="129" name="Group 129"/>
          <p:cNvGrpSpPr/>
          <p:nvPr/>
        </p:nvGrpSpPr>
        <p:grpSpPr>
          <a:xfrm>
            <a:off x="638175" y="5372100"/>
            <a:ext cx="3886200" cy="219075"/>
            <a:chOff x="0" y="0"/>
            <a:chExt cx="5181600" cy="292100"/>
          </a:xfrm>
        </p:grpSpPr>
        <p:sp>
          <p:nvSpPr>
            <p:cNvPr id="130" name="Freeform 130"/>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525" y="1905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t="-9055" b="-9055"/>
              </a:stretch>
            </a:blipFill>
          </p:spPr>
          <p:txBody>
            <a:bodyPr/>
            <a:lstStyle/>
            <a:p>
              <a:endParaRPr lang="en-US"/>
            </a:p>
          </p:txBody>
        </p:sp>
      </p:grpSp>
      <p:grpSp>
        <p:nvGrpSpPr>
          <p:cNvPr id="4" name="Group 4"/>
          <p:cNvGrpSpPr/>
          <p:nvPr/>
        </p:nvGrpSpPr>
        <p:grpSpPr>
          <a:xfrm>
            <a:off x="0" y="0"/>
            <a:ext cx="1828800" cy="793626"/>
            <a:chOff x="0" y="0"/>
            <a:chExt cx="2438400" cy="1058168"/>
          </a:xfrm>
        </p:grpSpPr>
        <p:sp>
          <p:nvSpPr>
            <p:cNvPr id="5" name="Freeform 5"/>
            <p:cNvSpPr/>
            <p:nvPr/>
          </p:nvSpPr>
          <p:spPr>
            <a:xfrm>
              <a:off x="0" y="0"/>
              <a:ext cx="2438400" cy="1058168"/>
            </a:xfrm>
            <a:custGeom>
              <a:avLst/>
              <a:gdLst/>
              <a:ahLst/>
              <a:cxnLst/>
              <a:rect l="l" t="t" r="r" b="b"/>
              <a:pathLst>
                <a:path w="2438400" h="1058168">
                  <a:moveTo>
                    <a:pt x="0" y="0"/>
                  </a:moveTo>
                  <a:lnTo>
                    <a:pt x="2438400" y="0"/>
                  </a:lnTo>
                  <a:lnTo>
                    <a:pt x="2438400" y="1058168"/>
                  </a:lnTo>
                  <a:lnTo>
                    <a:pt x="0" y="1058168"/>
                  </a:lnTo>
                  <a:close/>
                </a:path>
              </a:pathLst>
            </a:custGeom>
            <a:blipFill>
              <a:blip r:embed="rId3"/>
              <a:stretch>
                <a:fillRect t="-8902" b="-8902"/>
              </a:stretch>
            </a:blipFill>
          </p:spPr>
          <p:txBody>
            <a:bodyPr/>
            <a:lstStyle/>
            <a:p>
              <a:endParaRPr lang="en-US"/>
            </a:p>
          </p:txBody>
        </p:sp>
      </p:grpSp>
      <p:sp>
        <p:nvSpPr>
          <p:cNvPr id="6" name="TextBox 6"/>
          <p:cNvSpPr txBox="1"/>
          <p:nvPr/>
        </p:nvSpPr>
        <p:spPr>
          <a:xfrm>
            <a:off x="276225" y="209550"/>
            <a:ext cx="1095375" cy="302455"/>
          </a:xfrm>
          <a:prstGeom prst="rect">
            <a:avLst/>
          </a:prstGeom>
        </p:spPr>
        <p:txBody>
          <a:bodyPr lIns="0" tIns="0" rIns="0" bIns="0" rtlCol="0" anchor="t">
            <a:spAutoFit/>
          </a:bodyPr>
          <a:lstStyle/>
          <a:p>
            <a:pPr marL="0" lvl="0" indent="0" algn="ctr">
              <a:lnSpc>
                <a:spcPts val="2322"/>
              </a:lnSpc>
              <a:spcBef>
                <a:spcPct val="0"/>
              </a:spcBef>
            </a:pPr>
            <a:r>
              <a:rPr lang="en-US" sz="2400" b="1" u="none" strike="noStrike" dirty="0">
                <a:solidFill>
                  <a:srgbClr val="FFFFFF"/>
                </a:solidFill>
                <a:latin typeface="Calibri (MS)"/>
                <a:ea typeface="Calibri (MS)"/>
                <a:cs typeface="Calibri (MS)"/>
                <a:sym typeface="Calibri (MS)"/>
              </a:rPr>
              <a:t>Slide 9</a:t>
            </a:r>
          </a:p>
        </p:txBody>
      </p:sp>
      <p:sp>
        <p:nvSpPr>
          <p:cNvPr id="7" name="TextBox 7"/>
          <p:cNvSpPr txBox="1"/>
          <p:nvPr/>
        </p:nvSpPr>
        <p:spPr>
          <a:xfrm>
            <a:off x="1971675" y="76200"/>
            <a:ext cx="6562725" cy="1254051"/>
          </a:xfrm>
          <a:prstGeom prst="rect">
            <a:avLst/>
          </a:prstGeom>
        </p:spPr>
        <p:txBody>
          <a:bodyPr lIns="0" tIns="0" rIns="0" bIns="0" rtlCol="0" anchor="t">
            <a:spAutoFit/>
          </a:bodyPr>
          <a:lstStyle/>
          <a:p>
            <a:pPr marL="0" lvl="0" indent="0" algn="l">
              <a:lnSpc>
                <a:spcPts val="4599"/>
              </a:lnSpc>
              <a:spcBef>
                <a:spcPct val="0"/>
              </a:spcBef>
            </a:pPr>
            <a:r>
              <a:rPr lang="en-US" sz="3999" b="1" u="none" strike="noStrike">
                <a:solidFill>
                  <a:srgbClr val="00004D"/>
                </a:solidFill>
                <a:latin typeface="Calibri (MS) Bold"/>
                <a:ea typeface="Calibri (MS) Bold"/>
                <a:cs typeface="Calibri (MS) Bold"/>
                <a:sym typeface="Calibri (MS) Bold"/>
              </a:rPr>
              <a:t>Recommendations for Quality Improvement</a:t>
            </a:r>
          </a:p>
        </p:txBody>
      </p:sp>
      <p:grpSp>
        <p:nvGrpSpPr>
          <p:cNvPr id="8" name="Group 8"/>
          <p:cNvGrpSpPr/>
          <p:nvPr/>
        </p:nvGrpSpPr>
        <p:grpSpPr>
          <a:xfrm>
            <a:off x="1819275" y="1171054"/>
            <a:ext cx="1847850" cy="210964"/>
            <a:chOff x="0" y="0"/>
            <a:chExt cx="2463800" cy="281285"/>
          </a:xfrm>
        </p:grpSpPr>
        <p:sp>
          <p:nvSpPr>
            <p:cNvPr id="9" name="Freeform 9"/>
            <p:cNvSpPr/>
            <p:nvPr/>
          </p:nvSpPr>
          <p:spPr>
            <a:xfrm>
              <a:off x="0" y="0"/>
              <a:ext cx="2463800" cy="281285"/>
            </a:xfrm>
            <a:custGeom>
              <a:avLst/>
              <a:gdLst/>
              <a:ahLst/>
              <a:cxnLst/>
              <a:rect l="l" t="t" r="r" b="b"/>
              <a:pathLst>
                <a:path w="2463800" h="281285">
                  <a:moveTo>
                    <a:pt x="0" y="0"/>
                  </a:moveTo>
                  <a:lnTo>
                    <a:pt x="2463800" y="0"/>
                  </a:lnTo>
                  <a:lnTo>
                    <a:pt x="2463800" y="281285"/>
                  </a:lnTo>
                  <a:lnTo>
                    <a:pt x="0" y="281285"/>
                  </a:lnTo>
                  <a:close/>
                </a:path>
              </a:pathLst>
            </a:custGeom>
            <a:blipFill>
              <a:blip r:embed="rId4"/>
              <a:stretch>
                <a:fillRect t="-9131" b="-9131"/>
              </a:stretch>
            </a:blipFill>
          </p:spPr>
          <p:txBody>
            <a:bodyPr/>
            <a:lstStyle/>
            <a:p>
              <a:endParaRPr lang="en-US"/>
            </a:p>
          </p:txBody>
        </p:sp>
      </p:grpSp>
      <p:sp>
        <p:nvSpPr>
          <p:cNvPr id="10" name="TextBox 10"/>
          <p:cNvSpPr txBox="1"/>
          <p:nvPr/>
        </p:nvSpPr>
        <p:spPr>
          <a:xfrm>
            <a:off x="485775" y="1387531"/>
            <a:ext cx="10134600" cy="1090427"/>
          </a:xfrm>
          <a:prstGeom prst="rect">
            <a:avLst/>
          </a:prstGeom>
        </p:spPr>
        <p:txBody>
          <a:bodyPr wrap="square" lIns="0" tIns="0" rIns="0" bIns="0" rtlCol="0" anchor="t">
            <a:spAutoFit/>
          </a:bodyPr>
          <a:lstStyle/>
          <a:p>
            <a:pPr marL="0" lvl="0" indent="0" algn="l">
              <a:lnSpc>
                <a:spcPts val="2900"/>
              </a:lnSpc>
              <a:spcBef>
                <a:spcPct val="0"/>
              </a:spcBef>
            </a:pPr>
            <a:r>
              <a:rPr lang="en-US" sz="2000" u="none" strike="noStrike" dirty="0">
                <a:solidFill>
                  <a:srgbClr val="00004D"/>
                </a:solidFill>
                <a:latin typeface="Calibri (MS)"/>
                <a:ea typeface="Calibri (MS)"/>
                <a:cs typeface="Calibri (MS)"/>
                <a:sym typeface="Calibri (MS)"/>
              </a:rPr>
              <a:t>To prevent similar failures, a comprehensive, multi-level approach is required. These recommendations are evidence-based and aligned with national guidance and quality improvement principles (CQC, 2024).</a:t>
            </a:r>
          </a:p>
        </p:txBody>
      </p:sp>
      <p:sp>
        <p:nvSpPr>
          <p:cNvPr id="11" name="TextBox 11"/>
          <p:cNvSpPr txBox="1"/>
          <p:nvPr/>
        </p:nvSpPr>
        <p:spPr>
          <a:xfrm>
            <a:off x="12144375" y="1295400"/>
            <a:ext cx="4867275" cy="893445"/>
          </a:xfrm>
          <a:prstGeom prst="rect">
            <a:avLst/>
          </a:prstGeom>
        </p:spPr>
        <p:txBody>
          <a:bodyPr lIns="0" tIns="0" rIns="0" bIns="0" rtlCol="0" anchor="t">
            <a:spAutoFit/>
          </a:bodyPr>
          <a:lstStyle/>
          <a:p>
            <a:pPr marL="0" lvl="0" indent="0" algn="l">
              <a:lnSpc>
                <a:spcPts val="2250"/>
              </a:lnSpc>
              <a:spcBef>
                <a:spcPct val="0"/>
              </a:spcBef>
            </a:pPr>
            <a:r>
              <a:rPr lang="en-US" sz="1800" b="1" i="1" dirty="0">
                <a:solidFill>
                  <a:srgbClr val="00004D"/>
                </a:solidFill>
                <a:latin typeface="Calibri (MS) Bold Italics"/>
                <a:ea typeface="Calibri (MS) Bold Italics"/>
                <a:cs typeface="Calibri (MS) Bold Italics"/>
                <a:sym typeface="Calibri (MS) Bold Italics"/>
              </a:rPr>
              <a:t>“</a:t>
            </a:r>
            <a:r>
              <a:rPr lang="en-US" sz="1800" b="1" i="1" u="none" strike="noStrike" dirty="0">
                <a:solidFill>
                  <a:srgbClr val="00004D"/>
                </a:solidFill>
                <a:latin typeface="Calibri (MS) Bold Italics"/>
                <a:ea typeface="Calibri (MS) Bold Italics"/>
                <a:cs typeface="Calibri (MS) Bold Italics"/>
                <a:sym typeface="Calibri (MS) Bold Italics"/>
              </a:rPr>
              <a:t>Sustainable improvement requires more than new policies. It requires a culture of learning, transparency and continuous improvement.”</a:t>
            </a:r>
          </a:p>
        </p:txBody>
      </p:sp>
      <p:grpSp>
        <p:nvGrpSpPr>
          <p:cNvPr id="12" name="Group 12"/>
          <p:cNvGrpSpPr/>
          <p:nvPr/>
        </p:nvGrpSpPr>
        <p:grpSpPr>
          <a:xfrm>
            <a:off x="228600" y="2466975"/>
            <a:ext cx="17830800" cy="793626"/>
            <a:chOff x="0" y="0"/>
            <a:chExt cx="23774400" cy="1058168"/>
          </a:xfrm>
        </p:grpSpPr>
        <p:sp>
          <p:nvSpPr>
            <p:cNvPr id="13" name="Freeform 13"/>
            <p:cNvSpPr/>
            <p:nvPr/>
          </p:nvSpPr>
          <p:spPr>
            <a:xfrm>
              <a:off x="0" y="0"/>
              <a:ext cx="23774400" cy="1058168"/>
            </a:xfrm>
            <a:custGeom>
              <a:avLst/>
              <a:gdLst/>
              <a:ahLst/>
              <a:cxnLst/>
              <a:rect l="l" t="t" r="r" b="b"/>
              <a:pathLst>
                <a:path w="23774400" h="1058168">
                  <a:moveTo>
                    <a:pt x="0" y="0"/>
                  </a:moveTo>
                  <a:lnTo>
                    <a:pt x="23774400" y="0"/>
                  </a:lnTo>
                  <a:lnTo>
                    <a:pt x="23774400" y="1058168"/>
                  </a:lnTo>
                  <a:lnTo>
                    <a:pt x="0" y="1058168"/>
                  </a:lnTo>
                  <a:close/>
                </a:path>
              </a:pathLst>
            </a:custGeom>
            <a:blipFill>
              <a:blip r:embed="rId5"/>
              <a:stretch>
                <a:fillRect t="-9039" b="-9039"/>
              </a:stretch>
            </a:blipFill>
          </p:spPr>
          <p:txBody>
            <a:bodyPr/>
            <a:lstStyle/>
            <a:p>
              <a:endParaRPr lang="en-US"/>
            </a:p>
          </p:txBody>
        </p:sp>
      </p:grpSp>
      <p:sp>
        <p:nvSpPr>
          <p:cNvPr id="14" name="TextBox 14"/>
          <p:cNvSpPr txBox="1"/>
          <p:nvPr/>
        </p:nvSpPr>
        <p:spPr>
          <a:xfrm>
            <a:off x="1600200" y="2707603"/>
            <a:ext cx="14494516" cy="426122"/>
          </a:xfrm>
          <a:prstGeom prst="rect">
            <a:avLst/>
          </a:prstGeom>
        </p:spPr>
        <p:txBody>
          <a:bodyPr lIns="0" tIns="0" rIns="0" bIns="0" rtlCol="0" anchor="t">
            <a:spAutoFit/>
          </a:bodyPr>
          <a:lstStyle/>
          <a:p>
            <a:pPr marL="0" lvl="0" indent="0" algn="l">
              <a:lnSpc>
                <a:spcPts val="2990"/>
              </a:lnSpc>
              <a:spcBef>
                <a:spcPct val="0"/>
              </a:spcBef>
            </a:pPr>
            <a:r>
              <a:rPr lang="en-US" sz="2600" u="none" strike="noStrike">
                <a:solidFill>
                  <a:srgbClr val="FFFFFF"/>
                </a:solidFill>
                <a:latin typeface="Calibri (MS)"/>
                <a:ea typeface="Calibri (MS)"/>
                <a:cs typeface="Calibri (MS)"/>
                <a:sym typeface="Calibri (MS)"/>
              </a:rPr>
              <a:t>Strategic Goal: Build a resilient, learning health system that prioritises patient safety and quality of care.</a:t>
            </a:r>
          </a:p>
        </p:txBody>
      </p:sp>
      <p:grpSp>
        <p:nvGrpSpPr>
          <p:cNvPr id="15" name="Group 15"/>
          <p:cNvGrpSpPr/>
          <p:nvPr/>
        </p:nvGrpSpPr>
        <p:grpSpPr>
          <a:xfrm>
            <a:off x="433388" y="4037043"/>
            <a:ext cx="1152525" cy="1004590"/>
            <a:chOff x="0" y="0"/>
            <a:chExt cx="1536700" cy="1339453"/>
          </a:xfrm>
        </p:grpSpPr>
        <p:sp>
          <p:nvSpPr>
            <p:cNvPr id="16" name="Freeform 16"/>
            <p:cNvSpPr/>
            <p:nvPr/>
          </p:nvSpPr>
          <p:spPr>
            <a:xfrm>
              <a:off x="0" y="0"/>
              <a:ext cx="1536700" cy="1339453"/>
            </a:xfrm>
            <a:custGeom>
              <a:avLst/>
              <a:gdLst/>
              <a:ahLst/>
              <a:cxnLst/>
              <a:rect l="l" t="t" r="r" b="b"/>
              <a:pathLst>
                <a:path w="1536700" h="1339453">
                  <a:moveTo>
                    <a:pt x="0" y="0"/>
                  </a:moveTo>
                  <a:lnTo>
                    <a:pt x="1536700" y="0"/>
                  </a:lnTo>
                  <a:lnTo>
                    <a:pt x="1536700" y="1339453"/>
                  </a:lnTo>
                  <a:lnTo>
                    <a:pt x="0" y="1339453"/>
                  </a:lnTo>
                  <a:close/>
                </a:path>
              </a:pathLst>
            </a:custGeom>
            <a:blipFill>
              <a:blip r:embed="rId6"/>
              <a:stretch>
                <a:fillRect t="-8933" b="-8933"/>
              </a:stretch>
            </a:blipFill>
          </p:spPr>
          <p:txBody>
            <a:bodyPr/>
            <a:lstStyle/>
            <a:p>
              <a:endParaRPr lang="en-US"/>
            </a:p>
          </p:txBody>
        </p:sp>
      </p:grpSp>
      <p:sp>
        <p:nvSpPr>
          <p:cNvPr id="17" name="TextBox 17"/>
          <p:cNvSpPr txBox="1"/>
          <p:nvPr/>
        </p:nvSpPr>
        <p:spPr>
          <a:xfrm>
            <a:off x="1857375" y="3355851"/>
            <a:ext cx="411480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Strengthen Clinical Governance and Oversight</a:t>
            </a:r>
          </a:p>
        </p:txBody>
      </p:sp>
      <p:sp>
        <p:nvSpPr>
          <p:cNvPr id="18" name="TextBox 18"/>
          <p:cNvSpPr txBox="1"/>
          <p:nvPr/>
        </p:nvSpPr>
        <p:spPr>
          <a:xfrm>
            <a:off x="1409700" y="4000500"/>
            <a:ext cx="4610100" cy="1805940"/>
          </a:xfrm>
          <a:prstGeom prst="rect">
            <a:avLst/>
          </a:prstGeom>
        </p:spPr>
        <p:txBody>
          <a:bodyPr lIns="0" tIns="0" rIns="0" bIns="0" rtlCol="0" anchor="t">
            <a:spAutoFit/>
          </a:bodyPr>
          <a:lstStyle/>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Ensure robust monitoring of neonatal outcomes with timely analysis and review.</a:t>
            </a:r>
          </a:p>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Implement real-time dashboards and trend monitoring for early detection of concerns.</a:t>
            </a:r>
          </a:p>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Independent clinical review of outliers and unexpected events.</a:t>
            </a:r>
          </a:p>
        </p:txBody>
      </p:sp>
      <p:grpSp>
        <p:nvGrpSpPr>
          <p:cNvPr id="19" name="Group 19"/>
          <p:cNvGrpSpPr/>
          <p:nvPr/>
        </p:nvGrpSpPr>
        <p:grpSpPr>
          <a:xfrm>
            <a:off x="6238107" y="4237961"/>
            <a:ext cx="1152525" cy="803672"/>
            <a:chOff x="0" y="0"/>
            <a:chExt cx="1536700" cy="1071562"/>
          </a:xfrm>
        </p:grpSpPr>
        <p:sp>
          <p:nvSpPr>
            <p:cNvPr id="20" name="Freeform 20"/>
            <p:cNvSpPr/>
            <p:nvPr/>
          </p:nvSpPr>
          <p:spPr>
            <a:xfrm>
              <a:off x="0" y="0"/>
              <a:ext cx="1536700" cy="1071562"/>
            </a:xfrm>
            <a:custGeom>
              <a:avLst/>
              <a:gdLst/>
              <a:ahLst/>
              <a:cxnLst/>
              <a:rect l="l" t="t" r="r" b="b"/>
              <a:pathLst>
                <a:path w="1536700" h="1071562">
                  <a:moveTo>
                    <a:pt x="0" y="0"/>
                  </a:moveTo>
                  <a:lnTo>
                    <a:pt x="1536700" y="0"/>
                  </a:lnTo>
                  <a:lnTo>
                    <a:pt x="1536700" y="1071562"/>
                  </a:lnTo>
                  <a:lnTo>
                    <a:pt x="0" y="1071562"/>
                  </a:lnTo>
                  <a:close/>
                </a:path>
              </a:pathLst>
            </a:custGeom>
            <a:blipFill>
              <a:blip r:embed="rId7"/>
              <a:stretch>
                <a:fillRect t="-8933" b="-8933"/>
              </a:stretch>
            </a:blipFill>
          </p:spPr>
          <p:txBody>
            <a:bodyPr/>
            <a:lstStyle/>
            <a:p>
              <a:endParaRPr lang="en-US"/>
            </a:p>
          </p:txBody>
        </p:sp>
      </p:grpSp>
      <p:sp>
        <p:nvSpPr>
          <p:cNvPr id="21" name="TextBox 21"/>
          <p:cNvSpPr txBox="1"/>
          <p:nvPr/>
        </p:nvSpPr>
        <p:spPr>
          <a:xfrm>
            <a:off x="7620000" y="3355303"/>
            <a:ext cx="3438525"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660017"/>
                </a:solidFill>
                <a:latin typeface="Calibri (MS) Bold"/>
                <a:ea typeface="Calibri (MS) Bold"/>
                <a:cs typeface="Calibri (MS) Bold"/>
                <a:sym typeface="Calibri (MS) Bold"/>
              </a:rPr>
              <a:t>Promote a Culture of Speaking Up and Psychological Safety</a:t>
            </a:r>
          </a:p>
        </p:txBody>
      </p:sp>
      <p:sp>
        <p:nvSpPr>
          <p:cNvPr id="22" name="TextBox 22"/>
          <p:cNvSpPr txBox="1"/>
          <p:nvPr/>
        </p:nvSpPr>
        <p:spPr>
          <a:xfrm>
            <a:off x="7390632" y="4057650"/>
            <a:ext cx="4362421" cy="1648011"/>
          </a:xfrm>
          <a:prstGeom prst="rect">
            <a:avLst/>
          </a:prstGeom>
        </p:spPr>
        <p:txBody>
          <a:bodyPr lIns="0" tIns="0" rIns="0" bIns="0" rtlCol="0" anchor="t">
            <a:spAutoFit/>
          </a:bodyPr>
          <a:lstStyle/>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Embed Freedom to Speak Up principles.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Train leaders to respond constructively to concerns.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Protect staff from victimisation and ensure concerns are acted upon.</a:t>
            </a:r>
          </a:p>
        </p:txBody>
      </p:sp>
      <p:grpSp>
        <p:nvGrpSpPr>
          <p:cNvPr id="23" name="Group 23"/>
          <p:cNvGrpSpPr/>
          <p:nvPr/>
        </p:nvGrpSpPr>
        <p:grpSpPr>
          <a:xfrm>
            <a:off x="791889" y="2560605"/>
            <a:ext cx="619994" cy="718431"/>
            <a:chOff x="0" y="0"/>
            <a:chExt cx="8839200" cy="10242597"/>
          </a:xfrm>
        </p:grpSpPr>
        <p:sp>
          <p:nvSpPr>
            <p:cNvPr id="24" name="Freeform 24"/>
            <p:cNvSpPr/>
            <p:nvPr/>
          </p:nvSpPr>
          <p:spPr>
            <a:xfrm>
              <a:off x="0" y="0"/>
              <a:ext cx="8839200" cy="10242597"/>
            </a:xfrm>
            <a:custGeom>
              <a:avLst/>
              <a:gdLst/>
              <a:ahLst/>
              <a:cxnLst/>
              <a:rect l="l" t="t" r="r" b="b"/>
              <a:pathLst>
                <a:path w="8839200" h="10242597">
                  <a:moveTo>
                    <a:pt x="0" y="0"/>
                  </a:moveTo>
                  <a:lnTo>
                    <a:pt x="8839200" y="0"/>
                  </a:lnTo>
                  <a:lnTo>
                    <a:pt x="8839200" y="10242597"/>
                  </a:lnTo>
                  <a:lnTo>
                    <a:pt x="0" y="10242597"/>
                  </a:lnTo>
                  <a:close/>
                </a:path>
              </a:pathLst>
            </a:custGeom>
            <a:blipFill>
              <a:blip r:embed="rId8"/>
              <a:stretch>
                <a:fillRect t="-902" b="-902"/>
              </a:stretch>
            </a:blipFill>
          </p:spPr>
          <p:txBody>
            <a:bodyPr/>
            <a:lstStyle/>
            <a:p>
              <a:endParaRPr lang="en-US"/>
            </a:p>
          </p:txBody>
        </p:sp>
      </p:grpSp>
      <p:grpSp>
        <p:nvGrpSpPr>
          <p:cNvPr id="25" name="Group 25"/>
          <p:cNvGrpSpPr/>
          <p:nvPr/>
        </p:nvGrpSpPr>
        <p:grpSpPr>
          <a:xfrm>
            <a:off x="11920078" y="4060321"/>
            <a:ext cx="654827" cy="841920"/>
            <a:chOff x="0" y="0"/>
            <a:chExt cx="1244600" cy="1600200"/>
          </a:xfrm>
        </p:grpSpPr>
        <p:sp>
          <p:nvSpPr>
            <p:cNvPr id="26" name="Freeform 26"/>
            <p:cNvSpPr/>
            <p:nvPr/>
          </p:nvSpPr>
          <p:spPr>
            <a:xfrm>
              <a:off x="0" y="0"/>
              <a:ext cx="1244600" cy="1600200"/>
            </a:xfrm>
            <a:custGeom>
              <a:avLst/>
              <a:gdLst/>
              <a:ahLst/>
              <a:cxnLst/>
              <a:rect l="l" t="t" r="r" b="b"/>
              <a:pathLst>
                <a:path w="1244600" h="1600200">
                  <a:moveTo>
                    <a:pt x="0" y="0"/>
                  </a:moveTo>
                  <a:lnTo>
                    <a:pt x="1244600" y="0"/>
                  </a:lnTo>
                  <a:lnTo>
                    <a:pt x="1244600" y="1600200"/>
                  </a:lnTo>
                  <a:lnTo>
                    <a:pt x="0" y="1600200"/>
                  </a:lnTo>
                  <a:close/>
                </a:path>
              </a:pathLst>
            </a:custGeom>
            <a:blipFill>
              <a:blip r:embed="rId9"/>
              <a:stretch>
                <a:fillRect l="-315" r="-315"/>
              </a:stretch>
            </a:blipFill>
          </p:spPr>
          <p:txBody>
            <a:bodyPr/>
            <a:lstStyle/>
            <a:p>
              <a:endParaRPr lang="en-US"/>
            </a:p>
          </p:txBody>
        </p:sp>
      </p:grpSp>
      <p:sp>
        <p:nvSpPr>
          <p:cNvPr id="27" name="TextBox 27"/>
          <p:cNvSpPr txBox="1"/>
          <p:nvPr/>
        </p:nvSpPr>
        <p:spPr>
          <a:xfrm>
            <a:off x="12951877" y="3336882"/>
            <a:ext cx="318135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Improve Incident Reporting and Escalation</a:t>
            </a:r>
          </a:p>
        </p:txBody>
      </p:sp>
      <p:sp>
        <p:nvSpPr>
          <p:cNvPr id="28" name="TextBox 28"/>
          <p:cNvSpPr txBox="1"/>
          <p:nvPr/>
        </p:nvSpPr>
        <p:spPr>
          <a:xfrm>
            <a:off x="12708285" y="4038600"/>
            <a:ext cx="5171629" cy="1324124"/>
          </a:xfrm>
          <a:prstGeom prst="rect">
            <a:avLst/>
          </a:prstGeom>
        </p:spPr>
        <p:txBody>
          <a:bodyPr lIns="0" tIns="0" rIns="0" bIns="0" rtlCol="0" anchor="t">
            <a:spAutoFit/>
          </a:bodyPr>
          <a:lstStyle/>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Simplify reporting systems and ensure easy access.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Ensure timely escalation to senior leaders.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Use structured tools (e.g., SBAR, escalation protocols) to standardise responses.</a:t>
            </a:r>
          </a:p>
        </p:txBody>
      </p:sp>
      <p:grpSp>
        <p:nvGrpSpPr>
          <p:cNvPr id="29" name="Group 29"/>
          <p:cNvGrpSpPr/>
          <p:nvPr/>
        </p:nvGrpSpPr>
        <p:grpSpPr>
          <a:xfrm>
            <a:off x="452438" y="6846669"/>
            <a:ext cx="1152525" cy="1195462"/>
            <a:chOff x="0" y="0"/>
            <a:chExt cx="1536700" cy="1593949"/>
          </a:xfrm>
        </p:grpSpPr>
        <p:sp>
          <p:nvSpPr>
            <p:cNvPr id="30" name="Freeform 30"/>
            <p:cNvSpPr/>
            <p:nvPr/>
          </p:nvSpPr>
          <p:spPr>
            <a:xfrm>
              <a:off x="0" y="0"/>
              <a:ext cx="1536700" cy="1593949"/>
            </a:xfrm>
            <a:custGeom>
              <a:avLst/>
              <a:gdLst/>
              <a:ahLst/>
              <a:cxnLst/>
              <a:rect l="l" t="t" r="r" b="b"/>
              <a:pathLst>
                <a:path w="1536700" h="1593949">
                  <a:moveTo>
                    <a:pt x="0" y="0"/>
                  </a:moveTo>
                  <a:lnTo>
                    <a:pt x="1536700" y="0"/>
                  </a:lnTo>
                  <a:lnTo>
                    <a:pt x="1536700" y="1593949"/>
                  </a:lnTo>
                  <a:lnTo>
                    <a:pt x="0" y="1593949"/>
                  </a:lnTo>
                  <a:close/>
                </a:path>
              </a:pathLst>
            </a:custGeom>
            <a:blipFill>
              <a:blip r:embed="rId10"/>
              <a:stretch>
                <a:fillRect t="-8933" b="-8933"/>
              </a:stretch>
            </a:blipFill>
          </p:spPr>
          <p:txBody>
            <a:bodyPr/>
            <a:lstStyle/>
            <a:p>
              <a:endParaRPr lang="en-US"/>
            </a:p>
          </p:txBody>
        </p:sp>
      </p:grpSp>
      <p:sp>
        <p:nvSpPr>
          <p:cNvPr id="31" name="TextBox 31"/>
          <p:cNvSpPr txBox="1"/>
          <p:nvPr/>
        </p:nvSpPr>
        <p:spPr>
          <a:xfrm>
            <a:off x="1838325" y="6250006"/>
            <a:ext cx="4133850" cy="673063"/>
          </a:xfrm>
          <a:prstGeom prst="rect">
            <a:avLst/>
          </a:prstGeom>
        </p:spPr>
        <p:txBody>
          <a:bodyPr lIns="0" tIns="0" rIns="0" bIns="0" rtlCol="0" anchor="t">
            <a:spAutoFit/>
          </a:bodyPr>
          <a:lstStyle/>
          <a:p>
            <a:pPr marL="0" lvl="0" indent="0" algn="l">
              <a:lnSpc>
                <a:spcPts val="2499"/>
              </a:lnSpc>
              <a:spcBef>
                <a:spcPct val="0"/>
              </a:spcBef>
            </a:pPr>
            <a:r>
              <a:rPr lang="en-US" sz="1999" b="1" u="none" strike="noStrike">
                <a:solidFill>
                  <a:srgbClr val="660017"/>
                </a:solidFill>
                <a:latin typeface="Calibri (MS) Bold"/>
                <a:ea typeface="Calibri (MS) Bold"/>
                <a:cs typeface="Calibri (MS) Bold"/>
                <a:sym typeface="Calibri (MS) Bold"/>
              </a:rPr>
              <a:t>Enhance Communication and Multidisciplinary Collaboration</a:t>
            </a:r>
          </a:p>
        </p:txBody>
      </p:sp>
      <p:sp>
        <p:nvSpPr>
          <p:cNvPr id="32" name="TextBox 32"/>
          <p:cNvSpPr txBox="1"/>
          <p:nvPr/>
        </p:nvSpPr>
        <p:spPr>
          <a:xfrm>
            <a:off x="1466850" y="6945887"/>
            <a:ext cx="4552950" cy="1583167"/>
          </a:xfrm>
          <a:prstGeom prst="rect">
            <a:avLst/>
          </a:prstGeom>
        </p:spPr>
        <p:txBody>
          <a:bodyPr lIns="0" tIns="0" rIns="0" bIns="0" rtlCol="0" anchor="t">
            <a:spAutoFit/>
          </a:bodyPr>
          <a:lstStyle/>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Facilitate regular multidisciplinary meetings with clear documentation.</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Ensure open, transparent communication between teams and directors.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Involve families in care and communication where appropriate.</a:t>
            </a:r>
          </a:p>
        </p:txBody>
      </p:sp>
      <p:sp>
        <p:nvSpPr>
          <p:cNvPr id="33" name="TextBox 33"/>
          <p:cNvSpPr txBox="1"/>
          <p:nvPr/>
        </p:nvSpPr>
        <p:spPr>
          <a:xfrm>
            <a:off x="15716250" y="2200275"/>
            <a:ext cx="1762125" cy="275332"/>
          </a:xfrm>
          <a:prstGeom prst="rect">
            <a:avLst/>
          </a:prstGeom>
        </p:spPr>
        <p:txBody>
          <a:bodyPr lIns="0" tIns="0" rIns="0" bIns="0" rtlCol="0" anchor="t">
            <a:spAutoFit/>
          </a:bodyPr>
          <a:lstStyle/>
          <a:p>
            <a:pPr marL="0" lvl="0" indent="0" algn="r">
              <a:lnSpc>
                <a:spcPts val="2319"/>
              </a:lnSpc>
              <a:spcBef>
                <a:spcPct val="0"/>
              </a:spcBef>
            </a:pPr>
            <a:r>
              <a:rPr lang="en-US" sz="1599" u="none" strike="noStrike" dirty="0">
                <a:solidFill>
                  <a:srgbClr val="00004D"/>
                </a:solidFill>
                <a:latin typeface="Calibri (MS)"/>
                <a:ea typeface="Calibri (MS)"/>
                <a:cs typeface="Calibri (MS)"/>
                <a:sym typeface="Calibri (MS)"/>
              </a:rPr>
              <a:t>– West et al., 2017</a:t>
            </a:r>
          </a:p>
        </p:txBody>
      </p:sp>
      <p:sp>
        <p:nvSpPr>
          <p:cNvPr id="34" name="TextBox 34"/>
          <p:cNvSpPr txBox="1"/>
          <p:nvPr/>
        </p:nvSpPr>
        <p:spPr>
          <a:xfrm>
            <a:off x="3190875" y="5777865"/>
            <a:ext cx="2781300" cy="275332"/>
          </a:xfrm>
          <a:prstGeom prst="rect">
            <a:avLst/>
          </a:prstGeom>
        </p:spPr>
        <p:txBody>
          <a:bodyPr lIns="0" tIns="0" rIns="0" bIns="0" rtlCol="0" anchor="t">
            <a:spAutoFit/>
          </a:bodyPr>
          <a:lstStyle/>
          <a:p>
            <a:pPr marL="0" lvl="0" indent="0" algn="ctr">
              <a:lnSpc>
                <a:spcPts val="2319"/>
              </a:lnSpc>
              <a:spcBef>
                <a:spcPct val="0"/>
              </a:spcBef>
            </a:pPr>
            <a:r>
              <a:rPr lang="en-US" sz="1599" b="1" u="none" strike="noStrike" dirty="0">
                <a:solidFill>
                  <a:srgbClr val="00004D"/>
                </a:solidFill>
                <a:latin typeface="Calibri (MS) Bold"/>
                <a:ea typeface="Calibri (MS) Bold"/>
                <a:cs typeface="Calibri (MS) Bold"/>
                <a:sym typeface="Calibri (MS) Bold"/>
              </a:rPr>
              <a:t>(CQC, 2024; NHS England, 2023)</a:t>
            </a:r>
          </a:p>
        </p:txBody>
      </p:sp>
      <p:sp>
        <p:nvSpPr>
          <p:cNvPr id="35" name="TextBox 35"/>
          <p:cNvSpPr txBox="1"/>
          <p:nvPr/>
        </p:nvSpPr>
        <p:spPr>
          <a:xfrm>
            <a:off x="7620000" y="6210552"/>
            <a:ext cx="3000375"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Ensure Independent Scrutiny and Accountability</a:t>
            </a:r>
          </a:p>
        </p:txBody>
      </p:sp>
      <p:sp>
        <p:nvSpPr>
          <p:cNvPr id="36" name="TextBox 36"/>
          <p:cNvSpPr txBox="1"/>
          <p:nvPr/>
        </p:nvSpPr>
        <p:spPr>
          <a:xfrm>
            <a:off x="7400925" y="6837870"/>
            <a:ext cx="4200525" cy="1583167"/>
          </a:xfrm>
          <a:prstGeom prst="rect">
            <a:avLst/>
          </a:prstGeom>
        </p:spPr>
        <p:txBody>
          <a:bodyPr lIns="0" tIns="0" rIns="0" bIns="0" rtlCol="0" anchor="t">
            <a:spAutoFit/>
          </a:bodyPr>
          <a:lstStyle/>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Strengthen the role of independent non-executive directors.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Commission regular external audits and peer reviews.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Publish findings and action plans to promote transparency.</a:t>
            </a:r>
          </a:p>
        </p:txBody>
      </p:sp>
      <p:sp>
        <p:nvSpPr>
          <p:cNvPr id="37" name="TextBox 37"/>
          <p:cNvSpPr txBox="1"/>
          <p:nvPr/>
        </p:nvSpPr>
        <p:spPr>
          <a:xfrm>
            <a:off x="4916799" y="8423378"/>
            <a:ext cx="1017276" cy="275332"/>
          </a:xfrm>
          <a:prstGeom prst="rect">
            <a:avLst/>
          </a:prstGeom>
        </p:spPr>
        <p:txBody>
          <a:bodyPr lIns="0" tIns="0" rIns="0" bIns="0" rtlCol="0" anchor="t">
            <a:spAutoFit/>
          </a:bodyPr>
          <a:lstStyle/>
          <a:p>
            <a:pPr marL="0" lvl="0" indent="0" algn="l">
              <a:lnSpc>
                <a:spcPts val="2319"/>
              </a:lnSpc>
              <a:spcBef>
                <a:spcPct val="0"/>
              </a:spcBef>
            </a:pPr>
            <a:r>
              <a:rPr lang="en-US" sz="1599" b="1" dirty="0">
                <a:solidFill>
                  <a:srgbClr val="660017"/>
                </a:solidFill>
                <a:latin typeface="Calibri (MS) Bold"/>
                <a:ea typeface="Calibri (MS) Bold"/>
                <a:cs typeface="Calibri (MS) Bold"/>
                <a:sym typeface="Calibri (MS) Bold"/>
              </a:rPr>
              <a:t>(</a:t>
            </a:r>
            <a:r>
              <a:rPr lang="en-US" sz="1599" b="1" u="none" strike="noStrike" dirty="0">
                <a:solidFill>
                  <a:srgbClr val="660017"/>
                </a:solidFill>
                <a:latin typeface="Calibri (MS) Bold"/>
                <a:ea typeface="Calibri (MS) Bold"/>
                <a:cs typeface="Calibri (MS) Bold"/>
                <a:sym typeface="Calibri (MS) Bold"/>
              </a:rPr>
              <a:t>CQC, 2024)</a:t>
            </a:r>
          </a:p>
        </p:txBody>
      </p:sp>
      <p:sp>
        <p:nvSpPr>
          <p:cNvPr id="38" name="TextBox 38"/>
          <p:cNvSpPr txBox="1"/>
          <p:nvPr/>
        </p:nvSpPr>
        <p:spPr>
          <a:xfrm>
            <a:off x="8731640" y="8423378"/>
            <a:ext cx="3688960"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00004D"/>
                </a:solidFill>
                <a:latin typeface="Calibri (MS) Bold"/>
                <a:ea typeface="Calibri (MS) Bold"/>
                <a:cs typeface="Calibri (MS) Bold"/>
                <a:sym typeface="Calibri (MS) Bold"/>
              </a:rPr>
              <a:t>(Thirlwall Inquiry, 2025; DHSC, 2024)</a:t>
            </a:r>
          </a:p>
        </p:txBody>
      </p:sp>
      <p:sp>
        <p:nvSpPr>
          <p:cNvPr id="39" name="TextBox 39"/>
          <p:cNvSpPr txBox="1"/>
          <p:nvPr/>
        </p:nvSpPr>
        <p:spPr>
          <a:xfrm>
            <a:off x="9982619" y="5854700"/>
            <a:ext cx="1904581" cy="275332"/>
          </a:xfrm>
          <a:prstGeom prst="rect">
            <a:avLst/>
          </a:prstGeom>
        </p:spPr>
        <p:txBody>
          <a:bodyPr wrap="square"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0" name="TextBox 40"/>
          <p:cNvSpPr txBox="1"/>
          <p:nvPr/>
        </p:nvSpPr>
        <p:spPr>
          <a:xfrm>
            <a:off x="15973425" y="5492750"/>
            <a:ext cx="1746687"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1" name="TextBox 41"/>
          <p:cNvSpPr txBox="1"/>
          <p:nvPr/>
        </p:nvSpPr>
        <p:spPr>
          <a:xfrm>
            <a:off x="13002776" y="6164309"/>
            <a:ext cx="318135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660017"/>
                </a:solidFill>
                <a:latin typeface="Calibri (MS) Bold"/>
                <a:ea typeface="Calibri (MS) Bold"/>
                <a:cs typeface="Calibri (MS) Bold"/>
                <a:sym typeface="Calibri (MS) Bold"/>
              </a:rPr>
              <a:t>Invest in Workforce, Training and System Improvement</a:t>
            </a:r>
          </a:p>
        </p:txBody>
      </p:sp>
      <p:sp>
        <p:nvSpPr>
          <p:cNvPr id="42" name="TextBox 42"/>
          <p:cNvSpPr txBox="1"/>
          <p:nvPr/>
        </p:nvSpPr>
        <p:spPr>
          <a:xfrm>
            <a:off x="12839700" y="6838950"/>
            <a:ext cx="5048250" cy="1463391"/>
          </a:xfrm>
          <a:prstGeom prst="rect">
            <a:avLst/>
          </a:prstGeom>
        </p:spPr>
        <p:txBody>
          <a:bodyPr lIns="0" tIns="0" rIns="0" bIns="0" rtlCol="0" anchor="t">
            <a:spAutoFit/>
          </a:bodyPr>
          <a:lstStyle/>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Provide training on safety, escalation and human factors.</a:t>
            </a:r>
          </a:p>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Ensure adequate staffing and supporting systems.</a:t>
            </a:r>
          </a:p>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Use quality improvement methods (e.g., PDSA) for continuous learning.</a:t>
            </a:r>
          </a:p>
        </p:txBody>
      </p:sp>
      <p:sp>
        <p:nvSpPr>
          <p:cNvPr id="43" name="TextBox 43"/>
          <p:cNvSpPr txBox="1"/>
          <p:nvPr/>
        </p:nvSpPr>
        <p:spPr>
          <a:xfrm>
            <a:off x="12382500" y="6019800"/>
            <a:ext cx="190500" cy="287356"/>
          </a:xfrm>
          <a:prstGeom prst="rect">
            <a:avLst/>
          </a:prstGeom>
        </p:spPr>
        <p:txBody>
          <a:bodyPr lIns="0" tIns="0" rIns="0" bIns="0" rtlCol="0" anchor="t">
            <a:spAutoFit/>
          </a:bodyPr>
          <a:lstStyle/>
          <a:p>
            <a:pPr marL="0" lvl="0" indent="0" algn="ctr">
              <a:lnSpc>
                <a:spcPts val="2022"/>
              </a:lnSpc>
              <a:spcBef>
                <a:spcPct val="0"/>
              </a:spcBef>
            </a:pPr>
            <a:r>
              <a:rPr lang="en-US" sz="1758" b="1" u="none" strike="noStrike">
                <a:solidFill>
                  <a:srgbClr val="FFFFFF"/>
                </a:solidFill>
                <a:latin typeface="Calibri (MS) Bold"/>
                <a:ea typeface="Calibri (MS) Bold"/>
                <a:cs typeface="Calibri (MS) Bold"/>
                <a:sym typeface="Calibri (MS) Bold"/>
              </a:rPr>
              <a:t>6</a:t>
            </a:r>
          </a:p>
        </p:txBody>
      </p:sp>
      <p:sp>
        <p:nvSpPr>
          <p:cNvPr id="44" name="TextBox 44"/>
          <p:cNvSpPr txBox="1"/>
          <p:nvPr/>
        </p:nvSpPr>
        <p:spPr>
          <a:xfrm>
            <a:off x="16133227" y="8423378"/>
            <a:ext cx="1746687"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5" name="Freeform 45"/>
          <p:cNvSpPr/>
          <p:nvPr/>
        </p:nvSpPr>
        <p:spPr>
          <a:xfrm>
            <a:off x="1195388" y="351472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46" name="TextBox 46"/>
          <p:cNvSpPr txBox="1"/>
          <p:nvPr/>
        </p:nvSpPr>
        <p:spPr>
          <a:xfrm>
            <a:off x="1295878" y="3553763"/>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1</a:t>
            </a:r>
          </a:p>
        </p:txBody>
      </p:sp>
      <p:sp>
        <p:nvSpPr>
          <p:cNvPr id="47" name="Freeform 47"/>
          <p:cNvSpPr/>
          <p:nvPr/>
        </p:nvSpPr>
        <p:spPr>
          <a:xfrm>
            <a:off x="12298694" y="6258415"/>
            <a:ext cx="542157" cy="588255"/>
          </a:xfrm>
          <a:custGeom>
            <a:avLst/>
            <a:gdLst/>
            <a:ahLst/>
            <a:cxnLst/>
            <a:rect l="l" t="t" r="r" b="b"/>
            <a:pathLst>
              <a:path w="542157" h="588255">
                <a:moveTo>
                  <a:pt x="0" y="0"/>
                </a:moveTo>
                <a:lnTo>
                  <a:pt x="542157" y="0"/>
                </a:lnTo>
                <a:lnTo>
                  <a:pt x="542157" y="588254"/>
                </a:lnTo>
                <a:lnTo>
                  <a:pt x="0" y="588254"/>
                </a:lnTo>
                <a:lnTo>
                  <a:pt x="0" y="0"/>
                </a:lnTo>
                <a:close/>
              </a:path>
            </a:pathLst>
          </a:custGeom>
          <a:blipFill>
            <a:blip r:embed="rId11"/>
            <a:stretch>
              <a:fillRect l="-5246" t="-7388" r="-5246"/>
            </a:stretch>
          </a:blipFill>
        </p:spPr>
        <p:txBody>
          <a:bodyPr/>
          <a:lstStyle/>
          <a:p>
            <a:endParaRPr lang="en-US"/>
          </a:p>
        </p:txBody>
      </p:sp>
      <p:sp>
        <p:nvSpPr>
          <p:cNvPr id="48" name="TextBox 48"/>
          <p:cNvSpPr txBox="1"/>
          <p:nvPr/>
        </p:nvSpPr>
        <p:spPr>
          <a:xfrm>
            <a:off x="12399184" y="6297452"/>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6</a:t>
            </a:r>
          </a:p>
        </p:txBody>
      </p:sp>
      <p:sp>
        <p:nvSpPr>
          <p:cNvPr id="49" name="Freeform 49"/>
          <p:cNvSpPr/>
          <p:nvPr/>
        </p:nvSpPr>
        <p:spPr>
          <a:xfrm>
            <a:off x="6858000" y="3544448"/>
            <a:ext cx="542157" cy="588255"/>
          </a:xfrm>
          <a:custGeom>
            <a:avLst/>
            <a:gdLst/>
            <a:ahLst/>
            <a:cxnLst/>
            <a:rect l="l" t="t" r="r" b="b"/>
            <a:pathLst>
              <a:path w="542157" h="588255">
                <a:moveTo>
                  <a:pt x="0" y="0"/>
                </a:moveTo>
                <a:lnTo>
                  <a:pt x="542157" y="0"/>
                </a:lnTo>
                <a:lnTo>
                  <a:pt x="542157" y="588254"/>
                </a:lnTo>
                <a:lnTo>
                  <a:pt x="0" y="588254"/>
                </a:lnTo>
                <a:lnTo>
                  <a:pt x="0" y="0"/>
                </a:lnTo>
                <a:close/>
              </a:path>
            </a:pathLst>
          </a:custGeom>
          <a:blipFill>
            <a:blip r:embed="rId11"/>
            <a:stretch>
              <a:fillRect l="-5246" t="-7388" r="-5246"/>
            </a:stretch>
          </a:blipFill>
        </p:spPr>
        <p:txBody>
          <a:bodyPr/>
          <a:lstStyle/>
          <a:p>
            <a:endParaRPr lang="en-US"/>
          </a:p>
        </p:txBody>
      </p:sp>
      <p:sp>
        <p:nvSpPr>
          <p:cNvPr id="50" name="TextBox 50"/>
          <p:cNvSpPr txBox="1"/>
          <p:nvPr/>
        </p:nvSpPr>
        <p:spPr>
          <a:xfrm>
            <a:off x="6958491" y="3583485"/>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2</a:t>
            </a:r>
          </a:p>
        </p:txBody>
      </p:sp>
      <p:sp>
        <p:nvSpPr>
          <p:cNvPr id="51" name="Freeform 51"/>
          <p:cNvSpPr/>
          <p:nvPr/>
        </p:nvSpPr>
        <p:spPr>
          <a:xfrm>
            <a:off x="12238270" y="351472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2" name="TextBox 52"/>
          <p:cNvSpPr txBox="1"/>
          <p:nvPr/>
        </p:nvSpPr>
        <p:spPr>
          <a:xfrm>
            <a:off x="12338761" y="3553763"/>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3</a:t>
            </a:r>
          </a:p>
        </p:txBody>
      </p:sp>
      <p:sp>
        <p:nvSpPr>
          <p:cNvPr id="53" name="Freeform 53"/>
          <p:cNvSpPr/>
          <p:nvPr/>
        </p:nvSpPr>
        <p:spPr>
          <a:xfrm>
            <a:off x="1154709" y="632098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4" name="TextBox 54"/>
          <p:cNvSpPr txBox="1"/>
          <p:nvPr/>
        </p:nvSpPr>
        <p:spPr>
          <a:xfrm>
            <a:off x="1255199" y="6443690"/>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4</a:t>
            </a:r>
          </a:p>
        </p:txBody>
      </p:sp>
      <p:sp>
        <p:nvSpPr>
          <p:cNvPr id="55" name="Freeform 55"/>
          <p:cNvSpPr/>
          <p:nvPr/>
        </p:nvSpPr>
        <p:spPr>
          <a:xfrm>
            <a:off x="6858000" y="6295383"/>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6" name="TextBox 56"/>
          <p:cNvSpPr txBox="1"/>
          <p:nvPr/>
        </p:nvSpPr>
        <p:spPr>
          <a:xfrm>
            <a:off x="6958491" y="6387961"/>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5</a:t>
            </a:r>
          </a:p>
        </p:txBody>
      </p:sp>
      <p:sp>
        <p:nvSpPr>
          <p:cNvPr id="57" name="Freeform 57"/>
          <p:cNvSpPr/>
          <p:nvPr/>
        </p:nvSpPr>
        <p:spPr>
          <a:xfrm>
            <a:off x="6361696" y="6937356"/>
            <a:ext cx="905347" cy="1078780"/>
          </a:xfrm>
          <a:custGeom>
            <a:avLst/>
            <a:gdLst/>
            <a:ahLst/>
            <a:cxnLst/>
            <a:rect l="l" t="t" r="r" b="b"/>
            <a:pathLst>
              <a:path w="905347" h="1078780">
                <a:moveTo>
                  <a:pt x="0" y="0"/>
                </a:moveTo>
                <a:lnTo>
                  <a:pt x="905347" y="0"/>
                </a:lnTo>
                <a:lnTo>
                  <a:pt x="905347" y="1078781"/>
                </a:lnTo>
                <a:lnTo>
                  <a:pt x="0" y="1078781"/>
                </a:lnTo>
                <a:lnTo>
                  <a:pt x="0" y="0"/>
                </a:lnTo>
                <a:close/>
              </a:path>
            </a:pathLst>
          </a:custGeom>
          <a:blipFill>
            <a:blip r:embed="rId12"/>
            <a:stretch>
              <a:fillRect/>
            </a:stretch>
          </a:blipFill>
        </p:spPr>
        <p:txBody>
          <a:bodyPr/>
          <a:lstStyle/>
          <a:p>
            <a:endParaRPr lang="en-US"/>
          </a:p>
        </p:txBody>
      </p:sp>
      <p:sp>
        <p:nvSpPr>
          <p:cNvPr id="58" name="Freeform 58"/>
          <p:cNvSpPr/>
          <p:nvPr/>
        </p:nvSpPr>
        <p:spPr>
          <a:xfrm>
            <a:off x="6642026" y="7304938"/>
            <a:ext cx="366502" cy="302146"/>
          </a:xfrm>
          <a:custGeom>
            <a:avLst/>
            <a:gdLst/>
            <a:ahLst/>
            <a:cxnLst/>
            <a:rect l="l" t="t" r="r" b="b"/>
            <a:pathLst>
              <a:path w="366502" h="302146">
                <a:moveTo>
                  <a:pt x="0" y="0"/>
                </a:moveTo>
                <a:lnTo>
                  <a:pt x="366502" y="0"/>
                </a:lnTo>
                <a:lnTo>
                  <a:pt x="366502" y="302146"/>
                </a:lnTo>
                <a:lnTo>
                  <a:pt x="0" y="302146"/>
                </a:lnTo>
                <a:lnTo>
                  <a:pt x="0" y="0"/>
                </a:lnTo>
                <a:close/>
              </a:path>
            </a:pathLst>
          </a:custGeom>
          <a:blipFill>
            <a:blip r:embed="rId13"/>
            <a:stretch>
              <a:fillRect/>
            </a:stretch>
          </a:blipFill>
        </p:spPr>
        <p:txBody>
          <a:bodyPr/>
          <a:lstStyle/>
          <a:p>
            <a:endParaRPr lang="en-US"/>
          </a:p>
        </p:txBody>
      </p:sp>
      <p:grpSp>
        <p:nvGrpSpPr>
          <p:cNvPr id="59" name="Group 59"/>
          <p:cNvGrpSpPr/>
          <p:nvPr/>
        </p:nvGrpSpPr>
        <p:grpSpPr>
          <a:xfrm>
            <a:off x="12381991" y="7478255"/>
            <a:ext cx="51698" cy="51698"/>
            <a:chOff x="0" y="0"/>
            <a:chExt cx="279400" cy="279400"/>
          </a:xfrm>
        </p:grpSpPr>
        <p:sp>
          <p:nvSpPr>
            <p:cNvPr id="60" name="Freeform 60"/>
            <p:cNvSpPr/>
            <p:nvPr/>
          </p:nvSpPr>
          <p:spPr>
            <a:xfrm>
              <a:off x="0" y="0"/>
              <a:ext cx="279400" cy="279400"/>
            </a:xfrm>
            <a:custGeom>
              <a:avLst/>
              <a:gdLst/>
              <a:ahLst/>
              <a:cxnLst/>
              <a:rect l="l" t="t" r="r" b="b"/>
              <a:pathLst>
                <a:path w="279400" h="279400">
                  <a:moveTo>
                    <a:pt x="139700" y="0"/>
                  </a:moveTo>
                  <a:cubicBezTo>
                    <a:pt x="62546" y="0"/>
                    <a:pt x="0" y="62546"/>
                    <a:pt x="0" y="139700"/>
                  </a:cubicBezTo>
                  <a:cubicBezTo>
                    <a:pt x="0" y="216854"/>
                    <a:pt x="62546" y="279400"/>
                    <a:pt x="139700" y="279400"/>
                  </a:cubicBezTo>
                  <a:cubicBezTo>
                    <a:pt x="216854" y="279400"/>
                    <a:pt x="279400" y="216854"/>
                    <a:pt x="279400" y="139700"/>
                  </a:cubicBezTo>
                  <a:cubicBezTo>
                    <a:pt x="279400" y="62546"/>
                    <a:pt x="216854" y="0"/>
                    <a:pt x="139700" y="0"/>
                  </a:cubicBezTo>
                  <a:close/>
                </a:path>
              </a:pathLst>
            </a:custGeom>
            <a:solidFill>
              <a:srgbClr val="FFFFFF"/>
            </a:solidFill>
          </p:spPr>
          <p:txBody>
            <a:bodyPr/>
            <a:lstStyle/>
            <a:p>
              <a:endParaRPr lang="en-US"/>
            </a:p>
          </p:txBody>
        </p:sp>
        <p:sp>
          <p:nvSpPr>
            <p:cNvPr id="61" name="TextBox 61"/>
            <p:cNvSpPr txBox="1"/>
            <p:nvPr/>
          </p:nvSpPr>
          <p:spPr>
            <a:xfrm>
              <a:off x="0" y="-38100"/>
              <a:ext cx="279400" cy="317500"/>
            </a:xfrm>
            <a:prstGeom prst="rect">
              <a:avLst/>
            </a:prstGeom>
          </p:spPr>
          <p:txBody>
            <a:bodyPr lIns="50800" tIns="50800" rIns="50800" bIns="50800" rtlCol="0" anchor="ctr"/>
            <a:lstStyle/>
            <a:p>
              <a:pPr algn="l">
                <a:lnSpc>
                  <a:spcPts val="1679"/>
                </a:lnSpc>
              </a:pPr>
              <a:endParaRPr/>
            </a:p>
          </p:txBody>
        </p:sp>
      </p:grpSp>
      <p:grpSp>
        <p:nvGrpSpPr>
          <p:cNvPr id="62" name="Group 62"/>
          <p:cNvGrpSpPr/>
          <p:nvPr/>
        </p:nvGrpSpPr>
        <p:grpSpPr>
          <a:xfrm>
            <a:off x="12630291" y="7644005"/>
            <a:ext cx="117496" cy="117496"/>
            <a:chOff x="0" y="0"/>
            <a:chExt cx="635000" cy="635000"/>
          </a:xfrm>
        </p:grpSpPr>
        <p:sp>
          <p:nvSpPr>
            <p:cNvPr id="63" name="Freeform 63"/>
            <p:cNvSpPr/>
            <p:nvPr/>
          </p:nvSpPr>
          <p:spPr>
            <a:xfrm>
              <a:off x="0" y="0"/>
              <a:ext cx="635000" cy="635000"/>
            </a:xfrm>
            <a:custGeom>
              <a:avLst/>
              <a:gdLst/>
              <a:ahLst/>
              <a:cxnLst/>
              <a:rect l="l" t="t" r="r" b="b"/>
              <a:pathLst>
                <a:path w="635000" h="635000">
                  <a:moveTo>
                    <a:pt x="448965" y="0"/>
                  </a:moveTo>
                  <a:lnTo>
                    <a:pt x="635000" y="186035"/>
                  </a:lnTo>
                  <a:lnTo>
                    <a:pt x="635000" y="448965"/>
                  </a:lnTo>
                  <a:lnTo>
                    <a:pt x="448965" y="635000"/>
                  </a:lnTo>
                  <a:lnTo>
                    <a:pt x="186035" y="635000"/>
                  </a:lnTo>
                  <a:lnTo>
                    <a:pt x="0" y="448965"/>
                  </a:lnTo>
                  <a:lnTo>
                    <a:pt x="0" y="186035"/>
                  </a:lnTo>
                  <a:lnTo>
                    <a:pt x="186035" y="0"/>
                  </a:lnTo>
                  <a:lnTo>
                    <a:pt x="448965" y="0"/>
                  </a:lnTo>
                  <a:close/>
                </a:path>
              </a:pathLst>
            </a:custGeom>
            <a:solidFill>
              <a:srgbClr val="660017"/>
            </a:solidFill>
          </p:spPr>
          <p:txBody>
            <a:bodyPr/>
            <a:lstStyle/>
            <a:p>
              <a:endParaRPr lang="en-US"/>
            </a:p>
          </p:txBody>
        </p:sp>
        <p:sp>
          <p:nvSpPr>
            <p:cNvPr id="64" name="TextBox 64"/>
            <p:cNvSpPr txBox="1"/>
            <p:nvPr/>
          </p:nvSpPr>
          <p:spPr>
            <a:xfrm>
              <a:off x="0" y="-38100"/>
              <a:ext cx="635000" cy="673100"/>
            </a:xfrm>
            <a:prstGeom prst="rect">
              <a:avLst/>
            </a:prstGeom>
          </p:spPr>
          <p:txBody>
            <a:bodyPr lIns="50800" tIns="50800" rIns="50800" bIns="50800" rtlCol="0" anchor="ctr"/>
            <a:lstStyle/>
            <a:p>
              <a:pPr algn="l">
                <a:lnSpc>
                  <a:spcPts val="1679"/>
                </a:lnSpc>
              </a:pPr>
              <a:endParaRPr/>
            </a:p>
          </p:txBody>
        </p:sp>
      </p:grpSp>
      <p:grpSp>
        <p:nvGrpSpPr>
          <p:cNvPr id="65" name="Group 65"/>
          <p:cNvGrpSpPr/>
          <p:nvPr/>
        </p:nvGrpSpPr>
        <p:grpSpPr>
          <a:xfrm>
            <a:off x="12583292" y="7033026"/>
            <a:ext cx="105746" cy="657977"/>
            <a:chOff x="0" y="0"/>
            <a:chExt cx="571500" cy="3556000"/>
          </a:xfrm>
        </p:grpSpPr>
        <p:sp>
          <p:nvSpPr>
            <p:cNvPr id="66" name="Freeform 66"/>
            <p:cNvSpPr/>
            <p:nvPr/>
          </p:nvSpPr>
          <p:spPr>
            <a:xfrm>
              <a:off x="0" y="0"/>
              <a:ext cx="571500" cy="3556000"/>
            </a:xfrm>
            <a:custGeom>
              <a:avLst/>
              <a:gdLst/>
              <a:ahLst/>
              <a:cxnLst/>
              <a:rect l="l" t="t" r="r" b="b"/>
              <a:pathLst>
                <a:path w="571500" h="3556000">
                  <a:moveTo>
                    <a:pt x="0" y="0"/>
                  </a:moveTo>
                  <a:lnTo>
                    <a:pt x="571500" y="0"/>
                  </a:lnTo>
                  <a:lnTo>
                    <a:pt x="571500" y="3556000"/>
                  </a:lnTo>
                  <a:lnTo>
                    <a:pt x="0" y="3556000"/>
                  </a:lnTo>
                  <a:close/>
                </a:path>
              </a:pathLst>
            </a:custGeom>
            <a:solidFill>
              <a:srgbClr val="660017"/>
            </a:solidFill>
          </p:spPr>
          <p:txBody>
            <a:bodyPr/>
            <a:lstStyle/>
            <a:p>
              <a:endParaRPr lang="en-US"/>
            </a:p>
          </p:txBody>
        </p:sp>
        <p:sp>
          <p:nvSpPr>
            <p:cNvPr id="67" name="TextBox 67"/>
            <p:cNvSpPr txBox="1"/>
            <p:nvPr/>
          </p:nvSpPr>
          <p:spPr>
            <a:xfrm>
              <a:off x="0" y="-38100"/>
              <a:ext cx="571500" cy="3594100"/>
            </a:xfrm>
            <a:prstGeom prst="rect">
              <a:avLst/>
            </a:prstGeom>
          </p:spPr>
          <p:txBody>
            <a:bodyPr lIns="50800" tIns="50800" rIns="50800" bIns="50800" rtlCol="0" anchor="ctr"/>
            <a:lstStyle/>
            <a:p>
              <a:pPr algn="l">
                <a:lnSpc>
                  <a:spcPts val="1679"/>
                </a:lnSpc>
              </a:pPr>
              <a:endParaRPr/>
            </a:p>
          </p:txBody>
        </p:sp>
      </p:grpSp>
      <p:grpSp>
        <p:nvGrpSpPr>
          <p:cNvPr id="68" name="Group 68"/>
          <p:cNvGrpSpPr/>
          <p:nvPr/>
        </p:nvGrpSpPr>
        <p:grpSpPr>
          <a:xfrm>
            <a:off x="12442297" y="7197520"/>
            <a:ext cx="105746" cy="493483"/>
            <a:chOff x="0" y="0"/>
            <a:chExt cx="571500" cy="2667000"/>
          </a:xfrm>
        </p:grpSpPr>
        <p:sp>
          <p:nvSpPr>
            <p:cNvPr id="69" name="Freeform 69"/>
            <p:cNvSpPr/>
            <p:nvPr/>
          </p:nvSpPr>
          <p:spPr>
            <a:xfrm>
              <a:off x="0" y="0"/>
              <a:ext cx="571500" cy="2667000"/>
            </a:xfrm>
            <a:custGeom>
              <a:avLst/>
              <a:gdLst/>
              <a:ahLst/>
              <a:cxnLst/>
              <a:rect l="l" t="t" r="r" b="b"/>
              <a:pathLst>
                <a:path w="571500" h="2667000">
                  <a:moveTo>
                    <a:pt x="0" y="0"/>
                  </a:moveTo>
                  <a:lnTo>
                    <a:pt x="571500" y="0"/>
                  </a:lnTo>
                  <a:lnTo>
                    <a:pt x="571500" y="2667000"/>
                  </a:lnTo>
                  <a:lnTo>
                    <a:pt x="0" y="2667000"/>
                  </a:lnTo>
                  <a:close/>
                </a:path>
              </a:pathLst>
            </a:custGeom>
            <a:solidFill>
              <a:srgbClr val="660017"/>
            </a:solidFill>
          </p:spPr>
          <p:txBody>
            <a:bodyPr/>
            <a:lstStyle/>
            <a:p>
              <a:endParaRPr lang="en-US"/>
            </a:p>
          </p:txBody>
        </p:sp>
        <p:sp>
          <p:nvSpPr>
            <p:cNvPr id="70" name="TextBox 70"/>
            <p:cNvSpPr txBox="1"/>
            <p:nvPr/>
          </p:nvSpPr>
          <p:spPr>
            <a:xfrm>
              <a:off x="0" y="-38100"/>
              <a:ext cx="571500" cy="2705100"/>
            </a:xfrm>
            <a:prstGeom prst="rect">
              <a:avLst/>
            </a:prstGeom>
          </p:spPr>
          <p:txBody>
            <a:bodyPr lIns="50800" tIns="50800" rIns="50800" bIns="50800" rtlCol="0" anchor="ctr"/>
            <a:lstStyle/>
            <a:p>
              <a:pPr algn="l">
                <a:lnSpc>
                  <a:spcPts val="1679"/>
                </a:lnSpc>
              </a:pPr>
              <a:endParaRPr/>
            </a:p>
          </p:txBody>
        </p:sp>
      </p:grpSp>
      <p:grpSp>
        <p:nvGrpSpPr>
          <p:cNvPr id="71" name="Group 71"/>
          <p:cNvGrpSpPr/>
          <p:nvPr/>
        </p:nvGrpSpPr>
        <p:grpSpPr>
          <a:xfrm>
            <a:off x="12301302" y="7338515"/>
            <a:ext cx="105746" cy="352488"/>
            <a:chOff x="0" y="0"/>
            <a:chExt cx="571500" cy="1905000"/>
          </a:xfrm>
        </p:grpSpPr>
        <p:sp>
          <p:nvSpPr>
            <p:cNvPr id="72" name="Freeform 72"/>
            <p:cNvSpPr/>
            <p:nvPr/>
          </p:nvSpPr>
          <p:spPr>
            <a:xfrm>
              <a:off x="0" y="0"/>
              <a:ext cx="571500" cy="1905000"/>
            </a:xfrm>
            <a:custGeom>
              <a:avLst/>
              <a:gdLst/>
              <a:ahLst/>
              <a:cxnLst/>
              <a:rect l="l" t="t" r="r" b="b"/>
              <a:pathLst>
                <a:path w="571500" h="1905000">
                  <a:moveTo>
                    <a:pt x="0" y="0"/>
                  </a:moveTo>
                  <a:lnTo>
                    <a:pt x="571500" y="0"/>
                  </a:lnTo>
                  <a:lnTo>
                    <a:pt x="571500" y="1905000"/>
                  </a:lnTo>
                  <a:lnTo>
                    <a:pt x="0" y="1905000"/>
                  </a:lnTo>
                  <a:close/>
                </a:path>
              </a:pathLst>
            </a:custGeom>
            <a:solidFill>
              <a:srgbClr val="660017"/>
            </a:solidFill>
          </p:spPr>
          <p:txBody>
            <a:bodyPr/>
            <a:lstStyle/>
            <a:p>
              <a:endParaRPr lang="en-US"/>
            </a:p>
          </p:txBody>
        </p:sp>
        <p:sp>
          <p:nvSpPr>
            <p:cNvPr id="73" name="TextBox 73"/>
            <p:cNvSpPr txBox="1"/>
            <p:nvPr/>
          </p:nvSpPr>
          <p:spPr>
            <a:xfrm>
              <a:off x="0" y="-38100"/>
              <a:ext cx="571500" cy="1943100"/>
            </a:xfrm>
            <a:prstGeom prst="rect">
              <a:avLst/>
            </a:prstGeom>
          </p:spPr>
          <p:txBody>
            <a:bodyPr lIns="50800" tIns="50800" rIns="50800" bIns="50800" rtlCol="0" anchor="ctr"/>
            <a:lstStyle/>
            <a:p>
              <a:pPr algn="l">
                <a:lnSpc>
                  <a:spcPts val="1679"/>
                </a:lnSpc>
              </a:pPr>
              <a:endParaRPr/>
            </a:p>
          </p:txBody>
        </p:sp>
      </p:grpSp>
      <p:grpSp>
        <p:nvGrpSpPr>
          <p:cNvPr id="74" name="Group 74"/>
          <p:cNvGrpSpPr/>
          <p:nvPr/>
        </p:nvGrpSpPr>
        <p:grpSpPr>
          <a:xfrm>
            <a:off x="12160307" y="7456011"/>
            <a:ext cx="105746" cy="234992"/>
            <a:chOff x="0" y="0"/>
            <a:chExt cx="571500" cy="1270000"/>
          </a:xfrm>
        </p:grpSpPr>
        <p:sp>
          <p:nvSpPr>
            <p:cNvPr id="75" name="Freeform 75"/>
            <p:cNvSpPr/>
            <p:nvPr/>
          </p:nvSpPr>
          <p:spPr>
            <a:xfrm>
              <a:off x="0" y="0"/>
              <a:ext cx="571500" cy="1270000"/>
            </a:xfrm>
            <a:custGeom>
              <a:avLst/>
              <a:gdLst/>
              <a:ahLst/>
              <a:cxnLst/>
              <a:rect l="l" t="t" r="r" b="b"/>
              <a:pathLst>
                <a:path w="571500" h="1270000">
                  <a:moveTo>
                    <a:pt x="0" y="0"/>
                  </a:moveTo>
                  <a:lnTo>
                    <a:pt x="571500" y="0"/>
                  </a:lnTo>
                  <a:lnTo>
                    <a:pt x="571500" y="1270000"/>
                  </a:lnTo>
                  <a:lnTo>
                    <a:pt x="0" y="1270000"/>
                  </a:lnTo>
                  <a:close/>
                </a:path>
              </a:pathLst>
            </a:custGeom>
            <a:solidFill>
              <a:srgbClr val="660017"/>
            </a:solidFill>
          </p:spPr>
          <p:txBody>
            <a:bodyPr/>
            <a:lstStyle/>
            <a:p>
              <a:endParaRPr lang="en-US"/>
            </a:p>
          </p:txBody>
        </p:sp>
        <p:sp>
          <p:nvSpPr>
            <p:cNvPr id="76" name="TextBox 76"/>
            <p:cNvSpPr txBox="1"/>
            <p:nvPr/>
          </p:nvSpPr>
          <p:spPr>
            <a:xfrm>
              <a:off x="0" y="-38100"/>
              <a:ext cx="571500" cy="1308100"/>
            </a:xfrm>
            <a:prstGeom prst="rect">
              <a:avLst/>
            </a:prstGeom>
          </p:spPr>
          <p:txBody>
            <a:bodyPr lIns="50800" tIns="50800" rIns="50800" bIns="50800" rtlCol="0" anchor="ctr"/>
            <a:lstStyle/>
            <a:p>
              <a:pPr algn="l">
                <a:lnSpc>
                  <a:spcPts val="1679"/>
                </a:lnSpc>
              </a:pPr>
              <a:endParaRPr/>
            </a:p>
          </p:txBody>
        </p:sp>
      </p:grpSp>
      <p:grpSp>
        <p:nvGrpSpPr>
          <p:cNvPr id="77" name="Group 77"/>
          <p:cNvGrpSpPr/>
          <p:nvPr/>
        </p:nvGrpSpPr>
        <p:grpSpPr>
          <a:xfrm>
            <a:off x="12019312" y="7550008"/>
            <a:ext cx="105746" cy="140995"/>
            <a:chOff x="0" y="0"/>
            <a:chExt cx="571500" cy="762000"/>
          </a:xfrm>
        </p:grpSpPr>
        <p:sp>
          <p:nvSpPr>
            <p:cNvPr id="78" name="Freeform 78"/>
            <p:cNvSpPr/>
            <p:nvPr/>
          </p:nvSpPr>
          <p:spPr>
            <a:xfrm>
              <a:off x="0" y="0"/>
              <a:ext cx="571500" cy="762000"/>
            </a:xfrm>
            <a:custGeom>
              <a:avLst/>
              <a:gdLst/>
              <a:ahLst/>
              <a:cxnLst/>
              <a:rect l="l" t="t" r="r" b="b"/>
              <a:pathLst>
                <a:path w="571500" h="762000">
                  <a:moveTo>
                    <a:pt x="0" y="0"/>
                  </a:moveTo>
                  <a:lnTo>
                    <a:pt x="571500" y="0"/>
                  </a:lnTo>
                  <a:lnTo>
                    <a:pt x="571500" y="762000"/>
                  </a:lnTo>
                  <a:lnTo>
                    <a:pt x="0" y="762000"/>
                  </a:lnTo>
                  <a:close/>
                </a:path>
              </a:pathLst>
            </a:custGeom>
            <a:solidFill>
              <a:srgbClr val="660017"/>
            </a:solidFill>
          </p:spPr>
          <p:txBody>
            <a:bodyPr/>
            <a:lstStyle/>
            <a:p>
              <a:endParaRPr lang="en-US"/>
            </a:p>
          </p:txBody>
        </p:sp>
        <p:sp>
          <p:nvSpPr>
            <p:cNvPr id="79" name="TextBox 79"/>
            <p:cNvSpPr txBox="1"/>
            <p:nvPr/>
          </p:nvSpPr>
          <p:spPr>
            <a:xfrm>
              <a:off x="0" y="-38100"/>
              <a:ext cx="571500" cy="800100"/>
            </a:xfrm>
            <a:prstGeom prst="rect">
              <a:avLst/>
            </a:prstGeom>
          </p:spPr>
          <p:txBody>
            <a:bodyPr lIns="50800" tIns="50800" rIns="50800" bIns="50800" rtlCol="0" anchor="ctr"/>
            <a:lstStyle/>
            <a:p>
              <a:pPr algn="l">
                <a:lnSpc>
                  <a:spcPts val="1679"/>
                </a:lnSpc>
              </a:pPr>
              <a:endParaRPr/>
            </a:p>
          </p:txBody>
        </p:sp>
      </p:grpSp>
      <p:sp>
        <p:nvSpPr>
          <p:cNvPr id="80" name="AutoShape 80"/>
          <p:cNvSpPr/>
          <p:nvPr/>
        </p:nvSpPr>
        <p:spPr>
          <a:xfrm flipV="1">
            <a:off x="12042811" y="6915530"/>
            <a:ext cx="599230" cy="681477"/>
          </a:xfrm>
          <a:prstGeom prst="line">
            <a:avLst/>
          </a:prstGeom>
          <a:ln w="19050" cap="rnd">
            <a:solidFill>
              <a:srgbClr val="660017"/>
            </a:solidFill>
            <a:prstDash val="solid"/>
            <a:headEnd type="none" w="sm" len="sm"/>
            <a:tailEnd type="triangle" w="lg" len="med"/>
          </a:ln>
        </p:spPr>
        <p:txBody>
          <a:bodyPr/>
          <a:lstStyle/>
          <a:p>
            <a:endParaRPr lang="en-US"/>
          </a:p>
        </p:txBody>
      </p:sp>
      <p:grpSp>
        <p:nvGrpSpPr>
          <p:cNvPr id="81" name="Group 81"/>
          <p:cNvGrpSpPr/>
          <p:nvPr/>
        </p:nvGrpSpPr>
        <p:grpSpPr>
          <a:xfrm>
            <a:off x="12700788" y="7526509"/>
            <a:ext cx="187994" cy="187994"/>
            <a:chOff x="0" y="0"/>
            <a:chExt cx="1016000" cy="1016000"/>
          </a:xfrm>
        </p:grpSpPr>
        <p:sp>
          <p:nvSpPr>
            <p:cNvPr id="82" name="Freeform 82"/>
            <p:cNvSpPr/>
            <p:nvPr/>
          </p:nvSpPr>
          <p:spPr>
            <a:xfrm>
              <a:off x="0" y="0"/>
              <a:ext cx="1016000" cy="1016000"/>
            </a:xfrm>
            <a:custGeom>
              <a:avLst/>
              <a:gdLst/>
              <a:ahLst/>
              <a:cxnLst/>
              <a:rect l="l" t="t" r="r" b="b"/>
              <a:pathLst>
                <a:path w="1016000" h="1016000">
                  <a:moveTo>
                    <a:pt x="718344" y="0"/>
                  </a:moveTo>
                  <a:lnTo>
                    <a:pt x="1016000" y="297656"/>
                  </a:lnTo>
                  <a:lnTo>
                    <a:pt x="1016000" y="718344"/>
                  </a:lnTo>
                  <a:lnTo>
                    <a:pt x="718344" y="1016000"/>
                  </a:lnTo>
                  <a:lnTo>
                    <a:pt x="297656" y="1016000"/>
                  </a:lnTo>
                  <a:lnTo>
                    <a:pt x="0" y="718344"/>
                  </a:lnTo>
                  <a:lnTo>
                    <a:pt x="0" y="297656"/>
                  </a:lnTo>
                  <a:lnTo>
                    <a:pt x="297656" y="0"/>
                  </a:lnTo>
                  <a:lnTo>
                    <a:pt x="718344" y="0"/>
                  </a:lnTo>
                  <a:close/>
                </a:path>
              </a:pathLst>
            </a:custGeom>
            <a:solidFill>
              <a:srgbClr val="660017"/>
            </a:solidFill>
          </p:spPr>
          <p:txBody>
            <a:bodyPr/>
            <a:lstStyle/>
            <a:p>
              <a:endParaRPr lang="en-US"/>
            </a:p>
          </p:txBody>
        </p:sp>
        <p:sp>
          <p:nvSpPr>
            <p:cNvPr id="83" name="TextBox 83"/>
            <p:cNvSpPr txBox="1"/>
            <p:nvPr/>
          </p:nvSpPr>
          <p:spPr>
            <a:xfrm>
              <a:off x="0" y="-38100"/>
              <a:ext cx="1016000" cy="1054100"/>
            </a:xfrm>
            <a:prstGeom prst="rect">
              <a:avLst/>
            </a:prstGeom>
          </p:spPr>
          <p:txBody>
            <a:bodyPr lIns="50800" tIns="50800" rIns="50800" bIns="50800" rtlCol="0" anchor="ctr"/>
            <a:lstStyle/>
            <a:p>
              <a:pPr algn="l">
                <a:lnSpc>
                  <a:spcPts val="1679"/>
                </a:lnSpc>
              </a:pPr>
              <a:endParaRPr/>
            </a:p>
          </p:txBody>
        </p:sp>
      </p:grpSp>
      <p:grpSp>
        <p:nvGrpSpPr>
          <p:cNvPr id="84" name="Group 84"/>
          <p:cNvGrpSpPr/>
          <p:nvPr/>
        </p:nvGrpSpPr>
        <p:grpSpPr>
          <a:xfrm>
            <a:off x="12579643" y="7546139"/>
            <a:ext cx="84597" cy="84597"/>
            <a:chOff x="0" y="0"/>
            <a:chExt cx="457200" cy="457200"/>
          </a:xfrm>
        </p:grpSpPr>
        <p:sp>
          <p:nvSpPr>
            <p:cNvPr id="85" name="Freeform 85"/>
            <p:cNvSpPr/>
            <p:nvPr/>
          </p:nvSpPr>
          <p:spPr>
            <a:xfrm>
              <a:off x="0" y="0"/>
              <a:ext cx="457200" cy="457200"/>
            </a:xfrm>
            <a:custGeom>
              <a:avLst/>
              <a:gdLst/>
              <a:ahLst/>
              <a:cxnLst/>
              <a:rect l="l" t="t" r="r" b="b"/>
              <a:pathLst>
                <a:path w="457200" h="457200">
                  <a:moveTo>
                    <a:pt x="228600" y="0"/>
                  </a:moveTo>
                  <a:cubicBezTo>
                    <a:pt x="102348" y="0"/>
                    <a:pt x="0" y="102348"/>
                    <a:pt x="0" y="228600"/>
                  </a:cubicBezTo>
                  <a:cubicBezTo>
                    <a:pt x="0" y="354852"/>
                    <a:pt x="102348" y="457200"/>
                    <a:pt x="228600" y="457200"/>
                  </a:cubicBezTo>
                  <a:cubicBezTo>
                    <a:pt x="354852" y="457200"/>
                    <a:pt x="457200" y="354852"/>
                    <a:pt x="457200" y="228600"/>
                  </a:cubicBezTo>
                  <a:cubicBezTo>
                    <a:pt x="457200" y="102348"/>
                    <a:pt x="354852" y="0"/>
                    <a:pt x="228600" y="0"/>
                  </a:cubicBezTo>
                  <a:close/>
                </a:path>
              </a:pathLst>
            </a:custGeom>
            <a:solidFill>
              <a:srgbClr val="FFFFFF"/>
            </a:solidFill>
          </p:spPr>
          <p:txBody>
            <a:bodyPr/>
            <a:lstStyle/>
            <a:p>
              <a:endParaRPr lang="en-US"/>
            </a:p>
          </p:txBody>
        </p:sp>
        <p:sp>
          <p:nvSpPr>
            <p:cNvPr id="86" name="TextBox 86"/>
            <p:cNvSpPr txBox="1"/>
            <p:nvPr/>
          </p:nvSpPr>
          <p:spPr>
            <a:xfrm>
              <a:off x="0" y="-38100"/>
              <a:ext cx="457200" cy="495300"/>
            </a:xfrm>
            <a:prstGeom prst="rect">
              <a:avLst/>
            </a:prstGeom>
          </p:spPr>
          <p:txBody>
            <a:bodyPr lIns="50800" tIns="50800" rIns="50800" bIns="50800" rtlCol="0" anchor="ctr"/>
            <a:lstStyle/>
            <a:p>
              <a:pPr algn="l">
                <a:lnSpc>
                  <a:spcPts val="1679"/>
                </a:lnSpc>
              </a:pPr>
              <a:endParaRPr/>
            </a:p>
          </p:txBody>
        </p:sp>
      </p:grpSp>
      <p:grpSp>
        <p:nvGrpSpPr>
          <p:cNvPr id="87" name="Group 87"/>
          <p:cNvGrpSpPr/>
          <p:nvPr/>
        </p:nvGrpSpPr>
        <p:grpSpPr>
          <a:xfrm>
            <a:off x="738187" y="9148364"/>
            <a:ext cx="1247775" cy="549021"/>
            <a:chOff x="0" y="0"/>
            <a:chExt cx="7937500" cy="3492500"/>
          </a:xfrm>
        </p:grpSpPr>
        <p:sp>
          <p:nvSpPr>
            <p:cNvPr id="88" name="Freeform 88"/>
            <p:cNvSpPr/>
            <p:nvPr/>
          </p:nvSpPr>
          <p:spPr>
            <a:xfrm>
              <a:off x="0" y="0"/>
              <a:ext cx="7937500" cy="3492500"/>
            </a:xfrm>
            <a:custGeom>
              <a:avLst/>
              <a:gdLst/>
              <a:ahLst/>
              <a:cxnLst/>
              <a:rect l="l" t="t" r="r" b="b"/>
              <a:pathLst>
                <a:path w="7937500" h="3492500">
                  <a:moveTo>
                    <a:pt x="0" y="0"/>
                  </a:moveTo>
                  <a:lnTo>
                    <a:pt x="7937500" y="0"/>
                  </a:lnTo>
                  <a:lnTo>
                    <a:pt x="7937500" y="3492500"/>
                  </a:lnTo>
                  <a:lnTo>
                    <a:pt x="0" y="3492500"/>
                  </a:lnTo>
                  <a:close/>
                </a:path>
              </a:pathLst>
            </a:custGeom>
            <a:blipFill>
              <a:blip r:embed="rId14"/>
              <a:stretch>
                <a:fillRect t="-85330" b="-85330"/>
              </a:stretch>
            </a:blipFill>
          </p:spPr>
          <p:txBody>
            <a:bodyPr/>
            <a:lstStyle/>
            <a:p>
              <a:endParaRPr lang="en-US"/>
            </a:p>
          </p:txBody>
        </p:sp>
      </p:grpSp>
      <p:sp>
        <p:nvSpPr>
          <p:cNvPr id="89" name="TextBox 89"/>
          <p:cNvSpPr txBox="1"/>
          <p:nvPr/>
        </p:nvSpPr>
        <p:spPr>
          <a:xfrm>
            <a:off x="1985962" y="8862429"/>
            <a:ext cx="5059221" cy="342863"/>
          </a:xfrm>
          <a:prstGeom prst="rect">
            <a:avLst/>
          </a:prstGeom>
        </p:spPr>
        <p:txBody>
          <a:bodyPr lIns="0" tIns="0" rIns="0" bIns="0" rtlCol="0" anchor="t">
            <a:spAutoFit/>
          </a:bodyPr>
          <a:lstStyle/>
          <a:p>
            <a:pPr algn="l">
              <a:lnSpc>
                <a:spcPts val="2399"/>
              </a:lnSpc>
            </a:pPr>
            <a:r>
              <a:rPr lang="en-US" sz="1999" b="1">
                <a:solidFill>
                  <a:srgbClr val="001F60"/>
                </a:solidFill>
                <a:latin typeface="Calibri (MS) Bold"/>
                <a:ea typeface="Calibri (MS) Bold"/>
                <a:cs typeface="Calibri (MS) Bold"/>
                <a:sym typeface="Calibri (MS) Bold"/>
              </a:rPr>
              <a:t>Implementation Principles</a:t>
            </a:r>
          </a:p>
        </p:txBody>
      </p:sp>
      <p:sp>
        <p:nvSpPr>
          <p:cNvPr id="90" name="TextBox 90"/>
          <p:cNvSpPr txBox="1"/>
          <p:nvPr/>
        </p:nvSpPr>
        <p:spPr>
          <a:xfrm>
            <a:off x="1985963" y="9491023"/>
            <a:ext cx="4052071"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Engagement of frontline staff and patients</a:t>
            </a:r>
          </a:p>
        </p:txBody>
      </p:sp>
      <p:sp>
        <p:nvSpPr>
          <p:cNvPr id="91" name="Freeform 91"/>
          <p:cNvSpPr/>
          <p:nvPr/>
        </p:nvSpPr>
        <p:spPr>
          <a:xfrm>
            <a:off x="5967805" y="9291176"/>
            <a:ext cx="565191" cy="585937"/>
          </a:xfrm>
          <a:custGeom>
            <a:avLst/>
            <a:gdLst/>
            <a:ahLst/>
            <a:cxnLst/>
            <a:rect l="l" t="t" r="r" b="b"/>
            <a:pathLst>
              <a:path w="565191" h="585937">
                <a:moveTo>
                  <a:pt x="0" y="0"/>
                </a:moveTo>
                <a:lnTo>
                  <a:pt x="565191" y="0"/>
                </a:lnTo>
                <a:lnTo>
                  <a:pt x="565191" y="585937"/>
                </a:lnTo>
                <a:lnTo>
                  <a:pt x="0" y="585937"/>
                </a:lnTo>
                <a:lnTo>
                  <a:pt x="0" y="0"/>
                </a:lnTo>
                <a:close/>
              </a:path>
            </a:pathLst>
          </a:custGeom>
          <a:blipFill>
            <a:blip r:embed="rId15"/>
            <a:stretch>
              <a:fillRect t="-175506" b="-175506"/>
            </a:stretch>
          </a:blipFill>
        </p:spPr>
        <p:txBody>
          <a:bodyPr/>
          <a:lstStyle/>
          <a:p>
            <a:endParaRPr lang="en-US"/>
          </a:p>
        </p:txBody>
      </p:sp>
      <p:sp>
        <p:nvSpPr>
          <p:cNvPr id="92" name="TextBox 92"/>
          <p:cNvSpPr txBox="1"/>
          <p:nvPr/>
        </p:nvSpPr>
        <p:spPr>
          <a:xfrm>
            <a:off x="1985963" y="9195767"/>
            <a:ext cx="3699653"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Leadership commitment at all levels</a:t>
            </a:r>
          </a:p>
        </p:txBody>
      </p:sp>
      <p:sp>
        <p:nvSpPr>
          <p:cNvPr id="93" name="TextBox 93"/>
          <p:cNvSpPr txBox="1"/>
          <p:nvPr/>
        </p:nvSpPr>
        <p:spPr>
          <a:xfrm>
            <a:off x="1985963" y="9786280"/>
            <a:ext cx="3464755"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Data-driven decision making</a:t>
            </a:r>
          </a:p>
        </p:txBody>
      </p:sp>
      <p:sp>
        <p:nvSpPr>
          <p:cNvPr id="94" name="TextBox 94"/>
          <p:cNvSpPr txBox="1"/>
          <p:nvPr/>
        </p:nvSpPr>
        <p:spPr>
          <a:xfrm>
            <a:off x="6642026" y="9195767"/>
            <a:ext cx="3893184"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Regular evaluation and feedback</a:t>
            </a:r>
          </a:p>
        </p:txBody>
      </p:sp>
      <p:sp>
        <p:nvSpPr>
          <p:cNvPr id="95" name="TextBox 95"/>
          <p:cNvSpPr txBox="1"/>
          <p:nvPr/>
        </p:nvSpPr>
        <p:spPr>
          <a:xfrm>
            <a:off x="6642026" y="9491023"/>
            <a:ext cx="4611076"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Transparency and open communication</a:t>
            </a:r>
          </a:p>
        </p:txBody>
      </p:sp>
      <p:sp>
        <p:nvSpPr>
          <p:cNvPr id="96" name="TextBox 96"/>
          <p:cNvSpPr txBox="1"/>
          <p:nvPr/>
        </p:nvSpPr>
        <p:spPr>
          <a:xfrm>
            <a:off x="6642026" y="9786280"/>
            <a:ext cx="2692095"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Sustainable resourcing</a:t>
            </a:r>
          </a:p>
        </p:txBody>
      </p:sp>
      <p:grpSp>
        <p:nvGrpSpPr>
          <p:cNvPr id="97" name="Group 97"/>
          <p:cNvGrpSpPr/>
          <p:nvPr/>
        </p:nvGrpSpPr>
        <p:grpSpPr>
          <a:xfrm>
            <a:off x="10514838" y="8829778"/>
            <a:ext cx="7744587" cy="1261283"/>
            <a:chOff x="0" y="0"/>
            <a:chExt cx="16677488" cy="2827873"/>
          </a:xfrm>
        </p:grpSpPr>
        <p:sp>
          <p:nvSpPr>
            <p:cNvPr id="98" name="Freeform 98"/>
            <p:cNvSpPr/>
            <p:nvPr/>
          </p:nvSpPr>
          <p:spPr>
            <a:xfrm>
              <a:off x="0" y="0"/>
              <a:ext cx="16677487" cy="2827873"/>
            </a:xfrm>
            <a:custGeom>
              <a:avLst/>
              <a:gdLst/>
              <a:ahLst/>
              <a:cxnLst/>
              <a:rect l="l" t="t" r="r" b="b"/>
              <a:pathLst>
                <a:path w="16677487" h="2827873">
                  <a:moveTo>
                    <a:pt x="370611" y="0"/>
                  </a:moveTo>
                  <a:lnTo>
                    <a:pt x="16306878" y="0"/>
                  </a:lnTo>
                  <a:cubicBezTo>
                    <a:pt x="16511560" y="0"/>
                    <a:pt x="16677487" y="126608"/>
                    <a:pt x="16677487" y="282787"/>
                  </a:cubicBezTo>
                  <a:lnTo>
                    <a:pt x="16677487" y="2545086"/>
                  </a:lnTo>
                  <a:cubicBezTo>
                    <a:pt x="16677487" y="2701265"/>
                    <a:pt x="16511560" y="2827873"/>
                    <a:pt x="16306878" y="2827873"/>
                  </a:cubicBezTo>
                  <a:lnTo>
                    <a:pt x="370611" y="2827873"/>
                  </a:lnTo>
                  <a:cubicBezTo>
                    <a:pt x="165928" y="2827873"/>
                    <a:pt x="0" y="2701265"/>
                    <a:pt x="0" y="2545086"/>
                  </a:cubicBezTo>
                  <a:lnTo>
                    <a:pt x="0" y="282787"/>
                  </a:lnTo>
                  <a:cubicBezTo>
                    <a:pt x="0" y="126608"/>
                    <a:pt x="165928" y="0"/>
                    <a:pt x="370611" y="0"/>
                  </a:cubicBezTo>
                  <a:close/>
                </a:path>
              </a:pathLst>
            </a:custGeom>
            <a:solidFill>
              <a:srgbClr val="4A0014"/>
            </a:solidFill>
            <a:ln w="28575" cap="sq">
              <a:solidFill>
                <a:srgbClr val="F5F0E8"/>
              </a:solidFill>
              <a:prstDash val="solid"/>
              <a:miter/>
            </a:ln>
          </p:spPr>
          <p:txBody>
            <a:bodyPr/>
            <a:lstStyle/>
            <a:p>
              <a:endParaRPr lang="en-US"/>
            </a:p>
          </p:txBody>
        </p:sp>
        <p:sp>
          <p:nvSpPr>
            <p:cNvPr id="99" name="TextBox 99"/>
            <p:cNvSpPr txBox="1"/>
            <p:nvPr/>
          </p:nvSpPr>
          <p:spPr>
            <a:xfrm>
              <a:off x="0" y="-38100"/>
              <a:ext cx="16677488" cy="2865973"/>
            </a:xfrm>
            <a:prstGeom prst="rect">
              <a:avLst/>
            </a:prstGeom>
          </p:spPr>
          <p:txBody>
            <a:bodyPr lIns="50800" tIns="50800" rIns="50800" bIns="50800" rtlCol="0" anchor="ctr"/>
            <a:lstStyle/>
            <a:p>
              <a:pPr algn="l">
                <a:lnSpc>
                  <a:spcPts val="1679"/>
                </a:lnSpc>
              </a:pPr>
              <a:endParaRPr/>
            </a:p>
          </p:txBody>
        </p:sp>
      </p:grpSp>
      <p:sp>
        <p:nvSpPr>
          <p:cNvPr id="100" name="AutoShape 100"/>
          <p:cNvSpPr/>
          <p:nvPr/>
        </p:nvSpPr>
        <p:spPr>
          <a:xfrm>
            <a:off x="11734800" y="9156430"/>
            <a:ext cx="0" cy="736376"/>
          </a:xfrm>
          <a:prstGeom prst="line">
            <a:avLst/>
          </a:prstGeom>
          <a:ln w="9525" cap="rnd">
            <a:solidFill>
              <a:srgbClr val="F5F0E8"/>
            </a:solidFill>
            <a:prstDash val="solid"/>
            <a:headEnd type="none" w="sm" len="sm"/>
            <a:tailEnd type="none" w="sm" len="sm"/>
          </a:ln>
        </p:spPr>
        <p:txBody>
          <a:bodyPr/>
          <a:lstStyle/>
          <a:p>
            <a:endParaRPr lang="en-US"/>
          </a:p>
        </p:txBody>
      </p:sp>
      <p:sp>
        <p:nvSpPr>
          <p:cNvPr id="101" name="TextBox 101"/>
          <p:cNvSpPr txBox="1"/>
          <p:nvPr/>
        </p:nvSpPr>
        <p:spPr>
          <a:xfrm>
            <a:off x="11887200" y="8821126"/>
            <a:ext cx="5210810" cy="387369"/>
          </a:xfrm>
          <a:prstGeom prst="rect">
            <a:avLst/>
          </a:prstGeom>
        </p:spPr>
        <p:txBody>
          <a:bodyPr lIns="0" tIns="0" rIns="0" bIns="0" rtlCol="0" anchor="t">
            <a:spAutoFit/>
          </a:bodyPr>
          <a:lstStyle/>
          <a:p>
            <a:pPr algn="l">
              <a:lnSpc>
                <a:spcPts val="2799"/>
              </a:lnSpc>
            </a:pPr>
            <a:r>
              <a:rPr lang="en-US" sz="1999" b="1" dirty="0">
                <a:solidFill>
                  <a:srgbClr val="FFFFFF"/>
                </a:solidFill>
                <a:latin typeface="Calibri (MS) Bold"/>
                <a:ea typeface="Calibri (MS) Bold"/>
                <a:cs typeface="Calibri (MS) Bold"/>
                <a:sym typeface="Calibri (MS) Bold"/>
              </a:rPr>
              <a:t>Expected Outcome</a:t>
            </a:r>
          </a:p>
        </p:txBody>
      </p:sp>
      <p:sp>
        <p:nvSpPr>
          <p:cNvPr id="102" name="TextBox 102"/>
          <p:cNvSpPr txBox="1"/>
          <p:nvPr/>
        </p:nvSpPr>
        <p:spPr>
          <a:xfrm>
            <a:off x="11887200" y="9182100"/>
            <a:ext cx="6000750" cy="621965"/>
          </a:xfrm>
          <a:prstGeom prst="rect">
            <a:avLst/>
          </a:prstGeom>
        </p:spPr>
        <p:txBody>
          <a:bodyPr wrap="square" lIns="0" tIns="0" rIns="0" bIns="0" rtlCol="0" anchor="t">
            <a:spAutoFit/>
          </a:bodyPr>
          <a:lstStyle/>
          <a:p>
            <a:pPr algn="l">
              <a:lnSpc>
                <a:spcPts val="2519"/>
              </a:lnSpc>
            </a:pPr>
            <a:r>
              <a:rPr lang="en-US" sz="1799" dirty="0">
                <a:solidFill>
                  <a:srgbClr val="FFFFFF"/>
                </a:solidFill>
                <a:latin typeface="Calibri (MS)"/>
                <a:ea typeface="Calibri (MS)"/>
                <a:cs typeface="Calibri (MS)"/>
                <a:sym typeface="Calibri (MS)"/>
              </a:rPr>
              <a:t>Earlier detection of risks, safer care, improved staff confidence and stronger public trust in the healthcare system.</a:t>
            </a:r>
          </a:p>
        </p:txBody>
      </p:sp>
      <p:grpSp>
        <p:nvGrpSpPr>
          <p:cNvPr id="103" name="Group 103"/>
          <p:cNvGrpSpPr/>
          <p:nvPr/>
        </p:nvGrpSpPr>
        <p:grpSpPr>
          <a:xfrm>
            <a:off x="10799891" y="9182100"/>
            <a:ext cx="706309" cy="706309"/>
            <a:chOff x="0" y="0"/>
            <a:chExt cx="1016000" cy="1016000"/>
          </a:xfrm>
        </p:grpSpPr>
        <p:sp>
          <p:nvSpPr>
            <p:cNvPr id="104" name="Freeform 104"/>
            <p:cNvSpPr/>
            <p:nvPr/>
          </p:nvSpPr>
          <p:spPr>
            <a:xfrm>
              <a:off x="0" y="0"/>
              <a:ext cx="1016000" cy="1016000"/>
            </a:xfrm>
            <a:custGeom>
              <a:avLst/>
              <a:gdLst/>
              <a:ahLst/>
              <a:cxnLst/>
              <a:rect l="l" t="t" r="r" b="b"/>
              <a:pathLst>
                <a:path w="1016000" h="1016000">
                  <a:moveTo>
                    <a:pt x="508000" y="0"/>
                  </a:moveTo>
                  <a:cubicBezTo>
                    <a:pt x="227439" y="0"/>
                    <a:pt x="0" y="227439"/>
                    <a:pt x="0" y="508000"/>
                  </a:cubicBezTo>
                  <a:cubicBezTo>
                    <a:pt x="0" y="788561"/>
                    <a:pt x="227439" y="1016000"/>
                    <a:pt x="508000" y="1016000"/>
                  </a:cubicBezTo>
                  <a:cubicBezTo>
                    <a:pt x="788561" y="1016000"/>
                    <a:pt x="1016000" y="788561"/>
                    <a:pt x="1016000" y="508000"/>
                  </a:cubicBezTo>
                  <a:cubicBezTo>
                    <a:pt x="1016000" y="227439"/>
                    <a:pt x="788561" y="0"/>
                    <a:pt x="508000" y="0"/>
                  </a:cubicBezTo>
                  <a:close/>
                </a:path>
              </a:pathLst>
            </a:custGeom>
            <a:solidFill>
              <a:srgbClr val="FFFFFF"/>
            </a:solidFill>
          </p:spPr>
          <p:txBody>
            <a:bodyPr/>
            <a:lstStyle/>
            <a:p>
              <a:endParaRPr lang="en-US"/>
            </a:p>
          </p:txBody>
        </p:sp>
        <p:sp>
          <p:nvSpPr>
            <p:cNvPr id="105" name="TextBox 105"/>
            <p:cNvSpPr txBox="1"/>
            <p:nvPr/>
          </p:nvSpPr>
          <p:spPr>
            <a:xfrm>
              <a:off x="0" y="-38100"/>
              <a:ext cx="1016000" cy="1054100"/>
            </a:xfrm>
            <a:prstGeom prst="rect">
              <a:avLst/>
            </a:prstGeom>
          </p:spPr>
          <p:txBody>
            <a:bodyPr lIns="50800" tIns="50800" rIns="50800" bIns="50800" rtlCol="0" anchor="ctr"/>
            <a:lstStyle/>
            <a:p>
              <a:pPr algn="l">
                <a:lnSpc>
                  <a:spcPts val="1679"/>
                </a:lnSpc>
              </a:pPr>
              <a:endParaRPr/>
            </a:p>
          </p:txBody>
        </p:sp>
      </p:grpSp>
      <p:sp>
        <p:nvSpPr>
          <p:cNvPr id="106" name="Freeform 106"/>
          <p:cNvSpPr/>
          <p:nvPr/>
        </p:nvSpPr>
        <p:spPr>
          <a:xfrm>
            <a:off x="10905837" y="9288047"/>
            <a:ext cx="494417" cy="494417"/>
          </a:xfrm>
          <a:custGeom>
            <a:avLst/>
            <a:gdLst/>
            <a:ahLst/>
            <a:cxnLst/>
            <a:rect l="l" t="t" r="r" b="b"/>
            <a:pathLst>
              <a:path w="494417" h="494417">
                <a:moveTo>
                  <a:pt x="0" y="0"/>
                </a:moveTo>
                <a:lnTo>
                  <a:pt x="494417" y="0"/>
                </a:lnTo>
                <a:lnTo>
                  <a:pt x="494417" y="494416"/>
                </a:lnTo>
                <a:lnTo>
                  <a:pt x="0" y="494416"/>
                </a:lnTo>
                <a:lnTo>
                  <a:pt x="0" y="0"/>
                </a:lnTo>
                <a:close/>
              </a:path>
            </a:pathLst>
          </a:custGeom>
          <a:blipFill>
            <a:blip r:embed="rId16"/>
            <a:stretch>
              <a:fillRect/>
            </a:stretch>
          </a:blipFill>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525" y="-20213"/>
            <a:ext cx="1632969" cy="793626"/>
            <a:chOff x="0" y="0"/>
            <a:chExt cx="2177292" cy="1058168"/>
          </a:xfrm>
        </p:grpSpPr>
        <p:sp>
          <p:nvSpPr>
            <p:cNvPr id="3" name="Freeform 3"/>
            <p:cNvSpPr/>
            <p:nvPr/>
          </p:nvSpPr>
          <p:spPr>
            <a:xfrm>
              <a:off x="0" y="0"/>
              <a:ext cx="2177292" cy="1058168"/>
            </a:xfrm>
            <a:custGeom>
              <a:avLst/>
              <a:gdLst/>
              <a:ahLst/>
              <a:cxnLst/>
              <a:rect l="l" t="t" r="r" b="b"/>
              <a:pathLst>
                <a:path w="2177292" h="1058168">
                  <a:moveTo>
                    <a:pt x="0" y="0"/>
                  </a:moveTo>
                  <a:lnTo>
                    <a:pt x="2177292" y="0"/>
                  </a:lnTo>
                  <a:lnTo>
                    <a:pt x="2177292" y="1058168"/>
                  </a:lnTo>
                  <a:lnTo>
                    <a:pt x="0" y="1058168"/>
                  </a:lnTo>
                  <a:close/>
                </a:path>
              </a:pathLst>
            </a:custGeom>
            <a:blipFill>
              <a:blip r:embed="rId2"/>
              <a:stretch>
                <a:fillRect t="-2776" b="-2776"/>
              </a:stretch>
            </a:blipFill>
          </p:spPr>
          <p:txBody>
            <a:bodyPr/>
            <a:lstStyle/>
            <a:p>
              <a:endParaRPr lang="en-US"/>
            </a:p>
          </p:txBody>
        </p:sp>
      </p:grpSp>
      <p:sp>
        <p:nvSpPr>
          <p:cNvPr id="4" name="TextBox 4"/>
          <p:cNvSpPr txBox="1"/>
          <p:nvPr/>
        </p:nvSpPr>
        <p:spPr>
          <a:xfrm>
            <a:off x="304800" y="212081"/>
            <a:ext cx="1266788" cy="283219"/>
          </a:xfrm>
          <a:prstGeom prst="rect">
            <a:avLst/>
          </a:prstGeom>
        </p:spPr>
        <p:txBody>
          <a:bodyPr lIns="0" tIns="0" rIns="0" bIns="0" rtlCol="0" anchor="t">
            <a:spAutoFit/>
          </a:bodyPr>
          <a:lstStyle/>
          <a:p>
            <a:pPr marL="0" lvl="0" indent="0" algn="l">
              <a:lnSpc>
                <a:spcPts val="2104"/>
              </a:lnSpc>
              <a:spcBef>
                <a:spcPct val="0"/>
              </a:spcBef>
            </a:pPr>
            <a:r>
              <a:rPr lang="en-US" sz="2400" b="1" u="none" strike="noStrike" dirty="0">
                <a:solidFill>
                  <a:srgbClr val="FFFFFF"/>
                </a:solidFill>
                <a:latin typeface="Calibri (MS)"/>
                <a:ea typeface="Calibri (MS)"/>
                <a:cs typeface="Calibri (MS)"/>
                <a:sym typeface="Calibri (MS)"/>
              </a:rPr>
              <a:t>Slide 10</a:t>
            </a:r>
          </a:p>
        </p:txBody>
      </p:sp>
      <p:sp>
        <p:nvSpPr>
          <p:cNvPr id="5" name="TextBox 5"/>
          <p:cNvSpPr txBox="1"/>
          <p:nvPr/>
        </p:nvSpPr>
        <p:spPr>
          <a:xfrm>
            <a:off x="1754736" y="-7438"/>
            <a:ext cx="9762313" cy="1254051"/>
          </a:xfrm>
          <a:prstGeom prst="rect">
            <a:avLst/>
          </a:prstGeom>
        </p:spPr>
        <p:txBody>
          <a:bodyPr lIns="0" tIns="0" rIns="0" bIns="0" rtlCol="0" anchor="t">
            <a:spAutoFit/>
          </a:bodyPr>
          <a:lstStyle/>
          <a:p>
            <a:pPr marL="0" lvl="0" indent="0" algn="l">
              <a:lnSpc>
                <a:spcPts val="4599"/>
              </a:lnSpc>
              <a:spcBef>
                <a:spcPct val="0"/>
              </a:spcBef>
            </a:pPr>
            <a:r>
              <a:rPr lang="en-US" sz="3999" u="none" strike="noStrike">
                <a:solidFill>
                  <a:srgbClr val="00004D"/>
                </a:solidFill>
                <a:latin typeface="Calibri (MS)"/>
                <a:ea typeface="Calibri (MS)"/>
                <a:cs typeface="Calibri (MS)"/>
                <a:sym typeface="Calibri (MS)"/>
              </a:rPr>
              <a:t>From Analysis to Action: </a:t>
            </a:r>
            <a:r>
              <a:rPr lang="en-US" sz="3999" u="none" strike="noStrike">
                <a:solidFill>
                  <a:srgbClr val="660017"/>
                </a:solidFill>
                <a:latin typeface="Calibri (MS)"/>
                <a:ea typeface="Calibri (MS)"/>
                <a:cs typeface="Calibri (MS)"/>
                <a:sym typeface="Calibri (MS)"/>
              </a:rPr>
              <a:t>Implementing Change for Safer Care</a:t>
            </a:r>
          </a:p>
        </p:txBody>
      </p:sp>
      <p:grpSp>
        <p:nvGrpSpPr>
          <p:cNvPr id="6" name="Group 6"/>
          <p:cNvGrpSpPr/>
          <p:nvPr/>
        </p:nvGrpSpPr>
        <p:grpSpPr>
          <a:xfrm>
            <a:off x="1529532" y="1083258"/>
            <a:ext cx="1793816" cy="307660"/>
            <a:chOff x="0" y="0"/>
            <a:chExt cx="1640038" cy="281285"/>
          </a:xfrm>
        </p:grpSpPr>
        <p:sp>
          <p:nvSpPr>
            <p:cNvPr id="7" name="Freeform 7"/>
            <p:cNvSpPr/>
            <p:nvPr/>
          </p:nvSpPr>
          <p:spPr>
            <a:xfrm>
              <a:off x="0" y="0"/>
              <a:ext cx="1640038" cy="281285"/>
            </a:xfrm>
            <a:custGeom>
              <a:avLst/>
              <a:gdLst/>
              <a:ahLst/>
              <a:cxnLst/>
              <a:rect l="l" t="t" r="r" b="b"/>
              <a:pathLst>
                <a:path w="1640038" h="281285">
                  <a:moveTo>
                    <a:pt x="0" y="0"/>
                  </a:moveTo>
                  <a:lnTo>
                    <a:pt x="1640038" y="0"/>
                  </a:lnTo>
                  <a:lnTo>
                    <a:pt x="1640038" y="281285"/>
                  </a:lnTo>
                  <a:lnTo>
                    <a:pt x="0" y="281285"/>
                  </a:lnTo>
                  <a:close/>
                </a:path>
              </a:pathLst>
            </a:custGeom>
            <a:blipFill>
              <a:blip r:embed="rId3"/>
              <a:stretch>
                <a:fillRect t="-2776" b="-2776"/>
              </a:stretch>
            </a:blipFill>
          </p:spPr>
          <p:txBody>
            <a:bodyPr/>
            <a:lstStyle/>
            <a:p>
              <a:endParaRPr lang="en-US"/>
            </a:p>
          </p:txBody>
        </p:sp>
      </p:grpSp>
      <p:sp>
        <p:nvSpPr>
          <p:cNvPr id="8" name="TextBox 8"/>
          <p:cNvSpPr txBox="1"/>
          <p:nvPr/>
        </p:nvSpPr>
        <p:spPr>
          <a:xfrm>
            <a:off x="743987" y="1228725"/>
            <a:ext cx="8521131" cy="781050"/>
          </a:xfrm>
          <a:prstGeom prst="rect">
            <a:avLst/>
          </a:prstGeom>
        </p:spPr>
        <p:txBody>
          <a:bodyPr lIns="0" tIns="0" rIns="0" bIns="0" rtlCol="0" anchor="t">
            <a:spAutoFit/>
          </a:bodyPr>
          <a:lstStyle/>
          <a:p>
            <a:pPr marL="0" lvl="0" indent="0" algn="l">
              <a:lnSpc>
                <a:spcPts val="3000"/>
              </a:lnSpc>
              <a:spcBef>
                <a:spcPct val="0"/>
              </a:spcBef>
            </a:pPr>
            <a:r>
              <a:rPr lang="en-US" sz="2000" u="none" strike="noStrike">
                <a:solidFill>
                  <a:srgbClr val="00004D"/>
                </a:solidFill>
                <a:latin typeface="Calibri (MS)"/>
                <a:ea typeface="Calibri (MS)"/>
                <a:cs typeface="Calibri (MS)"/>
                <a:sym typeface="Calibri (MS)"/>
              </a:rPr>
              <a:t>Turning findings into action is essential to </a:t>
            </a:r>
            <a:r>
              <a:rPr lang="en-US" sz="2000" u="none" strike="noStrike">
                <a:solidFill>
                  <a:srgbClr val="660017"/>
                </a:solidFill>
                <a:latin typeface="Calibri (MS)"/>
                <a:ea typeface="Calibri (MS)"/>
                <a:cs typeface="Calibri (MS)"/>
                <a:sym typeface="Calibri (MS)"/>
              </a:rPr>
              <a:t>prevent future harm</a:t>
            </a:r>
            <a:r>
              <a:rPr lang="en-US" sz="2000" u="none" strike="noStrike">
                <a:solidFill>
                  <a:srgbClr val="00004D"/>
                </a:solidFill>
                <a:latin typeface="Calibri (MS)"/>
                <a:ea typeface="Calibri (MS)"/>
                <a:cs typeface="Calibri (MS)"/>
                <a:sym typeface="Calibri (MS)"/>
              </a:rPr>
              <a:t> and improve the </a:t>
            </a:r>
            <a:r>
              <a:rPr lang="en-US" sz="2000" b="1" u="none" strike="noStrike">
                <a:solidFill>
                  <a:srgbClr val="660017"/>
                </a:solidFill>
                <a:latin typeface="Calibri (MS) Bold"/>
                <a:ea typeface="Calibri (MS) Bold"/>
                <a:cs typeface="Calibri (MS) Bold"/>
                <a:sym typeface="Calibri (MS) Bold"/>
              </a:rPr>
              <a:t>quality, safety and reliability</a:t>
            </a:r>
            <a:r>
              <a:rPr lang="en-US" sz="2000" u="none" strike="noStrike">
                <a:solidFill>
                  <a:srgbClr val="00004D"/>
                </a:solidFill>
                <a:latin typeface="Calibri (MS)"/>
                <a:ea typeface="Calibri (MS)"/>
                <a:cs typeface="Calibri (MS)"/>
                <a:sym typeface="Calibri (MS)"/>
              </a:rPr>
              <a:t> of healthcare services (CQC, 2024).</a:t>
            </a:r>
          </a:p>
        </p:txBody>
      </p:sp>
      <p:grpSp>
        <p:nvGrpSpPr>
          <p:cNvPr id="9" name="Group 9"/>
          <p:cNvGrpSpPr/>
          <p:nvPr/>
        </p:nvGrpSpPr>
        <p:grpSpPr>
          <a:xfrm>
            <a:off x="13280641" y="170287"/>
            <a:ext cx="816485" cy="602754"/>
            <a:chOff x="0" y="0"/>
            <a:chExt cx="1088646" cy="803672"/>
          </a:xfrm>
        </p:grpSpPr>
        <p:sp>
          <p:nvSpPr>
            <p:cNvPr id="10" name="Freeform 10"/>
            <p:cNvSpPr/>
            <p:nvPr/>
          </p:nvSpPr>
          <p:spPr>
            <a:xfrm>
              <a:off x="0" y="0"/>
              <a:ext cx="1088646" cy="803672"/>
            </a:xfrm>
            <a:custGeom>
              <a:avLst/>
              <a:gdLst/>
              <a:ahLst/>
              <a:cxnLst/>
              <a:rect l="l" t="t" r="r" b="b"/>
              <a:pathLst>
                <a:path w="1088646" h="803672">
                  <a:moveTo>
                    <a:pt x="0" y="0"/>
                  </a:moveTo>
                  <a:lnTo>
                    <a:pt x="1088646" y="0"/>
                  </a:lnTo>
                  <a:lnTo>
                    <a:pt x="1088646" y="803672"/>
                  </a:lnTo>
                  <a:lnTo>
                    <a:pt x="0" y="803672"/>
                  </a:lnTo>
                  <a:close/>
                </a:path>
              </a:pathLst>
            </a:custGeom>
            <a:blipFill>
              <a:blip r:embed="rId4"/>
              <a:stretch>
                <a:fillRect t="-2776" b="-2776"/>
              </a:stretch>
            </a:blipFill>
          </p:spPr>
          <p:txBody>
            <a:bodyPr/>
            <a:lstStyle/>
            <a:p>
              <a:endParaRPr lang="en-US"/>
            </a:p>
          </p:txBody>
        </p:sp>
      </p:grpSp>
      <p:grpSp>
        <p:nvGrpSpPr>
          <p:cNvPr id="11" name="Group 11"/>
          <p:cNvGrpSpPr/>
          <p:nvPr/>
        </p:nvGrpSpPr>
        <p:grpSpPr>
          <a:xfrm>
            <a:off x="12315469" y="652925"/>
            <a:ext cx="5682155" cy="1445121"/>
            <a:chOff x="0" y="0"/>
            <a:chExt cx="7576207" cy="1926828"/>
          </a:xfrm>
        </p:grpSpPr>
        <p:sp>
          <p:nvSpPr>
            <p:cNvPr id="12" name="Freeform 12"/>
            <p:cNvSpPr/>
            <p:nvPr/>
          </p:nvSpPr>
          <p:spPr>
            <a:xfrm>
              <a:off x="0" y="0"/>
              <a:ext cx="7576207" cy="1926828"/>
            </a:xfrm>
            <a:custGeom>
              <a:avLst/>
              <a:gdLst/>
              <a:ahLst/>
              <a:cxnLst/>
              <a:rect l="l" t="t" r="r" b="b"/>
              <a:pathLst>
                <a:path w="7576207" h="1926828">
                  <a:moveTo>
                    <a:pt x="0" y="0"/>
                  </a:moveTo>
                  <a:lnTo>
                    <a:pt x="7576207" y="0"/>
                  </a:lnTo>
                  <a:lnTo>
                    <a:pt x="7576207" y="1926828"/>
                  </a:lnTo>
                  <a:lnTo>
                    <a:pt x="0" y="1926828"/>
                  </a:lnTo>
                  <a:close/>
                </a:path>
              </a:pathLst>
            </a:custGeom>
            <a:blipFill>
              <a:blip r:embed="rId5"/>
              <a:stretch>
                <a:fillRect t="-19988" b="-19988"/>
              </a:stretch>
            </a:blipFill>
          </p:spPr>
          <p:txBody>
            <a:bodyPr/>
            <a:lstStyle/>
            <a:p>
              <a:endParaRPr lang="en-US"/>
            </a:p>
          </p:txBody>
        </p:sp>
      </p:grpSp>
      <p:sp>
        <p:nvSpPr>
          <p:cNvPr id="13" name="TextBox 13"/>
          <p:cNvSpPr txBox="1"/>
          <p:nvPr/>
        </p:nvSpPr>
        <p:spPr>
          <a:xfrm>
            <a:off x="16460839" y="1758993"/>
            <a:ext cx="1015441" cy="284950"/>
          </a:xfrm>
          <a:prstGeom prst="rect">
            <a:avLst/>
          </a:prstGeom>
        </p:spPr>
        <p:txBody>
          <a:bodyPr lIns="0" tIns="0" rIns="0" bIns="0" rtlCol="0" anchor="t">
            <a:spAutoFit/>
          </a:bodyPr>
          <a:lstStyle/>
          <a:p>
            <a:pPr marL="0" lvl="0" indent="0" algn="r">
              <a:lnSpc>
                <a:spcPts val="2399"/>
              </a:lnSpc>
              <a:spcBef>
                <a:spcPct val="0"/>
              </a:spcBef>
            </a:pPr>
            <a:r>
              <a:rPr lang="en-US" sz="1599" u="none" strike="noStrike" dirty="0">
                <a:solidFill>
                  <a:srgbClr val="00004D"/>
                </a:solidFill>
                <a:latin typeface="Calibri (MS)"/>
                <a:ea typeface="Calibri (MS)"/>
                <a:cs typeface="Calibri (MS)"/>
                <a:sym typeface="Calibri (MS)"/>
              </a:rPr>
              <a:t>– IHI, 2021</a:t>
            </a:r>
          </a:p>
        </p:txBody>
      </p:sp>
      <p:grpSp>
        <p:nvGrpSpPr>
          <p:cNvPr id="14" name="Group 14"/>
          <p:cNvGrpSpPr/>
          <p:nvPr/>
        </p:nvGrpSpPr>
        <p:grpSpPr>
          <a:xfrm>
            <a:off x="47625" y="2284837"/>
            <a:ext cx="12030075" cy="4681162"/>
            <a:chOff x="0" y="0"/>
            <a:chExt cx="16040100" cy="6241549"/>
          </a:xfrm>
        </p:grpSpPr>
        <p:sp>
          <p:nvSpPr>
            <p:cNvPr id="15" name="Freeform 15"/>
            <p:cNvSpPr/>
            <p:nvPr/>
          </p:nvSpPr>
          <p:spPr>
            <a:xfrm>
              <a:off x="0" y="0"/>
              <a:ext cx="16040100" cy="6241549"/>
            </a:xfrm>
            <a:custGeom>
              <a:avLst/>
              <a:gdLst/>
              <a:ahLst/>
              <a:cxnLst/>
              <a:rect l="l" t="t" r="r" b="b"/>
              <a:pathLst>
                <a:path w="16040100" h="6241549">
                  <a:moveTo>
                    <a:pt x="368300" y="0"/>
                  </a:moveTo>
                  <a:lnTo>
                    <a:pt x="15671800" y="0"/>
                  </a:lnTo>
                  <a:cubicBezTo>
                    <a:pt x="15875206" y="0"/>
                    <a:pt x="16040100" y="279444"/>
                    <a:pt x="16040100" y="624155"/>
                  </a:cubicBezTo>
                  <a:lnTo>
                    <a:pt x="16040100" y="5617394"/>
                  </a:lnTo>
                  <a:cubicBezTo>
                    <a:pt x="16040100" y="5962106"/>
                    <a:pt x="15875206" y="6241549"/>
                    <a:pt x="15671800" y="6241549"/>
                  </a:cubicBezTo>
                  <a:lnTo>
                    <a:pt x="368300" y="6241549"/>
                  </a:lnTo>
                  <a:cubicBezTo>
                    <a:pt x="164894" y="6241549"/>
                    <a:pt x="0" y="5962106"/>
                    <a:pt x="0" y="5617394"/>
                  </a:cubicBezTo>
                  <a:lnTo>
                    <a:pt x="0" y="624155"/>
                  </a:lnTo>
                  <a:cubicBezTo>
                    <a:pt x="0" y="279444"/>
                    <a:pt x="164894" y="0"/>
                    <a:pt x="368300" y="0"/>
                  </a:cubicBezTo>
                  <a:close/>
                </a:path>
              </a:pathLst>
            </a:custGeom>
            <a:solidFill>
              <a:srgbClr val="DCE8F5">
                <a:alpha val="69804"/>
              </a:srgbClr>
            </a:solidFill>
          </p:spPr>
          <p:txBody>
            <a:bodyPr/>
            <a:lstStyle/>
            <a:p>
              <a:endParaRPr lang="en-US"/>
            </a:p>
          </p:txBody>
        </p:sp>
        <p:sp>
          <p:nvSpPr>
            <p:cNvPr id="16" name="TextBox 16"/>
            <p:cNvSpPr txBox="1"/>
            <p:nvPr/>
          </p:nvSpPr>
          <p:spPr>
            <a:xfrm>
              <a:off x="0" y="-38100"/>
              <a:ext cx="16040100" cy="6279649"/>
            </a:xfrm>
            <a:prstGeom prst="rect">
              <a:avLst/>
            </a:prstGeom>
          </p:spPr>
          <p:txBody>
            <a:bodyPr lIns="50800" tIns="50800" rIns="50800" bIns="50800" rtlCol="0" anchor="ctr"/>
            <a:lstStyle/>
            <a:p>
              <a:pPr algn="l">
                <a:lnSpc>
                  <a:spcPts val="1679"/>
                </a:lnSpc>
              </a:pPr>
              <a:endParaRPr/>
            </a:p>
          </p:txBody>
        </p:sp>
      </p:grpSp>
      <p:grpSp>
        <p:nvGrpSpPr>
          <p:cNvPr id="17" name="Group 17"/>
          <p:cNvGrpSpPr/>
          <p:nvPr/>
        </p:nvGrpSpPr>
        <p:grpSpPr>
          <a:xfrm>
            <a:off x="240764" y="2378925"/>
            <a:ext cx="11642388" cy="602754"/>
            <a:chOff x="0" y="0"/>
            <a:chExt cx="15523184" cy="803672"/>
          </a:xfrm>
        </p:grpSpPr>
        <p:sp>
          <p:nvSpPr>
            <p:cNvPr id="18" name="Freeform 18"/>
            <p:cNvSpPr/>
            <p:nvPr/>
          </p:nvSpPr>
          <p:spPr>
            <a:xfrm>
              <a:off x="0" y="0"/>
              <a:ext cx="15523184" cy="803672"/>
            </a:xfrm>
            <a:custGeom>
              <a:avLst/>
              <a:gdLst/>
              <a:ahLst/>
              <a:cxnLst/>
              <a:rect l="l" t="t" r="r" b="b"/>
              <a:pathLst>
                <a:path w="15523184" h="803672">
                  <a:moveTo>
                    <a:pt x="0" y="0"/>
                  </a:moveTo>
                  <a:lnTo>
                    <a:pt x="15523184" y="0"/>
                  </a:lnTo>
                  <a:lnTo>
                    <a:pt x="15523184" y="803672"/>
                  </a:lnTo>
                  <a:lnTo>
                    <a:pt x="0" y="803672"/>
                  </a:lnTo>
                  <a:close/>
                </a:path>
              </a:pathLst>
            </a:custGeom>
            <a:blipFill>
              <a:blip r:embed="rId6"/>
              <a:stretch>
                <a:fillRect t="-14170" b="-14170"/>
              </a:stretch>
            </a:blipFill>
          </p:spPr>
          <p:txBody>
            <a:bodyPr/>
            <a:lstStyle/>
            <a:p>
              <a:endParaRPr lang="en-US"/>
            </a:p>
          </p:txBody>
        </p:sp>
      </p:grpSp>
      <p:sp>
        <p:nvSpPr>
          <p:cNvPr id="19" name="TextBox 19"/>
          <p:cNvSpPr txBox="1"/>
          <p:nvPr/>
        </p:nvSpPr>
        <p:spPr>
          <a:xfrm>
            <a:off x="2891809" y="2449447"/>
            <a:ext cx="6997498" cy="426122"/>
          </a:xfrm>
          <a:prstGeom prst="rect">
            <a:avLst/>
          </a:prstGeom>
        </p:spPr>
        <p:txBody>
          <a:bodyPr lIns="0" tIns="0" rIns="0" bIns="0" rtlCol="0" anchor="t">
            <a:spAutoFit/>
          </a:bodyPr>
          <a:lstStyle/>
          <a:p>
            <a:pPr marL="0" lvl="0" indent="0" algn="ctr">
              <a:lnSpc>
                <a:spcPts val="2989"/>
              </a:lnSpc>
              <a:spcBef>
                <a:spcPct val="0"/>
              </a:spcBef>
            </a:pPr>
            <a:r>
              <a:rPr lang="en-US" sz="2599" u="none" strike="noStrike">
                <a:solidFill>
                  <a:srgbClr val="FFFFFF"/>
                </a:solidFill>
                <a:latin typeface="Calibri (MS)"/>
                <a:ea typeface="Calibri (MS)"/>
                <a:cs typeface="Calibri (MS)"/>
                <a:sym typeface="Calibri (MS)"/>
              </a:rPr>
              <a:t>Implementing Improvement Using the PDSA Cycle</a:t>
            </a:r>
          </a:p>
        </p:txBody>
      </p:sp>
      <p:sp>
        <p:nvSpPr>
          <p:cNvPr id="20" name="TextBox 20"/>
          <p:cNvSpPr txBox="1"/>
          <p:nvPr/>
        </p:nvSpPr>
        <p:spPr>
          <a:xfrm>
            <a:off x="2020829" y="2895254"/>
            <a:ext cx="8420121" cy="712396"/>
          </a:xfrm>
          <a:prstGeom prst="rect">
            <a:avLst/>
          </a:prstGeom>
        </p:spPr>
        <p:txBody>
          <a:bodyPr lIns="0" tIns="0" rIns="0" bIns="0" rtlCol="0" anchor="t">
            <a:spAutoFit/>
          </a:bodyPr>
          <a:lstStyle/>
          <a:p>
            <a:pPr marL="0" lvl="0" indent="0" algn="l">
              <a:lnSpc>
                <a:spcPts val="2700"/>
              </a:lnSpc>
              <a:spcBef>
                <a:spcPct val="0"/>
              </a:spcBef>
            </a:pPr>
            <a:r>
              <a:rPr lang="en-US" sz="1800" u="none" strike="noStrike">
                <a:solidFill>
                  <a:srgbClr val="00004D"/>
                </a:solidFill>
                <a:latin typeface="Calibri (MS)"/>
                <a:ea typeface="Calibri (MS)"/>
                <a:cs typeface="Calibri (MS)"/>
                <a:sym typeface="Calibri (MS)"/>
              </a:rPr>
              <a:t>The PDSA (Plan–Do–Study–Act) cycle provides a structured, iterative approach to test, learn and implement changes that lead to sustainable improvement (Langley et al., 2022).</a:t>
            </a:r>
          </a:p>
        </p:txBody>
      </p:sp>
      <p:grpSp>
        <p:nvGrpSpPr>
          <p:cNvPr id="21" name="Group 21"/>
          <p:cNvGrpSpPr/>
          <p:nvPr/>
        </p:nvGrpSpPr>
        <p:grpSpPr>
          <a:xfrm>
            <a:off x="1205936" y="3644407"/>
            <a:ext cx="1230029" cy="1195462"/>
            <a:chOff x="0" y="0"/>
            <a:chExt cx="1640038" cy="1593949"/>
          </a:xfrm>
        </p:grpSpPr>
        <p:sp>
          <p:nvSpPr>
            <p:cNvPr id="22" name="Freeform 22"/>
            <p:cNvSpPr/>
            <p:nvPr/>
          </p:nvSpPr>
          <p:spPr>
            <a:xfrm>
              <a:off x="0" y="0"/>
              <a:ext cx="1640038" cy="1593949"/>
            </a:xfrm>
            <a:custGeom>
              <a:avLst/>
              <a:gdLst/>
              <a:ahLst/>
              <a:cxnLst/>
              <a:rect l="l" t="t" r="r" b="b"/>
              <a:pathLst>
                <a:path w="1640038" h="1593949">
                  <a:moveTo>
                    <a:pt x="0" y="0"/>
                  </a:moveTo>
                  <a:lnTo>
                    <a:pt x="1640038" y="0"/>
                  </a:lnTo>
                  <a:lnTo>
                    <a:pt x="1640038" y="1593949"/>
                  </a:lnTo>
                  <a:lnTo>
                    <a:pt x="0" y="1593949"/>
                  </a:lnTo>
                  <a:close/>
                </a:path>
              </a:pathLst>
            </a:custGeom>
            <a:blipFill>
              <a:blip r:embed="rId7"/>
              <a:stretch>
                <a:fillRect t="-2776" b="-2776"/>
              </a:stretch>
            </a:blipFill>
          </p:spPr>
          <p:txBody>
            <a:bodyPr/>
            <a:lstStyle/>
            <a:p>
              <a:endParaRPr lang="en-US"/>
            </a:p>
          </p:txBody>
        </p:sp>
      </p:grpSp>
      <p:grpSp>
        <p:nvGrpSpPr>
          <p:cNvPr id="23" name="Group 23"/>
          <p:cNvGrpSpPr/>
          <p:nvPr/>
        </p:nvGrpSpPr>
        <p:grpSpPr>
          <a:xfrm>
            <a:off x="1447229" y="3834907"/>
            <a:ext cx="615014" cy="803672"/>
            <a:chOff x="0" y="0"/>
            <a:chExt cx="820019" cy="1071562"/>
          </a:xfrm>
        </p:grpSpPr>
        <p:sp>
          <p:nvSpPr>
            <p:cNvPr id="24" name="Freeform 24"/>
            <p:cNvSpPr/>
            <p:nvPr/>
          </p:nvSpPr>
          <p:spPr>
            <a:xfrm>
              <a:off x="0" y="0"/>
              <a:ext cx="820019" cy="1071562"/>
            </a:xfrm>
            <a:custGeom>
              <a:avLst/>
              <a:gdLst/>
              <a:ahLst/>
              <a:cxnLst/>
              <a:rect l="l" t="t" r="r" b="b"/>
              <a:pathLst>
                <a:path w="820019" h="1071562">
                  <a:moveTo>
                    <a:pt x="0" y="0"/>
                  </a:moveTo>
                  <a:lnTo>
                    <a:pt x="820019" y="0"/>
                  </a:lnTo>
                  <a:lnTo>
                    <a:pt x="820019" y="1071562"/>
                  </a:lnTo>
                  <a:lnTo>
                    <a:pt x="0" y="1071562"/>
                  </a:lnTo>
                  <a:close/>
                </a:path>
              </a:pathLst>
            </a:custGeom>
            <a:blipFill>
              <a:blip r:embed="rId8"/>
              <a:stretch>
                <a:fillRect t="-2776" b="-2776"/>
              </a:stretch>
            </a:blipFill>
          </p:spPr>
          <p:txBody>
            <a:bodyPr/>
            <a:lstStyle/>
            <a:p>
              <a:endParaRPr lang="en-US"/>
            </a:p>
          </p:txBody>
        </p:sp>
      </p:grpSp>
      <p:sp>
        <p:nvSpPr>
          <p:cNvPr id="25" name="TextBox 25"/>
          <p:cNvSpPr txBox="1"/>
          <p:nvPr/>
        </p:nvSpPr>
        <p:spPr>
          <a:xfrm>
            <a:off x="219110" y="5047757"/>
            <a:ext cx="3133297"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Identify priority issues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Set clear aims and measurable objectives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Engage key stakeholders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Plan a small test of change</a:t>
            </a:r>
          </a:p>
        </p:txBody>
      </p:sp>
      <p:grpSp>
        <p:nvGrpSpPr>
          <p:cNvPr id="26" name="Group 26"/>
          <p:cNvGrpSpPr/>
          <p:nvPr/>
        </p:nvGrpSpPr>
        <p:grpSpPr>
          <a:xfrm>
            <a:off x="3870213" y="3644407"/>
            <a:ext cx="1230029" cy="1195462"/>
            <a:chOff x="0" y="0"/>
            <a:chExt cx="1640038" cy="1593949"/>
          </a:xfrm>
        </p:grpSpPr>
        <p:sp>
          <p:nvSpPr>
            <p:cNvPr id="27" name="Freeform 27"/>
            <p:cNvSpPr/>
            <p:nvPr/>
          </p:nvSpPr>
          <p:spPr>
            <a:xfrm>
              <a:off x="0" y="0"/>
              <a:ext cx="1640038" cy="1593949"/>
            </a:xfrm>
            <a:custGeom>
              <a:avLst/>
              <a:gdLst/>
              <a:ahLst/>
              <a:cxnLst/>
              <a:rect l="l" t="t" r="r" b="b"/>
              <a:pathLst>
                <a:path w="1640038" h="1593949">
                  <a:moveTo>
                    <a:pt x="0" y="0"/>
                  </a:moveTo>
                  <a:lnTo>
                    <a:pt x="1640038" y="0"/>
                  </a:lnTo>
                  <a:lnTo>
                    <a:pt x="1640038" y="1593949"/>
                  </a:lnTo>
                  <a:lnTo>
                    <a:pt x="0" y="1593949"/>
                  </a:lnTo>
                  <a:close/>
                </a:path>
              </a:pathLst>
            </a:custGeom>
            <a:blipFill>
              <a:blip r:embed="rId9"/>
              <a:stretch>
                <a:fillRect t="-2776" b="-2776"/>
              </a:stretch>
            </a:blipFill>
          </p:spPr>
          <p:txBody>
            <a:bodyPr/>
            <a:lstStyle/>
            <a:p>
              <a:endParaRPr lang="en-US"/>
            </a:p>
          </p:txBody>
        </p:sp>
      </p:grpSp>
      <p:grpSp>
        <p:nvGrpSpPr>
          <p:cNvPr id="28" name="Group 28"/>
          <p:cNvGrpSpPr/>
          <p:nvPr/>
        </p:nvGrpSpPr>
        <p:grpSpPr>
          <a:xfrm>
            <a:off x="4101452" y="3834907"/>
            <a:ext cx="827088" cy="803672"/>
            <a:chOff x="0" y="0"/>
            <a:chExt cx="1102784" cy="1071562"/>
          </a:xfrm>
        </p:grpSpPr>
        <p:sp>
          <p:nvSpPr>
            <p:cNvPr id="29" name="Freeform 29"/>
            <p:cNvSpPr/>
            <p:nvPr/>
          </p:nvSpPr>
          <p:spPr>
            <a:xfrm>
              <a:off x="0" y="0"/>
              <a:ext cx="1102785" cy="1071562"/>
            </a:xfrm>
            <a:custGeom>
              <a:avLst/>
              <a:gdLst/>
              <a:ahLst/>
              <a:cxnLst/>
              <a:rect l="l" t="t" r="r" b="b"/>
              <a:pathLst>
                <a:path w="1102785" h="1071562">
                  <a:moveTo>
                    <a:pt x="0" y="0"/>
                  </a:moveTo>
                  <a:lnTo>
                    <a:pt x="1102785" y="0"/>
                  </a:lnTo>
                  <a:lnTo>
                    <a:pt x="1102785" y="1071562"/>
                  </a:lnTo>
                  <a:lnTo>
                    <a:pt x="0" y="1071562"/>
                  </a:lnTo>
                  <a:close/>
                </a:path>
              </a:pathLst>
            </a:custGeom>
            <a:blipFill>
              <a:blip r:embed="rId10"/>
              <a:stretch>
                <a:fillRect t="-2776" b="-2776"/>
              </a:stretch>
            </a:blipFill>
          </p:spPr>
          <p:txBody>
            <a:bodyPr/>
            <a:lstStyle/>
            <a:p>
              <a:endParaRPr lang="en-US"/>
            </a:p>
          </p:txBody>
        </p:sp>
      </p:grpSp>
      <p:sp>
        <p:nvSpPr>
          <p:cNvPr id="30" name="TextBox 30"/>
          <p:cNvSpPr txBox="1"/>
          <p:nvPr/>
        </p:nvSpPr>
        <p:spPr>
          <a:xfrm>
            <a:off x="3045795" y="5047757"/>
            <a:ext cx="2766397"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Implement the change on a small scale</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Provide training and resources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Document what happens</a:t>
            </a:r>
          </a:p>
        </p:txBody>
      </p:sp>
      <p:grpSp>
        <p:nvGrpSpPr>
          <p:cNvPr id="31" name="Group 31"/>
          <p:cNvGrpSpPr/>
          <p:nvPr/>
        </p:nvGrpSpPr>
        <p:grpSpPr>
          <a:xfrm>
            <a:off x="6273090" y="3644407"/>
            <a:ext cx="1431499" cy="1195462"/>
            <a:chOff x="0" y="0"/>
            <a:chExt cx="1908665" cy="1593949"/>
          </a:xfrm>
        </p:grpSpPr>
        <p:sp>
          <p:nvSpPr>
            <p:cNvPr id="32" name="Freeform 32"/>
            <p:cNvSpPr/>
            <p:nvPr/>
          </p:nvSpPr>
          <p:spPr>
            <a:xfrm>
              <a:off x="0" y="0"/>
              <a:ext cx="1908665" cy="1593949"/>
            </a:xfrm>
            <a:custGeom>
              <a:avLst/>
              <a:gdLst/>
              <a:ahLst/>
              <a:cxnLst/>
              <a:rect l="l" t="t" r="r" b="b"/>
              <a:pathLst>
                <a:path w="1908665" h="1593949">
                  <a:moveTo>
                    <a:pt x="0" y="0"/>
                  </a:moveTo>
                  <a:lnTo>
                    <a:pt x="1908665" y="0"/>
                  </a:lnTo>
                  <a:lnTo>
                    <a:pt x="1908665" y="1593949"/>
                  </a:lnTo>
                  <a:lnTo>
                    <a:pt x="0" y="1593949"/>
                  </a:lnTo>
                  <a:close/>
                </a:path>
              </a:pathLst>
            </a:custGeom>
            <a:blipFill>
              <a:blip r:embed="rId11"/>
              <a:stretch>
                <a:fillRect t="-2776" b="-2776"/>
              </a:stretch>
            </a:blipFill>
          </p:spPr>
          <p:txBody>
            <a:bodyPr/>
            <a:lstStyle/>
            <a:p>
              <a:endParaRPr lang="en-US"/>
            </a:p>
          </p:txBody>
        </p:sp>
      </p:grpSp>
      <p:grpSp>
        <p:nvGrpSpPr>
          <p:cNvPr id="33" name="Group 33"/>
          <p:cNvGrpSpPr/>
          <p:nvPr/>
        </p:nvGrpSpPr>
        <p:grpSpPr>
          <a:xfrm>
            <a:off x="6514383" y="3834907"/>
            <a:ext cx="1028559" cy="803672"/>
            <a:chOff x="0" y="0"/>
            <a:chExt cx="1371411" cy="1071562"/>
          </a:xfrm>
        </p:grpSpPr>
        <p:sp>
          <p:nvSpPr>
            <p:cNvPr id="34" name="Freeform 34"/>
            <p:cNvSpPr/>
            <p:nvPr/>
          </p:nvSpPr>
          <p:spPr>
            <a:xfrm>
              <a:off x="0" y="0"/>
              <a:ext cx="1371411" cy="1071562"/>
            </a:xfrm>
            <a:custGeom>
              <a:avLst/>
              <a:gdLst/>
              <a:ahLst/>
              <a:cxnLst/>
              <a:rect l="l" t="t" r="r" b="b"/>
              <a:pathLst>
                <a:path w="1371411" h="1071562">
                  <a:moveTo>
                    <a:pt x="0" y="0"/>
                  </a:moveTo>
                  <a:lnTo>
                    <a:pt x="1371411" y="0"/>
                  </a:lnTo>
                  <a:lnTo>
                    <a:pt x="1371411" y="1071562"/>
                  </a:lnTo>
                  <a:lnTo>
                    <a:pt x="0" y="1071562"/>
                  </a:lnTo>
                  <a:close/>
                </a:path>
              </a:pathLst>
            </a:custGeom>
            <a:blipFill>
              <a:blip r:embed="rId12"/>
              <a:stretch>
                <a:fillRect t="-2776" b="-2776"/>
              </a:stretch>
            </a:blipFill>
          </p:spPr>
          <p:txBody>
            <a:bodyPr/>
            <a:lstStyle/>
            <a:p>
              <a:endParaRPr lang="en-US"/>
            </a:p>
          </p:txBody>
        </p:sp>
      </p:grpSp>
      <p:sp>
        <p:nvSpPr>
          <p:cNvPr id="35" name="TextBox 35"/>
          <p:cNvSpPr txBox="1"/>
          <p:nvPr/>
        </p:nvSpPr>
        <p:spPr>
          <a:xfrm>
            <a:off x="5714253" y="5047757"/>
            <a:ext cx="2988696"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Analyse data and feedback</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Compare results to the aims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Identify what worked, what didn’t and why</a:t>
            </a:r>
          </a:p>
        </p:txBody>
      </p:sp>
      <p:grpSp>
        <p:nvGrpSpPr>
          <p:cNvPr id="36" name="Group 36"/>
          <p:cNvGrpSpPr/>
          <p:nvPr/>
        </p:nvGrpSpPr>
        <p:grpSpPr>
          <a:xfrm>
            <a:off x="8927313" y="3644407"/>
            <a:ext cx="1431499" cy="1195462"/>
            <a:chOff x="0" y="0"/>
            <a:chExt cx="1908665" cy="1593949"/>
          </a:xfrm>
        </p:grpSpPr>
        <p:sp>
          <p:nvSpPr>
            <p:cNvPr id="37" name="Freeform 37"/>
            <p:cNvSpPr/>
            <p:nvPr/>
          </p:nvSpPr>
          <p:spPr>
            <a:xfrm>
              <a:off x="0" y="0"/>
              <a:ext cx="1908665" cy="1593949"/>
            </a:xfrm>
            <a:custGeom>
              <a:avLst/>
              <a:gdLst/>
              <a:ahLst/>
              <a:cxnLst/>
              <a:rect l="l" t="t" r="r" b="b"/>
              <a:pathLst>
                <a:path w="1908665" h="1593949">
                  <a:moveTo>
                    <a:pt x="0" y="0"/>
                  </a:moveTo>
                  <a:lnTo>
                    <a:pt x="1908665" y="0"/>
                  </a:lnTo>
                  <a:lnTo>
                    <a:pt x="1908665" y="1593949"/>
                  </a:lnTo>
                  <a:lnTo>
                    <a:pt x="0" y="1593949"/>
                  </a:lnTo>
                  <a:close/>
                </a:path>
              </a:pathLst>
            </a:custGeom>
            <a:blipFill>
              <a:blip r:embed="rId13"/>
              <a:stretch>
                <a:fillRect t="-2776" b="-2776"/>
              </a:stretch>
            </a:blipFill>
          </p:spPr>
          <p:txBody>
            <a:bodyPr/>
            <a:lstStyle/>
            <a:p>
              <a:endParaRPr lang="en-US"/>
            </a:p>
          </p:txBody>
        </p:sp>
      </p:grpSp>
      <p:grpSp>
        <p:nvGrpSpPr>
          <p:cNvPr id="38" name="Group 38"/>
          <p:cNvGrpSpPr/>
          <p:nvPr/>
        </p:nvGrpSpPr>
        <p:grpSpPr>
          <a:xfrm>
            <a:off x="9409899" y="3834907"/>
            <a:ext cx="625618" cy="602754"/>
            <a:chOff x="0" y="0"/>
            <a:chExt cx="834158" cy="803672"/>
          </a:xfrm>
        </p:grpSpPr>
        <p:sp>
          <p:nvSpPr>
            <p:cNvPr id="39" name="Freeform 39"/>
            <p:cNvSpPr/>
            <p:nvPr/>
          </p:nvSpPr>
          <p:spPr>
            <a:xfrm>
              <a:off x="0" y="0"/>
              <a:ext cx="834158" cy="803672"/>
            </a:xfrm>
            <a:custGeom>
              <a:avLst/>
              <a:gdLst/>
              <a:ahLst/>
              <a:cxnLst/>
              <a:rect l="l" t="t" r="r" b="b"/>
              <a:pathLst>
                <a:path w="834158" h="803672">
                  <a:moveTo>
                    <a:pt x="0" y="0"/>
                  </a:moveTo>
                  <a:lnTo>
                    <a:pt x="834158" y="0"/>
                  </a:lnTo>
                  <a:lnTo>
                    <a:pt x="834158" y="803672"/>
                  </a:lnTo>
                  <a:lnTo>
                    <a:pt x="0" y="803672"/>
                  </a:lnTo>
                  <a:close/>
                </a:path>
              </a:pathLst>
            </a:custGeom>
            <a:blipFill>
              <a:blip r:embed="rId14"/>
              <a:stretch>
                <a:fillRect t="-2776" b="-2776"/>
              </a:stretch>
            </a:blipFill>
          </p:spPr>
          <p:txBody>
            <a:bodyPr/>
            <a:lstStyle/>
            <a:p>
              <a:endParaRPr lang="en-US"/>
            </a:p>
          </p:txBody>
        </p:sp>
      </p:grpSp>
      <p:sp>
        <p:nvSpPr>
          <p:cNvPr id="40" name="TextBox 40"/>
          <p:cNvSpPr txBox="1"/>
          <p:nvPr/>
        </p:nvSpPr>
        <p:spPr>
          <a:xfrm>
            <a:off x="8702949" y="5047757"/>
            <a:ext cx="3294269"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Adopt, adapt or abandon the change</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Standardise successful changes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Plan the next cycle and scale up</a:t>
            </a:r>
          </a:p>
        </p:txBody>
      </p:sp>
      <p:grpSp>
        <p:nvGrpSpPr>
          <p:cNvPr id="41" name="Group 41"/>
          <p:cNvGrpSpPr/>
          <p:nvPr/>
        </p:nvGrpSpPr>
        <p:grpSpPr>
          <a:xfrm>
            <a:off x="-125338" y="7066387"/>
            <a:ext cx="12203038" cy="1237061"/>
            <a:chOff x="0" y="0"/>
            <a:chExt cx="16270718" cy="1649415"/>
          </a:xfrm>
        </p:grpSpPr>
        <p:sp>
          <p:nvSpPr>
            <p:cNvPr id="42" name="Freeform 42"/>
            <p:cNvSpPr/>
            <p:nvPr/>
          </p:nvSpPr>
          <p:spPr>
            <a:xfrm>
              <a:off x="0" y="0"/>
              <a:ext cx="16270717" cy="1649415"/>
            </a:xfrm>
            <a:custGeom>
              <a:avLst/>
              <a:gdLst/>
              <a:ahLst/>
              <a:cxnLst/>
              <a:rect l="l" t="t" r="r" b="b"/>
              <a:pathLst>
                <a:path w="16270717" h="1649415">
                  <a:moveTo>
                    <a:pt x="0" y="0"/>
                  </a:moveTo>
                  <a:lnTo>
                    <a:pt x="16270717" y="0"/>
                  </a:lnTo>
                  <a:lnTo>
                    <a:pt x="16270717" y="1649415"/>
                  </a:lnTo>
                  <a:lnTo>
                    <a:pt x="0" y="1649415"/>
                  </a:lnTo>
                  <a:close/>
                </a:path>
              </a:pathLst>
            </a:custGeom>
            <a:blipFill>
              <a:blip r:embed="rId15"/>
              <a:stretch>
                <a:fillRect t="-25923" b="-25923"/>
              </a:stretch>
            </a:blipFill>
          </p:spPr>
          <p:txBody>
            <a:bodyPr/>
            <a:lstStyle/>
            <a:p>
              <a:endParaRPr lang="en-US"/>
            </a:p>
          </p:txBody>
        </p:sp>
      </p:grpSp>
      <p:grpSp>
        <p:nvGrpSpPr>
          <p:cNvPr id="43" name="Group 43"/>
          <p:cNvGrpSpPr/>
          <p:nvPr/>
        </p:nvGrpSpPr>
        <p:grpSpPr>
          <a:xfrm>
            <a:off x="256157" y="7160475"/>
            <a:ext cx="1028559" cy="994544"/>
            <a:chOff x="0" y="0"/>
            <a:chExt cx="1371411" cy="1326059"/>
          </a:xfrm>
        </p:grpSpPr>
        <p:sp>
          <p:nvSpPr>
            <p:cNvPr id="44" name="Freeform 44"/>
            <p:cNvSpPr/>
            <p:nvPr/>
          </p:nvSpPr>
          <p:spPr>
            <a:xfrm>
              <a:off x="0" y="0"/>
              <a:ext cx="1371411" cy="1326059"/>
            </a:xfrm>
            <a:custGeom>
              <a:avLst/>
              <a:gdLst/>
              <a:ahLst/>
              <a:cxnLst/>
              <a:rect l="l" t="t" r="r" b="b"/>
              <a:pathLst>
                <a:path w="1371411" h="1326059">
                  <a:moveTo>
                    <a:pt x="0" y="0"/>
                  </a:moveTo>
                  <a:lnTo>
                    <a:pt x="1371411" y="0"/>
                  </a:lnTo>
                  <a:lnTo>
                    <a:pt x="1371411" y="1326059"/>
                  </a:lnTo>
                  <a:lnTo>
                    <a:pt x="0" y="1326059"/>
                  </a:lnTo>
                  <a:close/>
                </a:path>
              </a:pathLst>
            </a:custGeom>
            <a:blipFill>
              <a:blip r:embed="rId16"/>
              <a:stretch>
                <a:fillRect t="-2776" b="-2776"/>
              </a:stretch>
            </a:blipFill>
          </p:spPr>
          <p:txBody>
            <a:bodyPr/>
            <a:lstStyle/>
            <a:p>
              <a:endParaRPr lang="en-US"/>
            </a:p>
          </p:txBody>
        </p:sp>
      </p:grpSp>
      <p:grpSp>
        <p:nvGrpSpPr>
          <p:cNvPr id="45" name="Group 45"/>
          <p:cNvGrpSpPr/>
          <p:nvPr/>
        </p:nvGrpSpPr>
        <p:grpSpPr>
          <a:xfrm>
            <a:off x="1463954" y="7297594"/>
            <a:ext cx="212074" cy="1004590"/>
            <a:chOff x="0" y="0"/>
            <a:chExt cx="282765" cy="1339453"/>
          </a:xfrm>
        </p:grpSpPr>
        <p:sp>
          <p:nvSpPr>
            <p:cNvPr id="46" name="Freeform 46"/>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7"/>
              <a:stretch>
                <a:fillRect t="-2776" b="-2776"/>
              </a:stretch>
            </a:blipFill>
          </p:spPr>
          <p:txBody>
            <a:bodyPr/>
            <a:lstStyle/>
            <a:p>
              <a:endParaRPr lang="en-US"/>
            </a:p>
          </p:txBody>
        </p:sp>
      </p:grpSp>
      <p:sp>
        <p:nvSpPr>
          <p:cNvPr id="47" name="TextBox 47"/>
          <p:cNvSpPr txBox="1"/>
          <p:nvPr/>
        </p:nvSpPr>
        <p:spPr>
          <a:xfrm>
            <a:off x="4535775" y="7445540"/>
            <a:ext cx="2338846"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Build improvement capability and training</a:t>
            </a:r>
          </a:p>
        </p:txBody>
      </p:sp>
      <p:grpSp>
        <p:nvGrpSpPr>
          <p:cNvPr id="48" name="Group 48"/>
          <p:cNvGrpSpPr/>
          <p:nvPr/>
        </p:nvGrpSpPr>
        <p:grpSpPr>
          <a:xfrm>
            <a:off x="6776765" y="7297594"/>
            <a:ext cx="212074" cy="1004590"/>
            <a:chOff x="0" y="0"/>
            <a:chExt cx="282765" cy="1339453"/>
          </a:xfrm>
        </p:grpSpPr>
        <p:sp>
          <p:nvSpPr>
            <p:cNvPr id="49" name="Freeform 49"/>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8"/>
              <a:stretch>
                <a:fillRect t="-2776" b="-2776"/>
              </a:stretch>
            </a:blipFill>
          </p:spPr>
          <p:txBody>
            <a:bodyPr/>
            <a:lstStyle/>
            <a:p>
              <a:endParaRPr lang="en-US"/>
            </a:p>
          </p:txBody>
        </p:sp>
      </p:grpSp>
      <p:grpSp>
        <p:nvGrpSpPr>
          <p:cNvPr id="50" name="Group 50"/>
          <p:cNvGrpSpPr/>
          <p:nvPr/>
        </p:nvGrpSpPr>
        <p:grpSpPr>
          <a:xfrm>
            <a:off x="9440513" y="7297594"/>
            <a:ext cx="212074" cy="1004590"/>
            <a:chOff x="0" y="0"/>
            <a:chExt cx="282765" cy="1339453"/>
          </a:xfrm>
        </p:grpSpPr>
        <p:sp>
          <p:nvSpPr>
            <p:cNvPr id="51" name="Freeform 51"/>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9"/>
              <a:stretch>
                <a:fillRect t="-2776" b="-2776"/>
              </a:stretch>
            </a:blipFill>
          </p:spPr>
          <p:txBody>
            <a:bodyPr/>
            <a:lstStyle/>
            <a:p>
              <a:endParaRPr lang="en-US"/>
            </a:p>
          </p:txBody>
        </p:sp>
      </p:grpSp>
      <p:sp>
        <p:nvSpPr>
          <p:cNvPr id="52" name="TextBox 52"/>
          <p:cNvSpPr txBox="1"/>
          <p:nvPr/>
        </p:nvSpPr>
        <p:spPr>
          <a:xfrm>
            <a:off x="9722708" y="7402507"/>
            <a:ext cx="2329185"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Celebrate success and learn from challenges</a:t>
            </a:r>
          </a:p>
        </p:txBody>
      </p:sp>
      <p:sp>
        <p:nvSpPr>
          <p:cNvPr id="53" name="TextBox 53"/>
          <p:cNvSpPr txBox="1"/>
          <p:nvPr/>
        </p:nvSpPr>
        <p:spPr>
          <a:xfrm>
            <a:off x="12511916" y="654751"/>
            <a:ext cx="5182978" cy="1099129"/>
          </a:xfrm>
          <a:prstGeom prst="rect">
            <a:avLst/>
          </a:prstGeom>
        </p:spPr>
        <p:txBody>
          <a:bodyPr lIns="0" tIns="0" rIns="0" bIns="0" rtlCol="0" anchor="t">
            <a:spAutoFit/>
          </a:bodyPr>
          <a:lstStyle/>
          <a:p>
            <a:pPr marL="0" lvl="0" indent="0" algn="just">
              <a:lnSpc>
                <a:spcPts val="2880"/>
              </a:lnSpc>
              <a:spcBef>
                <a:spcPct val="0"/>
              </a:spcBef>
            </a:pPr>
            <a:r>
              <a:rPr lang="en-US" sz="1800" b="1" i="1">
                <a:solidFill>
                  <a:srgbClr val="00004D"/>
                </a:solidFill>
                <a:latin typeface="Calibri (MS) Bold Italics"/>
                <a:ea typeface="Calibri (MS) Bold Italics"/>
                <a:cs typeface="Calibri (MS) Bold Italics"/>
                <a:sym typeface="Calibri (MS) Bold Italics"/>
              </a:rPr>
              <a:t>“</a:t>
            </a:r>
            <a:r>
              <a:rPr lang="en-US" sz="1800" b="1" i="1" u="none" strike="noStrike">
                <a:solidFill>
                  <a:srgbClr val="00004D"/>
                </a:solidFill>
                <a:latin typeface="Calibri (MS) Bold Italics"/>
                <a:ea typeface="Calibri (MS) Bold Italics"/>
                <a:cs typeface="Calibri (MS) Bold Italics"/>
                <a:sym typeface="Calibri (MS) Bold Italics"/>
              </a:rPr>
              <a:t>Improvement is not just about fixing problems; it is about creating systems where problems are less likely to occur and more likely to be detected and resolved.”</a:t>
            </a:r>
          </a:p>
        </p:txBody>
      </p:sp>
      <p:sp>
        <p:nvSpPr>
          <p:cNvPr id="54" name="TextBox 54"/>
          <p:cNvSpPr txBox="1"/>
          <p:nvPr/>
        </p:nvSpPr>
        <p:spPr>
          <a:xfrm>
            <a:off x="1513443" y="4758832"/>
            <a:ext cx="4825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Plan</a:t>
            </a:r>
          </a:p>
        </p:txBody>
      </p:sp>
      <p:sp>
        <p:nvSpPr>
          <p:cNvPr id="55" name="TextBox 55"/>
          <p:cNvSpPr txBox="1"/>
          <p:nvPr/>
        </p:nvSpPr>
        <p:spPr>
          <a:xfrm>
            <a:off x="4378877" y="4758832"/>
            <a:ext cx="3518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Do</a:t>
            </a:r>
          </a:p>
        </p:txBody>
      </p:sp>
      <p:sp>
        <p:nvSpPr>
          <p:cNvPr id="56" name="TextBox 56"/>
          <p:cNvSpPr txBox="1"/>
          <p:nvPr/>
        </p:nvSpPr>
        <p:spPr>
          <a:xfrm>
            <a:off x="6682196" y="4758832"/>
            <a:ext cx="6132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Study</a:t>
            </a:r>
          </a:p>
        </p:txBody>
      </p:sp>
      <p:sp>
        <p:nvSpPr>
          <p:cNvPr id="57" name="TextBox 57"/>
          <p:cNvSpPr txBox="1"/>
          <p:nvPr/>
        </p:nvSpPr>
        <p:spPr>
          <a:xfrm>
            <a:off x="9431931" y="4758832"/>
            <a:ext cx="422263"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Act</a:t>
            </a:r>
          </a:p>
        </p:txBody>
      </p:sp>
      <p:sp>
        <p:nvSpPr>
          <p:cNvPr id="58" name="TextBox 58"/>
          <p:cNvSpPr txBox="1"/>
          <p:nvPr/>
        </p:nvSpPr>
        <p:spPr>
          <a:xfrm>
            <a:off x="4153311" y="7068994"/>
            <a:ext cx="4239557" cy="327025"/>
          </a:xfrm>
          <a:prstGeom prst="rect">
            <a:avLst/>
          </a:prstGeom>
        </p:spPr>
        <p:txBody>
          <a:bodyPr lIns="0" tIns="0" rIns="0" bIns="0" rtlCol="0" anchor="t">
            <a:spAutoFit/>
          </a:bodyPr>
          <a:lstStyle/>
          <a:p>
            <a:pPr marL="0" lvl="0" indent="0" algn="ctr">
              <a:lnSpc>
                <a:spcPts val="2300"/>
              </a:lnSpc>
              <a:spcBef>
                <a:spcPct val="0"/>
              </a:spcBef>
            </a:pPr>
            <a:r>
              <a:rPr lang="en-US" sz="2000" b="1" u="none" strike="noStrike">
                <a:solidFill>
                  <a:srgbClr val="00004D"/>
                </a:solidFill>
                <a:latin typeface="Calibri (MS) Bold"/>
                <a:ea typeface="Calibri (MS) Bold"/>
                <a:cs typeface="Calibri (MS) Bold"/>
                <a:sym typeface="Calibri (MS) Bold"/>
              </a:rPr>
              <a:t>Scaling and Sustaining Improvement</a:t>
            </a:r>
          </a:p>
        </p:txBody>
      </p:sp>
      <p:sp>
        <p:nvSpPr>
          <p:cNvPr id="59" name="TextBox 59"/>
          <p:cNvSpPr txBox="1"/>
          <p:nvPr/>
        </p:nvSpPr>
        <p:spPr>
          <a:xfrm>
            <a:off x="1754736" y="7402507"/>
            <a:ext cx="2407039"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Share learning across teams and organisations</a:t>
            </a:r>
          </a:p>
        </p:txBody>
      </p:sp>
      <p:sp>
        <p:nvSpPr>
          <p:cNvPr id="60" name="TextBox 60"/>
          <p:cNvSpPr txBox="1"/>
          <p:nvPr/>
        </p:nvSpPr>
        <p:spPr>
          <a:xfrm>
            <a:off x="7095617" y="7402507"/>
            <a:ext cx="2202077"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Align policies, processes and systems</a:t>
            </a:r>
          </a:p>
        </p:txBody>
      </p:sp>
      <p:sp>
        <p:nvSpPr>
          <p:cNvPr id="61" name="Freeform 61"/>
          <p:cNvSpPr/>
          <p:nvPr/>
        </p:nvSpPr>
        <p:spPr>
          <a:xfrm>
            <a:off x="83415" y="8653267"/>
            <a:ext cx="17914210" cy="1514475"/>
          </a:xfrm>
          <a:custGeom>
            <a:avLst/>
            <a:gdLst/>
            <a:ahLst/>
            <a:cxnLst/>
            <a:rect l="l" t="t" r="r" b="b"/>
            <a:pathLst>
              <a:path w="17914210" h="1514475">
                <a:moveTo>
                  <a:pt x="0" y="0"/>
                </a:moveTo>
                <a:lnTo>
                  <a:pt x="17914209" y="0"/>
                </a:lnTo>
                <a:lnTo>
                  <a:pt x="17914209" y="1514475"/>
                </a:lnTo>
                <a:lnTo>
                  <a:pt x="0" y="1514475"/>
                </a:lnTo>
                <a:lnTo>
                  <a:pt x="0" y="0"/>
                </a:lnTo>
                <a:close/>
              </a:path>
            </a:pathLst>
          </a:custGeom>
          <a:blipFill>
            <a:blip r:embed="rId20"/>
            <a:stretch>
              <a:fillRect t="-26702" b="-26702"/>
            </a:stretch>
          </a:blipFill>
        </p:spPr>
        <p:txBody>
          <a:bodyPr/>
          <a:lstStyle/>
          <a:p>
            <a:endParaRPr lang="en-US"/>
          </a:p>
        </p:txBody>
      </p:sp>
      <p:sp>
        <p:nvSpPr>
          <p:cNvPr id="62" name="TextBox 62"/>
          <p:cNvSpPr txBox="1"/>
          <p:nvPr/>
        </p:nvSpPr>
        <p:spPr>
          <a:xfrm>
            <a:off x="1418654" y="9143407"/>
            <a:ext cx="1939294" cy="400031"/>
          </a:xfrm>
          <a:prstGeom prst="rect">
            <a:avLst/>
          </a:prstGeom>
        </p:spPr>
        <p:txBody>
          <a:bodyPr lIns="0" tIns="0" rIns="0" bIns="0" rtlCol="0" anchor="t">
            <a:spAutoFit/>
          </a:bodyPr>
          <a:lstStyle/>
          <a:p>
            <a:pPr algn="l">
              <a:lnSpc>
                <a:spcPts val="2879"/>
              </a:lnSpc>
            </a:pPr>
            <a:r>
              <a:rPr lang="en-US" sz="2400" b="1" spc="-96">
                <a:solidFill>
                  <a:srgbClr val="FFFFFF"/>
                </a:solidFill>
                <a:latin typeface="Calibri (MS) Bold"/>
                <a:ea typeface="Calibri (MS) Bold"/>
                <a:cs typeface="Calibri (MS) Bold"/>
                <a:sym typeface="Calibri (MS) Bold"/>
              </a:rPr>
              <a:t>Key Message</a:t>
            </a:r>
          </a:p>
        </p:txBody>
      </p:sp>
      <p:sp>
        <p:nvSpPr>
          <p:cNvPr id="63" name="Freeform 63"/>
          <p:cNvSpPr/>
          <p:nvPr/>
        </p:nvSpPr>
        <p:spPr>
          <a:xfrm>
            <a:off x="3006973" y="8843767"/>
            <a:ext cx="306850" cy="1133475"/>
          </a:xfrm>
          <a:custGeom>
            <a:avLst/>
            <a:gdLst/>
            <a:ahLst/>
            <a:cxnLst/>
            <a:rect l="l" t="t" r="r" b="b"/>
            <a:pathLst>
              <a:path w="306850" h="1133475">
                <a:moveTo>
                  <a:pt x="0" y="0"/>
                </a:moveTo>
                <a:lnTo>
                  <a:pt x="306850" y="0"/>
                </a:lnTo>
                <a:lnTo>
                  <a:pt x="306850" y="1133475"/>
                </a:lnTo>
                <a:lnTo>
                  <a:pt x="0" y="1133475"/>
                </a:lnTo>
                <a:lnTo>
                  <a:pt x="0" y="0"/>
                </a:lnTo>
                <a:close/>
              </a:path>
            </a:pathLst>
          </a:custGeom>
          <a:blipFill>
            <a:blip r:embed="rId21"/>
            <a:stretch>
              <a:fillRect t="-26702" b="-26702"/>
            </a:stretch>
          </a:blipFill>
        </p:spPr>
        <p:txBody>
          <a:bodyPr/>
          <a:lstStyle/>
          <a:p>
            <a:endParaRPr lang="en-US"/>
          </a:p>
        </p:txBody>
      </p:sp>
      <p:sp>
        <p:nvSpPr>
          <p:cNvPr id="64" name="TextBox 64"/>
          <p:cNvSpPr txBox="1"/>
          <p:nvPr/>
        </p:nvSpPr>
        <p:spPr>
          <a:xfrm>
            <a:off x="3889755" y="8799902"/>
            <a:ext cx="8162137" cy="1099129"/>
          </a:xfrm>
          <a:prstGeom prst="rect">
            <a:avLst/>
          </a:prstGeom>
        </p:spPr>
        <p:txBody>
          <a:bodyPr lIns="0" tIns="0" rIns="0" bIns="0" rtlCol="0" anchor="t">
            <a:spAutoFit/>
          </a:bodyPr>
          <a:lstStyle/>
          <a:p>
            <a:pPr algn="l">
              <a:lnSpc>
                <a:spcPts val="2880"/>
              </a:lnSpc>
            </a:pPr>
            <a:r>
              <a:rPr lang="en-US" sz="1800" spc="-36">
                <a:solidFill>
                  <a:srgbClr val="FFFFFF"/>
                </a:solidFill>
                <a:latin typeface="Calibri (MS)"/>
                <a:ea typeface="Calibri (MS)"/>
                <a:cs typeface="Calibri (MS)"/>
                <a:sym typeface="Calibri (MS)"/>
              </a:rPr>
              <a:t>Effective action turns analysis into meaningful change. By applying the PDSA cycle and enabling factors, healthcare organisations can create safer, more reliable and patient-centred services and prevent tragedies like the Lucy Letby case (Thirlwall Inquiry, 2025).</a:t>
            </a:r>
          </a:p>
        </p:txBody>
      </p:sp>
      <p:sp>
        <p:nvSpPr>
          <p:cNvPr id="65" name="TextBox 65"/>
          <p:cNvSpPr txBox="1"/>
          <p:nvPr/>
        </p:nvSpPr>
        <p:spPr>
          <a:xfrm>
            <a:off x="12653205" y="8618936"/>
            <a:ext cx="4787028" cy="1461061"/>
          </a:xfrm>
          <a:prstGeom prst="rect">
            <a:avLst/>
          </a:prstGeom>
        </p:spPr>
        <p:txBody>
          <a:bodyPr lIns="0" tIns="0" rIns="0" bIns="0" rtlCol="0" anchor="t">
            <a:spAutoFit/>
          </a:bodyPr>
          <a:lstStyle/>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Plan small, learn fast and act</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Engage people and empower teams</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Use data to guide decisions</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Sustain and spread improvement</a:t>
            </a:r>
          </a:p>
        </p:txBody>
      </p:sp>
      <p:sp>
        <p:nvSpPr>
          <p:cNvPr id="66" name="Freeform 66"/>
          <p:cNvSpPr/>
          <p:nvPr/>
        </p:nvSpPr>
        <p:spPr>
          <a:xfrm>
            <a:off x="387993" y="8761811"/>
            <a:ext cx="1002087" cy="942975"/>
          </a:xfrm>
          <a:custGeom>
            <a:avLst/>
            <a:gdLst/>
            <a:ahLst/>
            <a:cxnLst/>
            <a:rect l="l" t="t" r="r" b="b"/>
            <a:pathLst>
              <a:path w="1002087" h="942975">
                <a:moveTo>
                  <a:pt x="0" y="0"/>
                </a:moveTo>
                <a:lnTo>
                  <a:pt x="1002086" y="0"/>
                </a:lnTo>
                <a:lnTo>
                  <a:pt x="1002086" y="942975"/>
                </a:lnTo>
                <a:lnTo>
                  <a:pt x="0" y="942975"/>
                </a:lnTo>
                <a:lnTo>
                  <a:pt x="0" y="0"/>
                </a:lnTo>
                <a:close/>
              </a:path>
            </a:pathLst>
          </a:custGeom>
          <a:blipFill>
            <a:blip r:embed="rId22"/>
            <a:stretch>
              <a:fillRect t="-2602" b="-2602"/>
            </a:stretch>
          </a:blipFill>
        </p:spPr>
        <p:txBody>
          <a:bodyPr/>
          <a:lstStyle/>
          <a:p>
            <a:endParaRPr lang="en-US"/>
          </a:p>
        </p:txBody>
      </p:sp>
      <p:sp>
        <p:nvSpPr>
          <p:cNvPr id="67" name="Freeform 67"/>
          <p:cNvSpPr/>
          <p:nvPr/>
        </p:nvSpPr>
        <p:spPr>
          <a:xfrm>
            <a:off x="11907993" y="8843767"/>
            <a:ext cx="306850" cy="1133475"/>
          </a:xfrm>
          <a:custGeom>
            <a:avLst/>
            <a:gdLst/>
            <a:ahLst/>
            <a:cxnLst/>
            <a:rect l="l" t="t" r="r" b="b"/>
            <a:pathLst>
              <a:path w="306850" h="1133475">
                <a:moveTo>
                  <a:pt x="0" y="0"/>
                </a:moveTo>
                <a:lnTo>
                  <a:pt x="306850" y="0"/>
                </a:lnTo>
                <a:lnTo>
                  <a:pt x="306850" y="1133475"/>
                </a:lnTo>
                <a:lnTo>
                  <a:pt x="0" y="1133475"/>
                </a:lnTo>
                <a:lnTo>
                  <a:pt x="0" y="0"/>
                </a:lnTo>
                <a:close/>
              </a:path>
            </a:pathLst>
          </a:custGeom>
          <a:blipFill>
            <a:blip r:embed="rId21"/>
            <a:stretch>
              <a:fillRect t="-26702" b="-26702"/>
            </a:stretch>
          </a:blipFill>
        </p:spPr>
        <p:txBody>
          <a:bodyPr/>
          <a:lstStyle/>
          <a:p>
            <a:endParaRPr lang="en-US"/>
          </a:p>
        </p:txBody>
      </p:sp>
      <p:grpSp>
        <p:nvGrpSpPr>
          <p:cNvPr id="68" name="Group 68"/>
          <p:cNvGrpSpPr/>
          <p:nvPr/>
        </p:nvGrpSpPr>
        <p:grpSpPr>
          <a:xfrm>
            <a:off x="4237976" y="7297594"/>
            <a:ext cx="212074" cy="1004590"/>
            <a:chOff x="0" y="0"/>
            <a:chExt cx="282765" cy="1339453"/>
          </a:xfrm>
        </p:grpSpPr>
        <p:sp>
          <p:nvSpPr>
            <p:cNvPr id="69" name="Freeform 69"/>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7"/>
              <a:stretch>
                <a:fillRect t="-2776" b="-2776"/>
              </a:stretch>
            </a:blipFill>
          </p:spPr>
          <p:txBody>
            <a:bodyPr/>
            <a:lstStyle/>
            <a:p>
              <a:endParaRPr lang="en-US"/>
            </a:p>
          </p:txBody>
        </p:sp>
      </p:grpSp>
      <p:grpSp>
        <p:nvGrpSpPr>
          <p:cNvPr id="70" name="Group 70"/>
          <p:cNvGrpSpPr/>
          <p:nvPr/>
        </p:nvGrpSpPr>
        <p:grpSpPr>
          <a:xfrm>
            <a:off x="12306300" y="2284837"/>
            <a:ext cx="5691324" cy="6018611"/>
            <a:chOff x="0" y="0"/>
            <a:chExt cx="17897989" cy="18927236"/>
          </a:xfrm>
        </p:grpSpPr>
        <p:sp>
          <p:nvSpPr>
            <p:cNvPr id="71" name="Freeform 71"/>
            <p:cNvSpPr/>
            <p:nvPr/>
          </p:nvSpPr>
          <p:spPr>
            <a:xfrm>
              <a:off x="0" y="0"/>
              <a:ext cx="17897988" cy="18927235"/>
            </a:xfrm>
            <a:custGeom>
              <a:avLst/>
              <a:gdLst/>
              <a:ahLst/>
              <a:cxnLst/>
              <a:rect l="l" t="t" r="r" b="b"/>
              <a:pathLst>
                <a:path w="17897988" h="18927235">
                  <a:moveTo>
                    <a:pt x="990101" y="0"/>
                  </a:moveTo>
                  <a:lnTo>
                    <a:pt x="16907887" y="0"/>
                  </a:lnTo>
                  <a:cubicBezTo>
                    <a:pt x="17454705" y="0"/>
                    <a:pt x="17897988" y="847401"/>
                    <a:pt x="17897988" y="1892724"/>
                  </a:cubicBezTo>
                  <a:lnTo>
                    <a:pt x="17897988" y="17034512"/>
                  </a:lnTo>
                  <a:cubicBezTo>
                    <a:pt x="17897988" y="18079834"/>
                    <a:pt x="17454705" y="18927235"/>
                    <a:pt x="16907887" y="18927235"/>
                  </a:cubicBezTo>
                  <a:lnTo>
                    <a:pt x="990101" y="18927235"/>
                  </a:lnTo>
                  <a:cubicBezTo>
                    <a:pt x="443284" y="18927235"/>
                    <a:pt x="0" y="18079834"/>
                    <a:pt x="0" y="17034512"/>
                  </a:cubicBezTo>
                  <a:lnTo>
                    <a:pt x="0" y="1892724"/>
                  </a:lnTo>
                  <a:cubicBezTo>
                    <a:pt x="0" y="847401"/>
                    <a:pt x="443284" y="0"/>
                    <a:pt x="990101" y="0"/>
                  </a:cubicBezTo>
                  <a:close/>
                </a:path>
              </a:pathLst>
            </a:custGeom>
            <a:solidFill>
              <a:srgbClr val="FDF8F4"/>
            </a:solidFill>
            <a:ln w="28575" cap="sq">
              <a:solidFill>
                <a:srgbClr val="F2D4D4"/>
              </a:solidFill>
              <a:prstDash val="solid"/>
              <a:miter/>
            </a:ln>
          </p:spPr>
          <p:txBody>
            <a:bodyPr/>
            <a:lstStyle/>
            <a:p>
              <a:endParaRPr lang="en-US"/>
            </a:p>
          </p:txBody>
        </p:sp>
        <p:sp>
          <p:nvSpPr>
            <p:cNvPr id="72" name="TextBox 72"/>
            <p:cNvSpPr txBox="1"/>
            <p:nvPr/>
          </p:nvSpPr>
          <p:spPr>
            <a:xfrm>
              <a:off x="0" y="-38100"/>
              <a:ext cx="17897989" cy="18965336"/>
            </a:xfrm>
            <a:prstGeom prst="rect">
              <a:avLst/>
            </a:prstGeom>
          </p:spPr>
          <p:txBody>
            <a:bodyPr lIns="50800" tIns="50800" rIns="50800" bIns="50800" rtlCol="0" anchor="ctr"/>
            <a:lstStyle/>
            <a:p>
              <a:pPr algn="l">
                <a:lnSpc>
                  <a:spcPts val="1679"/>
                </a:lnSpc>
              </a:pPr>
              <a:endParaRPr/>
            </a:p>
          </p:txBody>
        </p:sp>
      </p:grpSp>
      <p:grpSp>
        <p:nvGrpSpPr>
          <p:cNvPr id="73" name="Group 73"/>
          <p:cNvGrpSpPr/>
          <p:nvPr/>
        </p:nvGrpSpPr>
        <p:grpSpPr>
          <a:xfrm>
            <a:off x="12511916" y="2427641"/>
            <a:ext cx="5304749" cy="496188"/>
            <a:chOff x="0" y="0"/>
            <a:chExt cx="16682292" cy="1560405"/>
          </a:xfrm>
        </p:grpSpPr>
        <p:sp>
          <p:nvSpPr>
            <p:cNvPr id="74" name="Freeform 74"/>
            <p:cNvSpPr/>
            <p:nvPr/>
          </p:nvSpPr>
          <p:spPr>
            <a:xfrm>
              <a:off x="0" y="0"/>
              <a:ext cx="16682292" cy="1560405"/>
            </a:xfrm>
            <a:custGeom>
              <a:avLst/>
              <a:gdLst/>
              <a:ahLst/>
              <a:cxnLst/>
              <a:rect l="l" t="t" r="r" b="b"/>
              <a:pathLst>
                <a:path w="16682292" h="1560405">
                  <a:moveTo>
                    <a:pt x="49650" y="0"/>
                  </a:moveTo>
                  <a:lnTo>
                    <a:pt x="16632642" y="0"/>
                  </a:lnTo>
                  <a:cubicBezTo>
                    <a:pt x="16660064" y="0"/>
                    <a:pt x="16682292" y="69862"/>
                    <a:pt x="16682292" y="156041"/>
                  </a:cubicBezTo>
                  <a:lnTo>
                    <a:pt x="16682292" y="1404365"/>
                  </a:lnTo>
                  <a:cubicBezTo>
                    <a:pt x="16682292" y="1490544"/>
                    <a:pt x="16660064" y="1560405"/>
                    <a:pt x="16632642" y="1560405"/>
                  </a:cubicBezTo>
                  <a:lnTo>
                    <a:pt x="49650" y="1560405"/>
                  </a:lnTo>
                  <a:cubicBezTo>
                    <a:pt x="22229" y="1560405"/>
                    <a:pt x="0" y="1490544"/>
                    <a:pt x="0" y="1404365"/>
                  </a:cubicBezTo>
                  <a:lnTo>
                    <a:pt x="0" y="156041"/>
                  </a:lnTo>
                  <a:cubicBezTo>
                    <a:pt x="0" y="69862"/>
                    <a:pt x="22229" y="0"/>
                    <a:pt x="49650" y="0"/>
                  </a:cubicBezTo>
                  <a:close/>
                </a:path>
              </a:pathLst>
            </a:custGeom>
            <a:solidFill>
              <a:srgbClr val="660017"/>
            </a:solidFill>
          </p:spPr>
          <p:txBody>
            <a:bodyPr/>
            <a:lstStyle/>
            <a:p>
              <a:endParaRPr lang="en-US"/>
            </a:p>
          </p:txBody>
        </p:sp>
        <p:sp>
          <p:nvSpPr>
            <p:cNvPr id="75" name="TextBox 75"/>
            <p:cNvSpPr txBox="1"/>
            <p:nvPr/>
          </p:nvSpPr>
          <p:spPr>
            <a:xfrm>
              <a:off x="0" y="-38100"/>
              <a:ext cx="16682292" cy="1598505"/>
            </a:xfrm>
            <a:prstGeom prst="rect">
              <a:avLst/>
            </a:prstGeom>
          </p:spPr>
          <p:txBody>
            <a:bodyPr lIns="50800" tIns="50800" rIns="50800" bIns="50800" rtlCol="0" anchor="ctr"/>
            <a:lstStyle/>
            <a:p>
              <a:pPr algn="l">
                <a:lnSpc>
                  <a:spcPts val="1679"/>
                </a:lnSpc>
              </a:pPr>
              <a:endParaRPr/>
            </a:p>
          </p:txBody>
        </p:sp>
      </p:grpSp>
      <p:sp>
        <p:nvSpPr>
          <p:cNvPr id="76" name="TextBox 76"/>
          <p:cNvSpPr txBox="1"/>
          <p:nvPr/>
        </p:nvSpPr>
        <p:spPr>
          <a:xfrm>
            <a:off x="12556582" y="2359512"/>
            <a:ext cx="5234467" cy="495916"/>
          </a:xfrm>
          <a:prstGeom prst="rect">
            <a:avLst/>
          </a:prstGeom>
        </p:spPr>
        <p:txBody>
          <a:bodyPr lIns="0" tIns="0" rIns="0" bIns="0" rtlCol="0" anchor="t">
            <a:spAutoFit/>
          </a:bodyPr>
          <a:lstStyle/>
          <a:p>
            <a:pPr algn="ctr">
              <a:lnSpc>
                <a:spcPts val="3640"/>
              </a:lnSpc>
            </a:pPr>
            <a:r>
              <a:rPr lang="en-US" sz="2600">
                <a:solidFill>
                  <a:srgbClr val="FFFFFF"/>
                </a:solidFill>
                <a:latin typeface="Calibri (MS)"/>
                <a:ea typeface="Calibri (MS)"/>
                <a:cs typeface="Calibri (MS)"/>
                <a:sym typeface="Calibri (MS)"/>
              </a:rPr>
              <a:t>Enablers of Successful Implementation</a:t>
            </a:r>
          </a:p>
        </p:txBody>
      </p:sp>
      <p:sp>
        <p:nvSpPr>
          <p:cNvPr id="77" name="TextBox 77"/>
          <p:cNvSpPr txBox="1"/>
          <p:nvPr/>
        </p:nvSpPr>
        <p:spPr>
          <a:xfrm>
            <a:off x="12820941" y="2902714"/>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Leadership commitment</a:t>
            </a:r>
          </a:p>
        </p:txBody>
      </p:sp>
      <p:sp>
        <p:nvSpPr>
          <p:cNvPr id="78" name="TextBox 78"/>
          <p:cNvSpPr txBox="1"/>
          <p:nvPr/>
        </p:nvSpPr>
        <p:spPr>
          <a:xfrm>
            <a:off x="12820941" y="3159907"/>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Visible leadership, resource allocation and consistent support drive improvement.</a:t>
            </a:r>
          </a:p>
        </p:txBody>
      </p:sp>
      <p:sp>
        <p:nvSpPr>
          <p:cNvPr id="79" name="AutoShape 79"/>
          <p:cNvSpPr/>
          <p:nvPr/>
        </p:nvSpPr>
        <p:spPr>
          <a:xfrm>
            <a:off x="12820941" y="3943740"/>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0" name="TextBox 80"/>
          <p:cNvSpPr txBox="1"/>
          <p:nvPr/>
        </p:nvSpPr>
        <p:spPr>
          <a:xfrm>
            <a:off x="12820941" y="3967043"/>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Engaged and empowered staff</a:t>
            </a:r>
          </a:p>
        </p:txBody>
      </p:sp>
      <p:sp>
        <p:nvSpPr>
          <p:cNvPr id="81" name="TextBox 81"/>
          <p:cNvSpPr txBox="1"/>
          <p:nvPr/>
        </p:nvSpPr>
        <p:spPr>
          <a:xfrm>
            <a:off x="12820941" y="4243287"/>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Involving staff in decision-making and valuing their insights builds ownership and better solutions.</a:t>
            </a:r>
          </a:p>
        </p:txBody>
      </p:sp>
      <p:sp>
        <p:nvSpPr>
          <p:cNvPr id="82" name="AutoShape 82"/>
          <p:cNvSpPr/>
          <p:nvPr/>
        </p:nvSpPr>
        <p:spPr>
          <a:xfrm>
            <a:off x="12820941" y="5055695"/>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3" name="TextBox 83"/>
          <p:cNvSpPr txBox="1"/>
          <p:nvPr/>
        </p:nvSpPr>
        <p:spPr>
          <a:xfrm>
            <a:off x="12820941" y="5089032"/>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Open communication and reporting</a:t>
            </a:r>
          </a:p>
        </p:txBody>
      </p:sp>
      <p:sp>
        <p:nvSpPr>
          <p:cNvPr id="84" name="TextBox 84"/>
          <p:cNvSpPr txBox="1"/>
          <p:nvPr/>
        </p:nvSpPr>
        <p:spPr>
          <a:xfrm>
            <a:off x="12820941" y="5365276"/>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A Just Culture and Freedom to Speak Up enable early reporting and learning from concerns.</a:t>
            </a:r>
          </a:p>
        </p:txBody>
      </p:sp>
      <p:sp>
        <p:nvSpPr>
          <p:cNvPr id="85" name="AutoShape 85"/>
          <p:cNvSpPr/>
          <p:nvPr/>
        </p:nvSpPr>
        <p:spPr>
          <a:xfrm>
            <a:off x="12820941" y="6149109"/>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6" name="TextBox 86"/>
          <p:cNvSpPr txBox="1"/>
          <p:nvPr/>
        </p:nvSpPr>
        <p:spPr>
          <a:xfrm>
            <a:off x="12820941" y="6182447"/>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Data-driven decision making</a:t>
            </a:r>
          </a:p>
        </p:txBody>
      </p:sp>
      <p:sp>
        <p:nvSpPr>
          <p:cNvPr id="87" name="TextBox 87"/>
          <p:cNvSpPr txBox="1"/>
          <p:nvPr/>
        </p:nvSpPr>
        <p:spPr>
          <a:xfrm>
            <a:off x="12820941" y="6458690"/>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Using reliable data and measures ensures actions are focused and effective.</a:t>
            </a:r>
          </a:p>
        </p:txBody>
      </p:sp>
      <p:sp>
        <p:nvSpPr>
          <p:cNvPr id="88" name="AutoShape 88"/>
          <p:cNvSpPr/>
          <p:nvPr/>
        </p:nvSpPr>
        <p:spPr>
          <a:xfrm>
            <a:off x="12820941" y="7204423"/>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9" name="TextBox 89"/>
          <p:cNvSpPr txBox="1"/>
          <p:nvPr/>
        </p:nvSpPr>
        <p:spPr>
          <a:xfrm>
            <a:off x="12820941" y="7237761"/>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Monitoring and sustainability</a:t>
            </a:r>
          </a:p>
        </p:txBody>
      </p:sp>
      <p:sp>
        <p:nvSpPr>
          <p:cNvPr id="90" name="TextBox 90"/>
          <p:cNvSpPr txBox="1"/>
          <p:nvPr/>
        </p:nvSpPr>
        <p:spPr>
          <a:xfrm>
            <a:off x="12820941" y="7514004"/>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Regular review, feedback and continuous learning embed improvement into everyday practice.</a:t>
            </a:r>
          </a:p>
        </p:txBody>
      </p:sp>
      <p:grpSp>
        <p:nvGrpSpPr>
          <p:cNvPr id="91" name="Group 91"/>
          <p:cNvGrpSpPr/>
          <p:nvPr/>
        </p:nvGrpSpPr>
        <p:grpSpPr>
          <a:xfrm>
            <a:off x="12366082" y="3304829"/>
            <a:ext cx="381000" cy="381000"/>
            <a:chOff x="0" y="0"/>
            <a:chExt cx="508000" cy="508000"/>
          </a:xfrm>
        </p:grpSpPr>
        <p:sp>
          <p:nvSpPr>
            <p:cNvPr id="92" name="Freeform 92"/>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3"/>
              <a:stretch>
                <a:fillRect/>
              </a:stretch>
            </a:blipFill>
          </p:spPr>
          <p:txBody>
            <a:bodyPr/>
            <a:lstStyle/>
            <a:p>
              <a:endParaRPr lang="en-US"/>
            </a:p>
          </p:txBody>
        </p:sp>
      </p:grpSp>
      <p:grpSp>
        <p:nvGrpSpPr>
          <p:cNvPr id="93" name="Group 93"/>
          <p:cNvGrpSpPr/>
          <p:nvPr/>
        </p:nvGrpSpPr>
        <p:grpSpPr>
          <a:xfrm>
            <a:off x="12366082" y="4382678"/>
            <a:ext cx="381000" cy="381000"/>
            <a:chOff x="0" y="0"/>
            <a:chExt cx="508000" cy="508000"/>
          </a:xfrm>
        </p:grpSpPr>
        <p:sp>
          <p:nvSpPr>
            <p:cNvPr id="94" name="Freeform 94"/>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4"/>
              <a:stretch>
                <a:fillRect/>
              </a:stretch>
            </a:blipFill>
          </p:spPr>
          <p:txBody>
            <a:bodyPr/>
            <a:lstStyle/>
            <a:p>
              <a:endParaRPr lang="en-US"/>
            </a:p>
          </p:txBody>
        </p:sp>
      </p:grpSp>
      <p:grpSp>
        <p:nvGrpSpPr>
          <p:cNvPr id="95" name="Group 95"/>
          <p:cNvGrpSpPr/>
          <p:nvPr/>
        </p:nvGrpSpPr>
        <p:grpSpPr>
          <a:xfrm>
            <a:off x="12366082" y="5460526"/>
            <a:ext cx="381000" cy="381000"/>
            <a:chOff x="0" y="0"/>
            <a:chExt cx="508000" cy="508000"/>
          </a:xfrm>
        </p:grpSpPr>
        <p:sp>
          <p:nvSpPr>
            <p:cNvPr id="96" name="Freeform 96"/>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5"/>
              <a:stretch>
                <a:fillRect/>
              </a:stretch>
            </a:blipFill>
          </p:spPr>
          <p:txBody>
            <a:bodyPr/>
            <a:lstStyle/>
            <a:p>
              <a:endParaRPr lang="en-US"/>
            </a:p>
          </p:txBody>
        </p:sp>
      </p:grpSp>
      <p:grpSp>
        <p:nvGrpSpPr>
          <p:cNvPr id="97" name="Group 97"/>
          <p:cNvGrpSpPr/>
          <p:nvPr/>
        </p:nvGrpSpPr>
        <p:grpSpPr>
          <a:xfrm>
            <a:off x="12366082" y="6536851"/>
            <a:ext cx="381000" cy="381000"/>
            <a:chOff x="0" y="0"/>
            <a:chExt cx="508000" cy="508000"/>
          </a:xfrm>
        </p:grpSpPr>
        <p:sp>
          <p:nvSpPr>
            <p:cNvPr id="98" name="Freeform 98"/>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6"/>
              <a:stretch>
                <a:fillRect/>
              </a:stretch>
            </a:blipFill>
          </p:spPr>
          <p:txBody>
            <a:bodyPr/>
            <a:lstStyle/>
            <a:p>
              <a:endParaRPr lang="en-US"/>
            </a:p>
          </p:txBody>
        </p:sp>
      </p:grpSp>
      <p:grpSp>
        <p:nvGrpSpPr>
          <p:cNvPr id="99" name="Group 99"/>
          <p:cNvGrpSpPr/>
          <p:nvPr/>
        </p:nvGrpSpPr>
        <p:grpSpPr>
          <a:xfrm>
            <a:off x="12366082" y="7613176"/>
            <a:ext cx="381000" cy="381000"/>
            <a:chOff x="0" y="0"/>
            <a:chExt cx="508000" cy="508000"/>
          </a:xfrm>
        </p:grpSpPr>
        <p:sp>
          <p:nvSpPr>
            <p:cNvPr id="100" name="Freeform 100"/>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7"/>
              <a:stretch>
                <a:fillRect/>
              </a:stretch>
            </a:blipFill>
          </p:spPr>
          <p:txBody>
            <a:bodyPr/>
            <a:lstStyle/>
            <a:p>
              <a:endParaRPr lang="en-US"/>
            </a:p>
          </p:txBody>
        </p:sp>
      </p:grpSp>
      <p:sp>
        <p:nvSpPr>
          <p:cNvPr id="101" name="TextBox 101"/>
          <p:cNvSpPr txBox="1"/>
          <p:nvPr/>
        </p:nvSpPr>
        <p:spPr>
          <a:xfrm>
            <a:off x="10035517" y="8101509"/>
            <a:ext cx="2329185" cy="291747"/>
          </a:xfrm>
          <a:prstGeom prst="rect">
            <a:avLst/>
          </a:prstGeom>
        </p:spPr>
        <p:txBody>
          <a:bodyPr lIns="0" tIns="0" rIns="0" bIns="0" rtlCol="0" anchor="t">
            <a:spAutoFit/>
          </a:bodyPr>
          <a:lstStyle/>
          <a:p>
            <a:pPr marL="0" lvl="0" indent="0" algn="l">
              <a:lnSpc>
                <a:spcPts val="2430"/>
              </a:lnSpc>
              <a:spcBef>
                <a:spcPct val="0"/>
              </a:spcBef>
            </a:pPr>
            <a:r>
              <a:rPr lang="en-US" sz="1800" dirty="0">
                <a:solidFill>
                  <a:srgbClr val="00004D"/>
                </a:solidFill>
                <a:latin typeface="Calibri (MS)"/>
                <a:ea typeface="Calibri (MS)"/>
                <a:cs typeface="Calibri (MS)"/>
                <a:sym typeface="Calibri (MS)"/>
              </a:rPr>
              <a:t>(NHS England, 2023)</a:t>
            </a:r>
          </a:p>
        </p:txBody>
      </p:sp>
      <p:sp>
        <p:nvSpPr>
          <p:cNvPr id="102" name="TextBox 102"/>
          <p:cNvSpPr txBox="1"/>
          <p:nvPr/>
        </p:nvSpPr>
        <p:spPr>
          <a:xfrm>
            <a:off x="15257918" y="8311496"/>
            <a:ext cx="2533131" cy="337204"/>
          </a:xfrm>
          <a:prstGeom prst="rect">
            <a:avLst/>
          </a:prstGeom>
        </p:spPr>
        <p:txBody>
          <a:bodyPr lIns="0" tIns="0" rIns="0" bIns="0" rtlCol="0" anchor="t">
            <a:spAutoFit/>
          </a:bodyPr>
          <a:lstStyle/>
          <a:p>
            <a:pPr marL="0" lvl="0" indent="0" algn="l">
              <a:lnSpc>
                <a:spcPts val="2430"/>
              </a:lnSpc>
              <a:spcBef>
                <a:spcPct val="0"/>
              </a:spcBef>
            </a:pPr>
            <a:r>
              <a:rPr lang="en-US" sz="1800" dirty="0">
                <a:solidFill>
                  <a:srgbClr val="00004D"/>
                </a:solidFill>
                <a:latin typeface="Calibri (MS)"/>
                <a:ea typeface="Calibri (MS)"/>
                <a:cs typeface="Calibri (MS)"/>
                <a:sym typeface="Calibri (MS)"/>
              </a:rPr>
              <a:t>(Health Foundation,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632969" cy="793626"/>
            <a:chOff x="0" y="0"/>
            <a:chExt cx="2177292" cy="1058168"/>
          </a:xfrm>
        </p:grpSpPr>
        <p:sp>
          <p:nvSpPr>
            <p:cNvPr id="3" name="Freeform 3"/>
            <p:cNvSpPr/>
            <p:nvPr/>
          </p:nvSpPr>
          <p:spPr>
            <a:xfrm>
              <a:off x="0" y="0"/>
              <a:ext cx="2177292" cy="1058168"/>
            </a:xfrm>
            <a:custGeom>
              <a:avLst/>
              <a:gdLst/>
              <a:ahLst/>
              <a:cxnLst/>
              <a:rect l="l" t="t" r="r" b="b"/>
              <a:pathLst>
                <a:path w="2177292" h="1058168">
                  <a:moveTo>
                    <a:pt x="0" y="0"/>
                  </a:moveTo>
                  <a:lnTo>
                    <a:pt x="2177292" y="0"/>
                  </a:lnTo>
                  <a:lnTo>
                    <a:pt x="2177292" y="1058168"/>
                  </a:lnTo>
                  <a:lnTo>
                    <a:pt x="0" y="1058168"/>
                  </a:lnTo>
                  <a:close/>
                </a:path>
              </a:pathLst>
            </a:custGeom>
            <a:blipFill>
              <a:blip r:embed="rId2"/>
              <a:stretch>
                <a:fillRect t="-2776" b="-2776"/>
              </a:stretch>
            </a:blipFill>
          </p:spPr>
          <p:txBody>
            <a:bodyPr/>
            <a:lstStyle/>
            <a:p>
              <a:endParaRPr lang="en-US"/>
            </a:p>
          </p:txBody>
        </p:sp>
      </p:grpSp>
      <p:sp>
        <p:nvSpPr>
          <p:cNvPr id="4" name="TextBox 4"/>
          <p:cNvSpPr txBox="1"/>
          <p:nvPr/>
        </p:nvSpPr>
        <p:spPr>
          <a:xfrm>
            <a:off x="1893807" y="180975"/>
            <a:ext cx="8915471" cy="1254051"/>
          </a:xfrm>
          <a:prstGeom prst="rect">
            <a:avLst/>
          </a:prstGeom>
        </p:spPr>
        <p:txBody>
          <a:bodyPr lIns="0" tIns="0" rIns="0" bIns="0" rtlCol="0" anchor="t">
            <a:spAutoFit/>
          </a:bodyPr>
          <a:lstStyle/>
          <a:p>
            <a:pPr marL="0" lvl="0" indent="0" algn="l">
              <a:lnSpc>
                <a:spcPts val="4599"/>
              </a:lnSpc>
              <a:spcBef>
                <a:spcPct val="0"/>
              </a:spcBef>
            </a:pPr>
            <a:r>
              <a:rPr lang="en-US" sz="3999" dirty="0">
                <a:solidFill>
                  <a:srgbClr val="00004D"/>
                </a:solidFill>
                <a:latin typeface="Calibri (MS)"/>
                <a:ea typeface="Calibri (MS)"/>
                <a:cs typeface="Calibri (MS)"/>
                <a:sym typeface="Calibri (MS)"/>
              </a:rPr>
              <a:t>Component 2: Service Improvement Report Structure</a:t>
            </a:r>
          </a:p>
        </p:txBody>
      </p:sp>
      <p:grpSp>
        <p:nvGrpSpPr>
          <p:cNvPr id="5" name="Group 5"/>
          <p:cNvGrpSpPr/>
          <p:nvPr/>
        </p:nvGrpSpPr>
        <p:grpSpPr>
          <a:xfrm>
            <a:off x="1661544" y="1309771"/>
            <a:ext cx="1793816" cy="307660"/>
            <a:chOff x="0" y="0"/>
            <a:chExt cx="1640038" cy="281285"/>
          </a:xfrm>
        </p:grpSpPr>
        <p:sp>
          <p:nvSpPr>
            <p:cNvPr id="6" name="Freeform 6"/>
            <p:cNvSpPr/>
            <p:nvPr/>
          </p:nvSpPr>
          <p:spPr>
            <a:xfrm>
              <a:off x="0" y="0"/>
              <a:ext cx="1640038" cy="281285"/>
            </a:xfrm>
            <a:custGeom>
              <a:avLst/>
              <a:gdLst/>
              <a:ahLst/>
              <a:cxnLst/>
              <a:rect l="l" t="t" r="r" b="b"/>
              <a:pathLst>
                <a:path w="1640038" h="281285">
                  <a:moveTo>
                    <a:pt x="0" y="0"/>
                  </a:moveTo>
                  <a:lnTo>
                    <a:pt x="1640038" y="0"/>
                  </a:lnTo>
                  <a:lnTo>
                    <a:pt x="1640038" y="281285"/>
                  </a:lnTo>
                  <a:lnTo>
                    <a:pt x="0" y="281285"/>
                  </a:lnTo>
                  <a:close/>
                </a:path>
              </a:pathLst>
            </a:custGeom>
            <a:blipFill>
              <a:blip r:embed="rId3"/>
              <a:stretch>
                <a:fillRect t="-2776" b="-2776"/>
              </a:stretch>
            </a:blipFill>
          </p:spPr>
          <p:txBody>
            <a:bodyPr/>
            <a:lstStyle/>
            <a:p>
              <a:endParaRPr lang="en-US"/>
            </a:p>
          </p:txBody>
        </p:sp>
      </p:grpSp>
      <p:grpSp>
        <p:nvGrpSpPr>
          <p:cNvPr id="7" name="Group 7"/>
          <p:cNvGrpSpPr/>
          <p:nvPr/>
        </p:nvGrpSpPr>
        <p:grpSpPr>
          <a:xfrm>
            <a:off x="341303" y="4618021"/>
            <a:ext cx="2238375" cy="4887929"/>
            <a:chOff x="0" y="0"/>
            <a:chExt cx="2984500" cy="6517239"/>
          </a:xfrm>
        </p:grpSpPr>
        <p:sp>
          <p:nvSpPr>
            <p:cNvPr id="8" name="Freeform 8"/>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9" name="TextBox 9"/>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10" name="TextBox 10"/>
          <p:cNvSpPr txBox="1"/>
          <p:nvPr/>
        </p:nvSpPr>
        <p:spPr>
          <a:xfrm>
            <a:off x="2874953"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2</a:t>
            </a:r>
            <a:r>
              <a:rPr lang="en-US" sz="2000">
                <a:solidFill>
                  <a:srgbClr val="00004D"/>
                </a:solidFill>
                <a:latin typeface="Calibri (MS)"/>
                <a:ea typeface="Calibri (MS)"/>
                <a:cs typeface="Calibri (MS)"/>
                <a:sym typeface="Calibri (MS)"/>
              </a:rPr>
              <a:t>  ROOT CAUSE</a:t>
            </a:r>
          </a:p>
          <a:p>
            <a:pPr algn="ctr">
              <a:lnSpc>
                <a:spcPts val="2400"/>
              </a:lnSpc>
            </a:pPr>
            <a:r>
              <a:rPr lang="en-US" sz="2000">
                <a:solidFill>
                  <a:srgbClr val="00004D"/>
                </a:solidFill>
                <a:latin typeface="Calibri (MS)"/>
                <a:ea typeface="Calibri (MS)"/>
                <a:cs typeface="Calibri (MS)"/>
                <a:sym typeface="Calibri (MS)"/>
              </a:rPr>
              <a:t>ANALYSIS</a:t>
            </a:r>
          </a:p>
        </p:txBody>
      </p:sp>
      <p:grpSp>
        <p:nvGrpSpPr>
          <p:cNvPr id="11" name="Group 11"/>
          <p:cNvGrpSpPr/>
          <p:nvPr/>
        </p:nvGrpSpPr>
        <p:grpSpPr>
          <a:xfrm>
            <a:off x="2827328" y="4618021"/>
            <a:ext cx="2476500" cy="4887929"/>
            <a:chOff x="0" y="0"/>
            <a:chExt cx="3302000" cy="6517239"/>
          </a:xfrm>
        </p:grpSpPr>
        <p:sp>
          <p:nvSpPr>
            <p:cNvPr id="12" name="Freeform 12"/>
            <p:cNvSpPr/>
            <p:nvPr/>
          </p:nvSpPr>
          <p:spPr>
            <a:xfrm>
              <a:off x="0" y="0"/>
              <a:ext cx="3302000" cy="6517239"/>
            </a:xfrm>
            <a:custGeom>
              <a:avLst/>
              <a:gdLst/>
              <a:ahLst/>
              <a:cxnLst/>
              <a:rect l="l" t="t" r="r" b="b"/>
              <a:pathLst>
                <a:path w="3302000" h="6517239">
                  <a:moveTo>
                    <a:pt x="330200" y="0"/>
                  </a:moveTo>
                  <a:lnTo>
                    <a:pt x="2971800" y="0"/>
                  </a:lnTo>
                  <a:cubicBezTo>
                    <a:pt x="3154164" y="0"/>
                    <a:pt x="3302000" y="142854"/>
                    <a:pt x="3302000" y="319073"/>
                  </a:cubicBezTo>
                  <a:lnTo>
                    <a:pt x="3302000" y="6198166"/>
                  </a:lnTo>
                  <a:cubicBezTo>
                    <a:pt x="3302000" y="6374385"/>
                    <a:pt x="3154164" y="6517239"/>
                    <a:pt x="2971800" y="6517239"/>
                  </a:cubicBezTo>
                  <a:lnTo>
                    <a:pt x="330200" y="6517239"/>
                  </a:lnTo>
                  <a:cubicBezTo>
                    <a:pt x="147836" y="6517239"/>
                    <a:pt x="0" y="6374385"/>
                    <a:pt x="0" y="6198166"/>
                  </a:cubicBezTo>
                  <a:lnTo>
                    <a:pt x="0" y="319073"/>
                  </a:lnTo>
                  <a:cubicBezTo>
                    <a:pt x="0" y="142854"/>
                    <a:pt x="147836" y="0"/>
                    <a:pt x="330200" y="0"/>
                  </a:cubicBezTo>
                  <a:close/>
                </a:path>
              </a:pathLst>
            </a:custGeom>
            <a:solidFill>
              <a:srgbClr val="F9F9F9"/>
            </a:solidFill>
            <a:ln w="9525" cap="sq">
              <a:solidFill>
                <a:srgbClr val="E0E0E0"/>
              </a:solidFill>
              <a:prstDash val="solid"/>
              <a:miter/>
            </a:ln>
          </p:spPr>
          <p:txBody>
            <a:bodyPr/>
            <a:lstStyle/>
            <a:p>
              <a:endParaRPr lang="en-US"/>
            </a:p>
          </p:txBody>
        </p:sp>
        <p:sp>
          <p:nvSpPr>
            <p:cNvPr id="13" name="TextBox 13"/>
            <p:cNvSpPr txBox="1"/>
            <p:nvPr/>
          </p:nvSpPr>
          <p:spPr>
            <a:xfrm>
              <a:off x="0" y="-38100"/>
              <a:ext cx="3302000" cy="6555339"/>
            </a:xfrm>
            <a:prstGeom prst="rect">
              <a:avLst/>
            </a:prstGeom>
          </p:spPr>
          <p:txBody>
            <a:bodyPr lIns="50800" tIns="50800" rIns="50800" bIns="50800" rtlCol="0" anchor="ctr"/>
            <a:lstStyle/>
            <a:p>
              <a:pPr algn="l">
                <a:lnSpc>
                  <a:spcPts val="1679"/>
                </a:lnSpc>
              </a:pPr>
              <a:endParaRPr/>
            </a:p>
          </p:txBody>
        </p:sp>
      </p:grpSp>
      <p:sp>
        <p:nvSpPr>
          <p:cNvPr id="14" name="TextBox 14"/>
          <p:cNvSpPr txBox="1"/>
          <p:nvPr/>
        </p:nvSpPr>
        <p:spPr>
          <a:xfrm>
            <a:off x="541812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3</a:t>
            </a:r>
            <a:r>
              <a:rPr lang="en-US" sz="2000">
                <a:solidFill>
                  <a:srgbClr val="00004D"/>
                </a:solidFill>
                <a:latin typeface="Calibri (MS)"/>
                <a:ea typeface="Calibri (MS)"/>
                <a:cs typeface="Calibri (MS)"/>
                <a:sym typeface="Calibri (MS)"/>
              </a:rPr>
              <a:t>  STRATEGIC</a:t>
            </a:r>
          </a:p>
          <a:p>
            <a:pPr algn="ctr">
              <a:lnSpc>
                <a:spcPts val="2400"/>
              </a:lnSpc>
            </a:pPr>
            <a:r>
              <a:rPr lang="en-US" sz="2000">
                <a:solidFill>
                  <a:srgbClr val="00004D"/>
                </a:solidFill>
                <a:latin typeface="Calibri (MS)"/>
                <a:ea typeface="Calibri (MS)"/>
                <a:cs typeface="Calibri (MS)"/>
                <a:sym typeface="Calibri (MS)"/>
              </a:rPr>
              <a:t>ANALYSIS</a:t>
            </a:r>
          </a:p>
        </p:txBody>
      </p:sp>
      <p:grpSp>
        <p:nvGrpSpPr>
          <p:cNvPr id="15" name="Group 15"/>
          <p:cNvGrpSpPr/>
          <p:nvPr/>
        </p:nvGrpSpPr>
        <p:grpSpPr>
          <a:xfrm>
            <a:off x="5427653" y="4618021"/>
            <a:ext cx="2238375" cy="4887929"/>
            <a:chOff x="0" y="0"/>
            <a:chExt cx="2984500" cy="6517239"/>
          </a:xfrm>
        </p:grpSpPr>
        <p:sp>
          <p:nvSpPr>
            <p:cNvPr id="16" name="Freeform 16"/>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17" name="TextBox 17"/>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18" name="TextBox 18"/>
          <p:cNvSpPr txBox="1"/>
          <p:nvPr/>
        </p:nvSpPr>
        <p:spPr>
          <a:xfrm>
            <a:off x="797082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4</a:t>
            </a:r>
            <a:r>
              <a:rPr lang="en-US" sz="2000">
                <a:solidFill>
                  <a:srgbClr val="00004D"/>
                </a:solidFill>
                <a:latin typeface="Calibri (MS)"/>
                <a:ea typeface="Calibri (MS)"/>
                <a:cs typeface="Calibri (MS)"/>
                <a:sym typeface="Calibri (MS)"/>
              </a:rPr>
              <a:t>  EVIDENCE-BASED</a:t>
            </a:r>
          </a:p>
          <a:p>
            <a:pPr algn="ctr">
              <a:lnSpc>
                <a:spcPts val="2400"/>
              </a:lnSpc>
            </a:pPr>
            <a:r>
              <a:rPr lang="en-US" sz="2000">
                <a:solidFill>
                  <a:srgbClr val="00004D"/>
                </a:solidFill>
                <a:latin typeface="Calibri (MS)"/>
                <a:ea typeface="Calibri (MS)"/>
                <a:cs typeface="Calibri (MS)"/>
                <a:sym typeface="Calibri (MS)"/>
              </a:rPr>
              <a:t>DISCUSSION</a:t>
            </a:r>
          </a:p>
        </p:txBody>
      </p:sp>
      <p:grpSp>
        <p:nvGrpSpPr>
          <p:cNvPr id="19" name="Group 19"/>
          <p:cNvGrpSpPr/>
          <p:nvPr/>
        </p:nvGrpSpPr>
        <p:grpSpPr>
          <a:xfrm>
            <a:off x="7970828" y="4618021"/>
            <a:ext cx="2238375" cy="4887929"/>
            <a:chOff x="0" y="0"/>
            <a:chExt cx="2984500" cy="6517239"/>
          </a:xfrm>
        </p:grpSpPr>
        <p:sp>
          <p:nvSpPr>
            <p:cNvPr id="20" name="Freeform 20"/>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21" name="TextBox 21"/>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grpSp>
        <p:nvGrpSpPr>
          <p:cNvPr id="22" name="Group 22"/>
          <p:cNvGrpSpPr/>
          <p:nvPr/>
        </p:nvGrpSpPr>
        <p:grpSpPr>
          <a:xfrm>
            <a:off x="10514003" y="4618021"/>
            <a:ext cx="2238375" cy="4887929"/>
            <a:chOff x="0" y="0"/>
            <a:chExt cx="2984500" cy="6517239"/>
          </a:xfrm>
        </p:grpSpPr>
        <p:sp>
          <p:nvSpPr>
            <p:cNvPr id="23" name="Freeform 23"/>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24" name="TextBox 24"/>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25" name="TextBox 25"/>
          <p:cNvSpPr txBox="1"/>
          <p:nvPr/>
        </p:nvSpPr>
        <p:spPr>
          <a:xfrm>
            <a:off x="1305717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6</a:t>
            </a:r>
            <a:r>
              <a:rPr lang="en-US" sz="2000">
                <a:solidFill>
                  <a:srgbClr val="00004D"/>
                </a:solidFill>
                <a:latin typeface="Calibri (MS)"/>
                <a:ea typeface="Calibri (MS)"/>
                <a:cs typeface="Calibri (MS)"/>
                <a:sym typeface="Calibri (MS)"/>
              </a:rPr>
              <a:t>  IMPLEMENTATION</a:t>
            </a:r>
          </a:p>
          <a:p>
            <a:pPr algn="ctr">
              <a:lnSpc>
                <a:spcPts val="2400"/>
              </a:lnSpc>
            </a:pPr>
            <a:r>
              <a:rPr lang="en-US" sz="2000">
                <a:solidFill>
                  <a:srgbClr val="00004D"/>
                </a:solidFill>
                <a:latin typeface="Calibri (MS)"/>
                <a:ea typeface="Calibri (MS)"/>
                <a:cs typeface="Calibri (MS)"/>
                <a:sym typeface="Calibri (MS)"/>
              </a:rPr>
              <a:t>STRATEGY</a:t>
            </a:r>
          </a:p>
        </p:txBody>
      </p:sp>
      <p:grpSp>
        <p:nvGrpSpPr>
          <p:cNvPr id="26" name="Group 26"/>
          <p:cNvGrpSpPr/>
          <p:nvPr/>
        </p:nvGrpSpPr>
        <p:grpSpPr>
          <a:xfrm>
            <a:off x="12876203" y="4618021"/>
            <a:ext cx="2557569" cy="4887929"/>
            <a:chOff x="0" y="0"/>
            <a:chExt cx="3410092" cy="6517239"/>
          </a:xfrm>
        </p:grpSpPr>
        <p:sp>
          <p:nvSpPr>
            <p:cNvPr id="27" name="Freeform 27"/>
            <p:cNvSpPr/>
            <p:nvPr/>
          </p:nvSpPr>
          <p:spPr>
            <a:xfrm>
              <a:off x="0" y="0"/>
              <a:ext cx="3410092" cy="6517239"/>
            </a:xfrm>
            <a:custGeom>
              <a:avLst/>
              <a:gdLst/>
              <a:ahLst/>
              <a:cxnLst/>
              <a:rect l="l" t="t" r="r" b="b"/>
              <a:pathLst>
                <a:path w="3410092" h="6517239">
                  <a:moveTo>
                    <a:pt x="341009" y="0"/>
                  </a:moveTo>
                  <a:lnTo>
                    <a:pt x="3069083" y="0"/>
                  </a:lnTo>
                  <a:cubicBezTo>
                    <a:pt x="3257417" y="0"/>
                    <a:pt x="3410092" y="142854"/>
                    <a:pt x="3410092" y="319073"/>
                  </a:cubicBezTo>
                  <a:lnTo>
                    <a:pt x="3410092" y="6198166"/>
                  </a:lnTo>
                  <a:cubicBezTo>
                    <a:pt x="3410092" y="6374385"/>
                    <a:pt x="3257417" y="6517239"/>
                    <a:pt x="3069083" y="6517239"/>
                  </a:cubicBezTo>
                  <a:lnTo>
                    <a:pt x="341009" y="6517239"/>
                  </a:lnTo>
                  <a:cubicBezTo>
                    <a:pt x="152675" y="6517239"/>
                    <a:pt x="0" y="6374385"/>
                    <a:pt x="0" y="6198166"/>
                  </a:cubicBezTo>
                  <a:lnTo>
                    <a:pt x="0" y="319073"/>
                  </a:lnTo>
                  <a:cubicBezTo>
                    <a:pt x="0" y="142854"/>
                    <a:pt x="152675" y="0"/>
                    <a:pt x="341009" y="0"/>
                  </a:cubicBezTo>
                  <a:close/>
                </a:path>
              </a:pathLst>
            </a:custGeom>
            <a:solidFill>
              <a:srgbClr val="F9F9F9"/>
            </a:solidFill>
            <a:ln w="9525" cap="sq">
              <a:solidFill>
                <a:srgbClr val="E0E0E0"/>
              </a:solidFill>
              <a:prstDash val="solid"/>
              <a:miter/>
            </a:ln>
          </p:spPr>
          <p:txBody>
            <a:bodyPr/>
            <a:lstStyle/>
            <a:p>
              <a:endParaRPr lang="en-US"/>
            </a:p>
          </p:txBody>
        </p:sp>
        <p:sp>
          <p:nvSpPr>
            <p:cNvPr id="28" name="TextBox 28"/>
            <p:cNvSpPr txBox="1"/>
            <p:nvPr/>
          </p:nvSpPr>
          <p:spPr>
            <a:xfrm>
              <a:off x="0" y="-38100"/>
              <a:ext cx="3410092" cy="6555339"/>
            </a:xfrm>
            <a:prstGeom prst="rect">
              <a:avLst/>
            </a:prstGeom>
          </p:spPr>
          <p:txBody>
            <a:bodyPr lIns="50800" tIns="50800" rIns="50800" bIns="50800" rtlCol="0" anchor="ctr"/>
            <a:lstStyle/>
            <a:p>
              <a:pPr algn="l">
                <a:lnSpc>
                  <a:spcPts val="1679"/>
                </a:lnSpc>
              </a:pPr>
              <a:endParaRPr/>
            </a:p>
          </p:txBody>
        </p:sp>
      </p:grpSp>
      <p:grpSp>
        <p:nvGrpSpPr>
          <p:cNvPr id="29" name="Group 29"/>
          <p:cNvGrpSpPr/>
          <p:nvPr/>
        </p:nvGrpSpPr>
        <p:grpSpPr>
          <a:xfrm>
            <a:off x="15600353" y="4618021"/>
            <a:ext cx="2238375" cy="4887929"/>
            <a:chOff x="0" y="0"/>
            <a:chExt cx="2984500" cy="6517239"/>
          </a:xfrm>
        </p:grpSpPr>
        <p:sp>
          <p:nvSpPr>
            <p:cNvPr id="30" name="Freeform 30"/>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31" name="TextBox 31"/>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32" name="Freeform 32"/>
          <p:cNvSpPr/>
          <p:nvPr/>
        </p:nvSpPr>
        <p:spPr>
          <a:xfrm>
            <a:off x="709815" y="2509268"/>
            <a:ext cx="1482301" cy="1308643"/>
          </a:xfrm>
          <a:custGeom>
            <a:avLst/>
            <a:gdLst/>
            <a:ahLst/>
            <a:cxnLst/>
            <a:rect l="l" t="t" r="r" b="b"/>
            <a:pathLst>
              <a:path w="1482301" h="1308643">
                <a:moveTo>
                  <a:pt x="0" y="0"/>
                </a:moveTo>
                <a:lnTo>
                  <a:pt x="1482301" y="0"/>
                </a:lnTo>
                <a:lnTo>
                  <a:pt x="1482301" y="1308643"/>
                </a:lnTo>
                <a:lnTo>
                  <a:pt x="0" y="1308643"/>
                </a:lnTo>
                <a:lnTo>
                  <a:pt x="0" y="0"/>
                </a:lnTo>
                <a:close/>
              </a:path>
            </a:pathLst>
          </a:custGeom>
          <a:blipFill>
            <a:blip r:embed="rId4"/>
            <a:stretch>
              <a:fillRect l="-8256" r="-19604"/>
            </a:stretch>
          </a:blipFill>
        </p:spPr>
        <p:txBody>
          <a:bodyPr/>
          <a:lstStyle/>
          <a:p>
            <a:endParaRPr lang="en-US"/>
          </a:p>
        </p:txBody>
      </p:sp>
      <p:sp>
        <p:nvSpPr>
          <p:cNvPr id="33" name="Freeform 33"/>
          <p:cNvSpPr/>
          <p:nvPr/>
        </p:nvSpPr>
        <p:spPr>
          <a:xfrm>
            <a:off x="3148630" y="2502918"/>
            <a:ext cx="1523974" cy="1321342"/>
          </a:xfrm>
          <a:custGeom>
            <a:avLst/>
            <a:gdLst/>
            <a:ahLst/>
            <a:cxnLst/>
            <a:rect l="l" t="t" r="r" b="b"/>
            <a:pathLst>
              <a:path w="1523974" h="1321342">
                <a:moveTo>
                  <a:pt x="0" y="0"/>
                </a:moveTo>
                <a:lnTo>
                  <a:pt x="1523974" y="0"/>
                </a:lnTo>
                <a:lnTo>
                  <a:pt x="1523974" y="1321343"/>
                </a:lnTo>
                <a:lnTo>
                  <a:pt x="0" y="1321343"/>
                </a:lnTo>
                <a:lnTo>
                  <a:pt x="0" y="0"/>
                </a:lnTo>
                <a:close/>
              </a:path>
            </a:pathLst>
          </a:custGeom>
          <a:blipFill>
            <a:blip r:embed="rId5"/>
            <a:stretch>
              <a:fillRect t="-1507" r="-11909" b="-520"/>
            </a:stretch>
          </a:blipFill>
        </p:spPr>
        <p:txBody>
          <a:bodyPr/>
          <a:lstStyle/>
          <a:p>
            <a:endParaRPr lang="en-US"/>
          </a:p>
        </p:txBody>
      </p:sp>
      <p:sp>
        <p:nvSpPr>
          <p:cNvPr id="34" name="Freeform 34"/>
          <p:cNvSpPr/>
          <p:nvPr/>
        </p:nvSpPr>
        <p:spPr>
          <a:xfrm>
            <a:off x="5870096" y="2498878"/>
            <a:ext cx="1334440" cy="1329423"/>
          </a:xfrm>
          <a:custGeom>
            <a:avLst/>
            <a:gdLst/>
            <a:ahLst/>
            <a:cxnLst/>
            <a:rect l="l" t="t" r="r" b="b"/>
            <a:pathLst>
              <a:path w="1334440" h="1329423">
                <a:moveTo>
                  <a:pt x="0" y="0"/>
                </a:moveTo>
                <a:lnTo>
                  <a:pt x="1334439" y="0"/>
                </a:lnTo>
                <a:lnTo>
                  <a:pt x="1334439" y="1329423"/>
                </a:lnTo>
                <a:lnTo>
                  <a:pt x="0" y="1329423"/>
                </a:lnTo>
                <a:lnTo>
                  <a:pt x="0" y="0"/>
                </a:lnTo>
                <a:close/>
              </a:path>
            </a:pathLst>
          </a:custGeom>
          <a:blipFill>
            <a:blip r:embed="rId6"/>
            <a:stretch>
              <a:fillRect l="-9584" t="-2808" r="-11459"/>
            </a:stretch>
          </a:blipFill>
        </p:spPr>
        <p:txBody>
          <a:bodyPr/>
          <a:lstStyle/>
          <a:p>
            <a:endParaRPr lang="en-US"/>
          </a:p>
        </p:txBody>
      </p:sp>
      <p:grpSp>
        <p:nvGrpSpPr>
          <p:cNvPr id="35" name="Group 35"/>
          <p:cNvGrpSpPr/>
          <p:nvPr/>
        </p:nvGrpSpPr>
        <p:grpSpPr>
          <a:xfrm>
            <a:off x="8404685" y="2671072"/>
            <a:ext cx="1146839" cy="1146839"/>
            <a:chOff x="0" y="0"/>
            <a:chExt cx="1524000" cy="1524000"/>
          </a:xfrm>
        </p:grpSpPr>
        <p:sp>
          <p:nvSpPr>
            <p:cNvPr id="36" name="Freeform 36"/>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E8F2FC"/>
            </a:solidFill>
            <a:ln w="28575" cap="sq">
              <a:solidFill>
                <a:srgbClr val="2B7DE9"/>
              </a:solidFill>
              <a:prstDash val="solid"/>
              <a:miter/>
            </a:ln>
          </p:spPr>
          <p:txBody>
            <a:bodyPr/>
            <a:lstStyle/>
            <a:p>
              <a:endParaRPr lang="en-US"/>
            </a:p>
          </p:txBody>
        </p:sp>
        <p:sp>
          <p:nvSpPr>
            <p:cNvPr id="37" name="TextBox 37"/>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38" name="Freeform 38"/>
          <p:cNvSpPr/>
          <p:nvPr/>
        </p:nvSpPr>
        <p:spPr>
          <a:xfrm>
            <a:off x="8664224" y="2930610"/>
            <a:ext cx="627763" cy="627763"/>
          </a:xfrm>
          <a:custGeom>
            <a:avLst/>
            <a:gdLst/>
            <a:ahLst/>
            <a:cxnLst/>
            <a:rect l="l" t="t" r="r" b="b"/>
            <a:pathLst>
              <a:path w="627763" h="627763">
                <a:moveTo>
                  <a:pt x="0" y="0"/>
                </a:moveTo>
                <a:lnTo>
                  <a:pt x="627762" y="0"/>
                </a:lnTo>
                <a:lnTo>
                  <a:pt x="627762" y="627763"/>
                </a:lnTo>
                <a:lnTo>
                  <a:pt x="0" y="627763"/>
                </a:lnTo>
                <a:lnTo>
                  <a:pt x="0" y="0"/>
                </a:lnTo>
                <a:close/>
              </a:path>
            </a:pathLst>
          </a:custGeom>
          <a:blipFill>
            <a:blip r:embed="rId7"/>
            <a:stretch>
              <a:fillRect/>
            </a:stretch>
          </a:blipFill>
        </p:spPr>
        <p:txBody>
          <a:bodyPr/>
          <a:lstStyle/>
          <a:p>
            <a:endParaRPr lang="en-US"/>
          </a:p>
        </p:txBody>
      </p:sp>
      <p:grpSp>
        <p:nvGrpSpPr>
          <p:cNvPr id="39" name="Group 39"/>
          <p:cNvGrpSpPr/>
          <p:nvPr/>
        </p:nvGrpSpPr>
        <p:grpSpPr>
          <a:xfrm>
            <a:off x="10999325" y="2587327"/>
            <a:ext cx="1152525" cy="1152525"/>
            <a:chOff x="0" y="0"/>
            <a:chExt cx="1536700" cy="1536700"/>
          </a:xfrm>
        </p:grpSpPr>
        <p:sp>
          <p:nvSpPr>
            <p:cNvPr id="40" name="Freeform 40"/>
            <p:cNvSpPr/>
            <p:nvPr/>
          </p:nvSpPr>
          <p:spPr>
            <a:xfrm>
              <a:off x="0" y="0"/>
              <a:ext cx="1536700" cy="1536700"/>
            </a:xfrm>
            <a:custGeom>
              <a:avLst/>
              <a:gdLst/>
              <a:ahLst/>
              <a:cxnLst/>
              <a:rect l="l" t="t" r="r" b="b"/>
              <a:pathLst>
                <a:path w="1536700" h="1536700">
                  <a:moveTo>
                    <a:pt x="768350" y="0"/>
                  </a:moveTo>
                  <a:cubicBezTo>
                    <a:pt x="344002" y="0"/>
                    <a:pt x="0" y="344002"/>
                    <a:pt x="0" y="768350"/>
                  </a:cubicBezTo>
                  <a:cubicBezTo>
                    <a:pt x="0" y="1192698"/>
                    <a:pt x="344002" y="1536700"/>
                    <a:pt x="768350" y="1536700"/>
                  </a:cubicBezTo>
                  <a:cubicBezTo>
                    <a:pt x="1192698" y="1536700"/>
                    <a:pt x="1536700" y="1192698"/>
                    <a:pt x="1536700" y="768350"/>
                  </a:cubicBezTo>
                  <a:cubicBezTo>
                    <a:pt x="1536700" y="344002"/>
                    <a:pt x="1192698" y="0"/>
                    <a:pt x="768350" y="0"/>
                  </a:cubicBezTo>
                  <a:close/>
                </a:path>
              </a:pathLst>
            </a:custGeom>
            <a:solidFill>
              <a:srgbClr val="FDF3D0"/>
            </a:solidFill>
            <a:ln w="28575" cap="sq">
              <a:solidFill>
                <a:srgbClr val="D4A017"/>
              </a:solidFill>
              <a:prstDash val="solid"/>
              <a:miter/>
            </a:ln>
          </p:spPr>
          <p:txBody>
            <a:bodyPr/>
            <a:lstStyle/>
            <a:p>
              <a:endParaRPr lang="en-US"/>
            </a:p>
          </p:txBody>
        </p:sp>
        <p:sp>
          <p:nvSpPr>
            <p:cNvPr id="41" name="TextBox 41"/>
            <p:cNvSpPr txBox="1"/>
            <p:nvPr/>
          </p:nvSpPr>
          <p:spPr>
            <a:xfrm>
              <a:off x="0" y="-38100"/>
              <a:ext cx="1536700" cy="1574800"/>
            </a:xfrm>
            <a:prstGeom prst="rect">
              <a:avLst/>
            </a:prstGeom>
          </p:spPr>
          <p:txBody>
            <a:bodyPr lIns="50800" tIns="50800" rIns="50800" bIns="50800" rtlCol="0" anchor="ctr"/>
            <a:lstStyle/>
            <a:p>
              <a:pPr algn="l">
                <a:lnSpc>
                  <a:spcPts val="1679"/>
                </a:lnSpc>
              </a:pPr>
              <a:endParaRPr/>
            </a:p>
          </p:txBody>
        </p:sp>
      </p:grpSp>
      <p:sp>
        <p:nvSpPr>
          <p:cNvPr id="42" name="Freeform 42"/>
          <p:cNvSpPr/>
          <p:nvPr/>
        </p:nvSpPr>
        <p:spPr>
          <a:xfrm>
            <a:off x="11128001" y="2716003"/>
            <a:ext cx="895173" cy="895173"/>
          </a:xfrm>
          <a:custGeom>
            <a:avLst/>
            <a:gdLst/>
            <a:ahLst/>
            <a:cxnLst/>
            <a:rect l="l" t="t" r="r" b="b"/>
            <a:pathLst>
              <a:path w="895173" h="895173">
                <a:moveTo>
                  <a:pt x="0" y="0"/>
                </a:moveTo>
                <a:lnTo>
                  <a:pt x="895172" y="0"/>
                </a:lnTo>
                <a:lnTo>
                  <a:pt x="895172" y="895173"/>
                </a:lnTo>
                <a:lnTo>
                  <a:pt x="0" y="895173"/>
                </a:lnTo>
                <a:lnTo>
                  <a:pt x="0" y="0"/>
                </a:lnTo>
                <a:close/>
              </a:path>
            </a:pathLst>
          </a:custGeom>
          <a:blipFill>
            <a:blip r:embed="rId8"/>
            <a:stretch>
              <a:fillRect l="-10159" t="-10159" r="-10159" b="-10159"/>
            </a:stretch>
          </a:blipFill>
        </p:spPr>
        <p:txBody>
          <a:bodyPr/>
          <a:lstStyle/>
          <a:p>
            <a:endParaRPr lang="en-US"/>
          </a:p>
        </p:txBody>
      </p:sp>
      <p:grpSp>
        <p:nvGrpSpPr>
          <p:cNvPr id="43" name="Group 43"/>
          <p:cNvGrpSpPr/>
          <p:nvPr/>
        </p:nvGrpSpPr>
        <p:grpSpPr>
          <a:xfrm>
            <a:off x="13581568" y="2593013"/>
            <a:ext cx="1146839" cy="1146839"/>
            <a:chOff x="0" y="0"/>
            <a:chExt cx="1524000" cy="1524000"/>
          </a:xfrm>
        </p:grpSpPr>
        <p:sp>
          <p:nvSpPr>
            <p:cNvPr id="44" name="Freeform 44"/>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E8F2FC"/>
            </a:solidFill>
            <a:ln w="28575" cap="sq">
              <a:solidFill>
                <a:srgbClr val="2B7DE9"/>
              </a:solidFill>
              <a:prstDash val="solid"/>
              <a:miter/>
            </a:ln>
          </p:spPr>
          <p:txBody>
            <a:bodyPr/>
            <a:lstStyle/>
            <a:p>
              <a:endParaRPr lang="en-US"/>
            </a:p>
          </p:txBody>
        </p:sp>
        <p:sp>
          <p:nvSpPr>
            <p:cNvPr id="45" name="TextBox 45"/>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46" name="Freeform 46"/>
          <p:cNvSpPr/>
          <p:nvPr/>
        </p:nvSpPr>
        <p:spPr>
          <a:xfrm>
            <a:off x="13856825" y="2810773"/>
            <a:ext cx="674285" cy="674285"/>
          </a:xfrm>
          <a:custGeom>
            <a:avLst/>
            <a:gdLst/>
            <a:ahLst/>
            <a:cxnLst/>
            <a:rect l="l" t="t" r="r" b="b"/>
            <a:pathLst>
              <a:path w="674285" h="674285">
                <a:moveTo>
                  <a:pt x="0" y="0"/>
                </a:moveTo>
                <a:lnTo>
                  <a:pt x="674285" y="0"/>
                </a:lnTo>
                <a:lnTo>
                  <a:pt x="674285" y="674285"/>
                </a:lnTo>
                <a:lnTo>
                  <a:pt x="0" y="674285"/>
                </a:lnTo>
                <a:lnTo>
                  <a:pt x="0" y="0"/>
                </a:lnTo>
                <a:close/>
              </a:path>
            </a:pathLst>
          </a:custGeom>
          <a:blipFill>
            <a:blip r:embed="rId9"/>
            <a:stretch>
              <a:fillRect l="-1698" t="-1698" r="-1698" b="-1698"/>
            </a:stretch>
          </a:blipFill>
        </p:spPr>
        <p:txBody>
          <a:bodyPr/>
          <a:lstStyle/>
          <a:p>
            <a:endParaRPr lang="en-US"/>
          </a:p>
        </p:txBody>
      </p:sp>
      <p:sp>
        <p:nvSpPr>
          <p:cNvPr id="47" name="Freeform 47"/>
          <p:cNvSpPr/>
          <p:nvPr/>
        </p:nvSpPr>
        <p:spPr>
          <a:xfrm>
            <a:off x="15928557" y="2277905"/>
            <a:ext cx="1516203" cy="1705728"/>
          </a:xfrm>
          <a:custGeom>
            <a:avLst/>
            <a:gdLst/>
            <a:ahLst/>
            <a:cxnLst/>
            <a:rect l="l" t="t" r="r" b="b"/>
            <a:pathLst>
              <a:path w="1516203" h="1705728">
                <a:moveTo>
                  <a:pt x="0" y="0"/>
                </a:moveTo>
                <a:lnTo>
                  <a:pt x="1516203" y="0"/>
                </a:lnTo>
                <a:lnTo>
                  <a:pt x="1516203" y="1705728"/>
                </a:lnTo>
                <a:lnTo>
                  <a:pt x="0" y="1705728"/>
                </a:lnTo>
                <a:lnTo>
                  <a:pt x="0" y="0"/>
                </a:lnTo>
                <a:close/>
              </a:path>
            </a:pathLst>
          </a:custGeom>
          <a:blipFill>
            <a:blip r:embed="rId10"/>
            <a:stretch>
              <a:fillRect l="-2644" t="-2644" r="-2644" b="-2644"/>
            </a:stretch>
          </a:blipFill>
        </p:spPr>
        <p:txBody>
          <a:bodyPr/>
          <a:lstStyle/>
          <a:p>
            <a:endParaRPr lang="en-US"/>
          </a:p>
        </p:txBody>
      </p:sp>
      <p:sp>
        <p:nvSpPr>
          <p:cNvPr id="48" name="TextBox 48"/>
          <p:cNvSpPr txBox="1"/>
          <p:nvPr/>
        </p:nvSpPr>
        <p:spPr>
          <a:xfrm>
            <a:off x="331778" y="200025"/>
            <a:ext cx="1266788" cy="316402"/>
          </a:xfrm>
          <a:prstGeom prst="rect">
            <a:avLst/>
          </a:prstGeom>
        </p:spPr>
        <p:txBody>
          <a:bodyPr lIns="0" tIns="0" rIns="0" bIns="0" rtlCol="0" anchor="t">
            <a:spAutoFit/>
          </a:bodyPr>
          <a:lstStyle/>
          <a:p>
            <a:pPr marL="0" lvl="0" indent="0" algn="l">
              <a:lnSpc>
                <a:spcPts val="2104"/>
              </a:lnSpc>
              <a:spcBef>
                <a:spcPct val="0"/>
              </a:spcBef>
            </a:pPr>
            <a:r>
              <a:rPr lang="en-US" sz="1829" u="none" strike="noStrike">
                <a:solidFill>
                  <a:srgbClr val="FFFFFF"/>
                </a:solidFill>
                <a:latin typeface="Calibri (MS)"/>
                <a:ea typeface="Calibri (MS)"/>
                <a:cs typeface="Calibri (MS)"/>
                <a:sym typeface="Calibri (MS)"/>
              </a:rPr>
              <a:t>Slide 11</a:t>
            </a:r>
          </a:p>
        </p:txBody>
      </p:sp>
      <p:sp>
        <p:nvSpPr>
          <p:cNvPr id="49" name="TextBox 49"/>
          <p:cNvSpPr txBox="1"/>
          <p:nvPr/>
        </p:nvSpPr>
        <p:spPr>
          <a:xfrm>
            <a:off x="1171575" y="1496855"/>
            <a:ext cx="16524838" cy="781050"/>
          </a:xfrm>
          <a:prstGeom prst="rect">
            <a:avLst/>
          </a:prstGeom>
        </p:spPr>
        <p:txBody>
          <a:bodyPr lIns="0" tIns="0" rIns="0" bIns="0" rtlCol="0" anchor="t">
            <a:spAutoFit/>
          </a:bodyPr>
          <a:lstStyle/>
          <a:p>
            <a:pPr marL="0" lvl="0" indent="0" algn="l">
              <a:lnSpc>
                <a:spcPts val="3000"/>
              </a:lnSpc>
              <a:spcBef>
                <a:spcPct val="0"/>
              </a:spcBef>
            </a:pPr>
            <a:r>
              <a:rPr lang="en-US" sz="2000" dirty="0">
                <a:solidFill>
                  <a:srgbClr val="00004D"/>
                </a:solidFill>
                <a:latin typeface="Calibri (MS)"/>
                <a:ea typeface="Calibri (MS)"/>
                <a:cs typeface="Calibri (MS)"/>
                <a:sym typeface="Calibri (MS)"/>
              </a:rPr>
              <a:t>The written report will provide a comprehensive and evidence-based analysis of the quality concern identified in this case study and propose sustainable improvements to enhance patient safety and service quality.</a:t>
            </a:r>
          </a:p>
        </p:txBody>
      </p:sp>
      <p:sp>
        <p:nvSpPr>
          <p:cNvPr id="50" name="TextBox 50"/>
          <p:cNvSpPr txBox="1"/>
          <p:nvPr/>
        </p:nvSpPr>
        <p:spPr>
          <a:xfrm>
            <a:off x="331778" y="4027461"/>
            <a:ext cx="2238375" cy="342919"/>
          </a:xfrm>
          <a:prstGeom prst="rect">
            <a:avLst/>
          </a:prstGeom>
        </p:spPr>
        <p:txBody>
          <a:bodyPr lIns="0" tIns="0" rIns="0" bIns="0" rtlCol="0" anchor="t">
            <a:spAutoFit/>
          </a:bodyPr>
          <a:lstStyle/>
          <a:p>
            <a:pPr algn="ctr">
              <a:lnSpc>
                <a:spcPts val="2400"/>
              </a:lnSpc>
            </a:pPr>
            <a:r>
              <a:rPr lang="en-US" sz="2000" b="1" dirty="0">
                <a:solidFill>
                  <a:srgbClr val="660017"/>
                </a:solidFill>
                <a:latin typeface="Calibri (MS) Bold"/>
                <a:ea typeface="Calibri (MS) Bold"/>
                <a:cs typeface="Calibri (MS) Bold"/>
                <a:sym typeface="Calibri (MS) Bold"/>
              </a:rPr>
              <a:t>1</a:t>
            </a:r>
            <a:r>
              <a:rPr lang="en-US" sz="2000" dirty="0">
                <a:solidFill>
                  <a:srgbClr val="00004D"/>
                </a:solidFill>
                <a:latin typeface="Calibri (MS)"/>
                <a:ea typeface="Calibri (MS)"/>
                <a:cs typeface="Calibri (MS)"/>
                <a:sym typeface="Calibri (MS)"/>
              </a:rPr>
              <a:t>  INTRODUCTION</a:t>
            </a:r>
          </a:p>
        </p:txBody>
      </p:sp>
      <p:sp>
        <p:nvSpPr>
          <p:cNvPr id="51" name="TextBox 51"/>
          <p:cNvSpPr txBox="1"/>
          <p:nvPr/>
        </p:nvSpPr>
        <p:spPr>
          <a:xfrm>
            <a:off x="474653" y="4703746"/>
            <a:ext cx="2105025" cy="3915221"/>
          </a:xfrm>
          <a:prstGeom prst="rect">
            <a:avLst/>
          </a:prstGeom>
        </p:spPr>
        <p:txBody>
          <a:bodyPr lIns="0" tIns="0" rIns="0" bIns="0" rtlCol="0" anchor="t">
            <a:spAutoFit/>
          </a:bodyPr>
          <a:lstStyle/>
          <a:p>
            <a:pPr algn="l">
              <a:lnSpc>
                <a:spcPts val="2610"/>
              </a:lnSpc>
            </a:pPr>
            <a:r>
              <a:rPr lang="en-US" sz="1800">
                <a:solidFill>
                  <a:srgbClr val="00004D"/>
                </a:solidFill>
                <a:latin typeface="Calibri (MS)"/>
                <a:ea typeface="Calibri (MS)"/>
                <a:cs typeface="Calibri (MS)"/>
                <a:sym typeface="Calibri (MS)"/>
              </a:rPr>
              <a:t>• Background to the</a:t>
            </a:r>
          </a:p>
          <a:p>
            <a:pPr algn="l">
              <a:lnSpc>
                <a:spcPts val="2610"/>
              </a:lnSpc>
            </a:pPr>
            <a:r>
              <a:rPr lang="en-US" sz="1800">
                <a:solidFill>
                  <a:srgbClr val="00004D"/>
                </a:solidFill>
                <a:latin typeface="Calibri (MS)"/>
                <a:ea typeface="Calibri (MS)"/>
                <a:cs typeface="Calibri (MS)"/>
                <a:sym typeface="Calibri (MS)"/>
              </a:rPr>
              <a:t>  Lucy Letby case</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Statement of the</a:t>
            </a:r>
          </a:p>
          <a:p>
            <a:pPr algn="l">
              <a:lnSpc>
                <a:spcPts val="2610"/>
              </a:lnSpc>
            </a:pPr>
            <a:r>
              <a:rPr lang="en-US" sz="1800">
                <a:solidFill>
                  <a:srgbClr val="00004D"/>
                </a:solidFill>
                <a:latin typeface="Calibri (MS)"/>
                <a:ea typeface="Calibri (MS)"/>
                <a:cs typeface="Calibri (MS)"/>
                <a:sym typeface="Calibri (MS)"/>
              </a:rPr>
              <a:t>  quality issue</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Aim and</a:t>
            </a:r>
          </a:p>
          <a:p>
            <a:pPr algn="l">
              <a:lnSpc>
                <a:spcPts val="2610"/>
              </a:lnSpc>
            </a:pPr>
            <a:r>
              <a:rPr lang="en-US" sz="1800">
                <a:solidFill>
                  <a:srgbClr val="00004D"/>
                </a:solidFill>
                <a:latin typeface="Calibri (MS)"/>
                <a:ea typeface="Calibri (MS)"/>
                <a:cs typeface="Calibri (MS)"/>
                <a:sym typeface="Calibri (MS)"/>
              </a:rPr>
              <a:t>  objectives of</a:t>
            </a:r>
          </a:p>
          <a:p>
            <a:pPr algn="l">
              <a:lnSpc>
                <a:spcPts val="2610"/>
              </a:lnSpc>
            </a:pPr>
            <a:r>
              <a:rPr lang="en-US" sz="1800">
                <a:solidFill>
                  <a:srgbClr val="00004D"/>
                </a:solidFill>
                <a:latin typeface="Calibri (MS)"/>
                <a:ea typeface="Calibri (MS)"/>
                <a:cs typeface="Calibri (MS)"/>
                <a:sym typeface="Calibri (MS)"/>
              </a:rPr>
              <a:t>  the report</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Scope and</a:t>
            </a:r>
          </a:p>
          <a:p>
            <a:pPr algn="l">
              <a:lnSpc>
                <a:spcPts val="2610"/>
              </a:lnSpc>
            </a:pPr>
            <a:r>
              <a:rPr lang="en-US" sz="1800">
                <a:solidFill>
                  <a:srgbClr val="00004D"/>
                </a:solidFill>
                <a:latin typeface="Calibri (MS)"/>
                <a:ea typeface="Calibri (MS)"/>
                <a:cs typeface="Calibri (MS)"/>
                <a:sym typeface="Calibri (MS)"/>
              </a:rPr>
              <a:t>  structure</a:t>
            </a:r>
          </a:p>
        </p:txBody>
      </p:sp>
      <p:sp>
        <p:nvSpPr>
          <p:cNvPr id="52" name="TextBox 52"/>
          <p:cNvSpPr txBox="1"/>
          <p:nvPr/>
        </p:nvSpPr>
        <p:spPr>
          <a:xfrm>
            <a:off x="2960678" y="4703746"/>
            <a:ext cx="2400300" cy="2943560"/>
          </a:xfrm>
          <a:prstGeom prst="rect">
            <a:avLst/>
          </a:prstGeom>
        </p:spPr>
        <p:txBody>
          <a:bodyPr lIns="0" tIns="0" rIns="0" bIns="0" rtlCol="0" anchor="t">
            <a:spAutoFit/>
          </a:bodyPr>
          <a:lstStyle/>
          <a:p>
            <a:pPr algn="l">
              <a:lnSpc>
                <a:spcPts val="2609"/>
              </a:lnSpc>
            </a:pPr>
            <a:r>
              <a:rPr lang="en-US" sz="1799" dirty="0">
                <a:solidFill>
                  <a:srgbClr val="00004D"/>
                </a:solidFill>
                <a:latin typeface="Calibri (MS)"/>
                <a:ea typeface="Calibri (MS)"/>
                <a:cs typeface="Calibri (MS)"/>
                <a:sym typeface="Calibri (MS)"/>
              </a:rPr>
              <a:t>• </a:t>
            </a:r>
            <a:r>
              <a:rPr lang="en-US" sz="1799" dirty="0" err="1">
                <a:solidFill>
                  <a:srgbClr val="00004D"/>
                </a:solidFill>
                <a:latin typeface="Calibri (MS)"/>
                <a:ea typeface="Calibri (MS)"/>
                <a:cs typeface="Calibri (MS)"/>
                <a:sym typeface="Calibri (MS)"/>
              </a:rPr>
              <a:t>Analyse</a:t>
            </a:r>
            <a:r>
              <a:rPr lang="en-US" sz="1799" dirty="0">
                <a:solidFill>
                  <a:srgbClr val="00004D"/>
                </a:solidFill>
                <a:latin typeface="Calibri (MS)"/>
                <a:ea typeface="Calibri (MS)"/>
                <a:cs typeface="Calibri (MS)"/>
                <a:sym typeface="Calibri (MS)"/>
              </a:rPr>
              <a:t> and evaluate</a:t>
            </a:r>
          </a:p>
          <a:p>
            <a:pPr algn="l">
              <a:lnSpc>
                <a:spcPts val="2609"/>
              </a:lnSpc>
            </a:pPr>
            <a:r>
              <a:rPr lang="en-US" sz="1799" dirty="0">
                <a:solidFill>
                  <a:srgbClr val="00004D"/>
                </a:solidFill>
                <a:latin typeface="Calibri (MS)"/>
                <a:ea typeface="Calibri (MS)"/>
                <a:cs typeface="Calibri (MS)"/>
                <a:sym typeface="Calibri (MS)"/>
              </a:rPr>
              <a:t>  root causes using:</a:t>
            </a:r>
          </a:p>
          <a:p>
            <a:pPr algn="l">
              <a:lnSpc>
                <a:spcPts val="2609"/>
              </a:lnSpc>
            </a:pPr>
            <a:r>
              <a:rPr lang="en-US" sz="1799" dirty="0">
                <a:solidFill>
                  <a:srgbClr val="00004D"/>
                </a:solidFill>
                <a:latin typeface="Calibri (MS)"/>
                <a:ea typeface="Calibri (MS)"/>
                <a:cs typeface="Calibri (MS)"/>
                <a:sym typeface="Calibri (MS)"/>
              </a:rPr>
              <a:t>  ✓ Fishbone Diagram</a:t>
            </a:r>
          </a:p>
          <a:p>
            <a:pPr algn="l">
              <a:lnSpc>
                <a:spcPts val="2609"/>
              </a:lnSpc>
            </a:pPr>
            <a:r>
              <a:rPr lang="en-US" sz="1799" dirty="0">
                <a:solidFill>
                  <a:srgbClr val="00004D"/>
                </a:solidFill>
                <a:latin typeface="Calibri (MS)"/>
                <a:ea typeface="Calibri (MS)"/>
                <a:cs typeface="Calibri (MS)"/>
                <a:sym typeface="Calibri (MS)"/>
              </a:rPr>
              <a:t>  ✓ 5 Whys</a:t>
            </a:r>
          </a:p>
          <a:p>
            <a:pPr algn="l">
              <a:lnSpc>
                <a:spcPts val="2609"/>
              </a:lnSpc>
            </a:pPr>
            <a:r>
              <a:rPr lang="en-US" sz="1799" dirty="0">
                <a:solidFill>
                  <a:srgbClr val="00004D"/>
                </a:solidFill>
                <a:latin typeface="Calibri (MS)"/>
                <a:ea typeface="Calibri (MS)"/>
                <a:cs typeface="Calibri (MS)"/>
                <a:sym typeface="Calibri (MS)"/>
              </a:rPr>
              <a:t>  ✓ Donabedian</a:t>
            </a:r>
          </a:p>
          <a:p>
            <a:pPr algn="l">
              <a:lnSpc>
                <a:spcPts val="2609"/>
              </a:lnSpc>
            </a:pPr>
            <a:r>
              <a:rPr lang="en-US" sz="1799" dirty="0">
                <a:solidFill>
                  <a:srgbClr val="00004D"/>
                </a:solidFill>
                <a:latin typeface="Calibri (MS)"/>
                <a:ea typeface="Calibri (MS)"/>
                <a:cs typeface="Calibri (MS)"/>
                <a:sym typeface="Calibri (MS)"/>
              </a:rPr>
              <a:t>     Model</a:t>
            </a:r>
          </a:p>
          <a:p>
            <a:pPr algn="l">
              <a:lnSpc>
                <a:spcPts val="2609"/>
              </a:lnSpc>
            </a:pPr>
            <a:endParaRPr lang="en-US" sz="1799" dirty="0">
              <a:solidFill>
                <a:srgbClr val="00004D"/>
              </a:solidFill>
              <a:latin typeface="Calibri (MS)"/>
              <a:ea typeface="Calibri (MS)"/>
              <a:cs typeface="Calibri (MS)"/>
              <a:sym typeface="Calibri (MS)"/>
            </a:endParaRPr>
          </a:p>
          <a:p>
            <a:pPr algn="l">
              <a:lnSpc>
                <a:spcPts val="2609"/>
              </a:lnSpc>
            </a:pPr>
            <a:r>
              <a:rPr lang="en-US" sz="1799" dirty="0">
                <a:solidFill>
                  <a:srgbClr val="00004D"/>
                </a:solidFill>
                <a:latin typeface="Calibri (MS)"/>
                <a:ea typeface="Calibri (MS)"/>
                <a:cs typeface="Calibri (MS)"/>
                <a:sym typeface="Calibri (MS)"/>
              </a:rPr>
              <a:t>• Synthesis of key</a:t>
            </a:r>
          </a:p>
          <a:p>
            <a:pPr algn="l">
              <a:lnSpc>
                <a:spcPts val="2609"/>
              </a:lnSpc>
            </a:pPr>
            <a:r>
              <a:rPr lang="en-US" sz="1799" dirty="0">
                <a:solidFill>
                  <a:srgbClr val="00004D"/>
                </a:solidFill>
                <a:latin typeface="Calibri (MS)"/>
                <a:ea typeface="Calibri (MS)"/>
                <a:cs typeface="Calibri (MS)"/>
                <a:sym typeface="Calibri (MS)"/>
              </a:rPr>
              <a:t>  findings</a:t>
            </a:r>
          </a:p>
        </p:txBody>
      </p:sp>
      <p:sp>
        <p:nvSpPr>
          <p:cNvPr id="53" name="TextBox 53"/>
          <p:cNvSpPr txBox="1"/>
          <p:nvPr/>
        </p:nvSpPr>
        <p:spPr>
          <a:xfrm>
            <a:off x="556100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Strategic planning</a:t>
            </a:r>
          </a:p>
          <a:p>
            <a:pPr algn="l">
              <a:lnSpc>
                <a:spcPts val="2609"/>
              </a:lnSpc>
            </a:pPr>
            <a:r>
              <a:rPr lang="en-US" sz="1799">
                <a:solidFill>
                  <a:srgbClr val="00004D"/>
                </a:solidFill>
                <a:latin typeface="Calibri (MS)"/>
                <a:ea typeface="Calibri (MS)"/>
                <a:cs typeface="Calibri (MS)"/>
                <a:sym typeface="Calibri (MS)"/>
              </a:rPr>
              <a:t>  using analytical</a:t>
            </a:r>
          </a:p>
          <a:p>
            <a:pPr algn="l">
              <a:lnSpc>
                <a:spcPts val="2609"/>
              </a:lnSpc>
            </a:pPr>
            <a:r>
              <a:rPr lang="en-US" sz="1799">
                <a:solidFill>
                  <a:srgbClr val="00004D"/>
                </a:solidFill>
                <a:latin typeface="Calibri (MS)"/>
                <a:ea typeface="Calibri (MS)"/>
                <a:cs typeface="Calibri (MS)"/>
                <a:sym typeface="Calibri (MS)"/>
              </a:rPr>
              <a:t>  tools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SWOT or</a:t>
            </a:r>
          </a:p>
          <a:p>
            <a:pPr algn="l">
              <a:lnSpc>
                <a:spcPts val="2609"/>
              </a:lnSpc>
            </a:pPr>
            <a:r>
              <a:rPr lang="en-US" sz="1799">
                <a:solidFill>
                  <a:srgbClr val="00004D"/>
                </a:solidFill>
                <a:latin typeface="Calibri (MS)"/>
                <a:ea typeface="Calibri (MS)"/>
                <a:cs typeface="Calibri (MS)"/>
                <a:sym typeface="Calibri (MS)"/>
              </a:rPr>
              <a:t>  PESTLE analysis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Identification of</a:t>
            </a:r>
          </a:p>
          <a:p>
            <a:pPr algn="l">
              <a:lnSpc>
                <a:spcPts val="2609"/>
              </a:lnSpc>
            </a:pPr>
            <a:r>
              <a:rPr lang="en-US" sz="1799">
                <a:solidFill>
                  <a:srgbClr val="00004D"/>
                </a:solidFill>
                <a:latin typeface="Calibri (MS)"/>
                <a:ea typeface="Calibri (MS)"/>
                <a:cs typeface="Calibri (MS)"/>
                <a:sym typeface="Calibri (MS)"/>
              </a:rPr>
              <a:t>  internal and</a:t>
            </a:r>
          </a:p>
          <a:p>
            <a:pPr algn="l">
              <a:lnSpc>
                <a:spcPts val="2609"/>
              </a:lnSpc>
            </a:pPr>
            <a:r>
              <a:rPr lang="en-US" sz="1799">
                <a:solidFill>
                  <a:srgbClr val="00004D"/>
                </a:solidFill>
                <a:latin typeface="Calibri (MS)"/>
                <a:ea typeface="Calibri (MS)"/>
                <a:cs typeface="Calibri (MS)"/>
                <a:sym typeface="Calibri (MS)"/>
              </a:rPr>
              <a:t>  external factors</a:t>
            </a:r>
          </a:p>
          <a:p>
            <a:pPr algn="l">
              <a:lnSpc>
                <a:spcPts val="2609"/>
              </a:lnSpc>
            </a:pPr>
            <a:r>
              <a:rPr lang="en-US" sz="1799">
                <a:solidFill>
                  <a:srgbClr val="00004D"/>
                </a:solidFill>
                <a:latin typeface="Calibri (MS)"/>
                <a:ea typeface="Calibri (MS)"/>
                <a:cs typeface="Calibri (MS)"/>
                <a:sym typeface="Calibri (MS)"/>
              </a:rPr>
              <a:t>  affecting service</a:t>
            </a:r>
          </a:p>
          <a:p>
            <a:pPr algn="l">
              <a:lnSpc>
                <a:spcPts val="2609"/>
              </a:lnSpc>
            </a:pPr>
            <a:r>
              <a:rPr lang="en-US" sz="1799">
                <a:solidFill>
                  <a:srgbClr val="00004D"/>
                </a:solidFill>
                <a:latin typeface="Calibri (MS)"/>
                <a:ea typeface="Calibri (MS)"/>
                <a:cs typeface="Calibri (MS)"/>
                <a:sym typeface="Calibri (MS)"/>
              </a:rPr>
              <a:t>  quality</a:t>
            </a:r>
          </a:p>
        </p:txBody>
      </p:sp>
      <p:sp>
        <p:nvSpPr>
          <p:cNvPr id="54" name="TextBox 54"/>
          <p:cNvSpPr txBox="1"/>
          <p:nvPr/>
        </p:nvSpPr>
        <p:spPr>
          <a:xfrm>
            <a:off x="8104178" y="4703746"/>
            <a:ext cx="1971675" cy="3267447"/>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Review of</a:t>
            </a:r>
          </a:p>
          <a:p>
            <a:pPr algn="l">
              <a:lnSpc>
                <a:spcPts val="2609"/>
              </a:lnSpc>
            </a:pPr>
            <a:r>
              <a:rPr lang="en-US" sz="1799">
                <a:solidFill>
                  <a:srgbClr val="00004D"/>
                </a:solidFill>
                <a:latin typeface="Calibri (MS)"/>
                <a:ea typeface="Calibri (MS)"/>
                <a:cs typeface="Calibri (MS)"/>
                <a:sym typeface="Calibri (MS)"/>
              </a:rPr>
              <a:t>  published research</a:t>
            </a:r>
          </a:p>
          <a:p>
            <a:pPr algn="l">
              <a:lnSpc>
                <a:spcPts val="2609"/>
              </a:lnSpc>
            </a:pPr>
            <a:r>
              <a:rPr lang="en-US" sz="1799">
                <a:solidFill>
                  <a:srgbClr val="00004D"/>
                </a:solidFill>
                <a:latin typeface="Calibri (MS)"/>
                <a:ea typeface="Calibri (MS)"/>
                <a:cs typeface="Calibri (MS)"/>
                <a:sym typeface="Calibri (MS)"/>
              </a:rPr>
              <a:t>  and literature</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Use of real-world</a:t>
            </a:r>
          </a:p>
          <a:p>
            <a:pPr algn="l">
              <a:lnSpc>
                <a:spcPts val="2609"/>
              </a:lnSpc>
            </a:pPr>
            <a:r>
              <a:rPr lang="en-US" sz="1799">
                <a:solidFill>
                  <a:srgbClr val="00004D"/>
                </a:solidFill>
                <a:latin typeface="Calibri (MS)"/>
                <a:ea typeface="Calibri (MS)"/>
                <a:cs typeface="Calibri (MS)"/>
                <a:sym typeface="Calibri (MS)"/>
              </a:rPr>
              <a:t>  organisational</a:t>
            </a:r>
          </a:p>
          <a:p>
            <a:pPr algn="l">
              <a:lnSpc>
                <a:spcPts val="2609"/>
              </a:lnSpc>
            </a:pPr>
            <a:r>
              <a:rPr lang="en-US" sz="1799">
                <a:solidFill>
                  <a:srgbClr val="00004D"/>
                </a:solidFill>
                <a:latin typeface="Calibri (MS)"/>
                <a:ea typeface="Calibri (MS)"/>
                <a:cs typeface="Calibri (MS)"/>
                <a:sym typeface="Calibri (MS)"/>
              </a:rPr>
              <a:t>  examples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Implications for</a:t>
            </a:r>
          </a:p>
          <a:p>
            <a:pPr algn="l">
              <a:lnSpc>
                <a:spcPts val="2609"/>
              </a:lnSpc>
            </a:pPr>
            <a:r>
              <a:rPr lang="en-US" sz="1799">
                <a:solidFill>
                  <a:srgbClr val="00004D"/>
                </a:solidFill>
                <a:latin typeface="Calibri (MS)"/>
                <a:ea typeface="Calibri (MS)"/>
                <a:cs typeface="Calibri (MS)"/>
                <a:sym typeface="Calibri (MS)"/>
              </a:rPr>
              <a:t>  service provision</a:t>
            </a:r>
          </a:p>
        </p:txBody>
      </p:sp>
      <p:sp>
        <p:nvSpPr>
          <p:cNvPr id="55" name="TextBox 55"/>
          <p:cNvSpPr txBox="1"/>
          <p:nvPr/>
        </p:nvSpPr>
        <p:spPr>
          <a:xfrm>
            <a:off x="10409228" y="4036996"/>
            <a:ext cx="2543175" cy="323850"/>
          </a:xfrm>
          <a:prstGeom prst="rect">
            <a:avLst/>
          </a:prstGeom>
        </p:spPr>
        <p:txBody>
          <a:bodyPr lIns="0" tIns="0" rIns="0" bIns="0" rtlCol="0" anchor="t">
            <a:spAutoFit/>
          </a:bodyPr>
          <a:lstStyle/>
          <a:p>
            <a:pPr algn="ctr">
              <a:lnSpc>
                <a:spcPts val="2280"/>
              </a:lnSpc>
            </a:pPr>
            <a:r>
              <a:rPr lang="en-US" sz="1900" b="1">
                <a:solidFill>
                  <a:srgbClr val="660017"/>
                </a:solidFill>
                <a:latin typeface="Calibri (MS) Bold"/>
                <a:ea typeface="Calibri (MS) Bold"/>
                <a:cs typeface="Calibri (MS) Bold"/>
                <a:sym typeface="Calibri (MS) Bold"/>
              </a:rPr>
              <a:t>5</a:t>
            </a:r>
            <a:r>
              <a:rPr lang="en-US" sz="1900">
                <a:solidFill>
                  <a:srgbClr val="00004D"/>
                </a:solidFill>
                <a:latin typeface="Calibri (MS)"/>
                <a:ea typeface="Calibri (MS)"/>
                <a:cs typeface="Calibri (MS)"/>
                <a:sym typeface="Calibri (MS)"/>
              </a:rPr>
              <a:t>  RECOMMENDATIONS</a:t>
            </a:r>
          </a:p>
        </p:txBody>
      </p:sp>
      <p:sp>
        <p:nvSpPr>
          <p:cNvPr id="56" name="TextBox 56"/>
          <p:cNvSpPr txBox="1"/>
          <p:nvPr/>
        </p:nvSpPr>
        <p:spPr>
          <a:xfrm>
            <a:off x="1064735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Actionable,</a:t>
            </a:r>
          </a:p>
          <a:p>
            <a:pPr algn="l">
              <a:lnSpc>
                <a:spcPts val="2609"/>
              </a:lnSpc>
            </a:pPr>
            <a:r>
              <a:rPr lang="en-US" sz="1799">
                <a:solidFill>
                  <a:srgbClr val="00004D"/>
                </a:solidFill>
                <a:latin typeface="Calibri (MS)"/>
                <a:ea typeface="Calibri (MS)"/>
                <a:cs typeface="Calibri (MS)"/>
                <a:sym typeface="Calibri (MS)"/>
              </a:rPr>
              <a:t>  evidence-based</a:t>
            </a:r>
          </a:p>
          <a:p>
            <a:pPr algn="l">
              <a:lnSpc>
                <a:spcPts val="2609"/>
              </a:lnSpc>
            </a:pPr>
            <a:r>
              <a:rPr lang="en-US" sz="1799">
                <a:solidFill>
                  <a:srgbClr val="00004D"/>
                </a:solidFill>
                <a:latin typeface="Calibri (MS)"/>
                <a:ea typeface="Calibri (MS)"/>
                <a:cs typeface="Calibri (MS)"/>
                <a:sym typeface="Calibri (MS)"/>
              </a:rPr>
              <a:t>  recommendations</a:t>
            </a:r>
          </a:p>
          <a:p>
            <a:pPr algn="l">
              <a:lnSpc>
                <a:spcPts val="2609"/>
              </a:lnSpc>
            </a:pPr>
            <a:r>
              <a:rPr lang="en-US" sz="1799">
                <a:solidFill>
                  <a:srgbClr val="00004D"/>
                </a:solidFill>
                <a:latin typeface="Calibri (MS)"/>
                <a:ea typeface="Calibri (MS)"/>
                <a:cs typeface="Calibri (MS)"/>
                <a:sym typeface="Calibri (MS)"/>
              </a:rPr>
              <a:t>  to address root</a:t>
            </a:r>
          </a:p>
          <a:p>
            <a:pPr algn="l">
              <a:lnSpc>
                <a:spcPts val="2609"/>
              </a:lnSpc>
            </a:pPr>
            <a:r>
              <a:rPr lang="en-US" sz="1799">
                <a:solidFill>
                  <a:srgbClr val="00004D"/>
                </a:solidFill>
                <a:latin typeface="Calibri (MS)"/>
                <a:ea typeface="Calibri (MS)"/>
                <a:cs typeface="Calibri (MS)"/>
                <a:sym typeface="Calibri (MS)"/>
              </a:rPr>
              <a:t>  causes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Prioritisation of</a:t>
            </a:r>
          </a:p>
          <a:p>
            <a:pPr algn="l">
              <a:lnSpc>
                <a:spcPts val="2609"/>
              </a:lnSpc>
            </a:pPr>
            <a:r>
              <a:rPr lang="en-US" sz="1799">
                <a:solidFill>
                  <a:srgbClr val="00004D"/>
                </a:solidFill>
                <a:latin typeface="Calibri (MS)"/>
                <a:ea typeface="Calibri (MS)"/>
                <a:cs typeface="Calibri (MS)"/>
                <a:sym typeface="Calibri (MS)"/>
              </a:rPr>
              <a:t>  improvements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Expected benefits</a:t>
            </a:r>
          </a:p>
          <a:p>
            <a:pPr algn="l">
              <a:lnSpc>
                <a:spcPts val="2609"/>
              </a:lnSpc>
            </a:pPr>
            <a:r>
              <a:rPr lang="en-US" sz="1799">
                <a:solidFill>
                  <a:srgbClr val="00004D"/>
                </a:solidFill>
                <a:latin typeface="Calibri (MS)"/>
                <a:ea typeface="Calibri (MS)"/>
                <a:cs typeface="Calibri (MS)"/>
                <a:sym typeface="Calibri (MS)"/>
              </a:rPr>
              <a:t>  for patients and</a:t>
            </a:r>
          </a:p>
          <a:p>
            <a:pPr algn="l">
              <a:lnSpc>
                <a:spcPts val="2609"/>
              </a:lnSpc>
            </a:pPr>
            <a:r>
              <a:rPr lang="en-US" sz="1799">
                <a:solidFill>
                  <a:srgbClr val="00004D"/>
                </a:solidFill>
                <a:latin typeface="Calibri (MS)"/>
                <a:ea typeface="Calibri (MS)"/>
                <a:cs typeface="Calibri (MS)"/>
                <a:sym typeface="Calibri (MS)"/>
              </a:rPr>
              <a:t>  the organisation</a:t>
            </a:r>
          </a:p>
        </p:txBody>
      </p:sp>
      <p:sp>
        <p:nvSpPr>
          <p:cNvPr id="57" name="TextBox 57"/>
          <p:cNvSpPr txBox="1"/>
          <p:nvPr/>
        </p:nvSpPr>
        <p:spPr>
          <a:xfrm>
            <a:off x="13019078" y="4703746"/>
            <a:ext cx="2343150" cy="4562996"/>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Proposed</a:t>
            </a:r>
          </a:p>
          <a:p>
            <a:pPr algn="l">
              <a:lnSpc>
                <a:spcPts val="2609"/>
              </a:lnSpc>
            </a:pPr>
            <a:r>
              <a:rPr lang="en-US" sz="1799">
                <a:solidFill>
                  <a:srgbClr val="00004D"/>
                </a:solidFill>
                <a:latin typeface="Calibri (MS)"/>
                <a:ea typeface="Calibri (MS)"/>
                <a:cs typeface="Calibri (MS)"/>
                <a:sym typeface="Calibri (MS)"/>
              </a:rPr>
              <a:t>  implementation</a:t>
            </a:r>
          </a:p>
          <a:p>
            <a:pPr algn="l">
              <a:lnSpc>
                <a:spcPts val="2609"/>
              </a:lnSpc>
            </a:pPr>
            <a:r>
              <a:rPr lang="en-US" sz="1799">
                <a:solidFill>
                  <a:srgbClr val="00004D"/>
                </a:solidFill>
                <a:latin typeface="Calibri (MS)"/>
                <a:ea typeface="Calibri (MS)"/>
                <a:cs typeface="Calibri (MS)"/>
                <a:sym typeface="Calibri (MS)"/>
              </a:rPr>
              <a:t>  using quality</a:t>
            </a:r>
          </a:p>
          <a:p>
            <a:pPr algn="l">
              <a:lnSpc>
                <a:spcPts val="2609"/>
              </a:lnSpc>
            </a:pPr>
            <a:r>
              <a:rPr lang="en-US" sz="1799">
                <a:solidFill>
                  <a:srgbClr val="00004D"/>
                </a:solidFill>
                <a:latin typeface="Calibri (MS)"/>
                <a:ea typeface="Calibri (MS)"/>
                <a:cs typeface="Calibri (MS)"/>
                <a:sym typeface="Calibri (MS)"/>
              </a:rPr>
              <a:t>  improvement tools:</a:t>
            </a:r>
          </a:p>
          <a:p>
            <a:pPr algn="l">
              <a:lnSpc>
                <a:spcPts val="2609"/>
              </a:lnSpc>
            </a:pPr>
            <a:r>
              <a:rPr lang="en-US" sz="1799">
                <a:solidFill>
                  <a:srgbClr val="00004D"/>
                </a:solidFill>
                <a:latin typeface="Calibri (MS)"/>
                <a:ea typeface="Calibri (MS)"/>
                <a:cs typeface="Calibri (MS)"/>
                <a:sym typeface="Calibri (MS)"/>
              </a:rPr>
              <a:t>  ✓ PDSA (Plan-Do-</a:t>
            </a:r>
          </a:p>
          <a:p>
            <a:pPr algn="l">
              <a:lnSpc>
                <a:spcPts val="2609"/>
              </a:lnSpc>
            </a:pPr>
            <a:r>
              <a:rPr lang="en-US" sz="1799">
                <a:solidFill>
                  <a:srgbClr val="00004D"/>
                </a:solidFill>
                <a:latin typeface="Calibri (MS)"/>
                <a:ea typeface="Calibri (MS)"/>
                <a:cs typeface="Calibri (MS)"/>
                <a:sym typeface="Calibri (MS)"/>
              </a:rPr>
              <a:t>     Study-Act)</a:t>
            </a:r>
          </a:p>
          <a:p>
            <a:pPr algn="l">
              <a:lnSpc>
                <a:spcPts val="2609"/>
              </a:lnSpc>
            </a:pPr>
            <a:r>
              <a:rPr lang="en-US" sz="1799">
                <a:solidFill>
                  <a:srgbClr val="00004D"/>
                </a:solidFill>
                <a:latin typeface="Calibri (MS)"/>
                <a:ea typeface="Calibri (MS)"/>
                <a:cs typeface="Calibri (MS)"/>
                <a:sym typeface="Calibri (MS)"/>
              </a:rPr>
              <a:t>  ✓ PDCA (Plan-Do-</a:t>
            </a:r>
          </a:p>
          <a:p>
            <a:pPr algn="l">
              <a:lnSpc>
                <a:spcPts val="2609"/>
              </a:lnSpc>
            </a:pPr>
            <a:r>
              <a:rPr lang="en-US" sz="1799">
                <a:solidFill>
                  <a:srgbClr val="00004D"/>
                </a:solidFill>
                <a:latin typeface="Calibri (MS)"/>
                <a:ea typeface="Calibri (MS)"/>
                <a:cs typeface="Calibri (MS)"/>
                <a:sym typeface="Calibri (MS)"/>
              </a:rPr>
              <a:t>     Check-Act)</a:t>
            </a:r>
          </a:p>
          <a:p>
            <a:pPr algn="l">
              <a:lnSpc>
                <a:spcPts val="2609"/>
              </a:lnSpc>
            </a:pPr>
            <a:r>
              <a:rPr lang="en-US" sz="1799">
                <a:solidFill>
                  <a:srgbClr val="00004D"/>
                </a:solidFill>
                <a:latin typeface="Calibri (MS)"/>
                <a:ea typeface="Calibri (MS)"/>
                <a:cs typeface="Calibri (MS)"/>
                <a:sym typeface="Calibri (MS)"/>
              </a:rPr>
              <a:t>  ✓ Lean</a:t>
            </a:r>
          </a:p>
          <a:p>
            <a:pPr algn="l">
              <a:lnSpc>
                <a:spcPts val="2609"/>
              </a:lnSpc>
            </a:pPr>
            <a:r>
              <a:rPr lang="en-US" sz="1799">
                <a:solidFill>
                  <a:srgbClr val="00004D"/>
                </a:solidFill>
                <a:latin typeface="Calibri (MS)"/>
                <a:ea typeface="Calibri (MS)"/>
                <a:cs typeface="Calibri (MS)"/>
                <a:sym typeface="Calibri (MS)"/>
              </a:rPr>
              <a:t>  ✓ Six Sigma</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Key resources,</a:t>
            </a:r>
          </a:p>
          <a:p>
            <a:pPr algn="l">
              <a:lnSpc>
                <a:spcPts val="2609"/>
              </a:lnSpc>
            </a:pPr>
            <a:r>
              <a:rPr lang="en-US" sz="1799">
                <a:solidFill>
                  <a:srgbClr val="00004D"/>
                </a:solidFill>
                <a:latin typeface="Calibri (MS)"/>
                <a:ea typeface="Calibri (MS)"/>
                <a:cs typeface="Calibri (MS)"/>
                <a:sym typeface="Calibri (MS)"/>
              </a:rPr>
              <a:t>  timeline and</a:t>
            </a:r>
          </a:p>
          <a:p>
            <a:pPr algn="l">
              <a:lnSpc>
                <a:spcPts val="2609"/>
              </a:lnSpc>
            </a:pPr>
            <a:r>
              <a:rPr lang="en-US" sz="1799">
                <a:solidFill>
                  <a:srgbClr val="00004D"/>
                </a:solidFill>
                <a:latin typeface="Calibri (MS)"/>
                <a:ea typeface="Calibri (MS)"/>
                <a:cs typeface="Calibri (MS)"/>
                <a:sym typeface="Calibri (MS)"/>
              </a:rPr>
              <a:t>  responsibilities</a:t>
            </a:r>
          </a:p>
        </p:txBody>
      </p:sp>
      <p:sp>
        <p:nvSpPr>
          <p:cNvPr id="58" name="TextBox 58"/>
          <p:cNvSpPr txBox="1"/>
          <p:nvPr/>
        </p:nvSpPr>
        <p:spPr>
          <a:xfrm>
            <a:off x="15571778" y="4027461"/>
            <a:ext cx="2238375" cy="342919"/>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7</a:t>
            </a:r>
            <a:r>
              <a:rPr lang="en-US" sz="2000">
                <a:solidFill>
                  <a:srgbClr val="00004D"/>
                </a:solidFill>
                <a:latin typeface="Calibri (MS)"/>
                <a:ea typeface="Calibri (MS)"/>
                <a:cs typeface="Calibri (MS)"/>
                <a:sym typeface="Calibri (MS)"/>
              </a:rPr>
              <a:t>  CONCLUSION</a:t>
            </a:r>
          </a:p>
        </p:txBody>
      </p:sp>
      <p:sp>
        <p:nvSpPr>
          <p:cNvPr id="59" name="TextBox 59"/>
          <p:cNvSpPr txBox="1"/>
          <p:nvPr/>
        </p:nvSpPr>
        <p:spPr>
          <a:xfrm>
            <a:off x="1573370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Summary of key</a:t>
            </a:r>
          </a:p>
          <a:p>
            <a:pPr algn="l">
              <a:lnSpc>
                <a:spcPts val="2609"/>
              </a:lnSpc>
            </a:pPr>
            <a:r>
              <a:rPr lang="en-US" sz="1799">
                <a:solidFill>
                  <a:srgbClr val="00004D"/>
                </a:solidFill>
                <a:latin typeface="Calibri (MS)"/>
                <a:ea typeface="Calibri (MS)"/>
                <a:cs typeface="Calibri (MS)"/>
                <a:sym typeface="Calibri (MS)"/>
              </a:rPr>
              <a:t>  findings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Reflection on the</a:t>
            </a:r>
          </a:p>
          <a:p>
            <a:pPr algn="l">
              <a:lnSpc>
                <a:spcPts val="2609"/>
              </a:lnSpc>
            </a:pPr>
            <a:r>
              <a:rPr lang="en-US" sz="1799">
                <a:solidFill>
                  <a:srgbClr val="00004D"/>
                </a:solidFill>
                <a:latin typeface="Calibri (MS)"/>
                <a:ea typeface="Calibri (MS)"/>
                <a:cs typeface="Calibri (MS)"/>
                <a:sym typeface="Calibri (MS)"/>
              </a:rPr>
              <a:t>  impact of the</a:t>
            </a:r>
          </a:p>
          <a:p>
            <a:pPr algn="l">
              <a:lnSpc>
                <a:spcPts val="2609"/>
              </a:lnSpc>
            </a:pPr>
            <a:r>
              <a:rPr lang="en-US" sz="1799">
                <a:solidFill>
                  <a:srgbClr val="00004D"/>
                </a:solidFill>
                <a:latin typeface="Calibri (MS)"/>
                <a:ea typeface="Calibri (MS)"/>
                <a:cs typeface="Calibri (MS)"/>
                <a:sym typeface="Calibri (MS)"/>
              </a:rPr>
              <a:t>  quality issue</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Future priorities</a:t>
            </a:r>
          </a:p>
          <a:p>
            <a:pPr algn="l">
              <a:lnSpc>
                <a:spcPts val="2609"/>
              </a:lnSpc>
            </a:pPr>
            <a:r>
              <a:rPr lang="en-US" sz="1799">
                <a:solidFill>
                  <a:srgbClr val="00004D"/>
                </a:solidFill>
                <a:latin typeface="Calibri (MS)"/>
                <a:ea typeface="Calibri (MS)"/>
                <a:cs typeface="Calibri (MS)"/>
                <a:sym typeface="Calibri (MS)"/>
              </a:rPr>
              <a:t>  for sustainable</a:t>
            </a:r>
          </a:p>
          <a:p>
            <a:pPr algn="l">
              <a:lnSpc>
                <a:spcPts val="2609"/>
              </a:lnSpc>
            </a:pPr>
            <a:r>
              <a:rPr lang="en-US" sz="1799">
                <a:solidFill>
                  <a:srgbClr val="00004D"/>
                </a:solidFill>
                <a:latin typeface="Calibri (MS)"/>
                <a:ea typeface="Calibri (MS)"/>
                <a:cs typeface="Calibri (MS)"/>
                <a:sym typeface="Calibri (MS)"/>
              </a:rPr>
              <a:t>  improvement</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Closing statement</a:t>
            </a:r>
          </a:p>
        </p:txBody>
      </p:sp>
      <p:grpSp>
        <p:nvGrpSpPr>
          <p:cNvPr id="60" name="Group 60"/>
          <p:cNvGrpSpPr/>
          <p:nvPr/>
        </p:nvGrpSpPr>
        <p:grpSpPr>
          <a:xfrm>
            <a:off x="0" y="0"/>
            <a:ext cx="1968804" cy="864086"/>
            <a:chOff x="0" y="0"/>
            <a:chExt cx="2625072" cy="1152115"/>
          </a:xfrm>
        </p:grpSpPr>
        <p:sp>
          <p:nvSpPr>
            <p:cNvPr id="61" name="Freeform 61"/>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11"/>
              <a:stretch>
                <a:fillRect/>
              </a:stretch>
            </a:blipFill>
          </p:spPr>
          <p:txBody>
            <a:bodyPr/>
            <a:lstStyle/>
            <a:p>
              <a:endParaRPr lang="en-US"/>
            </a:p>
          </p:txBody>
        </p:sp>
      </p:grpSp>
      <p:sp>
        <p:nvSpPr>
          <p:cNvPr id="62" name="TextBox 62"/>
          <p:cNvSpPr txBox="1"/>
          <p:nvPr/>
        </p:nvSpPr>
        <p:spPr>
          <a:xfrm>
            <a:off x="329184" y="207145"/>
            <a:ext cx="1133856" cy="371897"/>
          </a:xfrm>
          <a:prstGeom prst="rect">
            <a:avLst/>
          </a:prstGeom>
        </p:spPr>
        <p:txBody>
          <a:bodyPr lIns="0" tIns="0" rIns="0" bIns="0" rtlCol="0" anchor="t">
            <a:spAutoFit/>
          </a:bodyPr>
          <a:lstStyle/>
          <a:p>
            <a:pPr algn="l">
              <a:lnSpc>
                <a:spcPts val="2852"/>
              </a:lnSpc>
            </a:pPr>
            <a:r>
              <a:rPr lang="en-US" sz="2400" b="1" dirty="0">
                <a:solidFill>
                  <a:srgbClr val="FFFFFF"/>
                </a:solidFill>
                <a:latin typeface="Calibri (MS)" panose="020B0604020202020204" charset="0"/>
                <a:ea typeface="Lato Bold"/>
                <a:cs typeface="Calibri (MS)" panose="020B0604020202020204" charset="0"/>
                <a:sym typeface="Lato Bold"/>
              </a:rPr>
              <a:t>Slide 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92469"/>
            <a:chOff x="0" y="0"/>
            <a:chExt cx="24384000" cy="13723292"/>
          </a:xfrm>
        </p:grpSpPr>
        <p:sp>
          <p:nvSpPr>
            <p:cNvPr id="3" name="Freeform 3"/>
            <p:cNvSpPr/>
            <p:nvPr/>
          </p:nvSpPr>
          <p:spPr>
            <a:xfrm>
              <a:off x="0" y="0"/>
              <a:ext cx="24384000" cy="13723293"/>
            </a:xfrm>
            <a:custGeom>
              <a:avLst/>
              <a:gdLst/>
              <a:ahLst/>
              <a:cxnLst/>
              <a:rect l="l" t="t" r="r" b="b"/>
              <a:pathLst>
                <a:path w="24384000" h="13723293">
                  <a:moveTo>
                    <a:pt x="0" y="0"/>
                  </a:moveTo>
                  <a:lnTo>
                    <a:pt x="24384000" y="0"/>
                  </a:lnTo>
                  <a:lnTo>
                    <a:pt x="24384000" y="13723293"/>
                  </a:lnTo>
                  <a:lnTo>
                    <a:pt x="0" y="13723293"/>
                  </a:lnTo>
                  <a:close/>
                </a:path>
              </a:pathLst>
            </a:custGeom>
            <a:blipFill>
              <a:blip r:embed="rId2"/>
              <a:stretch>
                <a:fillRect/>
              </a:stretch>
            </a:blipFill>
          </p:spPr>
          <p:txBody>
            <a:bodyPr/>
            <a:lstStyle/>
            <a:p>
              <a:endParaRPr lang="en-US"/>
            </a:p>
          </p:txBody>
        </p:sp>
      </p:grpSp>
      <p:grpSp>
        <p:nvGrpSpPr>
          <p:cNvPr id="4" name="Group 4"/>
          <p:cNvGrpSpPr/>
          <p:nvPr/>
        </p:nvGrpSpPr>
        <p:grpSpPr>
          <a:xfrm>
            <a:off x="0" y="0"/>
            <a:ext cx="1968804" cy="864086"/>
            <a:chOff x="0" y="0"/>
            <a:chExt cx="2625072" cy="1152115"/>
          </a:xfrm>
        </p:grpSpPr>
        <p:sp>
          <p:nvSpPr>
            <p:cNvPr id="5" name="Freeform 5"/>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3"/>
              <a:stretch>
                <a:fillRect/>
              </a:stretch>
            </a:blipFill>
          </p:spPr>
          <p:txBody>
            <a:bodyPr/>
            <a:lstStyle/>
            <a:p>
              <a:endParaRPr lang="en-US"/>
            </a:p>
          </p:txBody>
        </p:sp>
      </p:grpSp>
      <p:sp>
        <p:nvSpPr>
          <p:cNvPr id="6" name="TextBox 6"/>
          <p:cNvSpPr txBox="1"/>
          <p:nvPr/>
        </p:nvSpPr>
        <p:spPr>
          <a:xfrm>
            <a:off x="329184" y="211337"/>
            <a:ext cx="1133856" cy="360163"/>
          </a:xfrm>
          <a:prstGeom prst="rect">
            <a:avLst/>
          </a:prstGeom>
        </p:spPr>
        <p:txBody>
          <a:bodyPr lIns="0" tIns="0" rIns="0" bIns="0" rtlCol="0" anchor="t">
            <a:spAutoFit/>
          </a:bodyPr>
          <a:lstStyle/>
          <a:p>
            <a:pPr algn="l">
              <a:lnSpc>
                <a:spcPts val="2852"/>
              </a:lnSpc>
            </a:pPr>
            <a:r>
              <a:rPr lang="en-US" sz="2400" b="1" dirty="0">
                <a:solidFill>
                  <a:srgbClr val="FFFFFF"/>
                </a:solidFill>
                <a:latin typeface="Calibri (MS) Bold"/>
                <a:ea typeface="Calibri (MS) Bold"/>
                <a:cs typeface="Calibri (MS) Bold"/>
                <a:sym typeface="Calibri (MS) Bold"/>
              </a:rPr>
              <a:t>Slide 12</a:t>
            </a:r>
          </a:p>
        </p:txBody>
      </p:sp>
      <p:sp>
        <p:nvSpPr>
          <p:cNvPr id="7" name="TextBox 7"/>
          <p:cNvSpPr txBox="1"/>
          <p:nvPr/>
        </p:nvSpPr>
        <p:spPr>
          <a:xfrm>
            <a:off x="2066544" y="82503"/>
            <a:ext cx="10040112" cy="1254051"/>
          </a:xfrm>
          <a:prstGeom prst="rect">
            <a:avLst/>
          </a:prstGeom>
        </p:spPr>
        <p:txBody>
          <a:bodyPr lIns="0" tIns="0" rIns="0" bIns="0" rtlCol="0" anchor="t">
            <a:spAutoFit/>
          </a:bodyPr>
          <a:lstStyle/>
          <a:p>
            <a:pPr algn="l">
              <a:lnSpc>
                <a:spcPts val="4599"/>
              </a:lnSpc>
            </a:pPr>
            <a:r>
              <a:rPr lang="en-US" sz="3999" b="1">
                <a:solidFill>
                  <a:srgbClr val="00004D"/>
                </a:solidFill>
                <a:latin typeface="Calibri (MS) Bold"/>
                <a:ea typeface="Calibri (MS) Bold"/>
                <a:cs typeface="Calibri (MS) Bold"/>
                <a:sym typeface="Calibri (MS) Bold"/>
              </a:rPr>
              <a:t>Conclusion: </a:t>
            </a:r>
            <a:r>
              <a:rPr lang="en-US" sz="3999" b="1">
                <a:solidFill>
                  <a:srgbClr val="660016"/>
                </a:solidFill>
                <a:latin typeface="Calibri (MS) Bold"/>
                <a:ea typeface="Calibri (MS) Bold"/>
                <a:cs typeface="Calibri (MS) Bold"/>
                <a:sym typeface="Calibri (MS) Bold"/>
              </a:rPr>
              <a:t>Learning, Accountability and a Path to Safer Care</a:t>
            </a:r>
          </a:p>
        </p:txBody>
      </p:sp>
      <p:grpSp>
        <p:nvGrpSpPr>
          <p:cNvPr id="8" name="Group 8"/>
          <p:cNvGrpSpPr/>
          <p:nvPr/>
        </p:nvGrpSpPr>
        <p:grpSpPr>
          <a:xfrm>
            <a:off x="2033211" y="1270197"/>
            <a:ext cx="1312536" cy="218756"/>
            <a:chOff x="0" y="0"/>
            <a:chExt cx="1750048" cy="291675"/>
          </a:xfrm>
        </p:grpSpPr>
        <p:sp>
          <p:nvSpPr>
            <p:cNvPr id="9" name="Freeform 9"/>
            <p:cNvSpPr/>
            <p:nvPr/>
          </p:nvSpPr>
          <p:spPr>
            <a:xfrm>
              <a:off x="0" y="0"/>
              <a:ext cx="1750048" cy="291675"/>
            </a:xfrm>
            <a:custGeom>
              <a:avLst/>
              <a:gdLst/>
              <a:ahLst/>
              <a:cxnLst/>
              <a:rect l="l" t="t" r="r" b="b"/>
              <a:pathLst>
                <a:path w="1750048" h="291675">
                  <a:moveTo>
                    <a:pt x="0" y="0"/>
                  </a:moveTo>
                  <a:lnTo>
                    <a:pt x="1750048" y="0"/>
                  </a:lnTo>
                  <a:lnTo>
                    <a:pt x="1750048" y="291675"/>
                  </a:lnTo>
                  <a:lnTo>
                    <a:pt x="0" y="291675"/>
                  </a:lnTo>
                  <a:close/>
                </a:path>
              </a:pathLst>
            </a:custGeom>
            <a:blipFill>
              <a:blip r:embed="rId4"/>
              <a:stretch>
                <a:fillRect/>
              </a:stretch>
            </a:blipFill>
          </p:spPr>
          <p:txBody>
            <a:bodyPr/>
            <a:lstStyle/>
            <a:p>
              <a:endParaRPr lang="en-US"/>
            </a:p>
          </p:txBody>
        </p:sp>
      </p:grpSp>
      <p:sp>
        <p:nvSpPr>
          <p:cNvPr id="10" name="TextBox 10"/>
          <p:cNvSpPr txBox="1"/>
          <p:nvPr/>
        </p:nvSpPr>
        <p:spPr>
          <a:xfrm>
            <a:off x="548640" y="1482249"/>
            <a:ext cx="9659640" cy="1057163"/>
          </a:xfrm>
          <a:prstGeom prst="rect">
            <a:avLst/>
          </a:prstGeom>
        </p:spPr>
        <p:txBody>
          <a:bodyPr lIns="0" tIns="0" rIns="0" bIns="0" rtlCol="0" anchor="t">
            <a:spAutoFit/>
          </a:bodyPr>
          <a:lstStyle/>
          <a:p>
            <a:pPr algn="l">
              <a:lnSpc>
                <a:spcPts val="2700"/>
              </a:lnSpc>
            </a:pPr>
            <a:r>
              <a:rPr lang="en-US" sz="2000">
                <a:solidFill>
                  <a:srgbClr val="00004D"/>
                </a:solidFill>
                <a:latin typeface="Calibri (MS)"/>
                <a:ea typeface="Calibri (MS)"/>
                <a:cs typeface="Calibri (MS)"/>
                <a:sym typeface="Calibri (MS)"/>
              </a:rPr>
              <a:t>The Lucy Letby case is a profound tragedy that exposes systemic weaknesses in governance, culture and oversight. Preventing future harm requires commitment to learning, transparency and continuous improvement (Thirlwall Inquiry, 2025).</a:t>
            </a:r>
          </a:p>
        </p:txBody>
      </p:sp>
      <p:grpSp>
        <p:nvGrpSpPr>
          <p:cNvPr id="11" name="Group 11"/>
          <p:cNvGrpSpPr/>
          <p:nvPr/>
        </p:nvGrpSpPr>
        <p:grpSpPr>
          <a:xfrm>
            <a:off x="12248665" y="1071904"/>
            <a:ext cx="5614316" cy="1935990"/>
            <a:chOff x="0" y="0"/>
            <a:chExt cx="7485754" cy="2581321"/>
          </a:xfrm>
        </p:grpSpPr>
        <p:sp>
          <p:nvSpPr>
            <p:cNvPr id="12" name="Freeform 12"/>
            <p:cNvSpPr/>
            <p:nvPr/>
          </p:nvSpPr>
          <p:spPr>
            <a:xfrm>
              <a:off x="0" y="0"/>
              <a:ext cx="7485755" cy="2581321"/>
            </a:xfrm>
            <a:custGeom>
              <a:avLst/>
              <a:gdLst/>
              <a:ahLst/>
              <a:cxnLst/>
              <a:rect l="l" t="t" r="r" b="b"/>
              <a:pathLst>
                <a:path w="7485755" h="2581321">
                  <a:moveTo>
                    <a:pt x="0" y="0"/>
                  </a:moveTo>
                  <a:lnTo>
                    <a:pt x="7485755" y="0"/>
                  </a:lnTo>
                  <a:lnTo>
                    <a:pt x="7485755" y="2581321"/>
                  </a:lnTo>
                  <a:lnTo>
                    <a:pt x="0" y="2581321"/>
                  </a:lnTo>
                  <a:close/>
                </a:path>
              </a:pathLst>
            </a:custGeom>
            <a:blipFill>
              <a:blip r:embed="rId5"/>
              <a:stretch>
                <a:fillRect l="-10199" r="-10199"/>
              </a:stretch>
            </a:blipFill>
          </p:spPr>
          <p:txBody>
            <a:bodyPr/>
            <a:lstStyle/>
            <a:p>
              <a:endParaRPr lang="en-US"/>
            </a:p>
          </p:txBody>
        </p:sp>
      </p:grpSp>
      <p:sp>
        <p:nvSpPr>
          <p:cNvPr id="13" name="TextBox 13"/>
          <p:cNvSpPr txBox="1"/>
          <p:nvPr/>
        </p:nvSpPr>
        <p:spPr>
          <a:xfrm>
            <a:off x="12545568" y="1416048"/>
            <a:ext cx="4736592" cy="946841"/>
          </a:xfrm>
          <a:prstGeom prst="rect">
            <a:avLst/>
          </a:prstGeom>
        </p:spPr>
        <p:txBody>
          <a:bodyPr lIns="0" tIns="0" rIns="0" bIns="0" rtlCol="0" anchor="t">
            <a:spAutoFit/>
          </a:bodyPr>
          <a:lstStyle/>
          <a:p>
            <a:pPr algn="l">
              <a:lnSpc>
                <a:spcPts val="2430"/>
              </a:lnSpc>
            </a:pPr>
            <a:r>
              <a:rPr lang="en-US" sz="1800" b="1">
                <a:solidFill>
                  <a:srgbClr val="00004D"/>
                </a:solidFill>
                <a:latin typeface="Calibri (MS) Bold"/>
                <a:ea typeface="Calibri (MS) Bold"/>
                <a:cs typeface="Calibri (MS) Bold"/>
                <a:sym typeface="Calibri (MS) Bold"/>
              </a:rPr>
              <a:t>“The purpose of a healthcare system is not to be perfect, but to be safe, learn quickly and improve every day.”</a:t>
            </a:r>
          </a:p>
        </p:txBody>
      </p:sp>
      <p:grpSp>
        <p:nvGrpSpPr>
          <p:cNvPr id="14" name="Group 14"/>
          <p:cNvGrpSpPr/>
          <p:nvPr/>
        </p:nvGrpSpPr>
        <p:grpSpPr>
          <a:xfrm>
            <a:off x="207818" y="2778201"/>
            <a:ext cx="17872364" cy="656268"/>
            <a:chOff x="0" y="0"/>
            <a:chExt cx="23829818" cy="875024"/>
          </a:xfrm>
        </p:grpSpPr>
        <p:sp>
          <p:nvSpPr>
            <p:cNvPr id="15" name="Freeform 15"/>
            <p:cNvSpPr/>
            <p:nvPr/>
          </p:nvSpPr>
          <p:spPr>
            <a:xfrm>
              <a:off x="0" y="0"/>
              <a:ext cx="23829818" cy="875024"/>
            </a:xfrm>
            <a:custGeom>
              <a:avLst/>
              <a:gdLst/>
              <a:ahLst/>
              <a:cxnLst/>
              <a:rect l="l" t="t" r="r" b="b"/>
              <a:pathLst>
                <a:path w="23829818" h="875024">
                  <a:moveTo>
                    <a:pt x="0" y="0"/>
                  </a:moveTo>
                  <a:lnTo>
                    <a:pt x="23829818" y="0"/>
                  </a:lnTo>
                  <a:lnTo>
                    <a:pt x="23829818" y="875024"/>
                  </a:lnTo>
                  <a:lnTo>
                    <a:pt x="0" y="875024"/>
                  </a:lnTo>
                  <a:close/>
                </a:path>
              </a:pathLst>
            </a:custGeom>
            <a:blipFill>
              <a:blip r:embed="rId6"/>
              <a:stretch>
                <a:fillRect/>
              </a:stretch>
            </a:blipFill>
          </p:spPr>
          <p:txBody>
            <a:bodyPr/>
            <a:lstStyle/>
            <a:p>
              <a:endParaRPr lang="en-US"/>
            </a:p>
          </p:txBody>
        </p:sp>
      </p:grpSp>
      <p:sp>
        <p:nvSpPr>
          <p:cNvPr id="16" name="TextBox 16"/>
          <p:cNvSpPr txBox="1"/>
          <p:nvPr/>
        </p:nvSpPr>
        <p:spPr>
          <a:xfrm>
            <a:off x="7717361" y="2941715"/>
            <a:ext cx="3164174" cy="426122"/>
          </a:xfrm>
          <a:prstGeom prst="rect">
            <a:avLst/>
          </a:prstGeom>
        </p:spPr>
        <p:txBody>
          <a:bodyPr lIns="0" tIns="0" rIns="0" bIns="0" rtlCol="0" anchor="t">
            <a:spAutoFit/>
          </a:bodyPr>
          <a:lstStyle/>
          <a:p>
            <a:pPr algn="ctr">
              <a:lnSpc>
                <a:spcPts val="2990"/>
              </a:lnSpc>
            </a:pPr>
            <a:r>
              <a:rPr lang="en-US" sz="2600" b="1">
                <a:solidFill>
                  <a:srgbClr val="FFFFFF"/>
                </a:solidFill>
                <a:latin typeface="Calibri (MS) Bold"/>
                <a:ea typeface="Calibri (MS) Bold"/>
                <a:cs typeface="Calibri (MS) Bold"/>
                <a:sym typeface="Calibri (MS) Bold"/>
              </a:rPr>
              <a:t>Key Takeaways</a:t>
            </a:r>
          </a:p>
        </p:txBody>
      </p:sp>
      <p:grpSp>
        <p:nvGrpSpPr>
          <p:cNvPr id="17" name="Group 17"/>
          <p:cNvGrpSpPr/>
          <p:nvPr/>
        </p:nvGrpSpPr>
        <p:grpSpPr>
          <a:xfrm>
            <a:off x="207818" y="3215713"/>
            <a:ext cx="3937608" cy="3226651"/>
            <a:chOff x="0" y="0"/>
            <a:chExt cx="5250144" cy="4302201"/>
          </a:xfrm>
        </p:grpSpPr>
        <p:sp>
          <p:nvSpPr>
            <p:cNvPr id="18" name="Freeform 18"/>
            <p:cNvSpPr/>
            <p:nvPr/>
          </p:nvSpPr>
          <p:spPr>
            <a:xfrm>
              <a:off x="0" y="0"/>
              <a:ext cx="5250143" cy="4302201"/>
            </a:xfrm>
            <a:custGeom>
              <a:avLst/>
              <a:gdLst/>
              <a:ahLst/>
              <a:cxnLst/>
              <a:rect l="l" t="t" r="r" b="b"/>
              <a:pathLst>
                <a:path w="5250143" h="4302201">
                  <a:moveTo>
                    <a:pt x="0" y="0"/>
                  </a:moveTo>
                  <a:lnTo>
                    <a:pt x="5250143" y="0"/>
                  </a:lnTo>
                  <a:lnTo>
                    <a:pt x="5250143" y="4302201"/>
                  </a:lnTo>
                  <a:lnTo>
                    <a:pt x="0" y="4302201"/>
                  </a:lnTo>
                  <a:close/>
                </a:path>
              </a:pathLst>
            </a:custGeom>
            <a:blipFill>
              <a:blip r:embed="rId7"/>
              <a:stretch>
                <a:fillRect/>
              </a:stretch>
            </a:blipFill>
          </p:spPr>
          <p:txBody>
            <a:bodyPr/>
            <a:lstStyle/>
            <a:p>
              <a:endParaRPr lang="en-US"/>
            </a:p>
          </p:txBody>
        </p:sp>
      </p:grpSp>
      <p:grpSp>
        <p:nvGrpSpPr>
          <p:cNvPr id="19" name="Group 19"/>
          <p:cNvGrpSpPr/>
          <p:nvPr/>
        </p:nvGrpSpPr>
        <p:grpSpPr>
          <a:xfrm>
            <a:off x="1520354" y="3215713"/>
            <a:ext cx="1312536" cy="1509416"/>
            <a:chOff x="0" y="0"/>
            <a:chExt cx="1750048" cy="2012555"/>
          </a:xfrm>
        </p:grpSpPr>
        <p:sp>
          <p:nvSpPr>
            <p:cNvPr id="20" name="Freeform 20"/>
            <p:cNvSpPr/>
            <p:nvPr/>
          </p:nvSpPr>
          <p:spPr>
            <a:xfrm>
              <a:off x="0" y="0"/>
              <a:ext cx="1750048" cy="2012555"/>
            </a:xfrm>
            <a:custGeom>
              <a:avLst/>
              <a:gdLst/>
              <a:ahLst/>
              <a:cxnLst/>
              <a:rect l="l" t="t" r="r" b="b"/>
              <a:pathLst>
                <a:path w="1750048" h="2012555">
                  <a:moveTo>
                    <a:pt x="0" y="0"/>
                  </a:moveTo>
                  <a:lnTo>
                    <a:pt x="1750048" y="0"/>
                  </a:lnTo>
                  <a:lnTo>
                    <a:pt x="1750048" y="2012555"/>
                  </a:lnTo>
                  <a:lnTo>
                    <a:pt x="0" y="2012555"/>
                  </a:lnTo>
                  <a:close/>
                </a:path>
              </a:pathLst>
            </a:custGeom>
            <a:blipFill>
              <a:blip r:embed="rId8"/>
              <a:stretch>
                <a:fillRect/>
              </a:stretch>
            </a:blipFill>
          </p:spPr>
          <p:txBody>
            <a:bodyPr/>
            <a:lstStyle/>
            <a:p>
              <a:endParaRPr lang="en-US"/>
            </a:p>
          </p:txBody>
        </p:sp>
      </p:grpSp>
      <p:sp>
        <p:nvSpPr>
          <p:cNvPr id="21" name="TextBox 21"/>
          <p:cNvSpPr txBox="1"/>
          <p:nvPr/>
        </p:nvSpPr>
        <p:spPr>
          <a:xfrm>
            <a:off x="1008644" y="4576637"/>
            <a:ext cx="2262104" cy="1057163"/>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Patient safety depends on systems, not individuals.</a:t>
            </a:r>
          </a:p>
        </p:txBody>
      </p:sp>
      <p:sp>
        <p:nvSpPr>
          <p:cNvPr id="22" name="TextBox 22"/>
          <p:cNvSpPr txBox="1"/>
          <p:nvPr/>
        </p:nvSpPr>
        <p:spPr>
          <a:xfrm>
            <a:off x="896112" y="5664433"/>
            <a:ext cx="2633472" cy="1556478"/>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Failures in governance, culture and communication created conditions for harm to occur and persist (CQC, 2024).</a:t>
            </a:r>
          </a:p>
        </p:txBody>
      </p:sp>
      <p:grpSp>
        <p:nvGrpSpPr>
          <p:cNvPr id="23" name="Group 23"/>
          <p:cNvGrpSpPr/>
          <p:nvPr/>
        </p:nvGrpSpPr>
        <p:grpSpPr>
          <a:xfrm>
            <a:off x="3696976" y="3423531"/>
            <a:ext cx="448450" cy="3018833"/>
            <a:chOff x="0" y="0"/>
            <a:chExt cx="597933" cy="4025110"/>
          </a:xfrm>
        </p:grpSpPr>
        <p:sp>
          <p:nvSpPr>
            <p:cNvPr id="24" name="Freeform 24"/>
            <p:cNvSpPr/>
            <p:nvPr/>
          </p:nvSpPr>
          <p:spPr>
            <a:xfrm>
              <a:off x="0" y="0"/>
              <a:ext cx="597933" cy="4025110"/>
            </a:xfrm>
            <a:custGeom>
              <a:avLst/>
              <a:gdLst/>
              <a:ahLst/>
              <a:cxnLst/>
              <a:rect l="l" t="t" r="r" b="b"/>
              <a:pathLst>
                <a:path w="597933" h="4025110">
                  <a:moveTo>
                    <a:pt x="0" y="0"/>
                  </a:moveTo>
                  <a:lnTo>
                    <a:pt x="597933" y="0"/>
                  </a:lnTo>
                  <a:lnTo>
                    <a:pt x="597933" y="4025110"/>
                  </a:lnTo>
                  <a:lnTo>
                    <a:pt x="0" y="4025110"/>
                  </a:lnTo>
                  <a:close/>
                </a:path>
              </a:pathLst>
            </a:custGeom>
            <a:blipFill>
              <a:blip r:embed="rId9"/>
              <a:stretch>
                <a:fillRect/>
              </a:stretch>
            </a:blipFill>
          </p:spPr>
          <p:txBody>
            <a:bodyPr/>
            <a:lstStyle/>
            <a:p>
              <a:endParaRPr lang="en-US"/>
            </a:p>
          </p:txBody>
        </p:sp>
      </p:grpSp>
      <p:grpSp>
        <p:nvGrpSpPr>
          <p:cNvPr id="25" name="Group 25"/>
          <p:cNvGrpSpPr/>
          <p:nvPr/>
        </p:nvGrpSpPr>
        <p:grpSpPr>
          <a:xfrm>
            <a:off x="4998574" y="3215713"/>
            <a:ext cx="1323474" cy="1509416"/>
            <a:chOff x="0" y="0"/>
            <a:chExt cx="1764632" cy="2012555"/>
          </a:xfrm>
        </p:grpSpPr>
        <p:sp>
          <p:nvSpPr>
            <p:cNvPr id="26" name="Freeform 26"/>
            <p:cNvSpPr/>
            <p:nvPr/>
          </p:nvSpPr>
          <p:spPr>
            <a:xfrm>
              <a:off x="0" y="0"/>
              <a:ext cx="1764632" cy="2012555"/>
            </a:xfrm>
            <a:custGeom>
              <a:avLst/>
              <a:gdLst/>
              <a:ahLst/>
              <a:cxnLst/>
              <a:rect l="l" t="t" r="r" b="b"/>
              <a:pathLst>
                <a:path w="1764632" h="2012555">
                  <a:moveTo>
                    <a:pt x="0" y="0"/>
                  </a:moveTo>
                  <a:lnTo>
                    <a:pt x="1764632" y="0"/>
                  </a:lnTo>
                  <a:lnTo>
                    <a:pt x="1764632" y="2012555"/>
                  </a:lnTo>
                  <a:lnTo>
                    <a:pt x="0" y="2012555"/>
                  </a:lnTo>
                  <a:close/>
                </a:path>
              </a:pathLst>
            </a:custGeom>
            <a:blipFill>
              <a:blip r:embed="rId10"/>
              <a:stretch>
                <a:fillRect/>
              </a:stretch>
            </a:blipFill>
          </p:spPr>
          <p:txBody>
            <a:bodyPr/>
            <a:lstStyle/>
            <a:p>
              <a:endParaRPr lang="en-US"/>
            </a:p>
          </p:txBody>
        </p:sp>
      </p:grpSp>
      <p:sp>
        <p:nvSpPr>
          <p:cNvPr id="27" name="TextBox 27"/>
          <p:cNvSpPr txBox="1"/>
          <p:nvPr/>
        </p:nvSpPr>
        <p:spPr>
          <a:xfrm>
            <a:off x="4672135" y="4753012"/>
            <a:ext cx="2030866"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Speaking up and learning are vital.</a:t>
            </a:r>
          </a:p>
        </p:txBody>
      </p:sp>
      <p:sp>
        <p:nvSpPr>
          <p:cNvPr id="28" name="TextBox 28"/>
          <p:cNvSpPr txBox="1"/>
          <p:nvPr/>
        </p:nvSpPr>
        <p:spPr>
          <a:xfrm>
            <a:off x="4324731" y="5664433"/>
            <a:ext cx="2706624" cy="1556478"/>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A just culture that encourages raising concerns and learning from mistakes can prevent future harm (NICE, 2022).</a:t>
            </a:r>
          </a:p>
        </p:txBody>
      </p:sp>
      <p:grpSp>
        <p:nvGrpSpPr>
          <p:cNvPr id="29" name="Group 29"/>
          <p:cNvGrpSpPr/>
          <p:nvPr/>
        </p:nvGrpSpPr>
        <p:grpSpPr>
          <a:xfrm>
            <a:off x="7175196" y="3423531"/>
            <a:ext cx="229694" cy="3018833"/>
            <a:chOff x="0" y="0"/>
            <a:chExt cx="306258" cy="4025110"/>
          </a:xfrm>
        </p:grpSpPr>
        <p:sp>
          <p:nvSpPr>
            <p:cNvPr id="30" name="Freeform 30"/>
            <p:cNvSpPr/>
            <p:nvPr/>
          </p:nvSpPr>
          <p:spPr>
            <a:xfrm>
              <a:off x="0" y="0"/>
              <a:ext cx="306258" cy="4025110"/>
            </a:xfrm>
            <a:custGeom>
              <a:avLst/>
              <a:gdLst/>
              <a:ahLst/>
              <a:cxnLst/>
              <a:rect l="l" t="t" r="r" b="b"/>
              <a:pathLst>
                <a:path w="306258" h="4025110">
                  <a:moveTo>
                    <a:pt x="0" y="0"/>
                  </a:moveTo>
                  <a:lnTo>
                    <a:pt x="306258" y="0"/>
                  </a:lnTo>
                  <a:lnTo>
                    <a:pt x="306258" y="4025110"/>
                  </a:lnTo>
                  <a:lnTo>
                    <a:pt x="0" y="4025110"/>
                  </a:lnTo>
                  <a:close/>
                </a:path>
              </a:pathLst>
            </a:custGeom>
            <a:blipFill>
              <a:blip r:embed="rId11"/>
              <a:stretch>
                <a:fillRect/>
              </a:stretch>
            </a:blipFill>
          </p:spPr>
          <p:txBody>
            <a:bodyPr/>
            <a:lstStyle/>
            <a:p>
              <a:endParaRPr lang="en-US"/>
            </a:p>
          </p:txBody>
        </p:sp>
      </p:grpSp>
      <p:grpSp>
        <p:nvGrpSpPr>
          <p:cNvPr id="31" name="Group 31"/>
          <p:cNvGrpSpPr/>
          <p:nvPr/>
        </p:nvGrpSpPr>
        <p:grpSpPr>
          <a:xfrm>
            <a:off x="8268976" y="3215713"/>
            <a:ext cx="1531292" cy="1509416"/>
            <a:chOff x="0" y="0"/>
            <a:chExt cx="2041722" cy="2012555"/>
          </a:xfrm>
        </p:grpSpPr>
        <p:sp>
          <p:nvSpPr>
            <p:cNvPr id="32" name="Freeform 32"/>
            <p:cNvSpPr/>
            <p:nvPr/>
          </p:nvSpPr>
          <p:spPr>
            <a:xfrm>
              <a:off x="0" y="0"/>
              <a:ext cx="2041722" cy="2012555"/>
            </a:xfrm>
            <a:custGeom>
              <a:avLst/>
              <a:gdLst/>
              <a:ahLst/>
              <a:cxnLst/>
              <a:rect l="l" t="t" r="r" b="b"/>
              <a:pathLst>
                <a:path w="2041722" h="2012555">
                  <a:moveTo>
                    <a:pt x="0" y="0"/>
                  </a:moveTo>
                  <a:lnTo>
                    <a:pt x="2041722" y="0"/>
                  </a:lnTo>
                  <a:lnTo>
                    <a:pt x="2041722" y="2012555"/>
                  </a:lnTo>
                  <a:lnTo>
                    <a:pt x="0" y="2012555"/>
                  </a:lnTo>
                  <a:close/>
                </a:path>
              </a:pathLst>
            </a:custGeom>
            <a:blipFill>
              <a:blip r:embed="rId12"/>
              <a:stretch>
                <a:fillRect/>
              </a:stretch>
            </a:blipFill>
          </p:spPr>
          <p:txBody>
            <a:bodyPr/>
            <a:lstStyle/>
            <a:p>
              <a:endParaRPr lang="en-US"/>
            </a:p>
          </p:txBody>
        </p:sp>
      </p:grpSp>
      <p:sp>
        <p:nvSpPr>
          <p:cNvPr id="33" name="TextBox 33"/>
          <p:cNvSpPr txBox="1"/>
          <p:nvPr/>
        </p:nvSpPr>
        <p:spPr>
          <a:xfrm>
            <a:off x="7902385" y="4748068"/>
            <a:ext cx="2355214"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Independent scrutiny drives accountability.</a:t>
            </a:r>
          </a:p>
        </p:txBody>
      </p:sp>
      <p:sp>
        <p:nvSpPr>
          <p:cNvPr id="34" name="TextBox 34"/>
          <p:cNvSpPr txBox="1"/>
          <p:nvPr/>
        </p:nvSpPr>
        <p:spPr>
          <a:xfrm>
            <a:off x="7404890" y="5664433"/>
            <a:ext cx="3259464" cy="1251659"/>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External review and transparency are essential to rebuild trust and assure the public that lessons are being acted upon (CQC, 2024).</a:t>
            </a:r>
          </a:p>
        </p:txBody>
      </p:sp>
      <p:grpSp>
        <p:nvGrpSpPr>
          <p:cNvPr id="35" name="Group 35"/>
          <p:cNvGrpSpPr/>
          <p:nvPr/>
        </p:nvGrpSpPr>
        <p:grpSpPr>
          <a:xfrm>
            <a:off x="10664354" y="3423531"/>
            <a:ext cx="229694" cy="2800077"/>
            <a:chOff x="0" y="0"/>
            <a:chExt cx="306258" cy="3733435"/>
          </a:xfrm>
        </p:grpSpPr>
        <p:sp>
          <p:nvSpPr>
            <p:cNvPr id="36" name="Freeform 36"/>
            <p:cNvSpPr/>
            <p:nvPr/>
          </p:nvSpPr>
          <p:spPr>
            <a:xfrm>
              <a:off x="0" y="0"/>
              <a:ext cx="306258" cy="3733435"/>
            </a:xfrm>
            <a:custGeom>
              <a:avLst/>
              <a:gdLst/>
              <a:ahLst/>
              <a:cxnLst/>
              <a:rect l="l" t="t" r="r" b="b"/>
              <a:pathLst>
                <a:path w="306258" h="3733435">
                  <a:moveTo>
                    <a:pt x="0" y="0"/>
                  </a:moveTo>
                  <a:lnTo>
                    <a:pt x="306258" y="0"/>
                  </a:lnTo>
                  <a:lnTo>
                    <a:pt x="306258" y="3733435"/>
                  </a:lnTo>
                  <a:lnTo>
                    <a:pt x="0" y="3733435"/>
                  </a:lnTo>
                  <a:close/>
                </a:path>
              </a:pathLst>
            </a:custGeom>
            <a:blipFill>
              <a:blip r:embed="rId13"/>
              <a:stretch>
                <a:fillRect/>
              </a:stretch>
            </a:blipFill>
          </p:spPr>
          <p:txBody>
            <a:bodyPr/>
            <a:lstStyle/>
            <a:p>
              <a:endParaRPr lang="en-US"/>
            </a:p>
          </p:txBody>
        </p:sp>
      </p:grpSp>
      <p:grpSp>
        <p:nvGrpSpPr>
          <p:cNvPr id="37" name="Group 37"/>
          <p:cNvGrpSpPr/>
          <p:nvPr/>
        </p:nvGrpSpPr>
        <p:grpSpPr>
          <a:xfrm>
            <a:off x="11747196" y="3215713"/>
            <a:ext cx="1323474" cy="1509416"/>
            <a:chOff x="0" y="0"/>
            <a:chExt cx="1764632" cy="2012555"/>
          </a:xfrm>
        </p:grpSpPr>
        <p:sp>
          <p:nvSpPr>
            <p:cNvPr id="38" name="Freeform 38"/>
            <p:cNvSpPr/>
            <p:nvPr/>
          </p:nvSpPr>
          <p:spPr>
            <a:xfrm>
              <a:off x="0" y="0"/>
              <a:ext cx="1764632" cy="2012555"/>
            </a:xfrm>
            <a:custGeom>
              <a:avLst/>
              <a:gdLst/>
              <a:ahLst/>
              <a:cxnLst/>
              <a:rect l="l" t="t" r="r" b="b"/>
              <a:pathLst>
                <a:path w="1764632" h="2012555">
                  <a:moveTo>
                    <a:pt x="0" y="0"/>
                  </a:moveTo>
                  <a:lnTo>
                    <a:pt x="1764632" y="0"/>
                  </a:lnTo>
                  <a:lnTo>
                    <a:pt x="1764632" y="2012555"/>
                  </a:lnTo>
                  <a:lnTo>
                    <a:pt x="0" y="2012555"/>
                  </a:lnTo>
                  <a:close/>
                </a:path>
              </a:pathLst>
            </a:custGeom>
            <a:blipFill>
              <a:blip r:embed="rId14"/>
              <a:stretch>
                <a:fillRect/>
              </a:stretch>
            </a:blipFill>
          </p:spPr>
          <p:txBody>
            <a:bodyPr/>
            <a:lstStyle/>
            <a:p>
              <a:endParaRPr lang="en-US"/>
            </a:p>
          </p:txBody>
        </p:sp>
      </p:grpSp>
      <p:sp>
        <p:nvSpPr>
          <p:cNvPr id="39" name="TextBox 39"/>
          <p:cNvSpPr txBox="1"/>
          <p:nvPr/>
        </p:nvSpPr>
        <p:spPr>
          <a:xfrm>
            <a:off x="11239399" y="4748068"/>
            <a:ext cx="2392883"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Improvement is</a:t>
            </a:r>
          </a:p>
          <a:p>
            <a:pPr algn="ctr">
              <a:lnSpc>
                <a:spcPts val="2700"/>
              </a:lnSpc>
            </a:pPr>
            <a:r>
              <a:rPr lang="en-US" sz="2000" b="1">
                <a:solidFill>
                  <a:srgbClr val="660016"/>
                </a:solidFill>
                <a:latin typeface="Calibri (MS) Bold"/>
                <a:ea typeface="Calibri (MS) Bold"/>
                <a:cs typeface="Calibri (MS) Bold"/>
                <a:sym typeface="Calibri (MS) Bold"/>
              </a:rPr>
              <a:t>a continuous journey.</a:t>
            </a:r>
          </a:p>
        </p:txBody>
      </p:sp>
      <p:sp>
        <p:nvSpPr>
          <p:cNvPr id="40" name="TextBox 40"/>
          <p:cNvSpPr txBox="1"/>
          <p:nvPr/>
        </p:nvSpPr>
        <p:spPr>
          <a:xfrm>
            <a:off x="10894048" y="5664433"/>
            <a:ext cx="2931680" cy="1251659"/>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Quality improvement methods and reliable data must guide decisions and monitor progress over time (NICE, 2022).</a:t>
            </a:r>
          </a:p>
        </p:txBody>
      </p:sp>
      <p:grpSp>
        <p:nvGrpSpPr>
          <p:cNvPr id="41" name="Group 41"/>
          <p:cNvGrpSpPr/>
          <p:nvPr/>
        </p:nvGrpSpPr>
        <p:grpSpPr>
          <a:xfrm>
            <a:off x="14142574" y="3423531"/>
            <a:ext cx="229694" cy="2800077"/>
            <a:chOff x="0" y="0"/>
            <a:chExt cx="306258" cy="3733435"/>
          </a:xfrm>
        </p:grpSpPr>
        <p:sp>
          <p:nvSpPr>
            <p:cNvPr id="42" name="Freeform 42"/>
            <p:cNvSpPr/>
            <p:nvPr/>
          </p:nvSpPr>
          <p:spPr>
            <a:xfrm>
              <a:off x="0" y="0"/>
              <a:ext cx="306258" cy="3733435"/>
            </a:xfrm>
            <a:custGeom>
              <a:avLst/>
              <a:gdLst/>
              <a:ahLst/>
              <a:cxnLst/>
              <a:rect l="l" t="t" r="r" b="b"/>
              <a:pathLst>
                <a:path w="306258" h="3733435">
                  <a:moveTo>
                    <a:pt x="0" y="0"/>
                  </a:moveTo>
                  <a:lnTo>
                    <a:pt x="306258" y="0"/>
                  </a:lnTo>
                  <a:lnTo>
                    <a:pt x="306258" y="3733435"/>
                  </a:lnTo>
                  <a:lnTo>
                    <a:pt x="0" y="3733435"/>
                  </a:lnTo>
                  <a:close/>
                </a:path>
              </a:pathLst>
            </a:custGeom>
            <a:blipFill>
              <a:blip r:embed="rId15"/>
              <a:stretch>
                <a:fillRect/>
              </a:stretch>
            </a:blipFill>
          </p:spPr>
          <p:txBody>
            <a:bodyPr/>
            <a:lstStyle/>
            <a:p>
              <a:endParaRPr lang="en-US"/>
            </a:p>
          </p:txBody>
        </p:sp>
      </p:grpSp>
      <p:grpSp>
        <p:nvGrpSpPr>
          <p:cNvPr id="43" name="Group 43"/>
          <p:cNvGrpSpPr/>
          <p:nvPr/>
        </p:nvGrpSpPr>
        <p:grpSpPr>
          <a:xfrm>
            <a:off x="15236354" y="3215713"/>
            <a:ext cx="1312536" cy="1509416"/>
            <a:chOff x="0" y="0"/>
            <a:chExt cx="1750048" cy="2012555"/>
          </a:xfrm>
        </p:grpSpPr>
        <p:sp>
          <p:nvSpPr>
            <p:cNvPr id="44" name="Freeform 44"/>
            <p:cNvSpPr/>
            <p:nvPr/>
          </p:nvSpPr>
          <p:spPr>
            <a:xfrm>
              <a:off x="0" y="0"/>
              <a:ext cx="1750048" cy="2012555"/>
            </a:xfrm>
            <a:custGeom>
              <a:avLst/>
              <a:gdLst/>
              <a:ahLst/>
              <a:cxnLst/>
              <a:rect l="l" t="t" r="r" b="b"/>
              <a:pathLst>
                <a:path w="1750048" h="2012555">
                  <a:moveTo>
                    <a:pt x="0" y="0"/>
                  </a:moveTo>
                  <a:lnTo>
                    <a:pt x="1750048" y="0"/>
                  </a:lnTo>
                  <a:lnTo>
                    <a:pt x="1750048" y="2012555"/>
                  </a:lnTo>
                  <a:lnTo>
                    <a:pt x="0" y="2012555"/>
                  </a:lnTo>
                  <a:close/>
                </a:path>
              </a:pathLst>
            </a:custGeom>
            <a:blipFill>
              <a:blip r:embed="rId16"/>
              <a:stretch>
                <a:fillRect/>
              </a:stretch>
            </a:blipFill>
          </p:spPr>
          <p:txBody>
            <a:bodyPr/>
            <a:lstStyle/>
            <a:p>
              <a:endParaRPr lang="en-US"/>
            </a:p>
          </p:txBody>
        </p:sp>
      </p:grpSp>
      <p:sp>
        <p:nvSpPr>
          <p:cNvPr id="45" name="TextBox 45"/>
          <p:cNvSpPr txBox="1"/>
          <p:nvPr/>
        </p:nvSpPr>
        <p:spPr>
          <a:xfrm>
            <a:off x="14602968" y="4748068"/>
            <a:ext cx="2706624"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At the centre is compassion and respect.</a:t>
            </a:r>
          </a:p>
        </p:txBody>
      </p:sp>
      <p:sp>
        <p:nvSpPr>
          <p:cNvPr id="46" name="TextBox 46"/>
          <p:cNvSpPr txBox="1"/>
          <p:nvPr/>
        </p:nvSpPr>
        <p:spPr>
          <a:xfrm>
            <a:off x="14502384" y="5664433"/>
            <a:ext cx="3054096" cy="1556478"/>
          </a:xfrm>
          <a:prstGeom prst="rect">
            <a:avLst/>
          </a:prstGeom>
        </p:spPr>
        <p:txBody>
          <a:bodyPr lIns="0" tIns="0" rIns="0" bIns="0" rtlCol="0" anchor="t">
            <a:spAutoFit/>
          </a:bodyPr>
          <a:lstStyle/>
          <a:p>
            <a:pPr algn="ctr">
              <a:lnSpc>
                <a:spcPts val="2430"/>
              </a:lnSpc>
            </a:pPr>
            <a:r>
              <a:rPr lang="en-US" sz="1800" dirty="0">
                <a:solidFill>
                  <a:srgbClr val="00004D"/>
                </a:solidFill>
                <a:latin typeface="Calibri (MS)"/>
                <a:ea typeface="Calibri (MS)"/>
                <a:cs typeface="Calibri (MS)"/>
                <a:sym typeface="Calibri (MS)"/>
              </a:rPr>
              <a:t>Patients, families and staff must be treated with dignity, and their voices must shape the solutions we design (Health Foundation, 2022).</a:t>
            </a:r>
          </a:p>
        </p:txBody>
      </p:sp>
      <p:grpSp>
        <p:nvGrpSpPr>
          <p:cNvPr id="47" name="Group 47"/>
          <p:cNvGrpSpPr/>
          <p:nvPr/>
        </p:nvGrpSpPr>
        <p:grpSpPr>
          <a:xfrm>
            <a:off x="207818" y="7487611"/>
            <a:ext cx="17872364" cy="1306380"/>
            <a:chOff x="0" y="0"/>
            <a:chExt cx="23829818" cy="1741839"/>
          </a:xfrm>
        </p:grpSpPr>
        <p:sp>
          <p:nvSpPr>
            <p:cNvPr id="48" name="Freeform 48"/>
            <p:cNvSpPr/>
            <p:nvPr/>
          </p:nvSpPr>
          <p:spPr>
            <a:xfrm>
              <a:off x="0" y="0"/>
              <a:ext cx="23829818" cy="1741840"/>
            </a:xfrm>
            <a:custGeom>
              <a:avLst/>
              <a:gdLst/>
              <a:ahLst/>
              <a:cxnLst/>
              <a:rect l="l" t="t" r="r" b="b"/>
              <a:pathLst>
                <a:path w="23829818" h="1741840">
                  <a:moveTo>
                    <a:pt x="0" y="0"/>
                  </a:moveTo>
                  <a:lnTo>
                    <a:pt x="23829818" y="0"/>
                  </a:lnTo>
                  <a:lnTo>
                    <a:pt x="23829818" y="1741840"/>
                  </a:lnTo>
                  <a:lnTo>
                    <a:pt x="0" y="1741840"/>
                  </a:lnTo>
                  <a:close/>
                </a:path>
              </a:pathLst>
            </a:custGeom>
            <a:blipFill>
              <a:blip r:embed="rId17"/>
              <a:stretch>
                <a:fillRect t="-174838" b="-174838"/>
              </a:stretch>
            </a:blipFill>
          </p:spPr>
          <p:txBody>
            <a:bodyPr/>
            <a:lstStyle/>
            <a:p>
              <a:endParaRPr lang="en-US"/>
            </a:p>
          </p:txBody>
        </p:sp>
      </p:grpSp>
      <p:grpSp>
        <p:nvGrpSpPr>
          <p:cNvPr id="49" name="Group 49"/>
          <p:cNvGrpSpPr/>
          <p:nvPr/>
        </p:nvGrpSpPr>
        <p:grpSpPr>
          <a:xfrm>
            <a:off x="607815" y="7627955"/>
            <a:ext cx="1323474" cy="1082842"/>
            <a:chOff x="0" y="0"/>
            <a:chExt cx="1764632" cy="1443789"/>
          </a:xfrm>
        </p:grpSpPr>
        <p:sp>
          <p:nvSpPr>
            <p:cNvPr id="50" name="Freeform 50"/>
            <p:cNvSpPr/>
            <p:nvPr/>
          </p:nvSpPr>
          <p:spPr>
            <a:xfrm>
              <a:off x="0" y="0"/>
              <a:ext cx="1764632" cy="1443789"/>
            </a:xfrm>
            <a:custGeom>
              <a:avLst/>
              <a:gdLst/>
              <a:ahLst/>
              <a:cxnLst/>
              <a:rect l="l" t="t" r="r" b="b"/>
              <a:pathLst>
                <a:path w="1764632" h="1443789">
                  <a:moveTo>
                    <a:pt x="0" y="0"/>
                  </a:moveTo>
                  <a:lnTo>
                    <a:pt x="1764632" y="0"/>
                  </a:lnTo>
                  <a:lnTo>
                    <a:pt x="1764632" y="1443789"/>
                  </a:lnTo>
                  <a:lnTo>
                    <a:pt x="0" y="1443789"/>
                  </a:lnTo>
                  <a:close/>
                </a:path>
              </a:pathLst>
            </a:custGeom>
            <a:blipFill>
              <a:blip r:embed="rId18"/>
              <a:stretch>
                <a:fillRect/>
              </a:stretch>
            </a:blipFill>
          </p:spPr>
          <p:txBody>
            <a:bodyPr/>
            <a:lstStyle/>
            <a:p>
              <a:endParaRPr lang="en-US"/>
            </a:p>
          </p:txBody>
        </p:sp>
      </p:grpSp>
      <p:sp>
        <p:nvSpPr>
          <p:cNvPr id="51" name="TextBox 51"/>
          <p:cNvSpPr txBox="1"/>
          <p:nvPr/>
        </p:nvSpPr>
        <p:spPr>
          <a:xfrm>
            <a:off x="8008044" y="7544181"/>
            <a:ext cx="2542556" cy="386678"/>
          </a:xfrm>
          <a:prstGeom prst="rect">
            <a:avLst/>
          </a:prstGeom>
        </p:spPr>
        <p:txBody>
          <a:bodyPr lIns="0" tIns="0" rIns="0" bIns="0" rtlCol="0" anchor="t">
            <a:spAutoFit/>
          </a:bodyPr>
          <a:lstStyle/>
          <a:p>
            <a:pPr algn="l">
              <a:lnSpc>
                <a:spcPts val="2760"/>
              </a:lnSpc>
            </a:pPr>
            <a:r>
              <a:rPr lang="en-US" sz="2400" b="1">
                <a:solidFill>
                  <a:srgbClr val="00004D"/>
                </a:solidFill>
                <a:latin typeface="Calibri (MS) Bold"/>
                <a:ea typeface="Calibri (MS) Bold"/>
                <a:cs typeface="Calibri (MS) Bold"/>
                <a:sym typeface="Calibri (MS) Bold"/>
              </a:rPr>
              <a:t>Our Commitment</a:t>
            </a:r>
          </a:p>
        </p:txBody>
      </p:sp>
      <p:sp>
        <p:nvSpPr>
          <p:cNvPr id="52" name="TextBox 52"/>
          <p:cNvSpPr txBox="1"/>
          <p:nvPr/>
        </p:nvSpPr>
        <p:spPr>
          <a:xfrm>
            <a:off x="1975104" y="7965110"/>
            <a:ext cx="14648688" cy="683895"/>
          </a:xfrm>
          <a:prstGeom prst="rect">
            <a:avLst/>
          </a:prstGeom>
        </p:spPr>
        <p:txBody>
          <a:bodyPr lIns="0" tIns="0" rIns="0" bIns="0" rtlCol="0" anchor="t">
            <a:spAutoFit/>
          </a:bodyPr>
          <a:lstStyle/>
          <a:p>
            <a:pPr>
              <a:lnSpc>
                <a:spcPts val="2699"/>
              </a:lnSpc>
            </a:pPr>
            <a:r>
              <a:rPr lang="en-US" dirty="0"/>
              <a:t>We must </a:t>
            </a:r>
            <a:r>
              <a:rPr lang="en-US" dirty="0" err="1"/>
              <a:t>honour</a:t>
            </a:r>
            <a:r>
              <a:rPr lang="en-US" dirty="0"/>
              <a:t> the babies who lost their lives and the families affected by ensuring that this case leads to meaningful change</a:t>
            </a:r>
            <a:r>
              <a:rPr lang="en-US" sz="1799" dirty="0">
                <a:solidFill>
                  <a:srgbClr val="00004D"/>
                </a:solidFill>
                <a:latin typeface="Calibri (MS)"/>
                <a:ea typeface="Calibri (MS)"/>
                <a:cs typeface="Calibri (MS)"/>
                <a:sym typeface="Calibri (MS)"/>
              </a:rPr>
              <a:t>. Through leadership, compassion and accountability, we can build a healthcare system where every patient receives safe, high-quality care (West et al., 2017).</a:t>
            </a:r>
          </a:p>
        </p:txBody>
      </p:sp>
      <p:grpSp>
        <p:nvGrpSpPr>
          <p:cNvPr id="53" name="Group 53"/>
          <p:cNvGrpSpPr/>
          <p:nvPr/>
        </p:nvGrpSpPr>
        <p:grpSpPr>
          <a:xfrm>
            <a:off x="0" y="9041640"/>
            <a:ext cx="18288000" cy="1082842"/>
            <a:chOff x="0" y="0"/>
            <a:chExt cx="24384000" cy="1443789"/>
          </a:xfrm>
        </p:grpSpPr>
        <p:sp>
          <p:nvSpPr>
            <p:cNvPr id="54" name="Freeform 54"/>
            <p:cNvSpPr/>
            <p:nvPr/>
          </p:nvSpPr>
          <p:spPr>
            <a:xfrm>
              <a:off x="0" y="0"/>
              <a:ext cx="24384000" cy="1443789"/>
            </a:xfrm>
            <a:custGeom>
              <a:avLst/>
              <a:gdLst/>
              <a:ahLst/>
              <a:cxnLst/>
              <a:rect l="l" t="t" r="r" b="b"/>
              <a:pathLst>
                <a:path w="24384000" h="1443789">
                  <a:moveTo>
                    <a:pt x="0" y="0"/>
                  </a:moveTo>
                  <a:lnTo>
                    <a:pt x="24384000" y="0"/>
                  </a:lnTo>
                  <a:lnTo>
                    <a:pt x="24384000" y="1443789"/>
                  </a:lnTo>
                  <a:lnTo>
                    <a:pt x="0" y="1443789"/>
                  </a:lnTo>
                  <a:close/>
                </a:path>
              </a:pathLst>
            </a:custGeom>
            <a:blipFill>
              <a:blip r:embed="rId19"/>
              <a:stretch>
                <a:fillRect t="-19696" b="-19696"/>
              </a:stretch>
            </a:blipFill>
          </p:spPr>
          <p:txBody>
            <a:bodyPr/>
            <a:lstStyle/>
            <a:p>
              <a:endParaRPr lang="en-US"/>
            </a:p>
          </p:txBody>
        </p:sp>
      </p:grpSp>
      <p:grpSp>
        <p:nvGrpSpPr>
          <p:cNvPr id="55" name="Group 55"/>
          <p:cNvGrpSpPr/>
          <p:nvPr/>
        </p:nvGrpSpPr>
        <p:grpSpPr>
          <a:xfrm>
            <a:off x="98159" y="9041640"/>
            <a:ext cx="1104718" cy="1082842"/>
            <a:chOff x="0" y="0"/>
            <a:chExt cx="1472957" cy="1443789"/>
          </a:xfrm>
        </p:grpSpPr>
        <p:sp>
          <p:nvSpPr>
            <p:cNvPr id="56" name="Freeform 56"/>
            <p:cNvSpPr/>
            <p:nvPr/>
          </p:nvSpPr>
          <p:spPr>
            <a:xfrm>
              <a:off x="0" y="0"/>
              <a:ext cx="1472957" cy="1443789"/>
            </a:xfrm>
            <a:custGeom>
              <a:avLst/>
              <a:gdLst/>
              <a:ahLst/>
              <a:cxnLst/>
              <a:rect l="l" t="t" r="r" b="b"/>
              <a:pathLst>
                <a:path w="1472957" h="1443789">
                  <a:moveTo>
                    <a:pt x="0" y="0"/>
                  </a:moveTo>
                  <a:lnTo>
                    <a:pt x="1472957" y="0"/>
                  </a:lnTo>
                  <a:lnTo>
                    <a:pt x="1472957" y="1443789"/>
                  </a:lnTo>
                  <a:lnTo>
                    <a:pt x="0" y="1443789"/>
                  </a:lnTo>
                  <a:close/>
                </a:path>
              </a:pathLst>
            </a:custGeom>
            <a:blipFill>
              <a:blip r:embed="rId20"/>
              <a:stretch>
                <a:fillRect/>
              </a:stretch>
            </a:blipFill>
          </p:spPr>
          <p:txBody>
            <a:bodyPr/>
            <a:lstStyle/>
            <a:p>
              <a:endParaRPr lang="en-US"/>
            </a:p>
          </p:txBody>
        </p:sp>
      </p:grpSp>
      <p:sp>
        <p:nvSpPr>
          <p:cNvPr id="57" name="TextBox 57"/>
          <p:cNvSpPr txBox="1"/>
          <p:nvPr/>
        </p:nvSpPr>
        <p:spPr>
          <a:xfrm>
            <a:off x="1348730" y="9299077"/>
            <a:ext cx="1949392" cy="426122"/>
          </a:xfrm>
          <a:prstGeom prst="rect">
            <a:avLst/>
          </a:prstGeom>
        </p:spPr>
        <p:txBody>
          <a:bodyPr lIns="0" tIns="0" rIns="0" bIns="0" rtlCol="0" anchor="t">
            <a:spAutoFit/>
          </a:bodyPr>
          <a:lstStyle/>
          <a:p>
            <a:pPr algn="l">
              <a:lnSpc>
                <a:spcPts val="2990"/>
              </a:lnSpc>
            </a:pPr>
            <a:r>
              <a:rPr lang="en-US" sz="2600" b="1">
                <a:solidFill>
                  <a:srgbClr val="FFFFFF"/>
                </a:solidFill>
                <a:latin typeface="Calibri (MS) Bold"/>
                <a:ea typeface="Calibri (MS) Bold"/>
                <a:cs typeface="Calibri (MS) Bold"/>
                <a:sym typeface="Calibri (MS) Bold"/>
              </a:rPr>
              <a:t>Final Message</a:t>
            </a:r>
          </a:p>
        </p:txBody>
      </p:sp>
      <p:grpSp>
        <p:nvGrpSpPr>
          <p:cNvPr id="58" name="Group 58"/>
          <p:cNvGrpSpPr/>
          <p:nvPr/>
        </p:nvGrpSpPr>
        <p:grpSpPr>
          <a:xfrm>
            <a:off x="3368027" y="8783053"/>
            <a:ext cx="448450" cy="1301598"/>
            <a:chOff x="0" y="0"/>
            <a:chExt cx="597933" cy="1735464"/>
          </a:xfrm>
        </p:grpSpPr>
        <p:sp>
          <p:nvSpPr>
            <p:cNvPr id="59" name="Freeform 59"/>
            <p:cNvSpPr/>
            <p:nvPr/>
          </p:nvSpPr>
          <p:spPr>
            <a:xfrm>
              <a:off x="0" y="0"/>
              <a:ext cx="597933" cy="1735464"/>
            </a:xfrm>
            <a:custGeom>
              <a:avLst/>
              <a:gdLst/>
              <a:ahLst/>
              <a:cxnLst/>
              <a:rect l="l" t="t" r="r" b="b"/>
              <a:pathLst>
                <a:path w="597933" h="1735464">
                  <a:moveTo>
                    <a:pt x="0" y="0"/>
                  </a:moveTo>
                  <a:lnTo>
                    <a:pt x="597933" y="0"/>
                  </a:lnTo>
                  <a:lnTo>
                    <a:pt x="597933" y="1735464"/>
                  </a:lnTo>
                  <a:lnTo>
                    <a:pt x="0" y="1735464"/>
                  </a:lnTo>
                  <a:close/>
                </a:path>
              </a:pathLst>
            </a:custGeom>
            <a:blipFill>
              <a:blip r:embed="rId21"/>
              <a:stretch>
                <a:fillRect/>
              </a:stretch>
            </a:blipFill>
          </p:spPr>
          <p:txBody>
            <a:bodyPr/>
            <a:lstStyle/>
            <a:p>
              <a:endParaRPr lang="en-US"/>
            </a:p>
          </p:txBody>
        </p:sp>
      </p:grpSp>
      <p:sp>
        <p:nvSpPr>
          <p:cNvPr id="60" name="TextBox 60"/>
          <p:cNvSpPr txBox="1"/>
          <p:nvPr/>
        </p:nvSpPr>
        <p:spPr>
          <a:xfrm>
            <a:off x="3983164" y="9127365"/>
            <a:ext cx="8078108" cy="712396"/>
          </a:xfrm>
          <a:prstGeom prst="rect">
            <a:avLst/>
          </a:prstGeom>
        </p:spPr>
        <p:txBody>
          <a:bodyPr lIns="0" tIns="0" rIns="0" bIns="0" rtlCol="0" anchor="t">
            <a:spAutoFit/>
          </a:bodyPr>
          <a:lstStyle/>
          <a:p>
            <a:pPr algn="l">
              <a:lnSpc>
                <a:spcPts val="2700"/>
              </a:lnSpc>
            </a:pPr>
            <a:r>
              <a:rPr lang="en-US" sz="1800">
                <a:solidFill>
                  <a:srgbClr val="FFFFFF"/>
                </a:solidFill>
                <a:latin typeface="Calibri (MS)"/>
                <a:ea typeface="Calibri (MS)"/>
                <a:cs typeface="Calibri (MS)"/>
                <a:sym typeface="Calibri (MS)"/>
              </a:rPr>
              <a:t>By applying evidence, reflecting on past failures and committing to improvement, we can ensure that tragedies like this never happen again (Thirlwall Inquiry, 2025).</a:t>
            </a:r>
          </a:p>
        </p:txBody>
      </p:sp>
      <p:grpSp>
        <p:nvGrpSpPr>
          <p:cNvPr id="61" name="Group 61"/>
          <p:cNvGrpSpPr/>
          <p:nvPr/>
        </p:nvGrpSpPr>
        <p:grpSpPr>
          <a:xfrm>
            <a:off x="12227960" y="8783053"/>
            <a:ext cx="218756" cy="1301598"/>
            <a:chOff x="0" y="0"/>
            <a:chExt cx="291675" cy="1735464"/>
          </a:xfrm>
        </p:grpSpPr>
        <p:sp>
          <p:nvSpPr>
            <p:cNvPr id="62" name="Freeform 62"/>
            <p:cNvSpPr/>
            <p:nvPr/>
          </p:nvSpPr>
          <p:spPr>
            <a:xfrm>
              <a:off x="0" y="0"/>
              <a:ext cx="291675" cy="1735464"/>
            </a:xfrm>
            <a:custGeom>
              <a:avLst/>
              <a:gdLst/>
              <a:ahLst/>
              <a:cxnLst/>
              <a:rect l="l" t="t" r="r" b="b"/>
              <a:pathLst>
                <a:path w="291675" h="1735464">
                  <a:moveTo>
                    <a:pt x="0" y="0"/>
                  </a:moveTo>
                  <a:lnTo>
                    <a:pt x="291675" y="0"/>
                  </a:lnTo>
                  <a:lnTo>
                    <a:pt x="291675" y="1735464"/>
                  </a:lnTo>
                  <a:lnTo>
                    <a:pt x="0" y="1735464"/>
                  </a:lnTo>
                  <a:close/>
                </a:path>
              </a:pathLst>
            </a:custGeom>
            <a:blipFill>
              <a:blip r:embed="rId22"/>
              <a:stretch>
                <a:fillRect/>
              </a:stretch>
            </a:blipFill>
          </p:spPr>
          <p:txBody>
            <a:bodyPr/>
            <a:lstStyle/>
            <a:p>
              <a:endParaRPr lang="en-US"/>
            </a:p>
          </p:txBody>
        </p:sp>
      </p:grpSp>
      <p:sp>
        <p:nvSpPr>
          <p:cNvPr id="63" name="TextBox 63"/>
          <p:cNvSpPr txBox="1"/>
          <p:nvPr/>
        </p:nvSpPr>
        <p:spPr>
          <a:xfrm>
            <a:off x="16623792" y="2409491"/>
            <a:ext cx="932688" cy="257847"/>
          </a:xfrm>
          <a:prstGeom prst="rect">
            <a:avLst/>
          </a:prstGeom>
        </p:spPr>
        <p:txBody>
          <a:bodyPr lIns="0" tIns="0" rIns="0" bIns="0" rtlCol="0" anchor="t">
            <a:spAutoFit/>
          </a:bodyPr>
          <a:lstStyle/>
          <a:p>
            <a:pPr algn="r">
              <a:lnSpc>
                <a:spcPts val="1839"/>
              </a:lnSpc>
            </a:pPr>
            <a:r>
              <a:rPr lang="en-US" sz="1599">
                <a:solidFill>
                  <a:srgbClr val="00004D"/>
                </a:solidFill>
                <a:latin typeface="Calibri (MS)"/>
                <a:ea typeface="Calibri (MS)"/>
                <a:cs typeface="Calibri (MS)"/>
                <a:sym typeface="Calibri (MS)"/>
              </a:rPr>
              <a:t>– IHI, 2019</a:t>
            </a:r>
          </a:p>
        </p:txBody>
      </p:sp>
      <p:sp>
        <p:nvSpPr>
          <p:cNvPr id="64" name="TextBox 64"/>
          <p:cNvSpPr txBox="1"/>
          <p:nvPr/>
        </p:nvSpPr>
        <p:spPr>
          <a:xfrm>
            <a:off x="12713416" y="9127365"/>
            <a:ext cx="2560320" cy="712396"/>
          </a:xfrm>
          <a:prstGeom prst="rect">
            <a:avLst/>
          </a:prstGeom>
        </p:spPr>
        <p:txBody>
          <a:bodyPr lIns="0" tIns="0" rIns="0" bIns="0" rtlCol="0" anchor="t">
            <a:spAutoFit/>
          </a:bodyPr>
          <a:lstStyle/>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Learn from the past</a:t>
            </a:r>
          </a:p>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Strengthen the system</a:t>
            </a:r>
          </a:p>
        </p:txBody>
      </p:sp>
      <p:sp>
        <p:nvSpPr>
          <p:cNvPr id="65" name="TextBox 65"/>
          <p:cNvSpPr txBox="1"/>
          <p:nvPr/>
        </p:nvSpPr>
        <p:spPr>
          <a:xfrm>
            <a:off x="15538912" y="9127365"/>
            <a:ext cx="2560320" cy="712396"/>
          </a:xfrm>
          <a:prstGeom prst="rect">
            <a:avLst/>
          </a:prstGeom>
        </p:spPr>
        <p:txBody>
          <a:bodyPr lIns="0" tIns="0" rIns="0" bIns="0" rtlCol="0" anchor="t">
            <a:spAutoFit/>
          </a:bodyPr>
          <a:lstStyle/>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Protect patients</a:t>
            </a:r>
          </a:p>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Build a safer future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968804" cy="876300"/>
            <a:chOff x="0" y="0"/>
            <a:chExt cx="2625072" cy="1152115"/>
          </a:xfrm>
        </p:grpSpPr>
        <p:sp>
          <p:nvSpPr>
            <p:cNvPr id="3" name="Freeform 3"/>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2"/>
              <a:stretch>
                <a:fillRect/>
              </a:stretch>
            </a:blipFill>
          </p:spPr>
          <p:txBody>
            <a:bodyPr/>
            <a:lstStyle/>
            <a:p>
              <a:endParaRPr lang="en-US"/>
            </a:p>
          </p:txBody>
        </p:sp>
      </p:grpSp>
      <p:sp>
        <p:nvSpPr>
          <p:cNvPr id="4" name="TextBox 4"/>
          <p:cNvSpPr txBox="1"/>
          <p:nvPr/>
        </p:nvSpPr>
        <p:spPr>
          <a:xfrm>
            <a:off x="329184" y="169045"/>
            <a:ext cx="1133856" cy="386678"/>
          </a:xfrm>
          <a:prstGeom prst="rect">
            <a:avLst/>
          </a:prstGeom>
        </p:spPr>
        <p:txBody>
          <a:bodyPr lIns="0" tIns="0" rIns="0" bIns="0" rtlCol="0" anchor="t">
            <a:spAutoFit/>
          </a:bodyPr>
          <a:lstStyle/>
          <a:p>
            <a:pPr algn="l">
              <a:lnSpc>
                <a:spcPts val="2760"/>
              </a:lnSpc>
            </a:pPr>
            <a:r>
              <a:rPr lang="en-US" sz="2400" b="1" dirty="0">
                <a:solidFill>
                  <a:srgbClr val="FFFFFF"/>
                </a:solidFill>
                <a:latin typeface="Calibri (MS) Bold"/>
                <a:ea typeface="Calibri (MS) Bold"/>
                <a:cs typeface="Calibri (MS) Bold"/>
                <a:sym typeface="Calibri (MS) Bold"/>
              </a:rPr>
              <a:t>Slide 13</a:t>
            </a:r>
          </a:p>
        </p:txBody>
      </p:sp>
      <p:sp>
        <p:nvSpPr>
          <p:cNvPr id="5" name="TextBox 5"/>
          <p:cNvSpPr txBox="1"/>
          <p:nvPr/>
        </p:nvSpPr>
        <p:spPr>
          <a:xfrm>
            <a:off x="6834473" y="127037"/>
            <a:ext cx="2538127" cy="673063"/>
          </a:xfrm>
          <a:prstGeom prst="rect">
            <a:avLst/>
          </a:prstGeom>
        </p:spPr>
        <p:txBody>
          <a:bodyPr lIns="0" tIns="0" rIns="0" bIns="0" rtlCol="0" anchor="t">
            <a:spAutoFit/>
          </a:bodyPr>
          <a:lstStyle/>
          <a:p>
            <a:pPr algn="l">
              <a:lnSpc>
                <a:spcPts val="4599"/>
              </a:lnSpc>
            </a:pPr>
            <a:r>
              <a:rPr lang="en-US" sz="3999" b="1" dirty="0">
                <a:solidFill>
                  <a:srgbClr val="00004D"/>
                </a:solidFill>
                <a:latin typeface="Calibri (MS) Bold"/>
                <a:ea typeface="Calibri (MS) Bold"/>
                <a:cs typeface="Calibri (MS) Bold"/>
                <a:sym typeface="Calibri (MS) Bold"/>
              </a:rPr>
              <a:t>References</a:t>
            </a:r>
          </a:p>
        </p:txBody>
      </p:sp>
      <p:sp>
        <p:nvSpPr>
          <p:cNvPr id="6" name="TextBox 6"/>
          <p:cNvSpPr txBox="1"/>
          <p:nvPr/>
        </p:nvSpPr>
        <p:spPr>
          <a:xfrm>
            <a:off x="228600" y="952500"/>
            <a:ext cx="17830800" cy="9125575"/>
          </a:xfrm>
          <a:prstGeom prst="rect">
            <a:avLst/>
          </a:prstGeom>
        </p:spPr>
        <p:txBody>
          <a:bodyPr wrap="square" lIns="0" tIns="0" rIns="0" bIns="0" rtlCol="0" anchor="t">
            <a:spAutoFit/>
          </a:bodyPr>
          <a:lstStyle/>
          <a:p>
            <a:pPr indent="-914400" algn="l">
              <a:spcBef>
                <a:spcPts val="500"/>
              </a:spcBef>
              <a:spcAft>
                <a:spcPts val="500"/>
              </a:spcAft>
            </a:pPr>
            <a:r>
              <a:rPr lang="en-US" sz="1800" dirty="0" err="1">
                <a:solidFill>
                  <a:srgbClr val="00004D"/>
                </a:solidFill>
                <a:latin typeface="Calibri (MS)" panose="020B0604020202020204" charset="0"/>
                <a:ea typeface="Calibri (MS)"/>
                <a:cs typeface="Calibri (MS)" panose="020B0604020202020204" charset="0"/>
                <a:sym typeface="Calibri (MS)"/>
              </a:rPr>
              <a:t>Batalden</a:t>
            </a:r>
            <a:r>
              <a:rPr lang="en-US" sz="1800" dirty="0">
                <a:solidFill>
                  <a:srgbClr val="00004D"/>
                </a:solidFill>
                <a:latin typeface="Calibri (MS)" panose="020B0604020202020204" charset="0"/>
                <a:ea typeface="Calibri (MS)"/>
                <a:cs typeface="Calibri (MS)" panose="020B0604020202020204" charset="0"/>
                <a:sym typeface="Calibri (MS)"/>
              </a:rPr>
              <a:t>, P. and Foster, T. (2021) ‘From assurance to coproduction: a century of improving the quality of health-care service’, International Journal for Quality in Health Care, 33(Suppl. 2), pp. ii10–ii14.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3" tooltip="https://doi.org/10.1093/intqhc/mzab059"/>
              </a:rPr>
              <a:t>https://doi.org/10.1093/intqhc/mzab059</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Care Quality Commission (2024) The state of health care and adult social care in England 2023/24. Newcastle upon Tyne: Care Quality Commission.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4" tooltip="https://www.cqc.org.uk/publications/major-report/state-care"/>
              </a:rPr>
              <a:t>https://www.cqc.org.uk/publications/major-report/state-care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Department of Health and Social Care (2024) Government response to the recommendations of the Independent Investigation into Maternity and Neonatal Services and wider patient safety improvements. London: Department of Health and Social Care.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5" tooltip="https://www.gov.uk/government/organisations/department-of-health-and-social-care"/>
              </a:rPr>
              <a:t>https://www.gov.uk/government/organisations/department-of-health-and-social-care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Health Foundation (2022) Quality improvement made simple. London: The Health Foundation.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6" tooltip="https://www.health.org.uk/publications/quality-improvement-made-simple"/>
              </a:rPr>
              <a:t>https://www.health.org.uk/publications/quality-improvement-made-simple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Institute for Healthcare Improvement (2016) Cause-and-effect (fishbone) diagram.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7" tooltip="https://www.ihi.org/resources/Pages/Tools/CauseandEffectDiagram.aspx"/>
              </a:rPr>
              <a:t>https://www.ihi.org/resources/Pages/Tools/CauseandEffectDiagram.aspx</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Institute for Healthcare Improvement (2021) Patient Safety Essentials Toolkit. Boston, MA: Institute for Healthcare Improvement.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8" tooltip="https://www.ihi.org/sites/default/files/IHIPatientSafetyEssentialsToolkit.pdf"/>
              </a:rPr>
              <a:t>https://www.ihi.org/sites/default/files/IHIPatientSafetyEssentialsToolkit.pdf</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Langley, G.J., Moen, R.D., Nolan, K.M., Nolan, T.W., Norman, C.L. and Provost, L.P. (2022) The Improvement Guide: A Practical Approach to Enhancing Organizational Performance. 3rd </a:t>
            </a:r>
            <a:r>
              <a:rPr lang="en-US" sz="1800" dirty="0" err="1">
                <a:solidFill>
                  <a:srgbClr val="00004D"/>
                </a:solidFill>
                <a:latin typeface="Calibri (MS)" panose="020B0604020202020204" charset="0"/>
                <a:ea typeface="Calibri (MS)"/>
                <a:cs typeface="Calibri (MS)" panose="020B0604020202020204" charset="0"/>
                <a:sym typeface="Calibri (MS)"/>
              </a:rPr>
              <a:t>edn</a:t>
            </a:r>
            <a:r>
              <a:rPr lang="en-US" sz="1800" dirty="0">
                <a:solidFill>
                  <a:srgbClr val="00004D"/>
                </a:solidFill>
                <a:latin typeface="Calibri (MS)" panose="020B0604020202020204" charset="0"/>
                <a:ea typeface="Calibri (MS)"/>
                <a:cs typeface="Calibri (MS)" panose="020B0604020202020204" charset="0"/>
                <a:sym typeface="Calibri (MS)"/>
              </a:rPr>
              <a:t>. San Francisco, CA: Jossey-Bass.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Lawrence, F. and Conn, D. (2024) ‘A superbug, doctor shortages and a neonatal unit “out of its depth”: failures at Lucy Letby hospital revealed’, The Guardian, 8 September.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9" tooltip="https://www.theguardian.com/uk-news/article/2024/sep/08/a-superbug-doctor-shortages-and-a-neonatal-unit-out-of-its-depth-failures-at-lucy-letby-hospital-revealed"/>
              </a:rPr>
              <a:t>https://www.theguardian.com/uk-news/article/2024/sep/08/a-superbug-doctor-shortages-and-a-neonatal-unit-out-of-its-depth-failures-at-lucy-letby-hospital-revealed</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National Institute for Health and Care Excellence (2022) Shared learning case studies.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0" tooltip="https://www.nice.org.uk/sharedlearning"/>
              </a:rPr>
              <a:t>https://www.nice.org.uk/sharedlearning</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NHS England (2023) NHS Patient Safety Strategy.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1" tooltip="https://www.england.nhs.uk/patient-safety/?utm_source=chatgpt.com"/>
              </a:rPr>
              <a:t>https://www.england.nhs.uk/patient-safety/</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spcBef>
                <a:spcPts val="500"/>
              </a:spcBef>
              <a:spcAft>
                <a:spcPts val="500"/>
              </a:spcAft>
            </a:pPr>
            <a:r>
              <a:rPr lang="en-US" dirty="0">
                <a:latin typeface="Calibri (MS)" panose="020B0604020202020204" charset="0"/>
                <a:cs typeface="Calibri (MS)" panose="020B0604020202020204" charset="0"/>
              </a:rPr>
              <a:t>Reliability. (2024) </a:t>
            </a:r>
            <a:r>
              <a:rPr lang="en-US" i="1" dirty="0">
                <a:latin typeface="Calibri (MS)" panose="020B0604020202020204" charset="0"/>
                <a:cs typeface="Calibri (MS)" panose="020B0604020202020204" charset="0"/>
              </a:rPr>
              <a:t>Ultimate guide to the Swiss Cheese Model and its applications.</a:t>
            </a:r>
            <a:r>
              <a:rPr lang="en-US" dirty="0">
                <a:latin typeface="Calibri (MS)" panose="020B0604020202020204" charset="0"/>
                <a:cs typeface="Calibri (MS)" panose="020B0604020202020204" charset="0"/>
              </a:rPr>
              <a:t> Available at: </a:t>
            </a:r>
            <a:r>
              <a:rPr lang="en-US" dirty="0">
                <a:latin typeface="Calibri (MS)" panose="020B0604020202020204" charset="0"/>
                <a:cs typeface="Calibri (MS)" panose="020B0604020202020204" charset="0"/>
                <a:hlinkClick r:id="rId12"/>
              </a:rPr>
              <a:t>https://reliability.com/root-cause-analysis/guide-to-swiss-cheese-model-with-examples/</a:t>
            </a:r>
            <a:endParaRPr lang="en-US" dirty="0">
              <a:latin typeface="Calibri (MS)" panose="020B0604020202020204" charset="0"/>
              <a:cs typeface="Calibri (MS)" panose="020B0604020202020204" charset="0"/>
            </a:endParaRPr>
          </a:p>
          <a:p>
            <a:pPr indent="-914400">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Thirlwall Inquiry (2025) Hearings.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3" tooltip="https://thirlwall.public-inquiry.uk/hearings/?utm_source=chatgpt.com"/>
              </a:rPr>
              <a:t>https://thirlwall.public-inquiry.uk/hearings/</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Vincent, C., Burnett, S. and </a:t>
            </a:r>
            <a:r>
              <a:rPr lang="en-US" sz="1800" dirty="0" err="1">
                <a:solidFill>
                  <a:srgbClr val="00004D"/>
                </a:solidFill>
                <a:latin typeface="Calibri (MS)" panose="020B0604020202020204" charset="0"/>
                <a:ea typeface="Calibri (MS)"/>
                <a:cs typeface="Calibri (MS)" panose="020B0604020202020204" charset="0"/>
                <a:sym typeface="Calibri (MS)"/>
              </a:rPr>
              <a:t>Carthey</a:t>
            </a:r>
            <a:r>
              <a:rPr lang="en-US" sz="1800" dirty="0">
                <a:solidFill>
                  <a:srgbClr val="00004D"/>
                </a:solidFill>
                <a:latin typeface="Calibri (MS)" panose="020B0604020202020204" charset="0"/>
                <a:ea typeface="Calibri (MS)"/>
                <a:cs typeface="Calibri (MS)" panose="020B0604020202020204" charset="0"/>
                <a:sym typeface="Calibri (MS)"/>
              </a:rPr>
              <a:t>, J. (2014) ‘Safety measurement and monitoring in healthcare: A framework to guide clinical teams and healthcare </a:t>
            </a:r>
            <a:r>
              <a:rPr lang="en-US" sz="1800" dirty="0" err="1">
                <a:solidFill>
                  <a:srgbClr val="00004D"/>
                </a:solidFill>
                <a:latin typeface="Calibri (MS)" panose="020B0604020202020204" charset="0"/>
                <a:ea typeface="Calibri (MS)"/>
                <a:cs typeface="Calibri (MS)" panose="020B0604020202020204" charset="0"/>
                <a:sym typeface="Calibri (MS)"/>
              </a:rPr>
              <a:t>organisations</a:t>
            </a:r>
            <a:r>
              <a:rPr lang="en-US" sz="1800" dirty="0">
                <a:solidFill>
                  <a:srgbClr val="00004D"/>
                </a:solidFill>
                <a:latin typeface="Calibri (MS)" panose="020B0604020202020204" charset="0"/>
                <a:ea typeface="Calibri (MS)"/>
                <a:cs typeface="Calibri (MS)" panose="020B0604020202020204" charset="0"/>
                <a:sym typeface="Calibri (MS)"/>
              </a:rPr>
              <a:t> in maintaining safety’, BMJ Quality &amp; Safety, 23(8), pp. 670–677.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4" tooltip="https://qualitysafety.bmj.com/content/23/8/670"/>
              </a:rPr>
              <a:t>https://qualitysafety.bmj.com/content/23/8/670</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West, M., Eckert, R., Collins, B. and Chowla, R. (2017) Caring to Change: How Compassionate Leadership Can Stimulate Innovation in Health Care. London: The King's Fund.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5" tooltip="https://www.kingsfund.org.uk/publications/caring-change"/>
              </a:rPr>
              <a:t>https://www.kingsfund.org.uk/publications/caring-change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West, M., Bailey, S. and Williams, E. (2020) The courage of compassion: Supporting nurses and midwives to deliver high-quality care. London: The King’s Fund.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6" tooltip="https://www.kingsfund.org.uk/insight-and-analysis/reports/courage-compassion-supporting-nurses-midwives?utm_source=chatgpt.com"/>
              </a:rPr>
              <a:t>https://www.kingsfund.org.uk/insight-and-analysis/reports/courage-compassion-supporting-nurses-midwives</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World Health Organization (2021) Global Patient Safety Action Plan 2021–2030: Towards Eliminating Avoidable Harm in Health Care. Geneva: World Health Organization.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7" tooltip="https://www.who.int/publications/i/item/9789240032705"/>
              </a:rPr>
              <a:t>https://www.who.int/publications/i/item/9789240032705</a:t>
            </a:r>
            <a:r>
              <a:rPr lang="en-US" sz="1800" dirty="0">
                <a:solidFill>
                  <a:srgbClr val="00004D"/>
                </a:solidFill>
                <a:latin typeface="Calibri (MS)" panose="020B0604020202020204" charset="0"/>
                <a:ea typeface="Calibri (MS)"/>
                <a:cs typeface="Calibri (MS)" panose="020B0604020202020204" charset="0"/>
                <a:sym typeface="Calibri (MS)"/>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a highway near the ocean">
            <a:extLst>
              <a:ext uri="{FF2B5EF4-FFF2-40B4-BE49-F238E27FC236}">
                <a16:creationId xmlns:a16="http://schemas.microsoft.com/office/drawing/2014/main" id="{A4FD051F-CEC5-AD97-F13E-7D36F8C1102E}"/>
              </a:ext>
            </a:extLst>
          </p:cNvPr>
          <p:cNvPicPr>
            <a:picLocks noChangeAspect="1"/>
          </p:cNvPicPr>
          <p:nvPr/>
        </p:nvPicPr>
        <p:blipFill>
          <a:blip r:embed="rId2"/>
          <a:srcRect t="5858" b="19142"/>
          <a:stretch>
            <a:fillRect/>
          </a:stretch>
        </p:blipFill>
        <p:spPr>
          <a:xfrm>
            <a:off x="-4570" y="10"/>
            <a:ext cx="18287998" cy="10286990"/>
          </a:xfrm>
          <a:prstGeom prst="rect">
            <a:avLst/>
          </a:prstGeom>
        </p:spPr>
      </p:pic>
      <p:sp>
        <p:nvSpPr>
          <p:cNvPr id="45" name="Rectangle 4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11403"/>
            <a:ext cx="18287998" cy="4743219"/>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5603C-AFD9-B92E-6BDC-71021D2E41AF}"/>
              </a:ext>
            </a:extLst>
          </p:cNvPr>
          <p:cNvSpPr>
            <a:spLocks noGrp="1"/>
          </p:cNvSpPr>
          <p:nvPr>
            <p:ph type="title"/>
          </p:nvPr>
        </p:nvSpPr>
        <p:spPr>
          <a:xfrm>
            <a:off x="1645920" y="488325"/>
            <a:ext cx="15087600" cy="5362167"/>
          </a:xfrm>
          <a:effectLst>
            <a:outerShdw blurRad="50800" dist="38100" dir="2700000" algn="tl" rotWithShape="0">
              <a:prstClr val="black">
                <a:alpha val="40000"/>
              </a:prstClr>
            </a:outerShdw>
          </a:effectLst>
        </p:spPr>
        <p:txBody>
          <a:bodyPr vert="horz" lIns="91440" tIns="45720" rIns="91440" bIns="45720" rtlCol="0" anchor="b">
            <a:normAutofit/>
          </a:bodyPr>
          <a:lstStyle/>
          <a:p>
            <a:pPr>
              <a:lnSpc>
                <a:spcPct val="90000"/>
              </a:lnSpc>
            </a:pPr>
            <a:r>
              <a:rPr lang="en-US" sz="7800" dirty="0">
                <a:solidFill>
                  <a:srgbClr val="FFFFFF"/>
                </a:solidFill>
                <a:latin typeface="Arial Rounded MT Bold" panose="020F0704030504030204" pitchFamily="34" charset="0"/>
              </a:rPr>
              <a:t>THANK YOU</a:t>
            </a:r>
          </a:p>
        </p:txBody>
      </p:sp>
    </p:spTree>
    <p:extLst>
      <p:ext uri="{BB962C8B-B14F-4D97-AF65-F5344CB8AC3E}">
        <p14:creationId xmlns:p14="http://schemas.microsoft.com/office/powerpoint/2010/main" val="420382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TotalTime>
  <Words>4689</Words>
  <Application>Microsoft Office PowerPoint</Application>
  <PresentationFormat>Custom</PresentationFormat>
  <Paragraphs>518</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 Rounded MT Bold</vt:lpstr>
      <vt:lpstr>Calibri</vt:lpstr>
      <vt:lpstr>Aptos</vt:lpstr>
      <vt:lpstr>Arial</vt:lpstr>
      <vt:lpstr>Calibri (MS) Bold</vt:lpstr>
      <vt:lpstr>Calibri (MS) Italics</vt:lpstr>
      <vt:lpstr>Calibri (MS)</vt:lpstr>
      <vt:lpstr>Calibri (MS)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Lucy Latby case</dc:title>
  <cp:lastModifiedBy>Barua, Shubha</cp:lastModifiedBy>
  <cp:revision>5</cp:revision>
  <dcterms:created xsi:type="dcterms:W3CDTF">2006-08-16T00:00:00Z</dcterms:created>
  <dcterms:modified xsi:type="dcterms:W3CDTF">2026-07-21T05:23:00Z</dcterms:modified>
  <dc:identifier>DAHPOXXN1KA</dc:identifier>
</cp:coreProperties>
</file>