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0" r:id="rId1"/>
  </p:sldMasterIdLst>
  <p:notesMasterIdLst>
    <p:notesMasterId r:id="rId14"/>
  </p:notesMasterIdLst>
  <p:sldIdLst>
    <p:sldId id="259" r:id="rId2"/>
    <p:sldId id="260" r:id="rId3"/>
    <p:sldId id="264" r:id="rId4"/>
    <p:sldId id="268" r:id="rId5"/>
    <p:sldId id="261" r:id="rId6"/>
    <p:sldId id="267" r:id="rId7"/>
    <p:sldId id="262" r:id="rId8"/>
    <p:sldId id="263" r:id="rId9"/>
    <p:sldId id="257" r:id="rId10"/>
    <p:sldId id="258"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0B2DE3-E58B-48F0-AF90-D3A18BDE7BFD}"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9E0EB3-8F70-442D-A9CB-6B7CA8F90FCD}" type="slidenum">
              <a:rPr lang="en-GB" smtClean="0"/>
              <a:t>‹#›</a:t>
            </a:fld>
            <a:endParaRPr lang="en-GB"/>
          </a:p>
        </p:txBody>
      </p:sp>
    </p:spTree>
    <p:extLst>
      <p:ext uri="{BB962C8B-B14F-4D97-AF65-F5344CB8AC3E}">
        <p14:creationId xmlns:p14="http://schemas.microsoft.com/office/powerpoint/2010/main" val="3270504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26C33234-2E21-4E8C-B24B-4FE578261B94}" type="datetimeFigureOut">
              <a:rPr lang="en-GB" smtClean="0"/>
              <a:t>27/02/2022</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1413782-1894-424C-A0AF-807F83FBB344}"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2206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6C33234-2E21-4E8C-B24B-4FE578261B9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413782-1894-424C-A0AF-807F83FBB344}" type="slidenum">
              <a:rPr lang="en-GB" smtClean="0"/>
              <a:t>‹#›</a:t>
            </a:fld>
            <a:endParaRPr lang="en-GB"/>
          </a:p>
        </p:txBody>
      </p:sp>
    </p:spTree>
    <p:extLst>
      <p:ext uri="{BB962C8B-B14F-4D97-AF65-F5344CB8AC3E}">
        <p14:creationId xmlns:p14="http://schemas.microsoft.com/office/powerpoint/2010/main" val="4089238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C33234-2E21-4E8C-B24B-4FE578261B9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413782-1894-424C-A0AF-807F83FBB344}"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6894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6C33234-2E21-4E8C-B24B-4FE578261B94}"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413782-1894-424C-A0AF-807F83FBB344}" type="slidenum">
              <a:rPr lang="en-GB" smtClean="0"/>
              <a:t>‹#›</a:t>
            </a:fld>
            <a:endParaRPr lang="en-GB"/>
          </a:p>
        </p:txBody>
      </p:sp>
    </p:spTree>
    <p:extLst>
      <p:ext uri="{BB962C8B-B14F-4D97-AF65-F5344CB8AC3E}">
        <p14:creationId xmlns:p14="http://schemas.microsoft.com/office/powerpoint/2010/main" val="1334801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6C33234-2E21-4E8C-B24B-4FE578261B94}" type="datetimeFigureOut">
              <a:rPr lang="en-GB" smtClean="0"/>
              <a:t>27/02/2022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413782-1894-424C-A0AF-807F83FBB344}" type="slidenum">
              <a:rPr lang="en-GB" smtClean="0"/>
              <a:t>‹#›</a:t>
            </a:fld>
            <a:endParaRPr lang="en-GB"/>
          </a:p>
        </p:txBody>
      </p:sp>
    </p:spTree>
    <p:extLst>
      <p:ext uri="{BB962C8B-B14F-4D97-AF65-F5344CB8AC3E}">
        <p14:creationId xmlns:p14="http://schemas.microsoft.com/office/powerpoint/2010/main" val="3818267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6C33234-2E21-4E8C-B24B-4FE578261B94}"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413782-1894-424C-A0AF-807F83FBB344}" type="slidenum">
              <a:rPr lang="en-GB" smtClean="0"/>
              <a:t>‹#›</a:t>
            </a:fld>
            <a:endParaRPr lang="en-GB"/>
          </a:p>
        </p:txBody>
      </p:sp>
    </p:spTree>
    <p:extLst>
      <p:ext uri="{BB962C8B-B14F-4D97-AF65-F5344CB8AC3E}">
        <p14:creationId xmlns:p14="http://schemas.microsoft.com/office/powerpoint/2010/main" val="4196994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C33234-2E21-4E8C-B24B-4FE578261B94}" type="datetimeFigureOut">
              <a:rPr lang="en-GB" smtClean="0"/>
              <a:t>27/02/2022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413782-1894-424C-A0AF-807F83FBB344}" type="slidenum">
              <a:rPr lang="en-GB" smtClean="0"/>
              <a:t>‹#›</a:t>
            </a:fld>
            <a:endParaRPr lang="en-GB"/>
          </a:p>
        </p:txBody>
      </p:sp>
    </p:spTree>
    <p:extLst>
      <p:ext uri="{BB962C8B-B14F-4D97-AF65-F5344CB8AC3E}">
        <p14:creationId xmlns:p14="http://schemas.microsoft.com/office/powerpoint/2010/main" val="477467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C33234-2E21-4E8C-B24B-4FE578261B94}"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413782-1894-424C-A0AF-807F83FBB344}" type="slidenum">
              <a:rPr lang="en-GB" smtClean="0"/>
              <a:t>‹#›</a:t>
            </a:fld>
            <a:endParaRPr lang="en-GB"/>
          </a:p>
        </p:txBody>
      </p:sp>
    </p:spTree>
    <p:extLst>
      <p:ext uri="{BB962C8B-B14F-4D97-AF65-F5344CB8AC3E}">
        <p14:creationId xmlns:p14="http://schemas.microsoft.com/office/powerpoint/2010/main" val="157615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C33234-2E21-4E8C-B24B-4FE578261B94}"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413782-1894-424C-A0AF-807F83FBB344}" type="slidenum">
              <a:rPr lang="en-GB" smtClean="0"/>
              <a:t>‹#›</a:t>
            </a:fld>
            <a:endParaRPr lang="en-GB"/>
          </a:p>
        </p:txBody>
      </p:sp>
    </p:spTree>
    <p:extLst>
      <p:ext uri="{BB962C8B-B14F-4D97-AF65-F5344CB8AC3E}">
        <p14:creationId xmlns:p14="http://schemas.microsoft.com/office/powerpoint/2010/main" val="281782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6C33234-2E21-4E8C-B24B-4FE578261B9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413782-1894-424C-A0AF-807F83FBB344}" type="slidenum">
              <a:rPr lang="en-GB" smtClean="0"/>
              <a:t>‹#›</a:t>
            </a:fld>
            <a:endParaRPr lang="en-GB"/>
          </a:p>
        </p:txBody>
      </p:sp>
    </p:spTree>
    <p:extLst>
      <p:ext uri="{BB962C8B-B14F-4D97-AF65-F5344CB8AC3E}">
        <p14:creationId xmlns:p14="http://schemas.microsoft.com/office/powerpoint/2010/main" val="714631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6C33234-2E21-4E8C-B24B-4FE578261B94}"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413782-1894-424C-A0AF-807F83FBB344}" type="slidenum">
              <a:rPr lang="en-GB" smtClean="0"/>
              <a:t>‹#›</a:t>
            </a:fld>
            <a:endParaRPr lang="en-GB"/>
          </a:p>
        </p:txBody>
      </p:sp>
    </p:spTree>
    <p:extLst>
      <p:ext uri="{BB962C8B-B14F-4D97-AF65-F5344CB8AC3E}">
        <p14:creationId xmlns:p14="http://schemas.microsoft.com/office/powerpoint/2010/main" val="2693490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26C33234-2E21-4E8C-B24B-4FE578261B94}" type="datetimeFigureOut">
              <a:rPr lang="en-GB" smtClean="0"/>
              <a:t>27/02/2022</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1413782-1894-424C-A0AF-807F83FBB344}" type="slidenum">
              <a:rPr lang="en-GB" smtClean="0"/>
              <a:t>‹#›</a:t>
            </a:fld>
            <a:endParaRPr lang="en-GB"/>
          </a:p>
        </p:txBody>
      </p:sp>
    </p:spTree>
    <p:extLst>
      <p:ext uri="{BB962C8B-B14F-4D97-AF65-F5344CB8AC3E}">
        <p14:creationId xmlns:p14="http://schemas.microsoft.com/office/powerpoint/2010/main" val="201513681"/>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justintarte.com/2011/12/top-10-questions-to-ask-yourself-in.html"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11.jpeg"/><Relationship Id="rId7" Type="http://schemas.openxmlformats.org/officeDocument/2006/relationships/hyperlink" Target="https://creativecommons.org/licenses/by-nc/3.0/" TargetMode="Externa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pngimg.com/download/25694" TargetMode="External"/><Relationship Id="rId5" Type="http://schemas.openxmlformats.org/officeDocument/2006/relationships/image" Target="../media/image12.png"/><Relationship Id="rId4" Type="http://schemas.openxmlformats.org/officeDocument/2006/relationships/hyperlink" Target="http://tribework.blogspot.com/2012/02/fruits-of-trust-intimacy-and-fairness.html"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igital.report/global-vs-national-internet/"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905DA-326D-4629-8F65-728AB93B9352}"/>
              </a:ext>
            </a:extLst>
          </p:cNvPr>
          <p:cNvSpPr>
            <a:spLocks noGrp="1"/>
          </p:cNvSpPr>
          <p:nvPr>
            <p:ph type="title"/>
          </p:nvPr>
        </p:nvSpPr>
        <p:spPr>
          <a:xfrm>
            <a:off x="3131389" y="1588967"/>
            <a:ext cx="7220309" cy="2991660"/>
          </a:xfrm>
        </p:spPr>
        <p:txBody>
          <a:bodyPr vert="horz" lIns="91440" tIns="45720" rIns="91440" bIns="45720" rtlCol="0" anchor="b">
            <a:normAutofit fontScale="90000"/>
          </a:bodyPr>
          <a:lstStyle/>
          <a:p>
            <a:r>
              <a:rPr lang="en-US" sz="5000"/>
              <a:t>How do we use technology to collaborate at UWTSD?</a:t>
            </a:r>
            <a:br>
              <a:rPr lang="en-US" sz="5000"/>
            </a:br>
            <a:br>
              <a:rPr lang="en-US" sz="5000"/>
            </a:br>
            <a:r>
              <a:rPr lang="en-US" sz="1800"/>
              <a:t>Sadeka Dhali 2122280</a:t>
            </a:r>
            <a:br>
              <a:rPr lang="en-US" sz="5000"/>
            </a:br>
            <a:r>
              <a:rPr lang="en-US" sz="1800" err="1"/>
              <a:t>kadiatou</a:t>
            </a:r>
            <a:r>
              <a:rPr lang="en-US" sz="1800"/>
              <a:t> Diallo 2118524</a:t>
            </a:r>
            <a:br>
              <a:rPr lang="en-US" sz="1600"/>
            </a:br>
            <a:r>
              <a:rPr lang="en-US" sz="1600" err="1"/>
              <a:t>Shahanara</a:t>
            </a:r>
            <a:r>
              <a:rPr lang="en-US" sz="1600"/>
              <a:t> Bibi 2116667</a:t>
            </a:r>
            <a:br>
              <a:rPr lang="en-US" sz="1600"/>
            </a:br>
            <a:r>
              <a:rPr lang="en-US" sz="1600" err="1"/>
              <a:t>Hanim</a:t>
            </a:r>
            <a:r>
              <a:rPr lang="en-US" sz="1600"/>
              <a:t> Slim 1914720</a:t>
            </a:r>
            <a:br>
              <a:rPr lang="en-US" sz="1600"/>
            </a:br>
            <a:r>
              <a:rPr lang="en-US" sz="1600"/>
              <a:t>Roxanne Finn 2121653</a:t>
            </a:r>
            <a:endParaRPr lang="en-US" sz="5000"/>
          </a:p>
        </p:txBody>
      </p:sp>
      <p:pic>
        <p:nvPicPr>
          <p:cNvPr id="4" name="Picture 3">
            <a:extLst>
              <a:ext uri="{FF2B5EF4-FFF2-40B4-BE49-F238E27FC236}">
                <a16:creationId xmlns:a16="http://schemas.microsoft.com/office/drawing/2014/main" id="{0E08EA53-10D2-44F1-9F94-A028F582512E}"/>
              </a:ext>
            </a:extLst>
          </p:cNvPr>
          <p:cNvPicPr>
            <a:picLocks noChangeAspect="1"/>
          </p:cNvPicPr>
          <p:nvPr/>
        </p:nvPicPr>
        <p:blipFill rotWithShape="1">
          <a:blip r:embed="rId2"/>
          <a:srcRect r="-1" b="10667"/>
          <a:stretch/>
        </p:blipFill>
        <p:spPr>
          <a:xfrm>
            <a:off x="0" y="0"/>
            <a:ext cx="2038529" cy="1989076"/>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86CC02A9-8D4C-445F-8238-F1BBF8736DA3}"/>
              </a:ext>
            </a:extLst>
          </p:cNvPr>
          <p:cNvSpPr txBox="1"/>
          <p:nvPr/>
        </p:nvSpPr>
        <p:spPr>
          <a:xfrm>
            <a:off x="7604859" y="6237373"/>
            <a:ext cx="4251766" cy="369332"/>
          </a:xfrm>
          <a:prstGeom prst="rect">
            <a:avLst/>
          </a:prstGeom>
          <a:noFill/>
        </p:spPr>
        <p:txBody>
          <a:bodyPr wrap="square" rtlCol="0">
            <a:spAutoFit/>
          </a:bodyPr>
          <a:lstStyle/>
          <a:p>
            <a:r>
              <a:rPr lang="en-US"/>
              <a:t>Lecturer Dr Sayed </a:t>
            </a:r>
            <a:r>
              <a:rPr lang="en-US" err="1"/>
              <a:t>Nasirpouroseoei</a:t>
            </a:r>
            <a:endParaRPr lang="en-GB"/>
          </a:p>
        </p:txBody>
      </p:sp>
      <p:sp>
        <p:nvSpPr>
          <p:cNvPr id="11" name="TextBox 10">
            <a:extLst>
              <a:ext uri="{FF2B5EF4-FFF2-40B4-BE49-F238E27FC236}">
                <a16:creationId xmlns:a16="http://schemas.microsoft.com/office/drawing/2014/main" id="{B9A9479F-3552-4B9E-95ED-AA53CA58E432}"/>
              </a:ext>
            </a:extLst>
          </p:cNvPr>
          <p:cNvSpPr txBox="1"/>
          <p:nvPr/>
        </p:nvSpPr>
        <p:spPr>
          <a:xfrm>
            <a:off x="1" y="6098875"/>
            <a:ext cx="3916392" cy="646331"/>
          </a:xfrm>
          <a:prstGeom prst="rect">
            <a:avLst/>
          </a:prstGeom>
          <a:noFill/>
        </p:spPr>
        <p:txBody>
          <a:bodyPr wrap="square" rtlCol="0">
            <a:spAutoFit/>
          </a:bodyPr>
          <a:lstStyle/>
          <a:p>
            <a:r>
              <a:rPr lang="en-US"/>
              <a:t>Digital Skills and Research Methods</a:t>
            </a:r>
          </a:p>
          <a:p>
            <a:r>
              <a:rPr lang="en-US"/>
              <a:t> Module code:BMSW4003</a:t>
            </a:r>
            <a:endParaRPr lang="en-GB"/>
          </a:p>
        </p:txBody>
      </p:sp>
      <p:pic>
        <p:nvPicPr>
          <p:cNvPr id="13" name="Picture 12">
            <a:extLst>
              <a:ext uri="{FF2B5EF4-FFF2-40B4-BE49-F238E27FC236}">
                <a16:creationId xmlns:a16="http://schemas.microsoft.com/office/drawing/2014/main" id="{710D723D-6C62-4EB2-A69C-15FEA71C43E9}"/>
              </a:ext>
            </a:extLst>
          </p:cNvPr>
          <p:cNvPicPr>
            <a:picLocks noChangeAspect="1"/>
          </p:cNvPicPr>
          <p:nvPr/>
        </p:nvPicPr>
        <p:blipFill>
          <a:blip r:embed="rId3"/>
          <a:stretch>
            <a:fillRect/>
          </a:stretch>
        </p:blipFill>
        <p:spPr>
          <a:xfrm>
            <a:off x="5452816" y="3246104"/>
            <a:ext cx="1286367" cy="365792"/>
          </a:xfrm>
          <a:prstGeom prst="rect">
            <a:avLst/>
          </a:prstGeom>
        </p:spPr>
      </p:pic>
      <p:sp>
        <p:nvSpPr>
          <p:cNvPr id="15" name="TextBox 14">
            <a:extLst>
              <a:ext uri="{FF2B5EF4-FFF2-40B4-BE49-F238E27FC236}">
                <a16:creationId xmlns:a16="http://schemas.microsoft.com/office/drawing/2014/main" id="{E5BF4893-3C26-4330-B337-119A7922A4DB}"/>
              </a:ext>
            </a:extLst>
          </p:cNvPr>
          <p:cNvSpPr txBox="1"/>
          <p:nvPr/>
        </p:nvSpPr>
        <p:spPr>
          <a:xfrm>
            <a:off x="0" y="1588966"/>
            <a:ext cx="1345721" cy="400110"/>
          </a:xfrm>
          <a:prstGeom prst="rect">
            <a:avLst/>
          </a:prstGeom>
          <a:noFill/>
        </p:spPr>
        <p:txBody>
          <a:bodyPr wrap="square" rtlCol="0">
            <a:spAutoFit/>
          </a:bodyPr>
          <a:lstStyle/>
          <a:p>
            <a:r>
              <a:rPr lang="en-US" sz="1000"/>
              <a:t>Sadeka Dhali 2122280</a:t>
            </a:r>
            <a:endParaRPr lang="en-GB" sz="1000"/>
          </a:p>
        </p:txBody>
      </p:sp>
    </p:spTree>
    <p:extLst>
      <p:ext uri="{BB962C8B-B14F-4D97-AF65-F5344CB8AC3E}">
        <p14:creationId xmlns:p14="http://schemas.microsoft.com/office/powerpoint/2010/main" val="2238640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2" name="Picture 4" descr="Orange and blue flowery patterns">
            <a:extLst>
              <a:ext uri="{FF2B5EF4-FFF2-40B4-BE49-F238E27FC236}">
                <a16:creationId xmlns:a16="http://schemas.microsoft.com/office/drawing/2014/main" id="{66CCDF8F-5049-432D-9147-626C2D10270D}"/>
              </a:ext>
            </a:extLst>
          </p:cNvPr>
          <p:cNvPicPr>
            <a:picLocks noChangeAspect="1"/>
          </p:cNvPicPr>
          <p:nvPr/>
        </p:nvPicPr>
        <p:blipFill rotWithShape="1">
          <a:blip r:embed="rId2"/>
          <a:srcRect l="6809" r="6554"/>
          <a:stretch/>
        </p:blipFill>
        <p:spPr>
          <a:xfrm>
            <a:off x="4155554" y="0"/>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EA2E0E4-3FA6-47E0-916A-5807D5EAD6D2}"/>
              </a:ext>
            </a:extLst>
          </p:cNvPr>
          <p:cNvSpPr>
            <a:spLocks noGrp="1"/>
          </p:cNvSpPr>
          <p:nvPr>
            <p:ph type="title"/>
          </p:nvPr>
        </p:nvSpPr>
        <p:spPr>
          <a:xfrm>
            <a:off x="677333" y="609600"/>
            <a:ext cx="3851123" cy="1320800"/>
          </a:xfrm>
        </p:spPr>
        <p:txBody>
          <a:bodyPr>
            <a:normAutofit/>
          </a:bodyPr>
          <a:lstStyle/>
          <a:p>
            <a:r>
              <a:rPr lang="en-US"/>
              <a:t>Introduction</a:t>
            </a:r>
            <a:endParaRPr lang="en-GB"/>
          </a:p>
        </p:txBody>
      </p:sp>
      <p:sp>
        <p:nvSpPr>
          <p:cNvPr id="43" name="Content Placeholder 2">
            <a:extLst>
              <a:ext uri="{FF2B5EF4-FFF2-40B4-BE49-F238E27FC236}">
                <a16:creationId xmlns:a16="http://schemas.microsoft.com/office/drawing/2014/main" id="{F9D07E90-3D67-42CA-94A6-83CDCA1D1EED}"/>
              </a:ext>
            </a:extLst>
          </p:cNvPr>
          <p:cNvSpPr>
            <a:spLocks noGrp="1"/>
          </p:cNvSpPr>
          <p:nvPr>
            <p:ph idx="1"/>
          </p:nvPr>
        </p:nvSpPr>
        <p:spPr>
          <a:xfrm>
            <a:off x="677334" y="1587500"/>
            <a:ext cx="3851122" cy="5270499"/>
          </a:xfrm>
        </p:spPr>
        <p:txBody>
          <a:bodyPr vert="horz" lIns="91440" tIns="45720" rIns="91440" bIns="45720" rtlCol="0" anchor="t">
            <a:noAutofit/>
          </a:bodyPr>
          <a:lstStyle/>
          <a:p>
            <a:endParaRPr lang="en-US" sz="1400"/>
          </a:p>
          <a:p>
            <a:pPr marL="45720" indent="0">
              <a:buNone/>
            </a:pPr>
            <a:r>
              <a:rPr lang="en-US" sz="1400"/>
              <a:t>In this assignment we are going to explore on how we use technology to collaborate at UWTSD. Based on our research question we will be focusing to the eight areas sections which are</a:t>
            </a:r>
          </a:p>
          <a:p>
            <a:pPr marL="45720" indent="0">
              <a:buNone/>
            </a:pPr>
            <a:r>
              <a:rPr lang="en-US" sz="1400"/>
              <a:t>1. cover page</a:t>
            </a:r>
          </a:p>
          <a:p>
            <a:pPr marL="45720" indent="0">
              <a:buNone/>
            </a:pPr>
            <a:r>
              <a:rPr lang="en-US" sz="1400"/>
              <a:t>2. Introduction</a:t>
            </a:r>
          </a:p>
          <a:p>
            <a:pPr marL="45720" indent="0">
              <a:buNone/>
            </a:pPr>
            <a:r>
              <a:rPr lang="en-US" sz="1400"/>
              <a:t>3. Rationale</a:t>
            </a:r>
          </a:p>
          <a:p>
            <a:pPr marL="45720" indent="0">
              <a:buNone/>
            </a:pPr>
            <a:r>
              <a:rPr lang="en-US" sz="1400"/>
              <a:t>4. Proposed method</a:t>
            </a:r>
          </a:p>
          <a:p>
            <a:pPr marL="45720" indent="0">
              <a:buNone/>
            </a:pPr>
            <a:r>
              <a:rPr lang="en-US" sz="1400"/>
              <a:t>5. Ethical Consideration</a:t>
            </a:r>
          </a:p>
          <a:p>
            <a:pPr marL="45720" indent="0">
              <a:buNone/>
            </a:pPr>
            <a:r>
              <a:rPr lang="en-US" sz="1400"/>
              <a:t>6. Research Timeline</a:t>
            </a:r>
          </a:p>
          <a:p>
            <a:pPr marL="45720" indent="0">
              <a:buNone/>
            </a:pPr>
            <a:r>
              <a:rPr lang="en-US" sz="1400"/>
              <a:t>7. Hypothesis</a:t>
            </a:r>
          </a:p>
          <a:p>
            <a:pPr marL="45720" indent="0">
              <a:buNone/>
            </a:pPr>
            <a:r>
              <a:rPr lang="en-US" sz="1400"/>
              <a:t>8. Harvard Reference List</a:t>
            </a:r>
          </a:p>
          <a:p>
            <a:r>
              <a:rPr lang="en-GB" sz="1400"/>
              <a:t>Research question which digital tool is most commonly used for collaboration at  UWTSD?</a:t>
            </a:r>
          </a:p>
        </p:txBody>
      </p:sp>
      <p:sp>
        <p:nvSpPr>
          <p:cNvPr id="3" name="TextBox 2">
            <a:extLst>
              <a:ext uri="{FF2B5EF4-FFF2-40B4-BE49-F238E27FC236}">
                <a16:creationId xmlns:a16="http://schemas.microsoft.com/office/drawing/2014/main" id="{1FD3E229-E7CF-48C6-9859-0DB7C49AB39C}"/>
              </a:ext>
            </a:extLst>
          </p:cNvPr>
          <p:cNvSpPr txBox="1"/>
          <p:nvPr/>
        </p:nvSpPr>
        <p:spPr>
          <a:xfrm>
            <a:off x="8845061" y="6041362"/>
            <a:ext cx="3059723" cy="369332"/>
          </a:xfrm>
          <a:prstGeom prst="rect">
            <a:avLst/>
          </a:prstGeom>
          <a:noFill/>
        </p:spPr>
        <p:txBody>
          <a:bodyPr wrap="square" rtlCol="0">
            <a:spAutoFit/>
          </a:bodyPr>
          <a:lstStyle/>
          <a:p>
            <a:r>
              <a:rPr lang="en-US" err="1">
                <a:solidFill>
                  <a:schemeClr val="bg1"/>
                </a:solidFill>
              </a:rPr>
              <a:t>Kadiatou</a:t>
            </a:r>
            <a:r>
              <a:rPr lang="en-US">
                <a:solidFill>
                  <a:schemeClr val="bg1"/>
                </a:solidFill>
              </a:rPr>
              <a:t> Diallo 2118524</a:t>
            </a:r>
            <a:endParaRPr lang="en-GB">
              <a:solidFill>
                <a:schemeClr val="bg1"/>
              </a:solidFill>
            </a:endParaRPr>
          </a:p>
        </p:txBody>
      </p:sp>
    </p:spTree>
    <p:extLst>
      <p:ext uri="{BB962C8B-B14F-4D97-AF65-F5344CB8AC3E}">
        <p14:creationId xmlns:p14="http://schemas.microsoft.com/office/powerpoint/2010/main" val="4225709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C6985-8D37-42C0-B6B5-452E5ACDEC96}"/>
              </a:ext>
            </a:extLst>
          </p:cNvPr>
          <p:cNvSpPr>
            <a:spLocks noGrp="1"/>
          </p:cNvSpPr>
          <p:nvPr>
            <p:ph type="title"/>
          </p:nvPr>
        </p:nvSpPr>
        <p:spPr>
          <a:xfrm>
            <a:off x="5536734" y="609600"/>
            <a:ext cx="3737268" cy="1320800"/>
          </a:xfrm>
        </p:spPr>
        <p:txBody>
          <a:bodyPr>
            <a:normAutofit/>
          </a:bodyPr>
          <a:lstStyle/>
          <a:p>
            <a:r>
              <a:rPr lang="en-US"/>
              <a:t>Rationale </a:t>
            </a:r>
            <a:endParaRPr lang="en-GB"/>
          </a:p>
        </p:txBody>
      </p:sp>
      <p:sp>
        <p:nvSpPr>
          <p:cNvPr id="3" name="Content Placeholder 2">
            <a:extLst>
              <a:ext uri="{FF2B5EF4-FFF2-40B4-BE49-F238E27FC236}">
                <a16:creationId xmlns:a16="http://schemas.microsoft.com/office/drawing/2014/main" id="{55358919-ED76-4522-A924-99B64E064122}"/>
              </a:ext>
            </a:extLst>
          </p:cNvPr>
          <p:cNvSpPr>
            <a:spLocks noGrp="1"/>
          </p:cNvSpPr>
          <p:nvPr>
            <p:ph idx="1"/>
          </p:nvPr>
        </p:nvSpPr>
        <p:spPr>
          <a:xfrm>
            <a:off x="5209563" y="2160589"/>
            <a:ext cx="4064439" cy="3880773"/>
          </a:xfrm>
        </p:spPr>
        <p:txBody>
          <a:bodyPr>
            <a:normAutofit fontScale="92500" lnSpcReduction="20000"/>
          </a:bodyPr>
          <a:lstStyle/>
          <a:p>
            <a:pPr marL="0" indent="0">
              <a:buNone/>
            </a:pPr>
            <a:endParaRPr lang="en-US"/>
          </a:p>
          <a:p>
            <a:pPr marL="0" indent="0">
              <a:buNone/>
            </a:pPr>
            <a:endParaRPr lang="en-US"/>
          </a:p>
          <a:p>
            <a:pPr marL="0" indent="0">
              <a:buNone/>
            </a:pPr>
            <a:endParaRPr lang="en-US"/>
          </a:p>
          <a:p>
            <a:pPr>
              <a:buFont typeface="Wingdings" panose="05000000000000000000" pitchFamily="2" charset="2"/>
              <a:buChar char="Ø"/>
            </a:pPr>
            <a:r>
              <a:rPr lang="en-US"/>
              <a:t>Tools commonly used for video conferencing like Skype, </a:t>
            </a:r>
            <a:r>
              <a:rPr lang="en-US" err="1"/>
              <a:t>MSTeams</a:t>
            </a:r>
            <a:r>
              <a:rPr lang="en-US"/>
              <a:t> and Zoom</a:t>
            </a:r>
          </a:p>
          <a:p>
            <a:pPr>
              <a:buFont typeface="Wingdings" panose="05000000000000000000" pitchFamily="2" charset="2"/>
              <a:buChar char="Ø"/>
            </a:pPr>
            <a:r>
              <a:rPr lang="en-US"/>
              <a:t>File sharing tools that we use are Drop </a:t>
            </a:r>
            <a:r>
              <a:rPr lang="en-US" err="1"/>
              <a:t>box,google</a:t>
            </a:r>
            <a:r>
              <a:rPr lang="en-US"/>
              <a:t> drive also One drive</a:t>
            </a:r>
          </a:p>
          <a:p>
            <a:pPr>
              <a:buFont typeface="Wingdings" panose="05000000000000000000" pitchFamily="2" charset="2"/>
              <a:buChar char="Ø"/>
            </a:pPr>
            <a:r>
              <a:rPr lang="en-US"/>
              <a:t>Finally, the last tool used is game based tool such as Kahoot and Twitch</a:t>
            </a:r>
          </a:p>
          <a:p>
            <a:pPr>
              <a:buFont typeface="Wingdings" panose="05000000000000000000" pitchFamily="2" charset="2"/>
              <a:buChar char="Ø"/>
            </a:pPr>
            <a:endParaRPr lang="en-GB"/>
          </a:p>
        </p:txBody>
      </p:sp>
      <p:pic>
        <p:nvPicPr>
          <p:cNvPr id="5" name="Picture 4" descr="Top view of a circular staircase">
            <a:extLst>
              <a:ext uri="{FF2B5EF4-FFF2-40B4-BE49-F238E27FC236}">
                <a16:creationId xmlns:a16="http://schemas.microsoft.com/office/drawing/2014/main" id="{A72CF31C-7EB2-4C41-8D92-A7F5AB169E18}"/>
              </a:ext>
            </a:extLst>
          </p:cNvPr>
          <p:cNvPicPr>
            <a:picLocks noChangeAspect="1"/>
          </p:cNvPicPr>
          <p:nvPr/>
        </p:nvPicPr>
        <p:blipFill rotWithShape="1">
          <a:blip r:embed="rId2"/>
          <a:srcRect r="47489"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 name="TextBox 3">
            <a:extLst>
              <a:ext uri="{FF2B5EF4-FFF2-40B4-BE49-F238E27FC236}">
                <a16:creationId xmlns:a16="http://schemas.microsoft.com/office/drawing/2014/main" id="{3D543B58-91CE-4825-B03E-B4C5CE4B1745}"/>
              </a:ext>
            </a:extLst>
          </p:cNvPr>
          <p:cNvSpPr txBox="1"/>
          <p:nvPr/>
        </p:nvSpPr>
        <p:spPr>
          <a:xfrm>
            <a:off x="8932985" y="6041362"/>
            <a:ext cx="3130061" cy="369332"/>
          </a:xfrm>
          <a:prstGeom prst="rect">
            <a:avLst/>
          </a:prstGeom>
          <a:noFill/>
        </p:spPr>
        <p:txBody>
          <a:bodyPr wrap="square" rtlCol="0">
            <a:spAutoFit/>
          </a:bodyPr>
          <a:lstStyle/>
          <a:p>
            <a:r>
              <a:rPr lang="en-US" err="1"/>
              <a:t>Shahanara</a:t>
            </a:r>
            <a:r>
              <a:rPr lang="en-US"/>
              <a:t> Bibi 2116667</a:t>
            </a:r>
            <a:endParaRPr lang="en-GB"/>
          </a:p>
        </p:txBody>
      </p:sp>
    </p:spTree>
    <p:extLst>
      <p:ext uri="{BB962C8B-B14F-4D97-AF65-F5344CB8AC3E}">
        <p14:creationId xmlns:p14="http://schemas.microsoft.com/office/powerpoint/2010/main" val="42877638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756D1BE-FAF9-4A44-A5A5-CE0F803A98B7}"/>
              </a:ext>
            </a:extLst>
          </p:cNvPr>
          <p:cNvSpPr txBox="1"/>
          <p:nvPr/>
        </p:nvSpPr>
        <p:spPr>
          <a:xfrm>
            <a:off x="6803755" y="2433233"/>
            <a:ext cx="3725700" cy="800219"/>
          </a:xfrm>
          <a:prstGeom prst="rect">
            <a:avLst/>
          </a:prstGeom>
          <a:noFill/>
        </p:spPr>
        <p:txBody>
          <a:bodyPr wrap="none" rtlCol="0">
            <a:spAutoFit/>
          </a:bodyPr>
          <a:lstStyle/>
          <a:p>
            <a:pPr marL="457200" indent="-457200">
              <a:buFont typeface="Arial" panose="020B0604020202020204" pitchFamily="34" charset="0"/>
              <a:buChar char="•"/>
            </a:pPr>
            <a:r>
              <a:rPr lang="en-US" sz="2800"/>
              <a:t>Game based learning</a:t>
            </a:r>
          </a:p>
          <a:p>
            <a:endParaRPr lang="en-GB"/>
          </a:p>
        </p:txBody>
      </p:sp>
      <p:sp>
        <p:nvSpPr>
          <p:cNvPr id="5" name="Content Placeholder 7">
            <a:extLst>
              <a:ext uri="{FF2B5EF4-FFF2-40B4-BE49-F238E27FC236}">
                <a16:creationId xmlns:a16="http://schemas.microsoft.com/office/drawing/2014/main" id="{253F12B4-64A8-481A-AB7F-1532B0886968}"/>
              </a:ext>
            </a:extLst>
          </p:cNvPr>
          <p:cNvSpPr txBox="1">
            <a:spLocks/>
          </p:cNvSpPr>
          <p:nvPr/>
        </p:nvSpPr>
        <p:spPr>
          <a:xfrm>
            <a:off x="1224367" y="2433233"/>
            <a:ext cx="4530670" cy="292801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lvl="3"/>
            <a:r>
              <a:rPr lang="en-US" sz="3200"/>
              <a:t>File sharing</a:t>
            </a:r>
            <a:endParaRPr lang="en-GB" sz="3200"/>
          </a:p>
        </p:txBody>
      </p:sp>
      <p:sp>
        <p:nvSpPr>
          <p:cNvPr id="6" name="TextBox 5">
            <a:extLst>
              <a:ext uri="{FF2B5EF4-FFF2-40B4-BE49-F238E27FC236}">
                <a16:creationId xmlns:a16="http://schemas.microsoft.com/office/drawing/2014/main" id="{C4B3511B-AA79-45B3-BBE4-6D004D73B0A8}"/>
              </a:ext>
            </a:extLst>
          </p:cNvPr>
          <p:cNvSpPr txBox="1"/>
          <p:nvPr/>
        </p:nvSpPr>
        <p:spPr>
          <a:xfrm>
            <a:off x="4298196" y="3714387"/>
            <a:ext cx="3595608" cy="523220"/>
          </a:xfrm>
          <a:prstGeom prst="rect">
            <a:avLst/>
          </a:prstGeom>
          <a:noFill/>
        </p:spPr>
        <p:txBody>
          <a:bodyPr wrap="square" rtlCol="0">
            <a:spAutoFit/>
          </a:bodyPr>
          <a:lstStyle/>
          <a:p>
            <a:pPr marL="457200" indent="-457200" algn="ctr">
              <a:buFont typeface="Arial" panose="020B0604020202020204" pitchFamily="34" charset="0"/>
              <a:buChar char="•"/>
            </a:pPr>
            <a:r>
              <a:rPr lang="en-US" sz="2800"/>
              <a:t>Video conferencing</a:t>
            </a:r>
            <a:endParaRPr lang="en-GB" sz="2800"/>
          </a:p>
        </p:txBody>
      </p:sp>
      <p:sp>
        <p:nvSpPr>
          <p:cNvPr id="7" name="Rectangle 6">
            <a:extLst>
              <a:ext uri="{FF2B5EF4-FFF2-40B4-BE49-F238E27FC236}">
                <a16:creationId xmlns:a16="http://schemas.microsoft.com/office/drawing/2014/main" id="{BE65E9D7-FDA5-430B-99C3-9A3EF7160C70}"/>
              </a:ext>
            </a:extLst>
          </p:cNvPr>
          <p:cNvSpPr/>
          <p:nvPr/>
        </p:nvSpPr>
        <p:spPr>
          <a:xfrm>
            <a:off x="3017749" y="469217"/>
            <a:ext cx="5474577" cy="1323439"/>
          </a:xfrm>
          <a:prstGeom prst="rect">
            <a:avLst/>
          </a:prstGeom>
          <a:noFill/>
        </p:spPr>
        <p:txBody>
          <a:bodyPr wrap="none" lIns="91440" tIns="45720" rIns="91440" bIns="45720">
            <a:spAutoFit/>
          </a:bodyPr>
          <a:lstStyle/>
          <a:p>
            <a:pPr lvl="1" algn="ctr"/>
            <a:r>
              <a:rPr lang="en-US" sz="8000" b="1" cap="none" spc="0">
                <a:ln w="0"/>
                <a:solidFill>
                  <a:schemeClr val="accent4">
                    <a:lumMod val="40000"/>
                    <a:lumOff val="60000"/>
                  </a:schemeClr>
                </a:solidFill>
                <a:effectLst>
                  <a:outerShdw blurRad="38100" dist="25400" dir="5400000" algn="ctr" rotWithShape="0">
                    <a:srgbClr val="6E747A">
                      <a:alpha val="43000"/>
                    </a:srgbClr>
                  </a:outerShdw>
                </a:effectLst>
              </a:rPr>
              <a:t>RATIONALE</a:t>
            </a:r>
            <a:endParaRPr lang="en-GB" sz="8000" b="1" cap="none" spc="0">
              <a:ln w="0"/>
              <a:solidFill>
                <a:schemeClr val="accent4">
                  <a:lumMod val="40000"/>
                  <a:lumOff val="60000"/>
                </a:schemeClr>
              </a:solidFill>
              <a:effectLst>
                <a:outerShdw blurRad="38100" dist="25400" dir="5400000" algn="ctr" rotWithShape="0">
                  <a:srgbClr val="6E747A">
                    <a:alpha val="43000"/>
                  </a:srgbClr>
                </a:outerShdw>
              </a:effectLst>
            </a:endParaRPr>
          </a:p>
        </p:txBody>
      </p:sp>
      <p:sp>
        <p:nvSpPr>
          <p:cNvPr id="8" name="TextBox 7">
            <a:extLst>
              <a:ext uri="{FF2B5EF4-FFF2-40B4-BE49-F238E27FC236}">
                <a16:creationId xmlns:a16="http://schemas.microsoft.com/office/drawing/2014/main" id="{96A3E862-2842-48D5-A2E8-50458BF08323}"/>
              </a:ext>
            </a:extLst>
          </p:cNvPr>
          <p:cNvSpPr txBox="1"/>
          <p:nvPr/>
        </p:nvSpPr>
        <p:spPr>
          <a:xfrm flipH="1">
            <a:off x="9544861" y="6268286"/>
            <a:ext cx="2647139" cy="369332"/>
          </a:xfrm>
          <a:prstGeom prst="rect">
            <a:avLst/>
          </a:prstGeom>
          <a:noFill/>
        </p:spPr>
        <p:txBody>
          <a:bodyPr wrap="square" rtlCol="0">
            <a:spAutoFit/>
          </a:bodyPr>
          <a:lstStyle/>
          <a:p>
            <a:r>
              <a:rPr lang="en-US"/>
              <a:t>Shahanara Bibi  (2116667)</a:t>
            </a:r>
            <a:endParaRPr lang="en-GB"/>
          </a:p>
        </p:txBody>
      </p:sp>
      <p:pic>
        <p:nvPicPr>
          <p:cNvPr id="9" name="Picture 2" descr="10 best file-sharing tools &amp;amp; software for Windows 10/11">
            <a:extLst>
              <a:ext uri="{FF2B5EF4-FFF2-40B4-BE49-F238E27FC236}">
                <a16:creationId xmlns:a16="http://schemas.microsoft.com/office/drawing/2014/main" id="{D333A6BB-BA32-4B4D-8E5C-2E1F1E4EA5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92" y="4413561"/>
            <a:ext cx="3342162" cy="222405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Gamification And Game-Based Learning: Two Different Things - eLearning  Industry">
            <a:extLst>
              <a:ext uri="{FF2B5EF4-FFF2-40B4-BE49-F238E27FC236}">
                <a16:creationId xmlns:a16="http://schemas.microsoft.com/office/drawing/2014/main" id="{F810522F-B200-4B76-85BB-D072262FA21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10211" y="89839"/>
            <a:ext cx="2818867" cy="2343394"/>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Tired of Video Conferencing? Research Suggests that You&amp;#39;re Right to  Question Its Effectiveness - Tepper School of Business - Carnegie Mellon  University">
            <a:extLst>
              <a:ext uri="{FF2B5EF4-FFF2-40B4-BE49-F238E27FC236}">
                <a16:creationId xmlns:a16="http://schemas.microsoft.com/office/drawing/2014/main" id="{BFD4D7C3-2F7D-4BB5-8C66-D0AB1D05918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291008" y="3714387"/>
            <a:ext cx="3725700" cy="247966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A3F53338-8C58-45CB-8015-BC6E360F19DF}"/>
              </a:ext>
            </a:extLst>
          </p:cNvPr>
          <p:cNvSpPr txBox="1"/>
          <p:nvPr/>
        </p:nvSpPr>
        <p:spPr>
          <a:xfrm>
            <a:off x="4314751" y="4255369"/>
            <a:ext cx="3350341" cy="369332"/>
          </a:xfrm>
          <a:prstGeom prst="rect">
            <a:avLst/>
          </a:prstGeom>
          <a:noFill/>
        </p:spPr>
        <p:txBody>
          <a:bodyPr wrap="none" rtlCol="0">
            <a:spAutoFit/>
          </a:bodyPr>
          <a:lstStyle/>
          <a:p>
            <a:r>
              <a:rPr lang="en-US"/>
              <a:t> Microsoft Teams, Zoom &amp; Skype  </a:t>
            </a:r>
            <a:endParaRPr lang="en-GB"/>
          </a:p>
        </p:txBody>
      </p:sp>
      <p:sp>
        <p:nvSpPr>
          <p:cNvPr id="13" name="TextBox 12">
            <a:extLst>
              <a:ext uri="{FF2B5EF4-FFF2-40B4-BE49-F238E27FC236}">
                <a16:creationId xmlns:a16="http://schemas.microsoft.com/office/drawing/2014/main" id="{A855F5D9-B6D8-48CF-B040-64177E887040}"/>
              </a:ext>
            </a:extLst>
          </p:cNvPr>
          <p:cNvSpPr txBox="1"/>
          <p:nvPr/>
        </p:nvSpPr>
        <p:spPr>
          <a:xfrm>
            <a:off x="1467322" y="3052667"/>
            <a:ext cx="3480459" cy="369332"/>
          </a:xfrm>
          <a:prstGeom prst="rect">
            <a:avLst/>
          </a:prstGeom>
          <a:noFill/>
        </p:spPr>
        <p:txBody>
          <a:bodyPr wrap="square" rtlCol="0">
            <a:spAutoFit/>
          </a:bodyPr>
          <a:lstStyle/>
          <a:p>
            <a:r>
              <a:rPr lang="en-US"/>
              <a:t>Google drive, One drive &amp; Dropbox</a:t>
            </a:r>
            <a:endParaRPr lang="en-GB"/>
          </a:p>
        </p:txBody>
      </p:sp>
      <p:sp>
        <p:nvSpPr>
          <p:cNvPr id="14" name="TextBox 13">
            <a:extLst>
              <a:ext uri="{FF2B5EF4-FFF2-40B4-BE49-F238E27FC236}">
                <a16:creationId xmlns:a16="http://schemas.microsoft.com/office/drawing/2014/main" id="{C562198B-268E-4698-9F1C-E39C97EDD630}"/>
              </a:ext>
            </a:extLst>
          </p:cNvPr>
          <p:cNvSpPr txBox="1"/>
          <p:nvPr/>
        </p:nvSpPr>
        <p:spPr>
          <a:xfrm>
            <a:off x="7402882" y="3052667"/>
            <a:ext cx="1731243" cy="369332"/>
          </a:xfrm>
          <a:prstGeom prst="rect">
            <a:avLst/>
          </a:prstGeom>
          <a:noFill/>
        </p:spPr>
        <p:txBody>
          <a:bodyPr wrap="none" rtlCol="0">
            <a:spAutoFit/>
          </a:bodyPr>
          <a:lstStyle/>
          <a:p>
            <a:r>
              <a:rPr lang="en-US"/>
              <a:t>Kahoot &amp; Twitch</a:t>
            </a:r>
            <a:endParaRPr lang="en-GB"/>
          </a:p>
        </p:txBody>
      </p:sp>
    </p:spTree>
    <p:extLst>
      <p:ext uri="{BB962C8B-B14F-4D97-AF65-F5344CB8AC3E}">
        <p14:creationId xmlns:p14="http://schemas.microsoft.com/office/powerpoint/2010/main" val="3879851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oup of people looking at a computer&#10;&#10;Description automatically generated with medium confidence">
            <a:extLst>
              <a:ext uri="{FF2B5EF4-FFF2-40B4-BE49-F238E27FC236}">
                <a16:creationId xmlns:a16="http://schemas.microsoft.com/office/drawing/2014/main" id="{4FE2A8CC-01F1-4150-AB2D-871A46D45B50}"/>
              </a:ext>
            </a:extLst>
          </p:cNvPr>
          <p:cNvPicPr>
            <a:picLocks noChangeAspect="1"/>
          </p:cNvPicPr>
          <p:nvPr/>
        </p:nvPicPr>
        <p:blipFill rotWithShape="1">
          <a:blip r:embed="rId2"/>
          <a:srcRect l="23150" r="1909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C9848BC-498A-4F01-A3E6-9A165F751CB3}"/>
              </a:ext>
            </a:extLst>
          </p:cNvPr>
          <p:cNvSpPr>
            <a:spLocks noGrp="1"/>
          </p:cNvSpPr>
          <p:nvPr>
            <p:ph type="title"/>
          </p:nvPr>
        </p:nvSpPr>
        <p:spPr>
          <a:xfrm>
            <a:off x="677333" y="609600"/>
            <a:ext cx="5146411" cy="1550988"/>
          </a:xfrm>
        </p:spPr>
        <p:txBody>
          <a:bodyPr vert="horz" lIns="91440" tIns="45720" rIns="91440" bIns="45720" rtlCol="0" anchor="t">
            <a:normAutofit/>
          </a:bodyPr>
          <a:lstStyle/>
          <a:p>
            <a:r>
              <a:rPr lang="en-US"/>
              <a:t>Proposed Methods </a:t>
            </a:r>
          </a:p>
        </p:txBody>
      </p:sp>
      <p:sp>
        <p:nvSpPr>
          <p:cNvPr id="7" name="TextBox 6">
            <a:extLst>
              <a:ext uri="{FF2B5EF4-FFF2-40B4-BE49-F238E27FC236}">
                <a16:creationId xmlns:a16="http://schemas.microsoft.com/office/drawing/2014/main" id="{69B9F9CA-C790-490C-8D9B-C150025D0825}"/>
              </a:ext>
            </a:extLst>
          </p:cNvPr>
          <p:cNvSpPr txBox="1"/>
          <p:nvPr/>
        </p:nvSpPr>
        <p:spPr>
          <a:xfrm>
            <a:off x="677334" y="2160589"/>
            <a:ext cx="3851122" cy="3880773"/>
          </a:xfrm>
          <a:prstGeom prst="rect">
            <a:avLst/>
          </a:prstGeom>
        </p:spPr>
        <p:txBody>
          <a:bodyPr vert="horz" lIns="91440" tIns="45720" rIns="91440" bIns="45720" rtlCol="0">
            <a:normAutofit/>
          </a:bodyPr>
          <a:lstStyle/>
          <a:p>
            <a:pPr marL="342900" indent="-342900">
              <a:spcBef>
                <a:spcPts val="1000"/>
              </a:spcBef>
              <a:buClr>
                <a:schemeClr val="accent1"/>
              </a:buClr>
              <a:buSzPct val="80000"/>
              <a:buFont typeface="Wingdings 3" charset="2"/>
              <a:buChar char=""/>
            </a:pPr>
            <a:r>
              <a:rPr lang="en-US">
                <a:solidFill>
                  <a:schemeClr val="tx1">
                    <a:lumMod val="75000"/>
                    <a:lumOff val="25000"/>
                  </a:schemeClr>
                </a:solidFill>
              </a:rPr>
              <a:t>to represent the tool which is the most used at UWTSD</a:t>
            </a:r>
          </a:p>
          <a:p>
            <a:pPr marL="342900" indent="-342900">
              <a:spcBef>
                <a:spcPts val="1000"/>
              </a:spcBef>
              <a:buClr>
                <a:schemeClr val="accent1"/>
              </a:buClr>
              <a:buSzPct val="80000"/>
              <a:buFont typeface="Wingdings 3" charset="2"/>
              <a:buChar char=""/>
            </a:pPr>
            <a:r>
              <a:rPr lang="en-US">
                <a:solidFill>
                  <a:schemeClr val="tx1">
                    <a:lumMod val="75000"/>
                    <a:lumOff val="25000"/>
                  </a:schemeClr>
                </a:solidFill>
              </a:rPr>
              <a:t> to show how this tool it facilitates studying in university</a:t>
            </a:r>
          </a:p>
          <a:p>
            <a:pPr marL="342900" indent="-342900">
              <a:spcBef>
                <a:spcPts val="1000"/>
              </a:spcBef>
              <a:buClr>
                <a:schemeClr val="accent1"/>
              </a:buClr>
              <a:buSzPct val="80000"/>
              <a:buFont typeface="Wingdings 3" charset="2"/>
              <a:buChar char=""/>
            </a:pPr>
            <a:r>
              <a:rPr lang="en-US">
                <a:solidFill>
                  <a:schemeClr val="tx1">
                    <a:lumMod val="75000"/>
                    <a:lumOff val="25000"/>
                  </a:schemeClr>
                </a:solidFill>
              </a:rPr>
              <a:t>who this tool useful for students face to face or online, also to show how this enable students to have access to all the resources needed. </a:t>
            </a:r>
          </a:p>
        </p:txBody>
      </p:sp>
      <p:sp>
        <p:nvSpPr>
          <p:cNvPr id="3" name="TextBox 2">
            <a:extLst>
              <a:ext uri="{FF2B5EF4-FFF2-40B4-BE49-F238E27FC236}">
                <a16:creationId xmlns:a16="http://schemas.microsoft.com/office/drawing/2014/main" id="{EA620E51-37C0-4813-8267-034485B5B85D}"/>
              </a:ext>
            </a:extLst>
          </p:cNvPr>
          <p:cNvSpPr txBox="1"/>
          <p:nvPr/>
        </p:nvSpPr>
        <p:spPr>
          <a:xfrm>
            <a:off x="8932333" y="6128238"/>
            <a:ext cx="2866944" cy="369332"/>
          </a:xfrm>
          <a:prstGeom prst="rect">
            <a:avLst/>
          </a:prstGeom>
          <a:noFill/>
        </p:spPr>
        <p:txBody>
          <a:bodyPr wrap="square" rtlCol="0">
            <a:spAutoFit/>
          </a:bodyPr>
          <a:lstStyle/>
          <a:p>
            <a:r>
              <a:rPr lang="en-US" err="1"/>
              <a:t>Hanim</a:t>
            </a:r>
            <a:r>
              <a:rPr lang="en-US"/>
              <a:t> Slim 1914720</a:t>
            </a:r>
            <a:endParaRPr lang="en-GB"/>
          </a:p>
        </p:txBody>
      </p:sp>
    </p:spTree>
    <p:extLst>
      <p:ext uri="{BB962C8B-B14F-4D97-AF65-F5344CB8AC3E}">
        <p14:creationId xmlns:p14="http://schemas.microsoft.com/office/powerpoint/2010/main" val="2508168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Icon&#10;&#10;Description automatically generated">
            <a:extLst>
              <a:ext uri="{FF2B5EF4-FFF2-40B4-BE49-F238E27FC236}">
                <a16:creationId xmlns:a16="http://schemas.microsoft.com/office/drawing/2014/main" id="{57602D17-CD5D-45F3-A859-975365D3D51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0"/>
            <a:ext cx="12192000" cy="6951784"/>
          </a:xfrm>
          <a:prstGeom prst="rect">
            <a:avLst/>
          </a:prstGeom>
        </p:spPr>
      </p:pic>
      <p:sp>
        <p:nvSpPr>
          <p:cNvPr id="2" name="Title 1">
            <a:extLst>
              <a:ext uri="{FF2B5EF4-FFF2-40B4-BE49-F238E27FC236}">
                <a16:creationId xmlns:a16="http://schemas.microsoft.com/office/drawing/2014/main" id="{40F47329-9492-49D0-B169-E18CF750E364}"/>
              </a:ext>
            </a:extLst>
          </p:cNvPr>
          <p:cNvSpPr>
            <a:spLocks noGrp="1"/>
          </p:cNvSpPr>
          <p:nvPr>
            <p:ph type="title"/>
          </p:nvPr>
        </p:nvSpPr>
        <p:spPr>
          <a:xfrm>
            <a:off x="0" y="108427"/>
            <a:ext cx="5750361" cy="761150"/>
          </a:xfrm>
        </p:spPr>
        <p:txBody>
          <a:bodyPr>
            <a:normAutofit fontScale="90000"/>
          </a:bodyPr>
          <a:lstStyle/>
          <a:p>
            <a:r>
              <a:rPr lang="en-US"/>
              <a:t>Questions asked to students</a:t>
            </a:r>
            <a:endParaRPr lang="en-GB"/>
          </a:p>
        </p:txBody>
      </p:sp>
      <p:sp>
        <p:nvSpPr>
          <p:cNvPr id="3" name="Content Placeholder 2">
            <a:extLst>
              <a:ext uri="{FF2B5EF4-FFF2-40B4-BE49-F238E27FC236}">
                <a16:creationId xmlns:a16="http://schemas.microsoft.com/office/drawing/2014/main" id="{C420602B-BB9D-41C3-971B-06955D9A4A53}"/>
              </a:ext>
            </a:extLst>
          </p:cNvPr>
          <p:cNvSpPr>
            <a:spLocks noGrp="1"/>
          </p:cNvSpPr>
          <p:nvPr>
            <p:ph idx="1"/>
          </p:nvPr>
        </p:nvSpPr>
        <p:spPr>
          <a:xfrm>
            <a:off x="0" y="869577"/>
            <a:ext cx="7713631" cy="2303079"/>
          </a:xfrm>
        </p:spPr>
        <p:txBody>
          <a:bodyPr>
            <a:normAutofit fontScale="92500" lnSpcReduction="10000"/>
          </a:bodyPr>
          <a:lstStyle/>
          <a:p>
            <a:r>
              <a:rPr lang="en-US"/>
              <a:t>How is file sharing tools useful for students at UWTSD?</a:t>
            </a:r>
          </a:p>
          <a:p>
            <a:r>
              <a:rPr lang="en-US"/>
              <a:t>Who does video conferencing most benefit?</a:t>
            </a:r>
          </a:p>
          <a:p>
            <a:r>
              <a:rPr lang="en-US"/>
              <a:t>Why is game-based tools effective at making students learn?</a:t>
            </a:r>
          </a:p>
          <a:p>
            <a:r>
              <a:rPr lang="en-US"/>
              <a:t>When would a student most need video conferencing?</a:t>
            </a:r>
          </a:p>
          <a:p>
            <a:r>
              <a:rPr lang="en-US"/>
              <a:t>What are the consequences for pupils who do not have access to file-sharing software versus students who do?</a:t>
            </a:r>
          </a:p>
          <a:p>
            <a:pPr marL="0" indent="0">
              <a:buNone/>
            </a:pPr>
            <a:endParaRPr lang="en-US"/>
          </a:p>
        </p:txBody>
      </p:sp>
      <p:sp>
        <p:nvSpPr>
          <p:cNvPr id="4" name="TextBox 3">
            <a:extLst>
              <a:ext uri="{FF2B5EF4-FFF2-40B4-BE49-F238E27FC236}">
                <a16:creationId xmlns:a16="http://schemas.microsoft.com/office/drawing/2014/main" id="{44421D7C-FEF1-452B-93B8-DF69E15314F8}"/>
              </a:ext>
            </a:extLst>
          </p:cNvPr>
          <p:cNvSpPr txBox="1"/>
          <p:nvPr/>
        </p:nvSpPr>
        <p:spPr>
          <a:xfrm>
            <a:off x="91027" y="3136612"/>
            <a:ext cx="5448128" cy="584775"/>
          </a:xfrm>
          <a:prstGeom prst="rect">
            <a:avLst/>
          </a:prstGeom>
          <a:noFill/>
        </p:spPr>
        <p:txBody>
          <a:bodyPr wrap="square" rtlCol="0">
            <a:spAutoFit/>
          </a:bodyPr>
          <a:lstStyle/>
          <a:p>
            <a:r>
              <a:rPr lang="en-US" sz="3200">
                <a:solidFill>
                  <a:srgbClr val="92D050"/>
                </a:solidFill>
              </a:rPr>
              <a:t>Questions asked to lecturers</a:t>
            </a:r>
            <a:endParaRPr lang="en-GB" sz="3200">
              <a:solidFill>
                <a:srgbClr val="92D050"/>
              </a:solidFill>
            </a:endParaRPr>
          </a:p>
        </p:txBody>
      </p:sp>
      <p:sp>
        <p:nvSpPr>
          <p:cNvPr id="5" name="TextBox 4">
            <a:extLst>
              <a:ext uri="{FF2B5EF4-FFF2-40B4-BE49-F238E27FC236}">
                <a16:creationId xmlns:a16="http://schemas.microsoft.com/office/drawing/2014/main" id="{EA20DBB8-10AF-4939-8AD6-ABB8507AD510}"/>
              </a:ext>
            </a:extLst>
          </p:cNvPr>
          <p:cNvSpPr txBox="1"/>
          <p:nvPr/>
        </p:nvSpPr>
        <p:spPr>
          <a:xfrm>
            <a:off x="91027" y="3730675"/>
            <a:ext cx="7555369" cy="923330"/>
          </a:xfrm>
          <a:prstGeom prst="rect">
            <a:avLst/>
          </a:prstGeom>
          <a:noFill/>
        </p:spPr>
        <p:txBody>
          <a:bodyPr wrap="square" rtlCol="0">
            <a:spAutoFit/>
          </a:bodyPr>
          <a:lstStyle/>
          <a:p>
            <a:pPr marL="285750" indent="-285750">
              <a:buClr>
                <a:schemeClr val="accent1"/>
              </a:buClr>
              <a:buFont typeface="Wingdings" panose="05000000000000000000" pitchFamily="2" charset="2"/>
              <a:buChar char="Ø"/>
            </a:pPr>
            <a:r>
              <a:rPr lang="en-US"/>
              <a:t>Is it simpler to teach in front of a class or through teams?</a:t>
            </a:r>
          </a:p>
          <a:p>
            <a:pPr marL="285750" indent="-285750">
              <a:buClr>
                <a:schemeClr val="accent1"/>
              </a:buClr>
              <a:buFont typeface="Wingdings" panose="05000000000000000000" pitchFamily="2" charset="2"/>
              <a:buChar char="Ø"/>
            </a:pPr>
            <a:r>
              <a:rPr lang="en-US"/>
              <a:t>Has file sharing tools allowed a lecturer to save time?</a:t>
            </a:r>
          </a:p>
          <a:p>
            <a:pPr marL="285750" indent="-285750">
              <a:buClr>
                <a:schemeClr val="accent1"/>
              </a:buClr>
              <a:buFont typeface="Wingdings" panose="05000000000000000000" pitchFamily="2" charset="2"/>
              <a:buChar char="Ø"/>
            </a:pPr>
            <a:r>
              <a:rPr lang="en-US"/>
              <a:t>Why do you think a game-based tool helps your students?</a:t>
            </a:r>
            <a:endParaRPr lang="en-GB"/>
          </a:p>
        </p:txBody>
      </p:sp>
      <p:sp>
        <p:nvSpPr>
          <p:cNvPr id="8" name="TextBox 7">
            <a:extLst>
              <a:ext uri="{FF2B5EF4-FFF2-40B4-BE49-F238E27FC236}">
                <a16:creationId xmlns:a16="http://schemas.microsoft.com/office/drawing/2014/main" id="{3D84116B-42E4-4D2C-B850-ED442F3F502A}"/>
              </a:ext>
            </a:extLst>
          </p:cNvPr>
          <p:cNvSpPr txBox="1"/>
          <p:nvPr/>
        </p:nvSpPr>
        <p:spPr>
          <a:xfrm>
            <a:off x="369593" y="6662112"/>
            <a:ext cx="10960983" cy="230832"/>
          </a:xfrm>
          <a:prstGeom prst="rect">
            <a:avLst/>
          </a:prstGeom>
          <a:noFill/>
        </p:spPr>
        <p:txBody>
          <a:bodyPr wrap="square" rtlCol="0">
            <a:spAutoFit/>
          </a:bodyPr>
          <a:lstStyle/>
          <a:p>
            <a:r>
              <a:rPr lang="en-GB" sz="900">
                <a:hlinkClick r:id="rId3" tooltip="http://www.justintarte.com/2011/12/top-10-questions-to-ask-yourself-in.html"/>
              </a:rPr>
              <a:t>This Photo</a:t>
            </a:r>
            <a:r>
              <a:rPr lang="en-GB" sz="900"/>
              <a:t> by Unknown Author is licensed under </a:t>
            </a:r>
            <a:r>
              <a:rPr lang="en-GB" sz="900">
                <a:hlinkClick r:id="rId4" tooltip="https://creativecommons.org/licenses/by/3.0/"/>
              </a:rPr>
              <a:t>CC BY</a:t>
            </a:r>
            <a:endParaRPr lang="en-GB" sz="900"/>
          </a:p>
        </p:txBody>
      </p:sp>
      <p:sp>
        <p:nvSpPr>
          <p:cNvPr id="6" name="TextBox 5">
            <a:extLst>
              <a:ext uri="{FF2B5EF4-FFF2-40B4-BE49-F238E27FC236}">
                <a16:creationId xmlns:a16="http://schemas.microsoft.com/office/drawing/2014/main" id="{FA941A7A-73AA-4907-8D00-97229D4F5E23}"/>
              </a:ext>
            </a:extLst>
          </p:cNvPr>
          <p:cNvSpPr txBox="1"/>
          <p:nvPr/>
        </p:nvSpPr>
        <p:spPr>
          <a:xfrm>
            <a:off x="9440230" y="6011708"/>
            <a:ext cx="2570062" cy="369332"/>
          </a:xfrm>
          <a:prstGeom prst="rect">
            <a:avLst/>
          </a:prstGeom>
          <a:noFill/>
        </p:spPr>
        <p:txBody>
          <a:bodyPr wrap="square" rtlCol="0">
            <a:spAutoFit/>
          </a:bodyPr>
          <a:lstStyle/>
          <a:p>
            <a:r>
              <a:rPr lang="en-US" err="1"/>
              <a:t>Hanim</a:t>
            </a:r>
            <a:r>
              <a:rPr lang="en-US"/>
              <a:t> Slim 1914720</a:t>
            </a:r>
            <a:endParaRPr lang="en-GB"/>
          </a:p>
        </p:txBody>
      </p:sp>
    </p:spTree>
    <p:extLst>
      <p:ext uri="{BB962C8B-B14F-4D97-AF65-F5344CB8AC3E}">
        <p14:creationId xmlns:p14="http://schemas.microsoft.com/office/powerpoint/2010/main" val="1049045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olo journey">
            <a:extLst>
              <a:ext uri="{FF2B5EF4-FFF2-40B4-BE49-F238E27FC236}">
                <a16:creationId xmlns:a16="http://schemas.microsoft.com/office/drawing/2014/main" id="{103196EB-8B67-4259-8F43-2D0B0F9594BB}"/>
              </a:ext>
            </a:extLst>
          </p:cNvPr>
          <p:cNvPicPr>
            <a:picLocks noChangeAspect="1"/>
          </p:cNvPicPr>
          <p:nvPr/>
        </p:nvPicPr>
        <p:blipFill rotWithShape="1">
          <a:blip r:embed="rId2"/>
          <a:srcRect l="21620" r="12789"/>
          <a:stretch/>
        </p:blipFill>
        <p:spPr>
          <a:xfrm>
            <a:off x="6194368" y="10"/>
            <a:ext cx="5997632" cy="6857990"/>
          </a:xfrm>
          <a:custGeom>
            <a:avLst/>
            <a:gdLst/>
            <a:ahLst/>
            <a:cxnLst/>
            <a:rect l="l" t="t" r="r" b="b"/>
            <a:pathLst>
              <a:path w="5997632" h="6858000">
                <a:moveTo>
                  <a:pt x="0" y="0"/>
                </a:moveTo>
                <a:lnTo>
                  <a:pt x="5997632" y="0"/>
                </a:lnTo>
                <a:lnTo>
                  <a:pt x="5997632" y="6858000"/>
                </a:lnTo>
                <a:lnTo>
                  <a:pt x="3178693" y="6858000"/>
                </a:lnTo>
                <a:close/>
              </a:path>
            </a:pathLst>
          </a:custGeom>
        </p:spPr>
      </p:pic>
      <p:pic>
        <p:nvPicPr>
          <p:cNvPr id="10" name="Picture 9">
            <a:extLst>
              <a:ext uri="{FF2B5EF4-FFF2-40B4-BE49-F238E27FC236}">
                <a16:creationId xmlns:a16="http://schemas.microsoft.com/office/drawing/2014/main" id="{4DFDA481-F349-42B3-A762-89764C95806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4765"/>
          <a:stretch/>
        </p:blipFill>
        <p:spPr>
          <a:xfrm>
            <a:off x="-1" y="10"/>
            <a:ext cx="9141744" cy="6857990"/>
          </a:xfrm>
          <a:custGeom>
            <a:avLst/>
            <a:gdLst/>
            <a:ahLst/>
            <a:cxnLst/>
            <a:rect l="l" t="t" r="r" b="b"/>
            <a:pathLst>
              <a:path w="9141744" h="6863485">
                <a:moveTo>
                  <a:pt x="0" y="0"/>
                </a:moveTo>
                <a:lnTo>
                  <a:pt x="5963051" y="0"/>
                </a:lnTo>
                <a:lnTo>
                  <a:pt x="9141744" y="6863485"/>
                </a:lnTo>
                <a:lnTo>
                  <a:pt x="0" y="6863485"/>
                </a:lnTo>
                <a:lnTo>
                  <a:pt x="0" y="0"/>
                </a:lnTo>
                <a:close/>
              </a:path>
            </a:pathLst>
          </a:custGeom>
        </p:spPr>
      </p:pic>
      <p:sp>
        <p:nvSpPr>
          <p:cNvPr id="2" name="Title 1">
            <a:extLst>
              <a:ext uri="{FF2B5EF4-FFF2-40B4-BE49-F238E27FC236}">
                <a16:creationId xmlns:a16="http://schemas.microsoft.com/office/drawing/2014/main" id="{D523E45E-1194-41CD-A6D0-2604B2CCE19D}"/>
              </a:ext>
            </a:extLst>
          </p:cNvPr>
          <p:cNvSpPr>
            <a:spLocks noGrp="1"/>
          </p:cNvSpPr>
          <p:nvPr>
            <p:ph type="title"/>
          </p:nvPr>
        </p:nvSpPr>
        <p:spPr>
          <a:xfrm>
            <a:off x="618064" y="2093887"/>
            <a:ext cx="4193810" cy="880985"/>
          </a:xfrm>
        </p:spPr>
        <p:txBody>
          <a:bodyPr anchor="ctr">
            <a:normAutofit/>
          </a:bodyPr>
          <a:lstStyle/>
          <a:p>
            <a:r>
              <a:rPr lang="en-US" sz="2800"/>
              <a:t>Ethical considerations </a:t>
            </a:r>
            <a:endParaRPr lang="en-GB" sz="2800"/>
          </a:p>
        </p:txBody>
      </p:sp>
      <p:sp>
        <p:nvSpPr>
          <p:cNvPr id="3" name="Content Placeholder 2">
            <a:extLst>
              <a:ext uri="{FF2B5EF4-FFF2-40B4-BE49-F238E27FC236}">
                <a16:creationId xmlns:a16="http://schemas.microsoft.com/office/drawing/2014/main" id="{83A5482E-EFCC-4AF5-9112-9946CC358A5A}"/>
              </a:ext>
            </a:extLst>
          </p:cNvPr>
          <p:cNvSpPr>
            <a:spLocks noGrp="1"/>
          </p:cNvSpPr>
          <p:nvPr>
            <p:ph idx="1"/>
          </p:nvPr>
        </p:nvSpPr>
        <p:spPr>
          <a:xfrm>
            <a:off x="618064" y="2984423"/>
            <a:ext cx="4620544" cy="1873327"/>
          </a:xfrm>
        </p:spPr>
        <p:txBody>
          <a:bodyPr>
            <a:normAutofit fontScale="92500" lnSpcReduction="10000"/>
          </a:bodyPr>
          <a:lstStyle/>
          <a:p>
            <a:pPr>
              <a:lnSpc>
                <a:spcPct val="90000"/>
              </a:lnSpc>
            </a:pPr>
            <a:r>
              <a:rPr lang="en-US" sz="1200"/>
              <a:t>Integrity, fairness and open minded</a:t>
            </a:r>
          </a:p>
          <a:p>
            <a:pPr>
              <a:lnSpc>
                <a:spcPct val="90000"/>
              </a:lnSpc>
            </a:pPr>
            <a:r>
              <a:rPr lang="en-US" sz="1200"/>
              <a:t>Respect for others</a:t>
            </a:r>
          </a:p>
          <a:p>
            <a:pPr>
              <a:lnSpc>
                <a:spcPct val="90000"/>
              </a:lnSpc>
            </a:pPr>
            <a:r>
              <a:rPr lang="en-US" sz="1200"/>
              <a:t>Avoidance of harm</a:t>
            </a:r>
          </a:p>
          <a:p>
            <a:pPr>
              <a:lnSpc>
                <a:spcPct val="90000"/>
              </a:lnSpc>
            </a:pPr>
            <a:r>
              <a:rPr lang="en-US" sz="1200"/>
              <a:t>Privacy of those taking part</a:t>
            </a:r>
          </a:p>
          <a:p>
            <a:pPr>
              <a:lnSpc>
                <a:spcPct val="90000"/>
              </a:lnSpc>
            </a:pPr>
            <a:r>
              <a:rPr lang="en-US" sz="1200"/>
              <a:t>Voluntary nature of participation and right to withdraw</a:t>
            </a:r>
          </a:p>
          <a:p>
            <a:pPr>
              <a:lnSpc>
                <a:spcPct val="90000"/>
              </a:lnSpc>
            </a:pPr>
            <a:r>
              <a:rPr lang="en-US" sz="1200"/>
              <a:t>Informed consent of those taking part</a:t>
            </a:r>
          </a:p>
          <a:p>
            <a:pPr>
              <a:lnSpc>
                <a:spcPct val="90000"/>
              </a:lnSpc>
            </a:pPr>
            <a:endParaRPr lang="en-GB" sz="1200"/>
          </a:p>
        </p:txBody>
      </p:sp>
      <p:pic>
        <p:nvPicPr>
          <p:cNvPr id="6" name="Picture 5" descr="Icon&#10;&#10;Description automatically generated">
            <a:extLst>
              <a:ext uri="{FF2B5EF4-FFF2-40B4-BE49-F238E27FC236}">
                <a16:creationId xmlns:a16="http://schemas.microsoft.com/office/drawing/2014/main" id="{59CC1220-1416-4522-861D-C3921A99197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V="1">
            <a:off x="-10068206" y="6858000"/>
            <a:ext cx="18189182" cy="22871646"/>
          </a:xfrm>
          <a:prstGeom prst="rect">
            <a:avLst/>
          </a:prstGeom>
        </p:spPr>
      </p:pic>
      <p:sp>
        <p:nvSpPr>
          <p:cNvPr id="7" name="TextBox 6">
            <a:extLst>
              <a:ext uri="{FF2B5EF4-FFF2-40B4-BE49-F238E27FC236}">
                <a16:creationId xmlns:a16="http://schemas.microsoft.com/office/drawing/2014/main" id="{168352DD-0034-4866-81E0-A5AB5B7A944F}"/>
              </a:ext>
            </a:extLst>
          </p:cNvPr>
          <p:cNvSpPr txBox="1"/>
          <p:nvPr/>
        </p:nvSpPr>
        <p:spPr>
          <a:xfrm flipV="1">
            <a:off x="5805576" y="7088832"/>
            <a:ext cx="2315399" cy="369332"/>
          </a:xfrm>
          <a:prstGeom prst="rect">
            <a:avLst/>
          </a:prstGeom>
          <a:noFill/>
        </p:spPr>
        <p:txBody>
          <a:bodyPr wrap="square" rtlCol="0">
            <a:spAutoFit/>
          </a:bodyPr>
          <a:lstStyle/>
          <a:p>
            <a:pPr>
              <a:spcAft>
                <a:spcPts val="600"/>
              </a:spcAft>
            </a:pPr>
            <a:r>
              <a:rPr lang="en-GB" sz="900">
                <a:hlinkClick r:id="rId6" tooltip="http://pngimg.com/download/25694"/>
              </a:rPr>
              <a:t>This Photo</a:t>
            </a:r>
            <a:r>
              <a:rPr lang="en-GB" sz="900"/>
              <a:t> by Unknown Author is licensed under </a:t>
            </a:r>
            <a:r>
              <a:rPr lang="en-GB" sz="900">
                <a:hlinkClick r:id="rId7" tooltip="https://creativecommons.org/licenses/by-nc/3.0/"/>
              </a:rPr>
              <a:t>CC BY-NC</a:t>
            </a:r>
            <a:endParaRPr lang="en-GB" sz="900"/>
          </a:p>
        </p:txBody>
      </p:sp>
      <p:sp>
        <p:nvSpPr>
          <p:cNvPr id="12" name="TextBox 11">
            <a:extLst>
              <a:ext uri="{FF2B5EF4-FFF2-40B4-BE49-F238E27FC236}">
                <a16:creationId xmlns:a16="http://schemas.microsoft.com/office/drawing/2014/main" id="{351FCC63-FCF5-4064-8E86-019C8CA39D76}"/>
              </a:ext>
            </a:extLst>
          </p:cNvPr>
          <p:cNvSpPr txBox="1"/>
          <p:nvPr/>
        </p:nvSpPr>
        <p:spPr>
          <a:xfrm>
            <a:off x="9505047" y="6657945"/>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tribework.blogspot.com/2012/02/fruits-of-trust-intimacy-and-fairnes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4" name="TextBox 3">
            <a:extLst>
              <a:ext uri="{FF2B5EF4-FFF2-40B4-BE49-F238E27FC236}">
                <a16:creationId xmlns:a16="http://schemas.microsoft.com/office/drawing/2014/main" id="{E9C17B59-8733-4201-B3A8-A7E6D3AB98AF}"/>
              </a:ext>
            </a:extLst>
          </p:cNvPr>
          <p:cNvSpPr txBox="1"/>
          <p:nvPr/>
        </p:nvSpPr>
        <p:spPr>
          <a:xfrm>
            <a:off x="9141743" y="5965794"/>
            <a:ext cx="2843111" cy="369332"/>
          </a:xfrm>
          <a:prstGeom prst="rect">
            <a:avLst/>
          </a:prstGeom>
          <a:noFill/>
        </p:spPr>
        <p:txBody>
          <a:bodyPr wrap="square" rtlCol="0">
            <a:spAutoFit/>
          </a:bodyPr>
          <a:lstStyle/>
          <a:p>
            <a:r>
              <a:rPr lang="en-US"/>
              <a:t>Roxanne Finn 2121653</a:t>
            </a:r>
            <a:endParaRPr lang="en-GB"/>
          </a:p>
        </p:txBody>
      </p:sp>
    </p:spTree>
    <p:extLst>
      <p:ext uri="{BB962C8B-B14F-4D97-AF65-F5344CB8AC3E}">
        <p14:creationId xmlns:p14="http://schemas.microsoft.com/office/powerpoint/2010/main" val="382925769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1E428-F937-4C75-BFA9-B5DDBE074CC4}"/>
              </a:ext>
            </a:extLst>
          </p:cNvPr>
          <p:cNvSpPr>
            <a:spLocks noGrp="1"/>
          </p:cNvSpPr>
          <p:nvPr>
            <p:ph type="title"/>
          </p:nvPr>
        </p:nvSpPr>
        <p:spPr>
          <a:xfrm>
            <a:off x="4437696" y="78892"/>
            <a:ext cx="4187558" cy="685800"/>
          </a:xfrm>
        </p:spPr>
        <p:txBody>
          <a:bodyPr>
            <a:normAutofit fontScale="90000"/>
          </a:bodyPr>
          <a:lstStyle/>
          <a:p>
            <a:r>
              <a:rPr lang="en-US"/>
              <a:t>Research timeline</a:t>
            </a:r>
            <a:endParaRPr lang="en-GB"/>
          </a:p>
        </p:txBody>
      </p:sp>
      <p:sp>
        <p:nvSpPr>
          <p:cNvPr id="3" name="Content Placeholder 2">
            <a:extLst>
              <a:ext uri="{FF2B5EF4-FFF2-40B4-BE49-F238E27FC236}">
                <a16:creationId xmlns:a16="http://schemas.microsoft.com/office/drawing/2014/main" id="{F80887BA-A5D1-4ECE-8856-1E8F1EA424F8}"/>
              </a:ext>
            </a:extLst>
          </p:cNvPr>
          <p:cNvSpPr>
            <a:spLocks noGrp="1"/>
          </p:cNvSpPr>
          <p:nvPr>
            <p:ph idx="1"/>
          </p:nvPr>
        </p:nvSpPr>
        <p:spPr>
          <a:xfrm>
            <a:off x="5209563" y="2160589"/>
            <a:ext cx="4064439" cy="3880773"/>
          </a:xfrm>
        </p:spPr>
        <p:txBody>
          <a:bodyPr>
            <a:normAutofit fontScale="92500"/>
          </a:bodyPr>
          <a:lstStyle/>
          <a:p>
            <a:r>
              <a:rPr lang="en-US"/>
              <a:t>A research timeline helps to show when you</a:t>
            </a:r>
          </a:p>
          <a:p>
            <a:r>
              <a:rPr lang="en-US"/>
              <a:t>plan to conduct your data collection, analysis and</a:t>
            </a:r>
          </a:p>
          <a:p>
            <a:r>
              <a:rPr lang="en-US"/>
              <a:t>final report write-up.</a:t>
            </a:r>
          </a:p>
          <a:p>
            <a:r>
              <a:rPr lang="en-US"/>
              <a:t>State what is planned for each of the final weeks.</a:t>
            </a:r>
          </a:p>
          <a:p>
            <a:r>
              <a:rPr lang="en-US"/>
              <a:t>Develop this timeline as a group.</a:t>
            </a:r>
          </a:p>
          <a:p>
            <a:r>
              <a:rPr lang="en-US"/>
              <a:t>Clearly state the name of student presenting</a:t>
            </a:r>
            <a:endParaRPr lang="en-GB"/>
          </a:p>
        </p:txBody>
      </p:sp>
      <p:pic>
        <p:nvPicPr>
          <p:cNvPr id="5" name="Picture 4" descr="Pipette adding DNA sample to a petri dish">
            <a:extLst>
              <a:ext uri="{FF2B5EF4-FFF2-40B4-BE49-F238E27FC236}">
                <a16:creationId xmlns:a16="http://schemas.microsoft.com/office/drawing/2014/main" id="{3F2A0750-69C4-463C-86AF-81F14B5F9A95}"/>
              </a:ext>
            </a:extLst>
          </p:cNvPr>
          <p:cNvPicPr>
            <a:picLocks noChangeAspect="1"/>
          </p:cNvPicPr>
          <p:nvPr/>
        </p:nvPicPr>
        <p:blipFill rotWithShape="1">
          <a:blip r:embed="rId2"/>
          <a:srcRect l="8708" r="32292"/>
          <a:stretch/>
        </p:blipFill>
        <p:spPr>
          <a:xfrm>
            <a:off x="20" y="-1"/>
            <a:ext cx="1820154"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graphicFrame>
        <p:nvGraphicFramePr>
          <p:cNvPr id="7" name="Table 7">
            <a:extLst>
              <a:ext uri="{FF2B5EF4-FFF2-40B4-BE49-F238E27FC236}">
                <a16:creationId xmlns:a16="http://schemas.microsoft.com/office/drawing/2014/main" id="{32743B56-A065-4142-80A7-2991AA7EC257}"/>
              </a:ext>
            </a:extLst>
          </p:cNvPr>
          <p:cNvGraphicFramePr>
            <a:graphicFrameLocks noGrp="1"/>
          </p:cNvGraphicFramePr>
          <p:nvPr>
            <p:extLst>
              <p:ext uri="{D42A27DB-BD31-4B8C-83A1-F6EECF244321}">
                <p14:modId xmlns:p14="http://schemas.microsoft.com/office/powerpoint/2010/main" val="1397124122"/>
              </p:ext>
            </p:extLst>
          </p:nvPr>
        </p:nvGraphicFramePr>
        <p:xfrm>
          <a:off x="2454032" y="1160584"/>
          <a:ext cx="8112663" cy="4958862"/>
        </p:xfrm>
        <a:graphic>
          <a:graphicData uri="http://schemas.openxmlformats.org/drawingml/2006/table">
            <a:tbl>
              <a:tblPr firstRow="1" bandRow="1">
                <a:tableStyleId>{5C22544A-7EE6-4342-B048-85BDC9FD1C3A}</a:tableStyleId>
              </a:tblPr>
              <a:tblGrid>
                <a:gridCol w="2704221">
                  <a:extLst>
                    <a:ext uri="{9D8B030D-6E8A-4147-A177-3AD203B41FA5}">
                      <a16:colId xmlns:a16="http://schemas.microsoft.com/office/drawing/2014/main" val="2953550091"/>
                    </a:ext>
                  </a:extLst>
                </a:gridCol>
                <a:gridCol w="2675694">
                  <a:extLst>
                    <a:ext uri="{9D8B030D-6E8A-4147-A177-3AD203B41FA5}">
                      <a16:colId xmlns:a16="http://schemas.microsoft.com/office/drawing/2014/main" val="3497427329"/>
                    </a:ext>
                  </a:extLst>
                </a:gridCol>
                <a:gridCol w="2732748">
                  <a:extLst>
                    <a:ext uri="{9D8B030D-6E8A-4147-A177-3AD203B41FA5}">
                      <a16:colId xmlns:a16="http://schemas.microsoft.com/office/drawing/2014/main" val="3337284393"/>
                    </a:ext>
                  </a:extLst>
                </a:gridCol>
              </a:tblGrid>
              <a:tr h="783969">
                <a:tc>
                  <a:txBody>
                    <a:bodyPr/>
                    <a:lstStyle/>
                    <a:p>
                      <a:r>
                        <a:rPr lang="en-US"/>
                        <a:t>Week 1</a:t>
                      </a:r>
                    </a:p>
                    <a:p>
                      <a:endParaRPr lang="en-US"/>
                    </a:p>
                    <a:p>
                      <a:r>
                        <a:rPr lang="en-US"/>
                        <a:t>introduction</a:t>
                      </a:r>
                      <a:endParaRPr lang="en-GB"/>
                    </a:p>
                  </a:txBody>
                  <a:tcPr/>
                </a:tc>
                <a:tc>
                  <a:txBody>
                    <a:bodyPr/>
                    <a:lstStyle/>
                    <a:p>
                      <a:r>
                        <a:rPr lang="en-US"/>
                        <a:t>Week 2</a:t>
                      </a:r>
                    </a:p>
                    <a:p>
                      <a:endParaRPr lang="en-US"/>
                    </a:p>
                    <a:p>
                      <a:r>
                        <a:rPr lang="en-US"/>
                        <a:t>Identify a research question</a:t>
                      </a:r>
                    </a:p>
                    <a:p>
                      <a:endParaRPr lang="en-GB"/>
                    </a:p>
                  </a:txBody>
                  <a:tcPr/>
                </a:tc>
                <a:tc>
                  <a:txBody>
                    <a:bodyPr/>
                    <a:lstStyle/>
                    <a:p>
                      <a:r>
                        <a:rPr lang="en-US"/>
                        <a:t>Week 3</a:t>
                      </a:r>
                    </a:p>
                    <a:p>
                      <a:endParaRPr lang="en-US"/>
                    </a:p>
                    <a:p>
                      <a:r>
                        <a:rPr lang="en-US"/>
                        <a:t>Find out groups</a:t>
                      </a:r>
                    </a:p>
                    <a:p>
                      <a:endParaRPr lang="en-GB"/>
                    </a:p>
                  </a:txBody>
                  <a:tcPr/>
                </a:tc>
                <a:extLst>
                  <a:ext uri="{0D108BD9-81ED-4DB2-BD59-A6C34878D82A}">
                    <a16:rowId xmlns:a16="http://schemas.microsoft.com/office/drawing/2014/main" val="1526722834"/>
                  </a:ext>
                </a:extLst>
              </a:tr>
              <a:tr h="2077742">
                <a:tc>
                  <a:txBody>
                    <a:bodyPr/>
                    <a:lstStyle/>
                    <a:p>
                      <a:r>
                        <a:rPr lang="en-US"/>
                        <a:t>Week 4 and week 5 </a:t>
                      </a:r>
                    </a:p>
                    <a:p>
                      <a:endParaRPr lang="en-US"/>
                    </a:p>
                    <a:p>
                      <a:r>
                        <a:rPr lang="en-US"/>
                        <a:t>Plan research method and consider ethics</a:t>
                      </a:r>
                      <a:endParaRPr lang="en-GB"/>
                    </a:p>
                  </a:txBody>
                  <a:tcPr/>
                </a:tc>
                <a:tc>
                  <a:txBody>
                    <a:bodyPr/>
                    <a:lstStyle/>
                    <a:p>
                      <a:r>
                        <a:rPr lang="en-US"/>
                        <a:t>Week 6</a:t>
                      </a:r>
                    </a:p>
                    <a:p>
                      <a:endParaRPr lang="en-US"/>
                    </a:p>
                    <a:p>
                      <a:r>
                        <a:rPr lang="en-US"/>
                        <a:t>Group presentation</a:t>
                      </a:r>
                      <a:endParaRPr lang="en-GB"/>
                    </a:p>
                  </a:txBody>
                  <a:tcPr/>
                </a:tc>
                <a:tc>
                  <a:txBody>
                    <a:bodyPr/>
                    <a:lstStyle/>
                    <a:p>
                      <a:r>
                        <a:rPr lang="en-US"/>
                        <a:t>Week 7</a:t>
                      </a:r>
                    </a:p>
                    <a:p>
                      <a:endParaRPr lang="en-US"/>
                    </a:p>
                    <a:p>
                      <a:r>
                        <a:rPr lang="en-US"/>
                        <a:t>Collect data (make questionnaire)</a:t>
                      </a:r>
                      <a:endParaRPr lang="en-GB"/>
                    </a:p>
                  </a:txBody>
                  <a:tcPr/>
                </a:tc>
                <a:extLst>
                  <a:ext uri="{0D108BD9-81ED-4DB2-BD59-A6C34878D82A}">
                    <a16:rowId xmlns:a16="http://schemas.microsoft.com/office/drawing/2014/main" val="4048373901"/>
                  </a:ext>
                </a:extLst>
              </a:tr>
              <a:tr h="1418080">
                <a:tc>
                  <a:txBody>
                    <a:bodyPr/>
                    <a:lstStyle/>
                    <a:p>
                      <a:r>
                        <a:rPr lang="en-US"/>
                        <a:t>Week 8</a:t>
                      </a:r>
                    </a:p>
                    <a:p>
                      <a:endParaRPr lang="en-US"/>
                    </a:p>
                    <a:p>
                      <a:r>
                        <a:rPr lang="en-US" err="1"/>
                        <a:t>Analyse</a:t>
                      </a:r>
                      <a:r>
                        <a:rPr lang="en-US"/>
                        <a:t> result</a:t>
                      </a:r>
                      <a:endParaRPr lang="en-GB"/>
                    </a:p>
                  </a:txBody>
                  <a:tcPr/>
                </a:tc>
                <a:tc>
                  <a:txBody>
                    <a:bodyPr/>
                    <a:lstStyle/>
                    <a:p>
                      <a:r>
                        <a:rPr lang="en-US"/>
                        <a:t>Week 9</a:t>
                      </a:r>
                    </a:p>
                    <a:p>
                      <a:endParaRPr lang="en-US"/>
                    </a:p>
                    <a:p>
                      <a:r>
                        <a:rPr lang="en-US"/>
                        <a:t>Write up full report</a:t>
                      </a:r>
                      <a:endParaRPr lang="en-GB"/>
                    </a:p>
                  </a:txBody>
                  <a:tcPr/>
                </a:tc>
                <a:tc>
                  <a:txBody>
                    <a:bodyPr/>
                    <a:lstStyle/>
                    <a:p>
                      <a:r>
                        <a:rPr lang="en-US"/>
                        <a:t>Week 10</a:t>
                      </a:r>
                    </a:p>
                    <a:p>
                      <a:endParaRPr lang="en-US"/>
                    </a:p>
                    <a:p>
                      <a:r>
                        <a:rPr lang="en-US"/>
                        <a:t>Discussions and conclusion</a:t>
                      </a:r>
                      <a:endParaRPr lang="en-GB"/>
                    </a:p>
                  </a:txBody>
                  <a:tcPr/>
                </a:tc>
                <a:extLst>
                  <a:ext uri="{0D108BD9-81ED-4DB2-BD59-A6C34878D82A}">
                    <a16:rowId xmlns:a16="http://schemas.microsoft.com/office/drawing/2014/main" val="312898103"/>
                  </a:ext>
                </a:extLst>
              </a:tr>
            </a:tbl>
          </a:graphicData>
        </a:graphic>
      </p:graphicFrame>
      <p:sp>
        <p:nvSpPr>
          <p:cNvPr id="4" name="TextBox 3">
            <a:extLst>
              <a:ext uri="{FF2B5EF4-FFF2-40B4-BE49-F238E27FC236}">
                <a16:creationId xmlns:a16="http://schemas.microsoft.com/office/drawing/2014/main" id="{3087149B-67C0-44E7-AEEC-21F1640FDAD6}"/>
              </a:ext>
            </a:extLst>
          </p:cNvPr>
          <p:cNvSpPr txBox="1"/>
          <p:nvPr/>
        </p:nvSpPr>
        <p:spPr>
          <a:xfrm>
            <a:off x="9734739" y="6488668"/>
            <a:ext cx="2316583" cy="369332"/>
          </a:xfrm>
          <a:prstGeom prst="rect">
            <a:avLst/>
          </a:prstGeom>
          <a:noFill/>
        </p:spPr>
        <p:txBody>
          <a:bodyPr wrap="square" rtlCol="0">
            <a:spAutoFit/>
          </a:bodyPr>
          <a:lstStyle/>
          <a:p>
            <a:r>
              <a:rPr lang="en-US"/>
              <a:t>Roxanne Finn 2121653</a:t>
            </a:r>
            <a:endParaRPr lang="en-GB"/>
          </a:p>
        </p:txBody>
      </p:sp>
    </p:spTree>
    <p:extLst>
      <p:ext uri="{BB962C8B-B14F-4D97-AF65-F5344CB8AC3E}">
        <p14:creationId xmlns:p14="http://schemas.microsoft.com/office/powerpoint/2010/main" val="3127282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hought Bubble: Cloud 4">
            <a:extLst>
              <a:ext uri="{FF2B5EF4-FFF2-40B4-BE49-F238E27FC236}">
                <a16:creationId xmlns:a16="http://schemas.microsoft.com/office/drawing/2014/main" id="{7168B0D1-DD2E-4935-B2B6-480C56EED0F4}"/>
              </a:ext>
            </a:extLst>
          </p:cNvPr>
          <p:cNvSpPr/>
          <p:nvPr/>
        </p:nvSpPr>
        <p:spPr>
          <a:xfrm>
            <a:off x="4056462" y="2160589"/>
            <a:ext cx="5217539" cy="388077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indent="-228600">
              <a:spcBef>
                <a:spcPts val="1000"/>
              </a:spcBef>
              <a:buClr>
                <a:schemeClr val="accent1"/>
              </a:buClr>
              <a:buSzPct val="80000"/>
              <a:buFont typeface="Wingdings 3" charset="2"/>
              <a:buChar char=""/>
            </a:pPr>
            <a:r>
              <a:rPr lang="en-US">
                <a:solidFill>
                  <a:schemeClr val="tx1">
                    <a:lumMod val="75000"/>
                    <a:lumOff val="25000"/>
                  </a:schemeClr>
                </a:solidFill>
              </a:rPr>
              <a:t>Our hypothesis is  that the most used digital tool in UWTSD is video conferencing. Another digital tool that we hypothesise is file sharing. The last digital tool used for collaboration is a game-based learning tool. </a:t>
            </a:r>
          </a:p>
          <a:p>
            <a:pPr indent="-228600">
              <a:spcBef>
                <a:spcPts val="1000"/>
              </a:spcBef>
              <a:buClr>
                <a:schemeClr val="accent1"/>
              </a:buClr>
              <a:buSzPct val="80000"/>
              <a:buFont typeface="Wingdings 3" charset="2"/>
              <a:buChar char=""/>
            </a:pPr>
            <a:endParaRPr lang="en-US">
              <a:solidFill>
                <a:schemeClr val="tx1">
                  <a:lumMod val="75000"/>
                  <a:lumOff val="25000"/>
                </a:schemeClr>
              </a:solidFill>
            </a:endParaRPr>
          </a:p>
        </p:txBody>
      </p:sp>
      <p:pic>
        <p:nvPicPr>
          <p:cNvPr id="8" name="Picture 7" descr="Diagram, schematic&#10;&#10;Description automatically generated">
            <a:extLst>
              <a:ext uri="{FF2B5EF4-FFF2-40B4-BE49-F238E27FC236}">
                <a16:creationId xmlns:a16="http://schemas.microsoft.com/office/drawing/2014/main" id="{715FC4B7-207F-4DAC-8193-E8ABAA6E59A3}"/>
              </a:ext>
            </a:extLst>
          </p:cNvPr>
          <p:cNvPicPr>
            <a:picLocks noChangeAspect="1"/>
          </p:cNvPicPr>
          <p:nvPr/>
        </p:nvPicPr>
        <p:blipFill>
          <a:blip r:embed="rId2"/>
          <a:stretch>
            <a:fillRect/>
          </a:stretch>
        </p:blipFill>
        <p:spPr>
          <a:xfrm>
            <a:off x="951427" y="3439020"/>
            <a:ext cx="2602341" cy="2602341"/>
          </a:xfrm>
          <a:prstGeom prst="rect">
            <a:avLst/>
          </a:prstGeom>
        </p:spPr>
      </p:pic>
      <p:sp>
        <p:nvSpPr>
          <p:cNvPr id="9" name="Title 1">
            <a:extLst>
              <a:ext uri="{FF2B5EF4-FFF2-40B4-BE49-F238E27FC236}">
                <a16:creationId xmlns:a16="http://schemas.microsoft.com/office/drawing/2014/main" id="{11BB3C8A-8EF5-4A96-97EE-00BAAE237567}"/>
              </a:ext>
            </a:extLst>
          </p:cNvPr>
          <p:cNvSpPr>
            <a:spLocks noGrp="1"/>
          </p:cNvSpPr>
          <p:nvPr>
            <p:ph type="title"/>
          </p:nvPr>
        </p:nvSpPr>
        <p:spPr>
          <a:xfrm>
            <a:off x="4227366" y="481263"/>
            <a:ext cx="3737268" cy="1320800"/>
          </a:xfrm>
        </p:spPr>
        <p:txBody>
          <a:bodyPr>
            <a:normAutofit/>
          </a:bodyPr>
          <a:lstStyle/>
          <a:p>
            <a:r>
              <a:rPr lang="en-US"/>
              <a:t>Hypothesis </a:t>
            </a:r>
            <a:endParaRPr lang="en-GB"/>
          </a:p>
        </p:txBody>
      </p:sp>
      <p:sp>
        <p:nvSpPr>
          <p:cNvPr id="2" name="TextBox 1">
            <a:extLst>
              <a:ext uri="{FF2B5EF4-FFF2-40B4-BE49-F238E27FC236}">
                <a16:creationId xmlns:a16="http://schemas.microsoft.com/office/drawing/2014/main" id="{A65A7CCD-BB9B-43A5-B224-8A3BA722DDF3}"/>
              </a:ext>
            </a:extLst>
          </p:cNvPr>
          <p:cNvSpPr txBox="1"/>
          <p:nvPr/>
        </p:nvSpPr>
        <p:spPr>
          <a:xfrm>
            <a:off x="9697915" y="6365631"/>
            <a:ext cx="2294793" cy="369332"/>
          </a:xfrm>
          <a:prstGeom prst="rect">
            <a:avLst/>
          </a:prstGeom>
          <a:noFill/>
        </p:spPr>
        <p:txBody>
          <a:bodyPr wrap="square" rtlCol="0">
            <a:spAutoFit/>
          </a:bodyPr>
          <a:lstStyle/>
          <a:p>
            <a:r>
              <a:rPr lang="en-US"/>
              <a:t>Sadeka Dhali 2122280</a:t>
            </a:r>
            <a:endParaRPr lang="en-GB"/>
          </a:p>
        </p:txBody>
      </p:sp>
    </p:spTree>
    <p:extLst>
      <p:ext uri="{BB962C8B-B14F-4D97-AF65-F5344CB8AC3E}">
        <p14:creationId xmlns:p14="http://schemas.microsoft.com/office/powerpoint/2010/main" val="2731922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ap&#10;&#10;Description automatically generated">
            <a:extLst>
              <a:ext uri="{FF2B5EF4-FFF2-40B4-BE49-F238E27FC236}">
                <a16:creationId xmlns:a16="http://schemas.microsoft.com/office/drawing/2014/main" id="{937C1AC5-2C00-4621-95A4-4E38FB86AF8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889" r="1" b="1"/>
          <a:stretch/>
        </p:blipFill>
        <p:spPr>
          <a:xfrm>
            <a:off x="0" y="0"/>
            <a:ext cx="12614680" cy="7095747"/>
          </a:xfrm>
          <a:prstGeom prst="rect">
            <a:avLst/>
          </a:prstGeom>
        </p:spPr>
      </p:pic>
      <p:sp>
        <p:nvSpPr>
          <p:cNvPr id="7" name="TextBox 6">
            <a:extLst>
              <a:ext uri="{FF2B5EF4-FFF2-40B4-BE49-F238E27FC236}">
                <a16:creationId xmlns:a16="http://schemas.microsoft.com/office/drawing/2014/main" id="{58631328-0AF3-4B33-BF31-D4F164FC7889}"/>
              </a:ext>
            </a:extLst>
          </p:cNvPr>
          <p:cNvSpPr txBox="1"/>
          <p:nvPr/>
        </p:nvSpPr>
        <p:spPr>
          <a:xfrm>
            <a:off x="525517" y="3173159"/>
            <a:ext cx="4705906" cy="271066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solidFill>
                  <a:schemeClr val="bg1"/>
                </a:solidFill>
              </a:rPr>
              <a:t>With video conferencing and file sharing, the user is able to communicate and interact with other users. No matter where they are, students and lecturers can connect without disruption. Finally, a game-based tool  enables students to  compete with each other .  </a:t>
            </a:r>
          </a:p>
        </p:txBody>
      </p:sp>
      <p:sp>
        <p:nvSpPr>
          <p:cNvPr id="5" name="TextBox 4">
            <a:extLst>
              <a:ext uri="{FF2B5EF4-FFF2-40B4-BE49-F238E27FC236}">
                <a16:creationId xmlns:a16="http://schemas.microsoft.com/office/drawing/2014/main" id="{2DC2E7B1-A85C-4B26-BE63-0AD653164F7B}"/>
              </a:ext>
            </a:extLst>
          </p:cNvPr>
          <p:cNvSpPr txBox="1"/>
          <p:nvPr/>
        </p:nvSpPr>
        <p:spPr>
          <a:xfrm>
            <a:off x="9795190" y="6413531"/>
            <a:ext cx="2455718" cy="206991"/>
          </a:xfrm>
          <a:prstGeom prst="rect">
            <a:avLst/>
          </a:prstGeom>
          <a:solidFill>
            <a:srgbClr val="000000"/>
          </a:solidFill>
        </p:spPr>
        <p:txBody>
          <a:bodyPr wrap="square" rtlCol="0">
            <a:spAutoFit/>
          </a:bodyPr>
          <a:lstStyle/>
          <a:p>
            <a:pPr algn="r">
              <a:spcAft>
                <a:spcPts val="600"/>
              </a:spcAft>
            </a:pPr>
            <a:r>
              <a:rPr lang="en-GB" sz="700">
                <a:solidFill>
                  <a:schemeClr val="bg1"/>
                </a:solidFill>
                <a:hlinkClick r:id="rId3" tooltip="https://digital.report/global-vs-national-internet/">
                  <a:extLst>
                    <a:ext uri="{A12FA001-AC4F-418D-AE19-62706E023703}">
                      <ahyp:hlinkClr xmlns:ahyp="http://schemas.microsoft.com/office/drawing/2018/hyperlinkcolor" val="tx"/>
                    </a:ext>
                  </a:extLst>
                </a:hlinkClick>
              </a:rPr>
              <a:t>This Photo</a:t>
            </a:r>
            <a:r>
              <a:rPr lang="en-GB" sz="700">
                <a:solidFill>
                  <a:schemeClr val="bg1"/>
                </a:solidFill>
              </a:rPr>
              <a:t> by Unknown Author is licensed under </a:t>
            </a:r>
            <a:r>
              <a:rPr lang="en-GB" sz="700">
                <a:solidFill>
                  <a:schemeClr val="bg1"/>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chemeClr val="bg1"/>
              </a:solidFill>
            </a:endParaRPr>
          </a:p>
        </p:txBody>
      </p:sp>
      <p:sp>
        <p:nvSpPr>
          <p:cNvPr id="2" name="TextBox 1">
            <a:extLst>
              <a:ext uri="{FF2B5EF4-FFF2-40B4-BE49-F238E27FC236}">
                <a16:creationId xmlns:a16="http://schemas.microsoft.com/office/drawing/2014/main" id="{B0E30F5D-2B92-4B17-870C-C53C5415650D}"/>
              </a:ext>
            </a:extLst>
          </p:cNvPr>
          <p:cNvSpPr txBox="1"/>
          <p:nvPr/>
        </p:nvSpPr>
        <p:spPr>
          <a:xfrm>
            <a:off x="9525397" y="237478"/>
            <a:ext cx="2455718" cy="369332"/>
          </a:xfrm>
          <a:prstGeom prst="rect">
            <a:avLst/>
          </a:prstGeom>
          <a:noFill/>
        </p:spPr>
        <p:txBody>
          <a:bodyPr wrap="square" rtlCol="0">
            <a:spAutoFit/>
          </a:bodyPr>
          <a:lstStyle/>
          <a:p>
            <a:r>
              <a:rPr lang="en-US">
                <a:solidFill>
                  <a:schemeClr val="bg1"/>
                </a:solidFill>
              </a:rPr>
              <a:t>Sadeka Dhali 2122280</a:t>
            </a:r>
            <a:endParaRPr lang="en-GB">
              <a:solidFill>
                <a:schemeClr val="bg1"/>
              </a:solidFill>
            </a:endParaRPr>
          </a:p>
        </p:txBody>
      </p:sp>
    </p:spTree>
    <p:extLst>
      <p:ext uri="{BB962C8B-B14F-4D97-AF65-F5344CB8AC3E}">
        <p14:creationId xmlns:p14="http://schemas.microsoft.com/office/powerpoint/2010/main" val="1117569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050DB-3A0E-4D39-827B-51BFDA467AAF}"/>
              </a:ext>
            </a:extLst>
          </p:cNvPr>
          <p:cNvSpPr>
            <a:spLocks noGrp="1"/>
          </p:cNvSpPr>
          <p:nvPr>
            <p:ph type="title"/>
          </p:nvPr>
        </p:nvSpPr>
        <p:spPr/>
        <p:txBody>
          <a:bodyPr/>
          <a:lstStyle/>
          <a:p>
            <a:r>
              <a:rPr lang="en-US"/>
              <a:t>Reference list </a:t>
            </a:r>
            <a:endParaRPr lang="en-GB"/>
          </a:p>
        </p:txBody>
      </p:sp>
      <p:sp>
        <p:nvSpPr>
          <p:cNvPr id="3" name="Content Placeholder 2">
            <a:extLst>
              <a:ext uri="{FF2B5EF4-FFF2-40B4-BE49-F238E27FC236}">
                <a16:creationId xmlns:a16="http://schemas.microsoft.com/office/drawing/2014/main" id="{3603AFB2-3A63-40D0-967D-3CAC2A828A2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58731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1E95E-E5BE-4D63-A07F-7173CFAD73F4}"/>
              </a:ext>
            </a:extLst>
          </p:cNvPr>
          <p:cNvSpPr>
            <a:spLocks noGrp="1"/>
          </p:cNvSpPr>
          <p:nvPr>
            <p:ph type="title"/>
          </p:nvPr>
        </p:nvSpPr>
        <p:spPr>
          <a:xfrm>
            <a:off x="1507067" y="2404534"/>
            <a:ext cx="7766936" cy="1646302"/>
          </a:xfrm>
        </p:spPr>
        <p:txBody>
          <a:bodyPr vert="horz" lIns="91440" tIns="45720" rIns="91440" bIns="45720" rtlCol="0" anchor="b">
            <a:normAutofit/>
          </a:bodyPr>
          <a:lstStyle/>
          <a:p>
            <a:pPr algn="r"/>
            <a:r>
              <a:rPr lang="en-US" sz="5400"/>
              <a:t>Thank you for listening </a:t>
            </a:r>
          </a:p>
        </p:txBody>
      </p:sp>
      <p:sp>
        <p:nvSpPr>
          <p:cNvPr id="3" name="TextBox 2">
            <a:extLst>
              <a:ext uri="{FF2B5EF4-FFF2-40B4-BE49-F238E27FC236}">
                <a16:creationId xmlns:a16="http://schemas.microsoft.com/office/drawing/2014/main" id="{A7A54829-A996-4F9D-A2A8-24EE45CFBB3D}"/>
              </a:ext>
            </a:extLst>
          </p:cNvPr>
          <p:cNvSpPr txBox="1"/>
          <p:nvPr/>
        </p:nvSpPr>
        <p:spPr>
          <a:xfrm>
            <a:off x="9478108" y="6101862"/>
            <a:ext cx="2426677" cy="369332"/>
          </a:xfrm>
          <a:prstGeom prst="rect">
            <a:avLst/>
          </a:prstGeom>
          <a:noFill/>
        </p:spPr>
        <p:txBody>
          <a:bodyPr wrap="square" rtlCol="0">
            <a:spAutoFit/>
          </a:bodyPr>
          <a:lstStyle/>
          <a:p>
            <a:r>
              <a:rPr lang="en-US"/>
              <a:t>Group 2 UWTSD</a:t>
            </a:r>
            <a:endParaRPr lang="en-GB"/>
          </a:p>
        </p:txBody>
      </p:sp>
    </p:spTree>
    <p:extLst>
      <p:ext uri="{BB962C8B-B14F-4D97-AF65-F5344CB8AC3E}">
        <p14:creationId xmlns:p14="http://schemas.microsoft.com/office/powerpoint/2010/main" val="259749626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Basis</vt:lpstr>
      <vt:lpstr>How do we use technology to collaborate at UWTSD?  Sadeka Dhali 2122280 kadiatou Diallo 2118524 Shahanara Bibi 2116667 Hanim Slim 1914720 Roxanne Finn 2121653</vt:lpstr>
      <vt:lpstr>Introduction</vt:lpstr>
      <vt:lpstr>Rationale </vt:lpstr>
      <vt:lpstr>PowerPoint Presentation</vt:lpstr>
      <vt:lpstr>Proposed Methods </vt:lpstr>
      <vt:lpstr>Questions asked to students</vt:lpstr>
      <vt:lpstr>Ethical considerations </vt:lpstr>
      <vt:lpstr>Research timeline</vt:lpstr>
      <vt:lpstr>Hypothesis </vt:lpstr>
      <vt:lpstr>PowerPoint Presentation</vt:lpstr>
      <vt:lpstr>Reference list </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Sadeka Ghani Dhali (2122280)</dc:creator>
  <cp:lastModifiedBy>Kadiatou Diallo (2118524)</cp:lastModifiedBy>
  <cp:revision>2</cp:revision>
  <dcterms:created xsi:type="dcterms:W3CDTF">2022-02-26T16:21:19Z</dcterms:created>
  <dcterms:modified xsi:type="dcterms:W3CDTF">2022-02-27T15:29:41Z</dcterms:modified>
</cp:coreProperties>
</file>