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58" r:id="rId7"/>
    <p:sldId id="259" r:id="rId8"/>
    <p:sldId id="267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94718"/>
  </p:normalViewPr>
  <p:slideViewPr>
    <p:cSldViewPr snapToGrid="0">
      <p:cViewPr varScale="1">
        <p:scale>
          <a:sx n="91" d="100"/>
          <a:sy n="91" d="100"/>
        </p:scale>
        <p:origin x="13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22/03/2026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22/03/2026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130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7007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Cover Slide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rmAutofit/>
          </a:bodyPr>
          <a:lstStyle/>
          <a:p>
            <a:r>
              <a:rPr lang="en-GB" b="1" dirty="0"/>
              <a:t>Title:</a:t>
            </a:r>
            <a:r>
              <a:rPr lang="en-GB" dirty="0"/>
              <a:t> Care Plan for a Patient with Type 2 Diabetes</a:t>
            </a:r>
            <a:br>
              <a:rPr lang="en-GB" dirty="0"/>
            </a:br>
            <a:r>
              <a:rPr lang="en-GB" b="1" dirty="0"/>
              <a:t>Name</a:t>
            </a:r>
            <a:r>
              <a:rPr lang="en-GB" dirty="0"/>
              <a:t>: Kingsley Adu </a:t>
            </a:r>
            <a:r>
              <a:rPr lang="en-GB" dirty="0" err="1"/>
              <a:t>Brefo</a:t>
            </a:r>
            <a:br>
              <a:rPr lang="en-GB" dirty="0"/>
            </a:br>
            <a:r>
              <a:rPr lang="en-GB" b="1" dirty="0"/>
              <a:t>Student Number</a:t>
            </a:r>
            <a:r>
              <a:rPr lang="en-GB" dirty="0"/>
              <a:t>: 2424521</a:t>
            </a:r>
            <a:br>
              <a:rPr lang="en-GB" dirty="0"/>
            </a:br>
            <a:r>
              <a:rPr lang="en-GB" b="1" dirty="0"/>
              <a:t>Module Code</a:t>
            </a:r>
            <a:r>
              <a:rPr lang="en-GB" dirty="0"/>
              <a:t>: BMHP5023</a:t>
            </a:r>
            <a:br>
              <a:rPr lang="en-GB" dirty="0"/>
            </a:br>
            <a:r>
              <a:rPr lang="en-GB" b="1" dirty="0"/>
              <a:t>Lecturer </a:t>
            </a:r>
            <a:r>
              <a:rPr lang="en-GB" b="1" dirty="0" err="1"/>
              <a:t>Name:Dr</a:t>
            </a:r>
            <a:r>
              <a:rPr lang="en-GB" b="1" dirty="0"/>
              <a:t> Robert </a:t>
            </a:r>
            <a:r>
              <a:rPr lang="en-GB" b="1" dirty="0" err="1"/>
              <a:t>Nartowski</a:t>
            </a:r>
            <a:endParaRPr lang="en-GB" b="1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AB9E126F-8A95-3E38-0CCB-E996773DEA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10/9/2021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AD0AD078-D3AD-9158-F438-931ABF80D9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2F181DFB-7F10-EB51-599A-6C6F79E00D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27"/>
    </mc:Choice>
    <mc:Fallback>
      <p:transition spd="slow" advTm="2992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Introduction </a:t>
            </a:r>
            <a:endParaRPr lang="en-GB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4E8ACEBC-B3FD-89E3-5EF8-B9838D5343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87561"/>
            <a:ext cx="4794341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Type 2 Diabetes is a long-term condition affecting blood sugar levels</a:t>
            </a:r>
            <a:endParaRPr lang="en-US" altLang="en-US" sz="2400" dirty="0"/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It is common in the UK</a:t>
            </a:r>
            <a:endParaRPr lang="en-US" altLang="en-US" sz="2400" dirty="0"/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This presentation discusses a care plan for a fictional patient</a:t>
            </a:r>
            <a:endParaRPr lang="en-US" altLang="en-US" sz="2400" dirty="0"/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Based on guidelines from NHS and NICE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20/3/2026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CARING FOR TYPE 2 DIABETES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8A6EB05-4AAC-86B3-B7B1-6ACF7E2FEEA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653" r="1" b="1"/>
          <a:stretch>
            <a:fillRect/>
          </a:stretch>
        </p:blipFill>
        <p:spPr>
          <a:xfrm>
            <a:off x="6152334" y="2087561"/>
            <a:ext cx="4794341" cy="3366815"/>
          </a:xfrm>
          <a:prstGeom prst="rect">
            <a:avLst/>
          </a:prstGeom>
          <a:noFill/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A65BDB-7D1D-0C27-2DD4-FDDDE9DCE4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43"/>
    </mc:Choice>
    <mc:Fallback>
      <p:transition spd="slow" advTm="12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74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Anatomy and Physiology</a:t>
            </a:r>
            <a:endParaRPr lang="en-GB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FEC6A604-EB3D-562C-FC57-8A8C629AB3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2017467"/>
            <a:ext cx="7223759" cy="433888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Pancreas produces insulin 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Insulin regulates blood glucose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Glucose is used by cells for energy 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Liver stores and releases glucose (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Bakris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et al., 2020)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56174-CBC5-7B48-9681-7DDAC4233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20/3/2026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CARING FOR TYPE 2 DIABETES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2F05D1-8AF3-B4A9-64D0-0405D1553B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334" r="3" b="3"/>
          <a:stretch>
            <a:fillRect/>
          </a:stretch>
        </p:blipFill>
        <p:spPr>
          <a:xfrm>
            <a:off x="7726680" y="2017467"/>
            <a:ext cx="4465320" cy="47040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/>
              <a:t>Normal Body Functioning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C5278F4-AE0A-08D7-5189-A5A716418B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87561"/>
            <a:ext cx="4794341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Blood glucose maintained within normal range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Insulin released after eating (Bellary et al., 2021)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Cells respond to insulin effectively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FF2746A9-8ADB-9A52-2CEC-1C844D94D0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DEE889D8-0FE8-7EFF-CDBF-92EE3D3999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CARING FOR TYPE 2 DIABETES</a:t>
            </a:r>
            <a:endParaRPr lang="en-GB" noProof="0" dirty="0"/>
          </a:p>
        </p:txBody>
      </p:sp>
      <p:sp>
        <p:nvSpPr>
          <p:cNvPr id="26" name="Slide Number Placeholder 5">
            <a:extLst>
              <a:ext uri="{FF2B5EF4-FFF2-40B4-BE49-F238E27FC236}">
                <a16:creationId xmlns:a16="http://schemas.microsoft.com/office/drawing/2014/main" id="{75560DE5-EFEA-757C-5420-A9B072EDAC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8413CD-99F2-A435-16A3-D0448A389F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305" r="1" b="7258"/>
          <a:stretch>
            <a:fillRect/>
          </a:stretch>
        </p:blipFill>
        <p:spPr>
          <a:xfrm>
            <a:off x="6152334" y="2087561"/>
            <a:ext cx="4794341" cy="33668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Disease Effect on the Body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E6E5FA25-8D37-F1FD-9B85-62A8082A54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87561"/>
            <a:ext cx="4794341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Insulin resistance develops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Reduced insulin production over time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Berbudi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.,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High blood glucose levels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Risk of complications such as heart disease, kidney damage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Faselis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., 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38329-E174-7440-8FD5-179A15324C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30/3/2026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D8152-D9C3-204A-9444-45CD4F180E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CARING FOR TYPE 2 DIABETES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B7362-01DC-0E4C-9B34-0DF3FD449C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30C97C-6281-6E23-3FCE-5D8997A5DC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246"/>
          <a:stretch>
            <a:fillRect/>
          </a:stretch>
        </p:blipFill>
        <p:spPr>
          <a:xfrm>
            <a:off x="6152334" y="2087561"/>
            <a:ext cx="4794341" cy="33668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Patient Profile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6F8F58D-6E8E-86D1-4E23-EC179C97DC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87561"/>
            <a:ext cx="9779182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Name: John Smith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Age: 55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BMI: Overweight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Lifestyle: Sedentary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Diet: High sugar intake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275365-96C5-3A11-823A-8FD7977106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10/9/2021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3150A90-0453-192A-BFE0-6DBC226F9A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B05DE8CE-4111-9DAD-C28C-5E7FC999F8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3DF56-4EA9-076F-5429-44BD43543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Risk Factors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D8CC5F56-47CB-280B-26FE-807A1218A6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87561"/>
            <a:ext cx="4794341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Obesity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Poor diet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Lack of physical activity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Family history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Alcohol consumption (Lawrence et al., 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132E1-DF22-A3DA-5B3D-C25E68E7E7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EFE20-E60E-0384-ED0F-BA5B3EA117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CARING FOR TYPE 2 DIABETES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EA82B-C53D-FD49-D8A4-DE19AF5566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752FE6-7B8E-E21A-1AA5-6B638D3AF7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4" b="1"/>
          <a:stretch>
            <a:fillRect/>
          </a:stretch>
        </p:blipFill>
        <p:spPr>
          <a:xfrm>
            <a:off x="6152334" y="2087561"/>
            <a:ext cx="4794341" cy="33668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0698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9DC2D-D36A-9E50-7375-38F3E4BC0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Signs and Symptoms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53C9CF36-BCB2-6C1D-0EA3-29C733D419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87561"/>
            <a:ext cx="6712077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Increased thirst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Frequent urination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Fatigue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Blurred vision (Pearson, 2019)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45BD6-C577-2A42-86D7-AE987E2D1E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02FAC4-629A-1124-DD62-1DE8E15156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CARING FOR TYPE 2 DIABETES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C5E1A-4974-D1B0-AEE9-57F321D2E2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8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8A1BED1-06AD-4E3C-B0EA-228F28EB1A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028" b="17028"/>
          <a:stretch>
            <a:fillRect/>
          </a:stretch>
        </p:blipFill>
        <p:spPr>
          <a:xfrm>
            <a:off x="7283578" y="1706563"/>
            <a:ext cx="3740929" cy="39589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3203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02F2C-7730-795E-1B1F-6F70AF499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Diagnosis and Routine Data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9E345805-70CD-60D2-6624-F6DA96930E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17467"/>
            <a:ext cx="4794341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Blood glucose test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HbA1c levels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Blood pressure monitoring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BMI measurement (Roden and Shulman, 2019)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F7AF0-C5D7-4D86-2557-05F5969E5B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7F11D3-23E9-60D8-40F4-EB6D102181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CARING FOR TYPE 2 DIABETES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4172C-68D6-4240-85CD-EE0701F406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E14B77A-A558-A373-E61B-A5E1CAF152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46"/>
          <a:stretch>
            <a:fillRect/>
          </a:stretch>
        </p:blipFill>
        <p:spPr>
          <a:xfrm>
            <a:off x="6152334" y="2017467"/>
            <a:ext cx="4794341" cy="33668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21510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FE20C-B330-179A-AE8F-684DBC2BB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Care Plan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9D259BC-A827-01A8-C2AC-85EAD83B4A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17467"/>
            <a:ext cx="6712077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Healthy diet (low sugar, balanced meals)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Regular physical activity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Medication (e.g. Metformin)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Patient education (Spracklen et al., 2020)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DC484-DFD9-AE04-BF74-D8337D9B69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5262E-35B1-7578-2FFA-39A1BE9364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CARING FOR TYPE 2 DIABETES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2FE39-2D4E-4425-ED11-15DAA47327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62CC96-8529-40F7-E0FC-6B713BF646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7" r="3418" b="-1"/>
          <a:stretch>
            <a:fillRect/>
          </a:stretch>
        </p:blipFill>
        <p:spPr>
          <a:xfrm>
            <a:off x="8070070" y="2017467"/>
            <a:ext cx="4114800" cy="41547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9225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E742D-8134-1765-23E3-B053402B5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Monitoring and Follow-ups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39DFA83E-DDA6-BFB7-1D33-A737471B84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017467"/>
            <a:ext cx="4794341" cy="336681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Regular GP check ups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Blood glucose monitoring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Foot care checks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Eye screening (Taylor, Al-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Mrabeh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and Sattar, 2019)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12526-86E9-9854-5AF1-16515451CB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0EE4A-A139-0846-CF9F-07F5B274A2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CARING FOR TYPE 2 DIABETES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AB66B-05B9-B1B1-1A01-54265431A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E1EE4F-E0BD-1FBF-D398-D9E958AA17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74"/>
          <a:stretch>
            <a:fillRect/>
          </a:stretch>
        </p:blipFill>
        <p:spPr>
          <a:xfrm>
            <a:off x="6152334" y="2017467"/>
            <a:ext cx="4794341" cy="33668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31181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FD976-8E07-3CD1-C2F0-B376094B2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and Ethics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A22AD-7FDE-58A8-3138-DDC22C71ADE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2687A-EC8A-0768-57B1-69B7F37C03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dirty="0"/>
              <a:t>CARING FOR TYPE 2 DIABETES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4F917-255B-DDF2-7DE5-96BDD4F009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57423CA4-F975-4F1D-C7CC-F675FADEC58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7493" y="2731379"/>
            <a:ext cx="5747657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 and confidentiality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 communication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Informed consent </a:t>
            </a:r>
            <a:r>
              <a:rPr lang="en-US" altLang="en-US" sz="2400" dirty="0"/>
              <a:t>(Taylor, Al-</a:t>
            </a:r>
            <a:r>
              <a:rPr lang="en-US" altLang="en-US" sz="2400" dirty="0" err="1"/>
              <a:t>Mrabeh</a:t>
            </a:r>
            <a:r>
              <a:rPr lang="en-US" altLang="en-US" sz="2400" dirty="0"/>
              <a:t> and Sattar, 2019)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5BA7B1-AB5C-DC9D-437D-189055CE97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9175" y="2738309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613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7BF0E-AE57-185D-1AF9-25E669C5C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0946675" cy="1124712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9C7D9-8EDC-834B-7559-2A902D88B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2456"/>
            <a:ext cx="12192000" cy="4928615"/>
          </a:xfrm>
        </p:spPr>
        <p:txBody>
          <a:bodyPr/>
          <a:lstStyle/>
          <a:p>
            <a:r>
              <a:rPr lang="en-GB" sz="2400" dirty="0" err="1"/>
              <a:t>Bakris</a:t>
            </a:r>
            <a:r>
              <a:rPr lang="en-GB" sz="2400" dirty="0"/>
              <a:t>, G.L., Agarwal, R., Anker, S.D., Pitt, B., </a:t>
            </a:r>
            <a:r>
              <a:rPr lang="en-GB" sz="2400" dirty="0" err="1"/>
              <a:t>Ruilope</a:t>
            </a:r>
            <a:r>
              <a:rPr lang="en-GB" sz="2400" dirty="0"/>
              <a:t>, L.M., Rossing, P., </a:t>
            </a:r>
            <a:r>
              <a:rPr lang="en-GB" sz="2400" dirty="0" err="1"/>
              <a:t>Kolkhof</a:t>
            </a:r>
            <a:r>
              <a:rPr lang="en-GB" sz="2400" dirty="0"/>
              <a:t>, P., Nowack, C., Schloemer, P., Joseph, A. and </a:t>
            </a:r>
            <a:r>
              <a:rPr lang="en-GB" sz="2400" dirty="0" err="1"/>
              <a:t>Filippatos</a:t>
            </a:r>
            <a:r>
              <a:rPr lang="en-GB" sz="2400" dirty="0"/>
              <a:t>, G. (2020) ‘Effect of </a:t>
            </a:r>
            <a:r>
              <a:rPr lang="en-GB" sz="2400" dirty="0" err="1"/>
              <a:t>finerenone</a:t>
            </a:r>
            <a:r>
              <a:rPr lang="en-GB" sz="2400" dirty="0"/>
              <a:t> on chronic kidney disease outcomes in type 2 diabetes’ </a:t>
            </a:r>
            <a:r>
              <a:rPr lang="en-GB" sz="2400" i="1" dirty="0"/>
              <a:t>New England journal of medicine</a:t>
            </a:r>
            <a:r>
              <a:rPr lang="en-GB" sz="2400" dirty="0"/>
              <a:t>, </a:t>
            </a:r>
            <a:r>
              <a:rPr lang="en-GB" sz="2400" i="1" dirty="0"/>
              <a:t>383</a:t>
            </a:r>
            <a:r>
              <a:rPr lang="en-GB" sz="2400" dirty="0"/>
              <a:t>(23), pp.2219-2229.</a:t>
            </a:r>
          </a:p>
          <a:p>
            <a:r>
              <a:rPr lang="en-GB" sz="2400" dirty="0"/>
              <a:t>Bellary, S., Kyrou, I., Brown, J.E. and Bailey, C.J. (2021) ‘Type 2 diabetes mellitus in older adults: clinical considerations and management’ </a:t>
            </a:r>
            <a:r>
              <a:rPr lang="en-GB" sz="2400" i="1" dirty="0"/>
              <a:t>Nature Reviews Endocrinology</a:t>
            </a:r>
            <a:r>
              <a:rPr lang="en-GB" sz="2400" dirty="0"/>
              <a:t>, </a:t>
            </a:r>
            <a:r>
              <a:rPr lang="en-GB" sz="2400" i="1" dirty="0"/>
              <a:t>17</a:t>
            </a:r>
            <a:r>
              <a:rPr lang="en-GB" sz="2400" dirty="0"/>
              <a:t>(9), pp.534-548.</a:t>
            </a:r>
          </a:p>
          <a:p>
            <a:r>
              <a:rPr lang="en-GB" sz="2400" dirty="0" err="1"/>
              <a:t>Berbudi</a:t>
            </a:r>
            <a:r>
              <a:rPr lang="en-GB" sz="2400" dirty="0"/>
              <a:t>, A., </a:t>
            </a:r>
            <a:r>
              <a:rPr lang="en-GB" sz="2400" dirty="0" err="1"/>
              <a:t>Rahmadika</a:t>
            </a:r>
            <a:r>
              <a:rPr lang="en-GB" sz="2400" dirty="0"/>
              <a:t>, N., Tjahjadi, A.I. and </a:t>
            </a:r>
            <a:r>
              <a:rPr lang="en-GB" sz="2400" dirty="0" err="1"/>
              <a:t>Ruslami</a:t>
            </a:r>
            <a:r>
              <a:rPr lang="en-GB" sz="2400" dirty="0"/>
              <a:t>, R. (2020) ‘Type 2 diabetes and its impact on the immune system’ </a:t>
            </a:r>
            <a:r>
              <a:rPr lang="en-GB" sz="2400" i="1" dirty="0"/>
              <a:t>Current diabetes reviews</a:t>
            </a:r>
            <a:r>
              <a:rPr lang="en-GB" sz="2400" dirty="0"/>
              <a:t>, </a:t>
            </a:r>
            <a:r>
              <a:rPr lang="en-GB" sz="2400" i="1" dirty="0"/>
              <a:t>16</a:t>
            </a:r>
            <a:r>
              <a:rPr lang="en-GB" sz="2400" dirty="0"/>
              <a:t>(5), pp.442-449.</a:t>
            </a:r>
          </a:p>
          <a:p>
            <a:r>
              <a:rPr lang="en-GB" sz="2400" dirty="0" err="1"/>
              <a:t>Faselis</a:t>
            </a:r>
            <a:r>
              <a:rPr lang="en-GB" sz="2400" dirty="0"/>
              <a:t>, C., </a:t>
            </a:r>
            <a:r>
              <a:rPr lang="en-GB" sz="2400" dirty="0" err="1"/>
              <a:t>Katsimardou</a:t>
            </a:r>
            <a:r>
              <a:rPr lang="en-GB" sz="2400" dirty="0"/>
              <a:t>, A., </a:t>
            </a:r>
            <a:r>
              <a:rPr lang="en-GB" sz="2400" dirty="0" err="1"/>
              <a:t>Imprialos</a:t>
            </a:r>
            <a:r>
              <a:rPr lang="en-GB" sz="2400" dirty="0"/>
              <a:t>, K., </a:t>
            </a:r>
            <a:r>
              <a:rPr lang="en-GB" sz="2400" dirty="0" err="1"/>
              <a:t>Deligkaris</a:t>
            </a:r>
            <a:r>
              <a:rPr lang="en-GB" sz="2400" dirty="0"/>
              <a:t>, P., Kallistratos, M. and Dimitriadis, K. (2020) ‘Microvascular complications of type 2 diabetes mellitus’ </a:t>
            </a:r>
            <a:r>
              <a:rPr lang="en-GB" sz="2400" i="1" dirty="0"/>
              <a:t>Current vascular pharmacology</a:t>
            </a:r>
            <a:r>
              <a:rPr lang="en-GB" sz="2400" dirty="0"/>
              <a:t>, </a:t>
            </a:r>
            <a:r>
              <a:rPr lang="en-GB" sz="2400" i="1" dirty="0"/>
              <a:t>18</a:t>
            </a:r>
            <a:r>
              <a:rPr lang="en-GB" sz="2400" dirty="0"/>
              <a:t>(2), pp.117-124.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D345D-D86B-1F44-2E81-839AB818DD6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dirty="0"/>
              <a:t>20</a:t>
            </a:r>
            <a:r>
              <a:rPr lang="en-GB" noProof="0" dirty="0"/>
              <a:t>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F66ED-C1BA-BD0D-967D-419BA8A429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 dirty="0"/>
              <a:t>CARING FOR TYPE 2 DIABETES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C827D-E763-588D-3CE7-69D7968DF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0774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6C79C-3CD6-7525-0E16-7CDD77D27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41832"/>
          </a:xfrm>
        </p:spPr>
        <p:txBody>
          <a:bodyPr/>
          <a:lstStyle/>
          <a:p>
            <a:r>
              <a:rPr lang="en-GB" dirty="0"/>
              <a:t>References cont’d…..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9170D-368F-4014-0602-867C7BC60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42417"/>
            <a:ext cx="12192000" cy="5313934"/>
          </a:xfrm>
        </p:spPr>
        <p:txBody>
          <a:bodyPr/>
          <a:lstStyle/>
          <a:p>
            <a:r>
              <a:rPr lang="en-GB" dirty="0"/>
              <a:t> </a:t>
            </a:r>
          </a:p>
          <a:p>
            <a:r>
              <a:rPr lang="en-GB" sz="2400" dirty="0"/>
              <a:t>Lawrence, J.M., Divers, J., Isom, S., Saydah, S., Imperatore, G., </a:t>
            </a:r>
            <a:r>
              <a:rPr lang="en-GB" sz="2400" dirty="0" err="1"/>
              <a:t>Pihoker</a:t>
            </a:r>
            <a:r>
              <a:rPr lang="en-GB" sz="2400" dirty="0"/>
              <a:t>, C., </a:t>
            </a:r>
            <a:r>
              <a:rPr lang="en-GB" sz="2400" dirty="0" err="1"/>
              <a:t>Marcovina</a:t>
            </a:r>
            <a:r>
              <a:rPr lang="en-GB" sz="2400" dirty="0"/>
              <a:t>, S.M., Mayer-Davis, E.J., Hamman, R.F., Dolan, L. and </a:t>
            </a:r>
            <a:r>
              <a:rPr lang="en-GB" sz="2400" dirty="0" err="1"/>
              <a:t>Dabelea</a:t>
            </a:r>
            <a:r>
              <a:rPr lang="en-GB" sz="2400" dirty="0"/>
              <a:t>, D. (2021) ‘Trends in prevalence of type 1 and type 2 diabetes in children and adolescents in the US, 2001-2017’ </a:t>
            </a:r>
            <a:r>
              <a:rPr lang="en-GB" sz="2400" i="1" dirty="0"/>
              <a:t>Jama</a:t>
            </a:r>
            <a:r>
              <a:rPr lang="en-GB" sz="2400" dirty="0"/>
              <a:t>, </a:t>
            </a:r>
            <a:r>
              <a:rPr lang="en-GB" sz="2400" i="1" dirty="0"/>
              <a:t>326</a:t>
            </a:r>
            <a:r>
              <a:rPr lang="en-GB" sz="2400" dirty="0"/>
              <a:t>(8), pp.717-727.</a:t>
            </a:r>
          </a:p>
          <a:p>
            <a:r>
              <a:rPr lang="en-GB" sz="2400" dirty="0"/>
              <a:t>Pearson, E.R. (2019) ‘Type 2 diabetes: a multifaceted disease’ </a:t>
            </a:r>
            <a:r>
              <a:rPr lang="en-GB" sz="2400" i="1" dirty="0" err="1"/>
              <a:t>Diabetologia</a:t>
            </a:r>
            <a:r>
              <a:rPr lang="en-GB" sz="2400" dirty="0"/>
              <a:t>, </a:t>
            </a:r>
            <a:r>
              <a:rPr lang="en-GB" sz="2400" i="1" dirty="0"/>
              <a:t>62</a:t>
            </a:r>
            <a:r>
              <a:rPr lang="en-GB" sz="2400" dirty="0"/>
              <a:t>(7), pp.1107-1112.</a:t>
            </a:r>
          </a:p>
          <a:p>
            <a:r>
              <a:rPr lang="en-GB" sz="2400" dirty="0"/>
              <a:t>Roden, M. and Shulman, G.I. (2019) ‘The integrative biology of type 2 diabetes’ </a:t>
            </a:r>
            <a:r>
              <a:rPr lang="en-GB" sz="2400" i="1" dirty="0"/>
              <a:t>Nature</a:t>
            </a:r>
            <a:r>
              <a:rPr lang="en-GB" sz="2400" dirty="0"/>
              <a:t>, </a:t>
            </a:r>
            <a:r>
              <a:rPr lang="en-GB" sz="2400" i="1" dirty="0"/>
              <a:t>576</a:t>
            </a:r>
            <a:r>
              <a:rPr lang="en-GB" sz="2400" dirty="0"/>
              <a:t>(7785), pp.51-60.</a:t>
            </a:r>
          </a:p>
          <a:p>
            <a:r>
              <a:rPr lang="en-GB" sz="2400" dirty="0"/>
              <a:t>Spracklen, C.N., Horikoshi, M., Kim, Y.J., Lin, K., Bragg, F., Moon, S., Suzuki, K., Tam, C.H., Tabara, Y., Kwak, S.H. and Takeuchi, F. (2020) ‘Identification of type 2 diabetes loci in 433,540 East Asian individuals’ </a:t>
            </a:r>
            <a:r>
              <a:rPr lang="en-GB" sz="2400" i="1" dirty="0"/>
              <a:t>Nature</a:t>
            </a:r>
            <a:r>
              <a:rPr lang="en-GB" sz="2400" dirty="0"/>
              <a:t>, </a:t>
            </a:r>
            <a:r>
              <a:rPr lang="en-GB" sz="2400" i="1" dirty="0"/>
              <a:t>582</a:t>
            </a:r>
            <a:r>
              <a:rPr lang="en-GB" sz="2400" dirty="0"/>
              <a:t>(7811), pp.240-245.</a:t>
            </a:r>
          </a:p>
          <a:p>
            <a:r>
              <a:rPr lang="en-GB" sz="2400" dirty="0"/>
              <a:t>Taylor, R., Al-</a:t>
            </a:r>
            <a:r>
              <a:rPr lang="en-GB" sz="2400" dirty="0" err="1"/>
              <a:t>Mrabeh</a:t>
            </a:r>
            <a:r>
              <a:rPr lang="en-GB" sz="2400" dirty="0"/>
              <a:t>, A. and Sattar, N. (2019) ‘Understanding the mechanisms of reversal of type 2 diabetes’ </a:t>
            </a:r>
            <a:r>
              <a:rPr lang="en-GB" sz="2400" i="1" dirty="0"/>
              <a:t>The lancet Diabetes &amp; endocrinology</a:t>
            </a:r>
            <a:r>
              <a:rPr lang="en-GB" sz="2400" dirty="0"/>
              <a:t>, </a:t>
            </a:r>
            <a:r>
              <a:rPr lang="en-GB" sz="2400" i="1" dirty="0"/>
              <a:t>7</a:t>
            </a:r>
            <a:r>
              <a:rPr lang="en-GB" sz="2400" dirty="0"/>
              <a:t>(9), pp.726-736.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39FE3-6CF9-381D-97DF-0EE4130DCA6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dirty="0"/>
              <a:t>2</a:t>
            </a:r>
            <a:r>
              <a:rPr lang="en-GB" noProof="0" dirty="0"/>
              <a:t>0/3/2026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EAA21-1F64-79FB-D0CC-A5E67C888D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dirty="0"/>
              <a:t>CARING FOR TYPE 2 DIABETES 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FDEB3-C412-41C0-2100-0EE3D04E4A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08316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{F04E0B25-9458-4FDA-9EC4-ED08CDCA1984}tf45331398_win32</Template>
  <TotalTime>938</TotalTime>
  <Words>901</Words>
  <Application>Microsoft Office PowerPoint</Application>
  <PresentationFormat>Widescreen</PresentationFormat>
  <Paragraphs>119</Paragraphs>
  <Slides>14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Tenorite</vt:lpstr>
      <vt:lpstr>Office Theme</vt:lpstr>
      <vt:lpstr>Cover Slide</vt:lpstr>
      <vt:lpstr>Introduction </vt:lpstr>
      <vt:lpstr>Anatomy and Physiology</vt:lpstr>
      <vt:lpstr>Normal Body Functioning</vt:lpstr>
      <vt:lpstr>Disease Effect on the Body</vt:lpstr>
      <vt:lpstr>Patient Profile</vt:lpstr>
      <vt:lpstr>Risk Factors</vt:lpstr>
      <vt:lpstr>Signs and Symptoms</vt:lpstr>
      <vt:lpstr>Diagnosis and Routine Data</vt:lpstr>
      <vt:lpstr>Care Plan</vt:lpstr>
      <vt:lpstr>Monitoring and Follow-ups</vt:lpstr>
      <vt:lpstr>Communication and Ethics</vt:lpstr>
      <vt:lpstr>References:</vt:lpstr>
      <vt:lpstr>References cont’d…..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aaron addo</dc:creator>
  <cp:lastModifiedBy>LINDA TEKYI</cp:lastModifiedBy>
  <cp:revision>2</cp:revision>
  <dcterms:created xsi:type="dcterms:W3CDTF">2026-03-20T22:17:15Z</dcterms:created>
  <dcterms:modified xsi:type="dcterms:W3CDTF">2026-03-23T00:00:35Z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