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1" r:id="rId6"/>
    <p:sldId id="264" r:id="rId7"/>
    <p:sldId id="263" r:id="rId8"/>
    <p:sldId id="258" r:id="rId9"/>
    <p:sldId id="262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56" autoAdjust="0"/>
    <p:restoredTop sz="98746" autoAdjust="0"/>
  </p:normalViewPr>
  <p:slideViewPr>
    <p:cSldViewPr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BDD014-12D9-48EE-BB28-1FDED0EF489E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D92F4-8923-4A43-AA3C-7E90C8AF7B6F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D92F4-8923-4A43-AA3C-7E90C8AF7B6F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67886DB-6D04-4DA4-809C-C6679C307931}" type="datetimeFigureOut">
              <a:rPr lang="en-GB" smtClean="0"/>
              <a:pPr/>
              <a:t>16/10/2019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635EDF-EA92-4BCF-A75B-BBD019DAD273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ospects.ac.uk/job-profiles/primary-school-teacher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ssembly.wales/cy/bus-home/bus-third-assembly/bus-legislation-third-assembly/bus-leg-measures/business-legislation-measures-rightsofchildren/Pages/business-legislation-measures-rightsofchildren.aspx" TargetMode="External"/><Relationship Id="rId2" Type="http://schemas.openxmlformats.org/officeDocument/2006/relationships/hyperlink" Target="https://assets.publishing.service.gov.uk/government/uploads/system/uploads/attachment_data/file/272064/5860.pdf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earningforward.org/wp-content/uploads/2013/04/strong-teams-strong-schools.pdf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pdfs.semanticscholar.org/71b4/c9ba1ff5f91f9626b071f92bbeef52cc02c3.pdf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.gov.scot/improvement/Documents/dyw41-intro-to-creativity-skills18.pdf" TargetMode="External"/><Relationship Id="rId2" Type="http://schemas.openxmlformats.org/officeDocument/2006/relationships/hyperlink" Target="https://www.weforum.org/agenda/2016/01/the-10-skills-you-need-to-thrive-in-the-fourth-industrial-revolution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lyw.cymru/sites/default/files/publications/2018-02/addysg-ar-gyfer-datblygu-cynaliadwy-a-dinasyddiaeth-fyd-eang-dealltwriaeth-gyffredin-ar-gyfer-y-sector-dysgu-oedolion-ar-gymuned.pdf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s3-eu-west-1.amazonaws.com/hwb-live-storage/6e/7f/33/19/c3494e069deaeab755d4c156/digital-competence-framework-guidance-2018.pdf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gov.wales/education-changi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education.gov.scot/improvement/Documents/dyw41-intro-to-creativity-skills18.pd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dfs.semanticscholar.org/71b4/c9ba1ff5f91f9626b071f92bbeef52cc02c3.pdf" TargetMode="External"/><Relationship Id="rId2" Type="http://schemas.openxmlformats.org/officeDocument/2006/relationships/hyperlink" Target="https://www.weforum.org/agenda/2016/01/the-10-skills-you-need-to-thrive-in-the-fourth-industrial-revolution/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learningforward.org/wp-content/uploads/2013/04/strong-teams-strong-schools.pdf" TargetMode="External"/><Relationship Id="rId4" Type="http://schemas.openxmlformats.org/officeDocument/2006/relationships/hyperlink" Target="https://www.prospects.ac.uk/job-profiles/primary-school-teach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err="1"/>
              <a:t>Sgiliau</a:t>
            </a:r>
            <a:r>
              <a:rPr lang="en-GB" b="1" dirty="0"/>
              <a:t> </a:t>
            </a:r>
            <a:r>
              <a:rPr lang="en-GB" b="1" dirty="0" err="1"/>
              <a:t>Bywyd</a:t>
            </a:r>
            <a:r>
              <a:rPr lang="en-GB" b="1" dirty="0"/>
              <a:t>: </a:t>
            </a:r>
            <a:r>
              <a:rPr lang="en-GB" b="1" dirty="0" err="1"/>
              <a:t>Cyflogadwyedd</a:t>
            </a:r>
            <a:r>
              <a:rPr lang="en-GB" b="1" dirty="0"/>
              <a:t> a </a:t>
            </a:r>
            <a:r>
              <a:rPr lang="en-GB" b="1" dirty="0" err="1"/>
              <a:t>Llwybrau</a:t>
            </a:r>
            <a:r>
              <a:rPr lang="en-GB" b="1" dirty="0"/>
              <a:t> </a:t>
            </a:r>
            <a:r>
              <a:rPr lang="en-GB" b="1" dirty="0" err="1"/>
              <a:t>i’r</a:t>
            </a:r>
            <a:r>
              <a:rPr lang="en-GB" b="1" dirty="0"/>
              <a:t> </a:t>
            </a:r>
            <a:r>
              <a:rPr lang="en-GB" b="1" dirty="0" err="1"/>
              <a:t>Dyfodol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5445224"/>
            <a:ext cx="4824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Gan</a:t>
            </a:r>
            <a:r>
              <a:rPr lang="en-GB" dirty="0"/>
              <a:t>: Emily Thomas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620688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/>
              <a:t>Disgrifiad</a:t>
            </a:r>
            <a:r>
              <a:rPr lang="en-GB" sz="3200" dirty="0"/>
              <a:t> </a:t>
            </a:r>
            <a:r>
              <a:rPr lang="en-GB" sz="3200" dirty="0" err="1"/>
              <a:t>swydd</a:t>
            </a:r>
            <a:r>
              <a:rPr lang="en-GB" sz="3200" dirty="0"/>
              <a:t>: </a:t>
            </a:r>
            <a:r>
              <a:rPr lang="en-GB" sz="3200" dirty="0" err="1"/>
              <a:t>Athrawes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1115616" y="2132856"/>
            <a:ext cx="65527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Sgiliau</a:t>
            </a:r>
            <a:r>
              <a:rPr lang="en-GB" b="1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Cyfathrebu</a:t>
            </a:r>
            <a:r>
              <a:rPr lang="en-GB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Dychymyg</a:t>
            </a: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Gwaith </a:t>
            </a:r>
            <a:r>
              <a:rPr lang="en-GB" b="1" dirty="0" err="1"/>
              <a:t>tîm</a:t>
            </a: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Amynedd</a:t>
            </a:r>
            <a:r>
              <a:rPr lang="en-GB" b="1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Gwydnwch</a:t>
            </a:r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Creadigrwydd</a:t>
            </a:r>
            <a:r>
              <a:rPr lang="en-GB" b="1" dirty="0"/>
              <a:t>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187624" y="4445243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https://www.prospects.ac.uk/job-profiles/primary-school-teacher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Sgil</a:t>
            </a:r>
            <a:r>
              <a:rPr lang="en-GB" dirty="0"/>
              <a:t> 1:  Gwaith </a:t>
            </a:r>
            <a:r>
              <a:rPr lang="en-GB" dirty="0" err="1"/>
              <a:t>tîm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340768"/>
            <a:ext cx="7776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 err="1"/>
              <a:t>Dogfen</a:t>
            </a:r>
            <a:r>
              <a:rPr lang="en-GB" dirty="0"/>
              <a:t> ‘Every Child Matters’</a:t>
            </a:r>
          </a:p>
          <a:p>
            <a:r>
              <a:rPr lang="en-GB" dirty="0">
                <a:hlinkClick r:id="rId2"/>
              </a:rPr>
              <a:t>https://assets.publishing.service.gov.uk/government/uploads/system/uploads/attachment_data/file/272064/5860.pdf</a:t>
            </a:r>
            <a:r>
              <a:rPr lang="en-GB" dirty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err="1"/>
              <a:t>Confensiwn</a:t>
            </a:r>
            <a:r>
              <a:rPr lang="en-GB" dirty="0"/>
              <a:t> y </a:t>
            </a:r>
            <a:r>
              <a:rPr lang="en-GB" dirty="0" err="1"/>
              <a:t>Cenhedloedd</a:t>
            </a:r>
            <a:r>
              <a:rPr lang="en-GB" dirty="0"/>
              <a:t> </a:t>
            </a:r>
            <a:r>
              <a:rPr lang="en-GB" dirty="0" err="1"/>
              <a:t>Unedig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Hawliau’r</a:t>
            </a:r>
            <a:r>
              <a:rPr lang="en-GB" dirty="0"/>
              <a:t> </a:t>
            </a:r>
            <a:r>
              <a:rPr lang="en-GB" dirty="0" err="1"/>
              <a:t>Plentyn</a:t>
            </a:r>
            <a:endParaRPr lang="en-GB" dirty="0"/>
          </a:p>
          <a:p>
            <a:r>
              <a:rPr lang="en-GB" dirty="0">
                <a:hlinkClick r:id="rId3"/>
              </a:rPr>
              <a:t>http://www.assembly.wales/cy/bus-home/bus-third-assembly/bus-legislation-third-assembly/bus-leg-measures/business-legislation-measures-rightsofchildren/Pages/business-legislation-measures-rightsofchildren.aspx</a:t>
            </a:r>
            <a:r>
              <a:rPr lang="en-GB" dirty="0"/>
              <a:t> 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b="1" dirty="0"/>
              <a:t>Dennis Sparks</a:t>
            </a:r>
          </a:p>
          <a:p>
            <a:r>
              <a:rPr lang="en-GB" dirty="0">
                <a:hlinkClick r:id="rId4"/>
              </a:rPr>
              <a:t>https://learningforward.org/wp-content/uploads/2013/04/strong-teams-strong-schools.pdf</a:t>
            </a:r>
            <a:r>
              <a:rPr lang="en-GB" dirty="0"/>
              <a:t> </a:t>
            </a:r>
            <a:endParaRPr lang="en-GB" b="1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206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Sgil</a:t>
            </a:r>
            <a:r>
              <a:rPr lang="en-GB" dirty="0"/>
              <a:t> 2: </a:t>
            </a:r>
            <a:r>
              <a:rPr lang="en-GB" dirty="0" err="1"/>
              <a:t>Cyfathrebu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683568" y="1124744"/>
            <a:ext cx="70567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/>
              <a:t>Mae </a:t>
            </a:r>
            <a:r>
              <a:rPr lang="en-GB" dirty="0" err="1"/>
              <a:t>disgwyl</a:t>
            </a:r>
            <a:r>
              <a:rPr lang="en-GB" dirty="0"/>
              <a:t>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cyfathrebu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nifer</a:t>
            </a:r>
            <a:r>
              <a:rPr lang="en-GB" dirty="0"/>
              <a:t> o </a:t>
            </a:r>
            <a:r>
              <a:rPr lang="en-GB" dirty="0" err="1"/>
              <a:t>wahanol</a:t>
            </a:r>
            <a:r>
              <a:rPr lang="en-GB" dirty="0"/>
              <a:t> </a:t>
            </a:r>
            <a:r>
              <a:rPr lang="en-GB" dirty="0" err="1"/>
              <a:t>pobl</a:t>
            </a:r>
            <a:r>
              <a:rPr lang="en-GB" dirty="0"/>
              <a:t>:</a:t>
            </a:r>
          </a:p>
          <a:p>
            <a:pPr>
              <a:buFont typeface="Wingdings" pitchFamily="2" charset="2"/>
              <a:buChar char="ü"/>
            </a:pPr>
            <a:r>
              <a:rPr lang="en-GB" dirty="0"/>
              <a:t>Y plant</a:t>
            </a:r>
          </a:p>
          <a:p>
            <a:pPr>
              <a:buFont typeface="Wingdings" pitchFamily="2" charset="2"/>
              <a:buChar char="ü"/>
            </a:pPr>
            <a:r>
              <a:rPr lang="en-GB" dirty="0"/>
              <a:t>Y </a:t>
            </a:r>
            <a:r>
              <a:rPr lang="en-GB" dirty="0" err="1"/>
              <a:t>rhieni</a:t>
            </a:r>
            <a:endParaRPr lang="en-GB" dirty="0"/>
          </a:p>
          <a:p>
            <a:pPr>
              <a:buFont typeface="Wingdings" pitchFamily="2" charset="2"/>
              <a:buChar char="ü"/>
            </a:pPr>
            <a:r>
              <a:rPr lang="en-GB" dirty="0" err="1"/>
              <a:t>Cydweithwyr</a:t>
            </a: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/>
              <a:t>Dementia friends –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cefnogi</a:t>
            </a:r>
            <a:r>
              <a:rPr lang="en-GB" dirty="0"/>
              <a:t> </a:t>
            </a:r>
            <a:r>
              <a:rPr lang="en-GB" dirty="0" err="1"/>
              <a:t>hyder</a:t>
            </a:r>
            <a:r>
              <a:rPr lang="en-GB" dirty="0"/>
              <a:t> </a:t>
            </a: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gyfathrebu</a:t>
            </a:r>
            <a:r>
              <a:rPr lang="en-GB" dirty="0"/>
              <a:t> </a:t>
            </a:r>
            <a:r>
              <a:rPr lang="en-GB" dirty="0" err="1"/>
              <a:t>gyda</a:t>
            </a:r>
            <a:r>
              <a:rPr lang="en-GB" dirty="0"/>
              <a:t> </a:t>
            </a:r>
            <a:r>
              <a:rPr lang="en-GB" dirty="0" err="1"/>
              <a:t>oedolion</a:t>
            </a:r>
            <a:r>
              <a:rPr lang="en-GB" dirty="0"/>
              <a:t> </a:t>
            </a:r>
            <a:r>
              <a:rPr lang="en-GB" dirty="0" err="1"/>
              <a:t>ond</a:t>
            </a:r>
            <a:r>
              <a:rPr lang="en-GB" dirty="0"/>
              <a:t> </a:t>
            </a:r>
            <a:r>
              <a:rPr lang="en-GB" dirty="0" err="1"/>
              <a:t>hefyd</a:t>
            </a:r>
            <a:r>
              <a:rPr lang="en-GB" dirty="0"/>
              <a:t> plant, </a:t>
            </a:r>
            <a:r>
              <a:rPr lang="en-GB" dirty="0" err="1"/>
              <a:t>gallu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anodd</a:t>
            </a:r>
            <a:r>
              <a:rPr lang="en-GB" dirty="0"/>
              <a:t> </a:t>
            </a:r>
            <a:r>
              <a:rPr lang="en-GB" dirty="0" err="1"/>
              <a:t>trafod</a:t>
            </a:r>
            <a:r>
              <a:rPr lang="en-GB" dirty="0"/>
              <a:t> am y </a:t>
            </a:r>
            <a:r>
              <a:rPr lang="en-GB" dirty="0" err="1"/>
              <a:t>fath</a:t>
            </a:r>
            <a:r>
              <a:rPr lang="en-GB" dirty="0"/>
              <a:t> </a:t>
            </a:r>
            <a:r>
              <a:rPr lang="en-GB" dirty="0" err="1"/>
              <a:t>yma</a:t>
            </a:r>
            <a:r>
              <a:rPr lang="en-GB" dirty="0"/>
              <a:t> o </a:t>
            </a:r>
            <a:r>
              <a:rPr lang="en-GB" dirty="0" err="1"/>
              <a:t>beth</a:t>
            </a:r>
            <a:r>
              <a:rPr lang="en-GB" dirty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GB" b="1" dirty="0"/>
              <a:t> Delia </a:t>
            </a:r>
            <a:r>
              <a:rPr lang="en-GB" b="1" dirty="0" err="1"/>
              <a:t>Muste</a:t>
            </a:r>
            <a:r>
              <a:rPr lang="en-GB" b="1" dirty="0"/>
              <a:t> </a:t>
            </a:r>
          </a:p>
          <a:p>
            <a:endParaRPr lang="en-GB" b="1" dirty="0"/>
          </a:p>
          <a:p>
            <a:endParaRPr lang="en-GB" b="1" dirty="0"/>
          </a:p>
        </p:txBody>
      </p:sp>
      <p:sp>
        <p:nvSpPr>
          <p:cNvPr id="5" name="Rectangle 4"/>
          <p:cNvSpPr/>
          <p:nvPr/>
        </p:nvSpPr>
        <p:spPr>
          <a:xfrm>
            <a:off x="827584" y="33569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https://pdfs.semanticscholar.org/71b4/c9ba1ff5f91f9626b071f92bbeef52cc02c3.pdf</a:t>
            </a:r>
            <a:r>
              <a:rPr lang="en-GB" dirty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47667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Sgil</a:t>
            </a:r>
            <a:r>
              <a:rPr lang="en-GB" dirty="0"/>
              <a:t> 3:  </a:t>
            </a:r>
            <a:r>
              <a:rPr lang="en-GB" dirty="0" err="1"/>
              <a:t>Creadigrwydd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1628800"/>
            <a:ext cx="734481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dirty="0"/>
              <a:t>World Economic Forum –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nodi</a:t>
            </a:r>
            <a:r>
              <a:rPr lang="en-GB" dirty="0"/>
              <a:t> am </a:t>
            </a:r>
            <a:r>
              <a:rPr lang="en-GB" dirty="0" err="1"/>
              <a:t>bwysigrwydd</a:t>
            </a:r>
            <a:r>
              <a:rPr lang="en-GB" dirty="0"/>
              <a:t> </a:t>
            </a:r>
            <a:r>
              <a:rPr lang="en-GB" dirty="0" err="1"/>
              <a:t>creadigrwydd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gweithlu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dyfodol</a:t>
            </a:r>
            <a:r>
              <a:rPr lang="en-GB" dirty="0"/>
              <a:t>.</a:t>
            </a:r>
          </a:p>
          <a:p>
            <a:r>
              <a:rPr lang="en-GB" dirty="0">
                <a:hlinkClick r:id="rId2"/>
              </a:rPr>
              <a:t>https://www.weforum.org/agenda/2016/01/the-10-skills-you-need-to-thrive-in-the-fourth-industrial-revolution/</a:t>
            </a:r>
            <a:endParaRPr lang="en-GB" dirty="0"/>
          </a:p>
          <a:p>
            <a:pPr>
              <a:buFont typeface="Arial" pitchFamily="34" charset="0"/>
              <a:buChar char="•"/>
            </a:pPr>
            <a:r>
              <a:rPr lang="en-GB" dirty="0"/>
              <a:t> Education Scotland</a:t>
            </a:r>
          </a:p>
          <a:p>
            <a:r>
              <a:rPr lang="en-GB" dirty="0">
                <a:hlinkClick r:id="rId3"/>
              </a:rPr>
              <a:t>https://education.gov.scot/improvement/Documents/dyw41-intro-to-creativity-skills18.pdf</a:t>
            </a:r>
            <a:endParaRPr lang="en-GB" b="1" dirty="0"/>
          </a:p>
          <a:p>
            <a:pPr>
              <a:buFont typeface="Arial" pitchFamily="34" charset="0"/>
              <a:buChar char="•"/>
            </a:pPr>
            <a:r>
              <a:rPr lang="en-GB" dirty="0" err="1"/>
              <a:t>Dinasyddiaeth</a:t>
            </a:r>
            <a:r>
              <a:rPr lang="en-GB" dirty="0"/>
              <a:t> </a:t>
            </a:r>
            <a:r>
              <a:rPr lang="en-GB" dirty="0" err="1"/>
              <a:t>Fyd-eang</a:t>
            </a:r>
            <a:r>
              <a:rPr lang="en-GB" dirty="0"/>
              <a:t> </a:t>
            </a:r>
            <a:r>
              <a:rPr lang="en-GB" dirty="0">
                <a:hlinkClick r:id="rId4"/>
              </a:rPr>
              <a:t>https://llyw.cymru/sites/default/files/publications/2018-02/addysg-ar-gyfer-datblygu-cynaliadwy-a-dinasyddiaeth-fyd-eang-dealltwriaeth-gyffredin-ar-gyfer-y-sector-dysgu-oedolion-ar-gymuned.pdf</a:t>
            </a:r>
            <a:r>
              <a:rPr lang="en-GB" dirty="0"/>
              <a:t> </a:t>
            </a:r>
          </a:p>
          <a:p>
            <a:endParaRPr lang="en-GB" b="1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764704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/>
              <a:t>Rhan</a:t>
            </a:r>
            <a:r>
              <a:rPr lang="en-GB" u="sng" dirty="0"/>
              <a:t> </a:t>
            </a:r>
            <a:r>
              <a:rPr lang="en-GB" u="sng" dirty="0" err="1"/>
              <a:t>datblygu</a:t>
            </a:r>
            <a:endParaRPr lang="en-GB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2132856"/>
            <a:ext cx="820891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GB" sz="2400" dirty="0"/>
              <a:t>Digital Competence Framework (DCF)</a:t>
            </a:r>
          </a:p>
          <a:p>
            <a:r>
              <a:rPr lang="en-GB" sz="2400" dirty="0">
                <a:hlinkClick r:id="rId2"/>
              </a:rPr>
              <a:t>https://s3-eu-west-1.amazonaws.com/hwb-live-storage/6e/7f/33/19/c3494e069deaeab755d4c156/digital-competence-framework-guidance-2018.pdf</a:t>
            </a:r>
            <a:r>
              <a:rPr lang="en-GB" sz="2400" dirty="0"/>
              <a:t>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2996952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/>
              <a:t>Unrhyw</a:t>
            </a:r>
            <a:r>
              <a:rPr lang="en-GB" sz="3600" dirty="0"/>
              <a:t> </a:t>
            </a:r>
            <a:r>
              <a:rPr lang="en-GB" sz="3600" dirty="0" err="1"/>
              <a:t>cwestiynau</a:t>
            </a:r>
            <a:r>
              <a:rPr lang="en-GB" sz="3600" dirty="0"/>
              <a:t>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2068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err="1"/>
              <a:t>Rhestr</a:t>
            </a:r>
            <a:r>
              <a:rPr lang="en-GB" u="sng" dirty="0"/>
              <a:t> </a:t>
            </a:r>
            <a:r>
              <a:rPr lang="en-GB" u="sng" dirty="0" err="1"/>
              <a:t>cyfeirnodi</a:t>
            </a:r>
            <a:r>
              <a:rPr lang="en-GB" u="sng" dirty="0"/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560" y="1052736"/>
            <a:ext cx="7272808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Cymru</a:t>
            </a:r>
            <a:r>
              <a:rPr lang="en-GB" dirty="0"/>
              <a:t>. (Dim </a:t>
            </a:r>
            <a:r>
              <a:rPr lang="en-GB" dirty="0" err="1"/>
              <a:t>Dyddiad</a:t>
            </a:r>
            <a:r>
              <a:rPr lang="en-GB" dirty="0"/>
              <a:t>) ‘Education is Changing’ </a:t>
            </a:r>
            <a:r>
              <a:rPr lang="en-GB" dirty="0">
                <a:hlinkClick r:id="rId3"/>
              </a:rPr>
              <a:t>https://gov.wales/education-changing</a:t>
            </a:r>
            <a:r>
              <a:rPr lang="en-GB" dirty="0"/>
              <a:t> [</a:t>
            </a:r>
            <a:r>
              <a:rPr lang="en-GB" dirty="0" err="1"/>
              <a:t>Darllenwyd</a:t>
            </a:r>
            <a:r>
              <a:rPr lang="en-GB" dirty="0"/>
              <a:t>: 11 </a:t>
            </a:r>
            <a:r>
              <a:rPr lang="en-GB" dirty="0" err="1"/>
              <a:t>Hydref</a:t>
            </a:r>
            <a:r>
              <a:rPr lang="en-GB" dirty="0"/>
              <a:t> 2019]</a:t>
            </a:r>
          </a:p>
          <a:p>
            <a:r>
              <a:rPr lang="en-GB" dirty="0" err="1"/>
              <a:t>Adran</a:t>
            </a:r>
            <a:r>
              <a:rPr lang="en-GB" dirty="0"/>
              <a:t> Plant, </a:t>
            </a:r>
            <a:r>
              <a:rPr lang="en-GB" dirty="0" err="1"/>
              <a:t>Addysg</a:t>
            </a:r>
            <a:r>
              <a:rPr lang="en-GB" dirty="0"/>
              <a:t>,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Gydol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a </a:t>
            </a:r>
            <a:r>
              <a:rPr lang="en-GB" dirty="0" err="1"/>
              <a:t>Sgiliau</a:t>
            </a:r>
            <a:r>
              <a:rPr lang="en-GB" dirty="0"/>
              <a:t>. (2011) </a:t>
            </a:r>
            <a:r>
              <a:rPr lang="en-GB" i="1" dirty="0" err="1"/>
              <a:t>Fesur</a:t>
            </a:r>
            <a:r>
              <a:rPr lang="en-GB" i="1" dirty="0"/>
              <a:t> </a:t>
            </a:r>
            <a:r>
              <a:rPr lang="en-GB" i="1" dirty="0" err="1"/>
              <a:t>Hawliau</a:t>
            </a:r>
            <a:r>
              <a:rPr lang="en-GB" i="1" dirty="0"/>
              <a:t> Plant a </a:t>
            </a:r>
            <a:r>
              <a:rPr lang="en-GB" i="1" dirty="0" err="1"/>
              <a:t>Phobl</a:t>
            </a:r>
            <a:r>
              <a:rPr lang="en-GB" i="1" dirty="0"/>
              <a:t> </a:t>
            </a:r>
            <a:r>
              <a:rPr lang="en-GB" i="1" dirty="0" err="1"/>
              <a:t>Ifanc</a:t>
            </a:r>
            <a:r>
              <a:rPr lang="en-GB" i="1" dirty="0"/>
              <a:t> (</a:t>
            </a:r>
            <a:r>
              <a:rPr lang="en-GB" i="1" dirty="0" err="1"/>
              <a:t>Cymru</a:t>
            </a:r>
            <a:r>
              <a:rPr lang="en-GB" i="1" dirty="0"/>
              <a:t>). </a:t>
            </a:r>
            <a:r>
              <a:rPr lang="en-GB" dirty="0" err="1"/>
              <a:t>Caerdydd</a:t>
            </a:r>
            <a:r>
              <a:rPr lang="en-GB" dirty="0"/>
              <a:t>: </a:t>
            </a:r>
            <a:r>
              <a:rPr lang="en-GB" dirty="0" err="1"/>
              <a:t>Llywodraeth</a:t>
            </a:r>
            <a:r>
              <a:rPr lang="en-GB" dirty="0"/>
              <a:t> </a:t>
            </a:r>
            <a:r>
              <a:rPr lang="en-GB" dirty="0" err="1"/>
              <a:t>Cynulliad</a:t>
            </a:r>
            <a:r>
              <a:rPr lang="en-GB" dirty="0"/>
              <a:t> </a:t>
            </a:r>
            <a:r>
              <a:rPr lang="en-GB" dirty="0" err="1"/>
              <a:t>Cymru</a:t>
            </a:r>
            <a:r>
              <a:rPr lang="en-GB" dirty="0"/>
              <a:t>.</a:t>
            </a:r>
          </a:p>
          <a:p>
            <a:r>
              <a:rPr lang="en-GB" dirty="0" err="1"/>
              <a:t>Adran</a:t>
            </a:r>
            <a:r>
              <a:rPr lang="en-GB" dirty="0"/>
              <a:t> Plant, </a:t>
            </a:r>
            <a:r>
              <a:rPr lang="en-GB" dirty="0" err="1"/>
              <a:t>Addysg</a:t>
            </a:r>
            <a:r>
              <a:rPr lang="en-GB" dirty="0"/>
              <a:t>,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Gydol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a </a:t>
            </a:r>
            <a:r>
              <a:rPr lang="en-GB" dirty="0" err="1"/>
              <a:t>Sgiliau</a:t>
            </a:r>
            <a:r>
              <a:rPr lang="en-GB" dirty="0"/>
              <a:t>. (2018) </a:t>
            </a:r>
            <a:r>
              <a:rPr lang="en-GB" i="1" dirty="0"/>
              <a:t>Digital Competence Framework Guidance</a:t>
            </a:r>
            <a:r>
              <a:rPr lang="en-GB" dirty="0"/>
              <a:t>. </a:t>
            </a:r>
            <a:r>
              <a:rPr lang="en-GB" dirty="0" err="1"/>
              <a:t>Caerdydd</a:t>
            </a:r>
            <a:r>
              <a:rPr lang="en-GB" dirty="0"/>
              <a:t>: </a:t>
            </a:r>
            <a:r>
              <a:rPr lang="en-GB" dirty="0" err="1"/>
              <a:t>Llywodraeth</a:t>
            </a:r>
            <a:r>
              <a:rPr lang="en-GB" dirty="0"/>
              <a:t> </a:t>
            </a:r>
            <a:r>
              <a:rPr lang="en-GB" dirty="0" err="1"/>
              <a:t>Cynulliad</a:t>
            </a:r>
            <a:r>
              <a:rPr lang="en-GB" dirty="0"/>
              <a:t> </a:t>
            </a:r>
            <a:r>
              <a:rPr lang="en-GB" dirty="0" err="1"/>
              <a:t>Cymru</a:t>
            </a:r>
            <a:r>
              <a:rPr lang="en-GB" dirty="0"/>
              <a:t>.</a:t>
            </a:r>
          </a:p>
          <a:p>
            <a:r>
              <a:rPr lang="en-GB" dirty="0" err="1"/>
              <a:t>Adran</a:t>
            </a:r>
            <a:r>
              <a:rPr lang="en-GB" dirty="0"/>
              <a:t> Plant, </a:t>
            </a:r>
            <a:r>
              <a:rPr lang="en-GB" dirty="0" err="1"/>
              <a:t>Addysg</a:t>
            </a:r>
            <a:r>
              <a:rPr lang="en-GB" dirty="0"/>
              <a:t>,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Gydol</a:t>
            </a:r>
            <a:r>
              <a:rPr lang="en-GB" dirty="0"/>
              <a:t> </a:t>
            </a:r>
            <a:r>
              <a:rPr lang="en-GB" dirty="0" err="1"/>
              <a:t>Oes</a:t>
            </a:r>
            <a:r>
              <a:rPr lang="en-GB" dirty="0"/>
              <a:t> a </a:t>
            </a:r>
            <a:r>
              <a:rPr lang="en-GB" dirty="0" err="1"/>
              <a:t>Sgiliau</a:t>
            </a:r>
            <a:r>
              <a:rPr lang="en-GB" dirty="0"/>
              <a:t>. (2012) </a:t>
            </a:r>
            <a:r>
              <a:rPr lang="en-GB" i="1" dirty="0" err="1"/>
              <a:t>Addysg</a:t>
            </a:r>
            <a:r>
              <a:rPr lang="en-GB" i="1" dirty="0"/>
              <a:t> </a:t>
            </a:r>
            <a:r>
              <a:rPr lang="en-GB" i="1" dirty="0" err="1"/>
              <a:t>ar</a:t>
            </a:r>
            <a:r>
              <a:rPr lang="en-GB" i="1" dirty="0"/>
              <a:t> </a:t>
            </a:r>
            <a:r>
              <a:rPr lang="en-GB" i="1" dirty="0" err="1"/>
              <a:t>gyfer</a:t>
            </a:r>
            <a:r>
              <a:rPr lang="en-GB" i="1" dirty="0"/>
              <a:t> </a:t>
            </a:r>
            <a:r>
              <a:rPr lang="en-GB" i="1" dirty="0" err="1"/>
              <a:t>Datblygu</a:t>
            </a:r>
            <a:r>
              <a:rPr lang="en-GB" i="1" dirty="0"/>
              <a:t> </a:t>
            </a:r>
            <a:r>
              <a:rPr lang="en-GB" i="1" dirty="0" err="1"/>
              <a:t>Cynaliadwy</a:t>
            </a:r>
            <a:r>
              <a:rPr lang="en-GB" i="1" dirty="0"/>
              <a:t> a </a:t>
            </a:r>
            <a:r>
              <a:rPr lang="en-GB" i="1" dirty="0" err="1"/>
              <a:t>Dinasyddiaeth</a:t>
            </a:r>
            <a:r>
              <a:rPr lang="en-GB" i="1" dirty="0"/>
              <a:t> </a:t>
            </a:r>
            <a:r>
              <a:rPr lang="en-GB" i="1" dirty="0" err="1"/>
              <a:t>Fyd-eang</a:t>
            </a:r>
            <a:r>
              <a:rPr lang="en-GB" i="1" dirty="0"/>
              <a:t>. </a:t>
            </a:r>
            <a:r>
              <a:rPr lang="en-GB" dirty="0" err="1"/>
              <a:t>Caerdydd</a:t>
            </a:r>
            <a:r>
              <a:rPr lang="en-GB" dirty="0"/>
              <a:t>: </a:t>
            </a:r>
            <a:r>
              <a:rPr lang="en-GB" dirty="0" err="1"/>
              <a:t>Llywodraeth</a:t>
            </a:r>
            <a:r>
              <a:rPr lang="en-GB" dirty="0"/>
              <a:t> </a:t>
            </a:r>
            <a:r>
              <a:rPr lang="en-GB" dirty="0" err="1"/>
              <a:t>Cynulliad</a:t>
            </a:r>
            <a:r>
              <a:rPr lang="en-GB" dirty="0"/>
              <a:t> </a:t>
            </a:r>
            <a:r>
              <a:rPr lang="en-GB" dirty="0" err="1"/>
              <a:t>Cymru</a:t>
            </a:r>
            <a:r>
              <a:rPr lang="en-GB" dirty="0"/>
              <a:t>.</a:t>
            </a:r>
          </a:p>
          <a:p>
            <a:r>
              <a:rPr lang="en-GB" dirty="0"/>
              <a:t>Great Britain: Department of Education. (2003) </a:t>
            </a:r>
            <a:r>
              <a:rPr lang="en-GB" i="1" dirty="0"/>
              <a:t>Every Child Matters. </a:t>
            </a:r>
            <a:r>
              <a:rPr lang="en-GB" dirty="0"/>
              <a:t>Cm 5860. London, Stationery Office.</a:t>
            </a:r>
            <a:endParaRPr lang="en-GB" i="1" dirty="0"/>
          </a:p>
          <a:p>
            <a:r>
              <a:rPr lang="en-GB" dirty="0"/>
              <a:t>Education Scotland. (Dim </a:t>
            </a:r>
            <a:r>
              <a:rPr lang="en-GB" dirty="0" err="1"/>
              <a:t>Dyddiad</a:t>
            </a:r>
            <a:r>
              <a:rPr lang="en-GB" dirty="0"/>
              <a:t>) ‘Why is creativity important to employers?’ </a:t>
            </a:r>
            <a:r>
              <a:rPr lang="en-GB" dirty="0">
                <a:hlinkClick r:id="rId4"/>
              </a:rPr>
              <a:t>https://education.gov.scot/improvement/Documents/dyw41-intro-to-creativity-skills18.pdf</a:t>
            </a:r>
            <a:r>
              <a:rPr lang="en-GB" dirty="0"/>
              <a:t> [</a:t>
            </a:r>
            <a:r>
              <a:rPr lang="en-GB" dirty="0" err="1"/>
              <a:t>Darllenwyd</a:t>
            </a:r>
            <a:r>
              <a:rPr lang="en-GB" dirty="0"/>
              <a:t>: 7 </a:t>
            </a:r>
            <a:r>
              <a:rPr lang="en-GB" dirty="0" err="1"/>
              <a:t>Hydref</a:t>
            </a:r>
            <a:r>
              <a:rPr lang="en-GB" dirty="0"/>
              <a:t> </a:t>
            </a:r>
            <a:r>
              <a:rPr lang="en-GB"/>
              <a:t>2019]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692696"/>
            <a:ext cx="676875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Gray, A. (</a:t>
            </a:r>
            <a:r>
              <a:rPr lang="en-GB" dirty="0" err="1"/>
              <a:t>Ionawr</a:t>
            </a:r>
            <a:r>
              <a:rPr lang="en-GB" dirty="0"/>
              <a:t>, 2016) ‘The 10 skills you need to thrive in the Fourth Industrial Revolution’ </a:t>
            </a:r>
            <a:r>
              <a:rPr lang="en-GB" dirty="0">
                <a:hlinkClick r:id="rId2"/>
              </a:rPr>
              <a:t>https://www.weforum.org/agenda/2016/01/the-10-skills-you-need-to-thrive-in-the-fourth-industrial-revolution/</a:t>
            </a:r>
            <a:r>
              <a:rPr lang="en-GB" dirty="0"/>
              <a:t> [</a:t>
            </a:r>
            <a:r>
              <a:rPr lang="en-GB" dirty="0" err="1"/>
              <a:t>Darllenwyd</a:t>
            </a:r>
            <a:r>
              <a:rPr lang="en-GB" dirty="0"/>
              <a:t>: 7 </a:t>
            </a:r>
            <a:r>
              <a:rPr lang="en-GB" dirty="0" err="1"/>
              <a:t>Hydref</a:t>
            </a:r>
            <a:r>
              <a:rPr lang="en-GB" dirty="0"/>
              <a:t> 2019]</a:t>
            </a:r>
          </a:p>
          <a:p>
            <a:r>
              <a:rPr lang="en-GB" dirty="0" err="1"/>
              <a:t>Muste</a:t>
            </a:r>
            <a:r>
              <a:rPr lang="en-GB" dirty="0"/>
              <a:t>, D. (2016) ‘The Role of Communication Skills in Teaching Process’, </a:t>
            </a:r>
            <a:r>
              <a:rPr lang="en-GB" i="1" dirty="0"/>
              <a:t>The European Proceedings of Social and Behavioural Sciences</a:t>
            </a:r>
            <a:r>
              <a:rPr lang="en-GB" dirty="0"/>
              <a:t>, tt.431-434. [</a:t>
            </a:r>
            <a:r>
              <a:rPr lang="en-GB" dirty="0" err="1"/>
              <a:t>Ar-lein</a:t>
            </a:r>
            <a:r>
              <a:rPr lang="en-GB" dirty="0"/>
              <a:t>].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o: </a:t>
            </a:r>
            <a:r>
              <a:rPr lang="en-GB" dirty="0">
                <a:hlinkClick r:id="rId3"/>
              </a:rPr>
              <a:t>https://pdfs.semanticscholar.org/71b4/c9ba1ff5f91f9626b071f92bbeef52cc02c3.pdf</a:t>
            </a:r>
            <a:r>
              <a:rPr lang="en-GB" dirty="0"/>
              <a:t> [</a:t>
            </a:r>
            <a:r>
              <a:rPr lang="en-GB" dirty="0" err="1"/>
              <a:t>Darllenwyd</a:t>
            </a:r>
            <a:r>
              <a:rPr lang="en-GB" dirty="0"/>
              <a:t>: 7 </a:t>
            </a:r>
            <a:r>
              <a:rPr lang="en-GB" dirty="0" err="1"/>
              <a:t>Hydref</a:t>
            </a:r>
            <a:r>
              <a:rPr lang="en-GB" dirty="0"/>
              <a:t> 2019]</a:t>
            </a:r>
          </a:p>
          <a:p>
            <a:r>
              <a:rPr lang="en-GB" dirty="0"/>
              <a:t>Prospects. (Dim </a:t>
            </a:r>
            <a:r>
              <a:rPr lang="en-GB" dirty="0" err="1"/>
              <a:t>Dyddiad</a:t>
            </a:r>
            <a:r>
              <a:rPr lang="en-GB" dirty="0"/>
              <a:t>) ‘Job Profile: </a:t>
            </a:r>
            <a:r>
              <a:rPr lang="en-GB" dirty="0" err="1"/>
              <a:t>Primasry</a:t>
            </a:r>
            <a:r>
              <a:rPr lang="en-GB" dirty="0"/>
              <a:t> School Teacher’ </a:t>
            </a:r>
            <a:r>
              <a:rPr lang="en-GB" dirty="0">
                <a:hlinkClick r:id="rId4"/>
              </a:rPr>
              <a:t>https://www.prospects.ac.uk/job-profiles/primary-school-teacher</a:t>
            </a:r>
            <a:r>
              <a:rPr lang="en-GB" dirty="0"/>
              <a:t> [</a:t>
            </a:r>
            <a:r>
              <a:rPr lang="en-GB" dirty="0" err="1"/>
              <a:t>Darllenwyd</a:t>
            </a:r>
            <a:r>
              <a:rPr lang="en-GB" dirty="0"/>
              <a:t>: 5 </a:t>
            </a:r>
            <a:r>
              <a:rPr lang="en-GB" dirty="0" err="1"/>
              <a:t>Hydref</a:t>
            </a:r>
            <a:r>
              <a:rPr lang="en-GB" dirty="0"/>
              <a:t> 2019]</a:t>
            </a:r>
          </a:p>
          <a:p>
            <a:r>
              <a:rPr lang="en-GB" dirty="0"/>
              <a:t>Sparks, D. (2013) ‘STRONG TEAMS, STRONG SCHOOLS’ </a:t>
            </a:r>
            <a:r>
              <a:rPr lang="en-GB" dirty="0" err="1"/>
              <a:t>tt</a:t>
            </a:r>
            <a:r>
              <a:rPr lang="en-GB" dirty="0"/>
              <a:t>. 28-30. [</a:t>
            </a:r>
            <a:r>
              <a:rPr lang="en-GB" dirty="0" err="1"/>
              <a:t>Ar-lein</a:t>
            </a:r>
            <a:r>
              <a:rPr lang="en-GB" dirty="0"/>
              <a:t>].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o: </a:t>
            </a:r>
            <a:r>
              <a:rPr lang="en-GB" dirty="0">
                <a:hlinkClick r:id="rId5"/>
              </a:rPr>
              <a:t>https://learningforward.org/wp-content/uploads/2013/04/strong-teams-strong-schools.pdf</a:t>
            </a:r>
            <a:r>
              <a:rPr lang="en-GB" dirty="0"/>
              <a:t> [</a:t>
            </a:r>
            <a:r>
              <a:rPr lang="en-GB" dirty="0" err="1"/>
              <a:t>Darllenwyd</a:t>
            </a:r>
            <a:r>
              <a:rPr lang="en-GB" dirty="0"/>
              <a:t> 7 </a:t>
            </a:r>
            <a:r>
              <a:rPr lang="en-GB" dirty="0" err="1"/>
              <a:t>Hydref</a:t>
            </a:r>
            <a:r>
              <a:rPr lang="en-GB" dirty="0"/>
              <a:t> 2019]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835</TotalTime>
  <Words>647</Words>
  <Application>Microsoft Office PowerPoint</Application>
  <PresentationFormat>On-screen Show (4:3)</PresentationFormat>
  <Paragraphs>48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Georgia</vt:lpstr>
      <vt:lpstr>Wingdings</vt:lpstr>
      <vt:lpstr>Wingdings 2</vt:lpstr>
      <vt:lpstr>Civic</vt:lpstr>
      <vt:lpstr>Sgiliau Bywyd: Cyflogadwyedd a Llwybrau i’r Dyfodol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Sgiliau Bywyd: Cyflogadwyedd a Llwybrau i’r Dyfodol</dc:title>
  <dc:creator>Owner</dc:creator>
  <cp:lastModifiedBy>Emily Thomas (1703493)</cp:lastModifiedBy>
  <cp:revision>83</cp:revision>
  <dcterms:created xsi:type="dcterms:W3CDTF">2019-10-05T12:50:26Z</dcterms:created>
  <dcterms:modified xsi:type="dcterms:W3CDTF">2019-10-16T20:02:04Z</dcterms:modified>
</cp:coreProperties>
</file>