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0000FF"/>
    <a:srgbClr val="FFFFFF"/>
    <a:srgbClr val="FF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814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403" y="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07808-F763-4E87-9477-1BF43DAA7B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595B6E-2F23-406B-8A87-D68EC6F0D83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7927E4-9DBD-4F58-82C6-8A2AF29BC56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75C8C5-CAF9-4762-8B7C-3946AF6C56F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B4E917-797D-4049-BED0-5914D6914B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C97090-7992-4D0F-BFA0-215B72D525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A8CF89-817C-47EE-96C6-244D264CA2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8D5442-DA33-4D04-B9C3-F111730307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B3A5D6-0A48-4A1A-88FC-E19D90E194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ABF6BA-FF4D-42B6-A9BD-F69A4E13F5D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534335-D2FD-47A1-85B9-C4D1D11CA62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165BAF6-0CBC-491C-9BA6-09DBE0EDCAA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48109181-CCF6-4964-AA61-C3771EB3A963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Symbolau Coll 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46450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Nodwch pa symbol</a:t>
            </a:r>
          </a:p>
          <a:p>
            <a:pPr algn="ctr">
              <a:defRPr b="0" i="0"/>
            </a:pPr>
            <a:r>
              <a:rPr lang="x-none" sz="3000" b="1">
                <a:solidFill>
                  <a:srgbClr val="0000FF"/>
                </a:solidFill>
                <a:latin typeface="Comic Sans MS" pitchFamily="66" charset="0"/>
              </a:rPr>
              <a:t>+</a:t>
            </a: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, </a:t>
            </a:r>
            <a:r>
              <a:rPr lang="x-none" sz="3000" b="1">
                <a:solidFill>
                  <a:srgbClr val="0000FF"/>
                </a:solidFill>
                <a:latin typeface="Comic Sans MS" pitchFamily="66" charset="0"/>
              </a:rPr>
              <a:t>-</a:t>
            </a: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, </a:t>
            </a:r>
            <a:r>
              <a:rPr lang="x-none" sz="3000" b="1" smtClean="0">
                <a:solidFill>
                  <a:srgbClr val="0000FF"/>
                </a:solidFill>
                <a:latin typeface="Comic Sans MS" pitchFamily="66" charset="0"/>
              </a:rPr>
              <a:t>x</a:t>
            </a:r>
            <a:r>
              <a:rPr lang="en-GB" sz="3000" b="1" dirty="0" smtClean="0">
                <a:solidFill>
                  <a:srgbClr val="0000FF"/>
                </a:solidFill>
                <a:latin typeface="Comic Sans MS" pitchFamily="66" charset="0"/>
              </a:rPr>
              <a:t> </a:t>
            </a:r>
            <a:r>
              <a:rPr lang="x-none" sz="3000" b="1" smtClean="0">
                <a:solidFill>
                  <a:srgbClr val="D60093"/>
                </a:solidFill>
                <a:latin typeface="Comic Sans MS" pitchFamily="66" charset="0"/>
              </a:rPr>
              <a:t>neu </a:t>
            </a:r>
            <a:r>
              <a:rPr lang="x-none" sz="3000" b="1">
                <a:solidFill>
                  <a:srgbClr val="0000FF"/>
                </a:solidFill>
                <a:latin typeface="Comic Sans MS" pitchFamily="66" charset="0"/>
              </a:rPr>
              <a:t>÷</a:t>
            </a:r>
          </a:p>
          <a:p>
            <a:pPr algn="ctr">
              <a:defRPr b="0" i="0"/>
            </a:pP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sydd ar goll ym mhob cyfrifiad. </a:t>
            </a:r>
          </a:p>
        </p:txBody>
      </p:sp>
      <p:sp>
        <p:nvSpPr>
          <p:cNvPr id="51204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 animBg="1"/>
      <p:bldP spid="51203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9" name="AutoShape 13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10" name="AutoShape 14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12</a:t>
            </a: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3</a:t>
            </a: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36</a:t>
            </a: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>
          <a:xfrm>
            <a:off x="2698750" y="2709863"/>
            <a:ext cx="78422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0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15</a:t>
            </a:r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15</a:t>
            </a:r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30</a:t>
            </a: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+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4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75</a:t>
            </a: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3</a:t>
            </a:r>
          </a:p>
        </p:txBody>
      </p:sp>
      <p:sp>
        <p:nvSpPr>
          <p:cNvPr id="31749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25</a:t>
            </a: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7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8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8</a:t>
            </a:r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5</a:t>
            </a:r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40</a:t>
            </a: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>
          <a:xfrm>
            <a:off x="2698750" y="2709863"/>
            <a:ext cx="78422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1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2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65</a:t>
            </a:r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33</a:t>
            </a:r>
          </a:p>
        </p:txBody>
      </p:sp>
      <p:sp>
        <p:nvSpPr>
          <p:cNvPr id="33797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3798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9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32</a:t>
            </a:r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-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6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23</a:t>
            </a:r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42</a:t>
            </a:r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65</a:t>
            </a: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+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0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6</a:t>
            </a:r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7</a:t>
            </a:r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5846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42</a:t>
            </a: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>
          <a:xfrm>
            <a:off x="2698750" y="2709863"/>
            <a:ext cx="78422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4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7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35</a:t>
            </a:r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9</a:t>
            </a:r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44</a:t>
            </a: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+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7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8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1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72</a:t>
            </a:r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9</a:t>
            </a:r>
          </a:p>
        </p:txBody>
      </p:sp>
      <p:sp>
        <p:nvSpPr>
          <p:cNvPr id="37893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7894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8</a:t>
            </a: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1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2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5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4</a:t>
            </a:r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5</a:t>
            </a:r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8918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20</a:t>
            </a: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>
          <a:xfrm>
            <a:off x="2698750" y="2709863"/>
            <a:ext cx="78422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6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88</a:t>
            </a:r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44</a:t>
            </a:r>
          </a:p>
        </p:txBody>
      </p:sp>
      <p:sp>
        <p:nvSpPr>
          <p:cNvPr id="39941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44</a:t>
            </a: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-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0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88</a:t>
            </a:r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44</a:t>
            </a:r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2</a:t>
            </a: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4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7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96</a:t>
            </a:r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4</a:t>
            </a:r>
          </a:p>
        </p:txBody>
      </p:sp>
      <p:sp>
        <p:nvSpPr>
          <p:cNvPr id="41989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1990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24</a:t>
            </a: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9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9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7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8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18</a:t>
            </a:r>
          </a:p>
        </p:txBody>
      </p:sp>
      <p:sp>
        <p:nvSpPr>
          <p:cNvPr id="43012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27</a:t>
            </a:r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3014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45</a:t>
            </a: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+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1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2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32</a:t>
            </a:r>
          </a:p>
        </p:txBody>
      </p:sp>
      <p:sp>
        <p:nvSpPr>
          <p:cNvPr id="44036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3</a:t>
            </a:r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4038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96</a:t>
            </a: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>
          <a:xfrm>
            <a:off x="2698750" y="2709863"/>
            <a:ext cx="78422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4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4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4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5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6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9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85</a:t>
            </a:r>
          </a:p>
        </p:txBody>
      </p:sp>
      <p:sp>
        <p:nvSpPr>
          <p:cNvPr id="45060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25</a:t>
            </a:r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5062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60</a:t>
            </a: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-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5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5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9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0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19</a:t>
            </a:r>
          </a:p>
        </p:txBody>
      </p:sp>
      <p:sp>
        <p:nvSpPr>
          <p:cNvPr id="46084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45</a:t>
            </a:r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64</a:t>
            </a: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+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3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4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11</a:t>
            </a:r>
          </a:p>
        </p:txBody>
      </p:sp>
      <p:sp>
        <p:nvSpPr>
          <p:cNvPr id="47108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8</a:t>
            </a:r>
          </a:p>
        </p:txBody>
      </p:sp>
      <p:sp>
        <p:nvSpPr>
          <p:cNvPr id="47109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7110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88</a:t>
            </a: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>
          <a:xfrm>
            <a:off x="2698750" y="2709863"/>
            <a:ext cx="784225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x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7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8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76</a:t>
            </a:r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4</a:t>
            </a:r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8134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19</a:t>
            </a: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1" name="AutoShape 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62" name="AutoShape 10"/>
          <p:cNvSpPr>
            <a:spLocks noChangeArrowheads="1"/>
          </p:cNvSpPr>
          <p:nvPr/>
        </p:nvSpPr>
        <p:spPr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45</a:t>
            </a:r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54</a:t>
            </a:r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9158" name="Rectangle 6"/>
          <p:cNvSpPr>
            <a:spLocks noChangeArrowheads="1"/>
          </p:cNvSpPr>
          <p:nvPr/>
        </p:nvSpPr>
        <p:spPr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6600" b="1">
                <a:latin typeface="Comic Sans MS" pitchFamily="66" charset="0"/>
              </a:rPr>
              <a:t>99</a:t>
            </a:r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ctr">
              <a:defRPr b="0" i="0"/>
            </a:pPr>
            <a:r>
              <a:rPr lang="x-none" sz="8000" b="1">
                <a:solidFill>
                  <a:srgbClr val="0000FF"/>
                </a:solidFill>
                <a:latin typeface="Comic Sans MS" pitchFamily="66" charset="0"/>
              </a:rPr>
              <a:t>+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9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9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6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9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124</Words>
  <Application>Microsoft Office PowerPoint</Application>
  <PresentationFormat>On-screen Show (4:3)</PresentationFormat>
  <Paragraphs>107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DECharles</cp:lastModifiedBy>
  <cp:revision>23</cp:revision>
  <dcterms:created xsi:type="dcterms:W3CDTF">2006-03-03T16:34:11Z</dcterms:created>
  <dcterms:modified xsi:type="dcterms:W3CDTF">2014-09-25T08:14:33Z</dcterms:modified>
</cp:coreProperties>
</file>