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leeka Miriam Shaheen (2506208)" userId="57aa7e68-54cf-4d8e-81b8-761cae6deadd" providerId="ADAL" clId="{111538CC-5920-4B17-A361-54CF361C65E7}"/>
    <pc:docChg chg="custSel addSld delSld modSld">
      <pc:chgData name="Haleeka Miriam Shaheen (2506208)" userId="57aa7e68-54cf-4d8e-81b8-761cae6deadd" providerId="ADAL" clId="{111538CC-5920-4B17-A361-54CF361C65E7}" dt="2026-06-14T16:14:38.632" v="9727" actId="2696"/>
      <pc:docMkLst>
        <pc:docMk/>
      </pc:docMkLst>
      <pc:sldChg chg="modSp mod">
        <pc:chgData name="Haleeka Miriam Shaheen (2506208)" userId="57aa7e68-54cf-4d8e-81b8-761cae6deadd" providerId="ADAL" clId="{111538CC-5920-4B17-A361-54CF361C65E7}" dt="2026-06-14T15:11:10.018" v="9041" actId="20577"/>
        <pc:sldMkLst>
          <pc:docMk/>
          <pc:sldMk cId="3896537657" sldId="256"/>
        </pc:sldMkLst>
        <pc:spChg chg="mod">
          <ac:chgData name="Haleeka Miriam Shaheen (2506208)" userId="57aa7e68-54cf-4d8e-81b8-761cae6deadd" providerId="ADAL" clId="{111538CC-5920-4B17-A361-54CF361C65E7}" dt="2026-06-14T15:11:10.018" v="9041" actId="20577"/>
          <ac:spMkLst>
            <pc:docMk/>
            <pc:sldMk cId="3896537657" sldId="256"/>
            <ac:spMk id="2" creationId="{D6759BA3-347F-09F3-C69E-DAE4C9787F3E}"/>
          </ac:spMkLst>
        </pc:spChg>
        <pc:spChg chg="mod">
          <ac:chgData name="Haleeka Miriam Shaheen (2506208)" userId="57aa7e68-54cf-4d8e-81b8-761cae6deadd" providerId="ADAL" clId="{111538CC-5920-4B17-A361-54CF361C65E7}" dt="2026-06-14T09:28:57.770" v="2271" actId="20577"/>
          <ac:spMkLst>
            <pc:docMk/>
            <pc:sldMk cId="3896537657" sldId="256"/>
            <ac:spMk id="5" creationId="{116D930C-67AF-22BD-16BA-4EFA9E1A3EE2}"/>
          </ac:spMkLst>
        </pc:spChg>
      </pc:sldChg>
      <pc:sldChg chg="modSp mod">
        <pc:chgData name="Haleeka Miriam Shaheen (2506208)" userId="57aa7e68-54cf-4d8e-81b8-761cae6deadd" providerId="ADAL" clId="{111538CC-5920-4B17-A361-54CF361C65E7}" dt="2026-06-14T16:02:23.309" v="9467" actId="20577"/>
        <pc:sldMkLst>
          <pc:docMk/>
          <pc:sldMk cId="3653962822" sldId="257"/>
        </pc:sldMkLst>
        <pc:spChg chg="mod">
          <ac:chgData name="Haleeka Miriam Shaheen (2506208)" userId="57aa7e68-54cf-4d8e-81b8-761cae6deadd" providerId="ADAL" clId="{111538CC-5920-4B17-A361-54CF361C65E7}" dt="2026-06-14T16:02:23.309" v="9467" actId="20577"/>
          <ac:spMkLst>
            <pc:docMk/>
            <pc:sldMk cId="3653962822" sldId="257"/>
            <ac:spMk id="3" creationId="{2D1C0063-BF3C-1486-9F69-75102DB249A3}"/>
          </ac:spMkLst>
        </pc:spChg>
      </pc:sldChg>
      <pc:sldChg chg="modSp mod">
        <pc:chgData name="Haleeka Miriam Shaheen (2506208)" userId="57aa7e68-54cf-4d8e-81b8-761cae6deadd" providerId="ADAL" clId="{111538CC-5920-4B17-A361-54CF361C65E7}" dt="2026-06-14T16:09:52.351" v="9723" actId="20577"/>
        <pc:sldMkLst>
          <pc:docMk/>
          <pc:sldMk cId="3754162285" sldId="258"/>
        </pc:sldMkLst>
        <pc:spChg chg="mod">
          <ac:chgData name="Haleeka Miriam Shaheen (2506208)" userId="57aa7e68-54cf-4d8e-81b8-761cae6deadd" providerId="ADAL" clId="{111538CC-5920-4B17-A361-54CF361C65E7}" dt="2026-06-14T16:08:38.909" v="9678" actId="20577"/>
          <ac:spMkLst>
            <pc:docMk/>
            <pc:sldMk cId="3754162285" sldId="258"/>
            <ac:spMk id="2" creationId="{B4BBDA99-737A-C071-75AD-88AF61E171C8}"/>
          </ac:spMkLst>
        </pc:spChg>
        <pc:spChg chg="mod">
          <ac:chgData name="Haleeka Miriam Shaheen (2506208)" userId="57aa7e68-54cf-4d8e-81b8-761cae6deadd" providerId="ADAL" clId="{111538CC-5920-4B17-A361-54CF361C65E7}" dt="2026-06-14T16:09:52.351" v="9723" actId="20577"/>
          <ac:spMkLst>
            <pc:docMk/>
            <pc:sldMk cId="3754162285" sldId="258"/>
            <ac:spMk id="3" creationId="{3FEF8915-C8DF-ED94-0D82-1B18F7694B9F}"/>
          </ac:spMkLst>
        </pc:spChg>
      </pc:sldChg>
      <pc:sldChg chg="modSp mod">
        <pc:chgData name="Haleeka Miriam Shaheen (2506208)" userId="57aa7e68-54cf-4d8e-81b8-761cae6deadd" providerId="ADAL" clId="{111538CC-5920-4B17-A361-54CF361C65E7}" dt="2026-06-14T15:50:20.206" v="9382" actId="20577"/>
        <pc:sldMkLst>
          <pc:docMk/>
          <pc:sldMk cId="2645771166" sldId="259"/>
        </pc:sldMkLst>
        <pc:spChg chg="mod">
          <ac:chgData name="Haleeka Miriam Shaheen (2506208)" userId="57aa7e68-54cf-4d8e-81b8-761cae6deadd" providerId="ADAL" clId="{111538CC-5920-4B17-A361-54CF361C65E7}" dt="2026-06-14T15:50:20.206" v="9382" actId="20577"/>
          <ac:spMkLst>
            <pc:docMk/>
            <pc:sldMk cId="2645771166" sldId="259"/>
            <ac:spMk id="2" creationId="{574A1FCC-AC64-B429-43F5-EE58B1096608}"/>
          </ac:spMkLst>
        </pc:spChg>
        <pc:spChg chg="mod">
          <ac:chgData name="Haleeka Miriam Shaheen (2506208)" userId="57aa7e68-54cf-4d8e-81b8-761cae6deadd" providerId="ADAL" clId="{111538CC-5920-4B17-A361-54CF361C65E7}" dt="2026-06-14T15:46:23.155" v="9264" actId="20577"/>
          <ac:spMkLst>
            <pc:docMk/>
            <pc:sldMk cId="2645771166" sldId="259"/>
            <ac:spMk id="3" creationId="{9907614C-9E8D-D92E-C35A-D217751C8176}"/>
          </ac:spMkLst>
        </pc:spChg>
      </pc:sldChg>
      <pc:sldChg chg="modSp new mod">
        <pc:chgData name="Haleeka Miriam Shaheen (2506208)" userId="57aa7e68-54cf-4d8e-81b8-761cae6deadd" providerId="ADAL" clId="{111538CC-5920-4B17-A361-54CF361C65E7}" dt="2026-06-14T15:49:32.448" v="9364" actId="20577"/>
        <pc:sldMkLst>
          <pc:docMk/>
          <pc:sldMk cId="1601882059" sldId="260"/>
        </pc:sldMkLst>
        <pc:spChg chg="mod">
          <ac:chgData name="Haleeka Miriam Shaheen (2506208)" userId="57aa7e68-54cf-4d8e-81b8-761cae6deadd" providerId="ADAL" clId="{111538CC-5920-4B17-A361-54CF361C65E7}" dt="2026-06-14T15:46:28.590" v="9265" actId="20577"/>
          <ac:spMkLst>
            <pc:docMk/>
            <pc:sldMk cId="1601882059" sldId="260"/>
            <ac:spMk id="2" creationId="{81A2FA76-0983-1B90-AC38-045648FAF178}"/>
          </ac:spMkLst>
        </pc:spChg>
        <pc:spChg chg="mod">
          <ac:chgData name="Haleeka Miriam Shaheen (2506208)" userId="57aa7e68-54cf-4d8e-81b8-761cae6deadd" providerId="ADAL" clId="{111538CC-5920-4B17-A361-54CF361C65E7}" dt="2026-06-14T15:49:32.448" v="9364" actId="20577"/>
          <ac:spMkLst>
            <pc:docMk/>
            <pc:sldMk cId="1601882059" sldId="260"/>
            <ac:spMk id="3" creationId="{695CBD6F-ACFA-5AA1-C922-06B6D8797568}"/>
          </ac:spMkLst>
        </pc:spChg>
      </pc:sldChg>
      <pc:sldChg chg="modSp new mod">
        <pc:chgData name="Haleeka Miriam Shaheen (2506208)" userId="57aa7e68-54cf-4d8e-81b8-761cae6deadd" providerId="ADAL" clId="{111538CC-5920-4B17-A361-54CF361C65E7}" dt="2026-06-14T15:26:28.471" v="9147" actId="20577"/>
        <pc:sldMkLst>
          <pc:docMk/>
          <pc:sldMk cId="3391082261" sldId="261"/>
        </pc:sldMkLst>
        <pc:spChg chg="mod">
          <ac:chgData name="Haleeka Miriam Shaheen (2506208)" userId="57aa7e68-54cf-4d8e-81b8-761cae6deadd" providerId="ADAL" clId="{111538CC-5920-4B17-A361-54CF361C65E7}" dt="2026-06-14T09:34:12.616" v="2339" actId="20577"/>
          <ac:spMkLst>
            <pc:docMk/>
            <pc:sldMk cId="3391082261" sldId="261"/>
            <ac:spMk id="2" creationId="{050E6109-B418-6A88-BD08-0FF43460802F}"/>
          </ac:spMkLst>
        </pc:spChg>
        <pc:spChg chg="mod">
          <ac:chgData name="Haleeka Miriam Shaheen (2506208)" userId="57aa7e68-54cf-4d8e-81b8-761cae6deadd" providerId="ADAL" clId="{111538CC-5920-4B17-A361-54CF361C65E7}" dt="2026-06-14T15:26:28.471" v="9147" actId="20577"/>
          <ac:spMkLst>
            <pc:docMk/>
            <pc:sldMk cId="3391082261" sldId="261"/>
            <ac:spMk id="3" creationId="{69B850F5-1BED-85C3-545B-BA0287303B20}"/>
          </ac:spMkLst>
        </pc:spChg>
      </pc:sldChg>
      <pc:sldChg chg="addSp delSp modSp new mod modClrScheme chgLayout">
        <pc:chgData name="Haleeka Miriam Shaheen (2506208)" userId="57aa7e68-54cf-4d8e-81b8-761cae6deadd" providerId="ADAL" clId="{111538CC-5920-4B17-A361-54CF361C65E7}" dt="2026-06-14T15:22:00.553" v="9071" actId="20577"/>
        <pc:sldMkLst>
          <pc:docMk/>
          <pc:sldMk cId="3708525505" sldId="262"/>
        </pc:sldMkLst>
        <pc:spChg chg="del">
          <ac:chgData name="Haleeka Miriam Shaheen (2506208)" userId="57aa7e68-54cf-4d8e-81b8-761cae6deadd" providerId="ADAL" clId="{111538CC-5920-4B17-A361-54CF361C65E7}" dt="2026-06-14T10:46:02.964" v="5469" actId="478"/>
          <ac:spMkLst>
            <pc:docMk/>
            <pc:sldMk cId="3708525505" sldId="262"/>
            <ac:spMk id="2" creationId="{C4A2FEAD-4E1C-EA04-A315-F2E507024A5F}"/>
          </ac:spMkLst>
        </pc:spChg>
        <pc:spChg chg="mod ord">
          <ac:chgData name="Haleeka Miriam Shaheen (2506208)" userId="57aa7e68-54cf-4d8e-81b8-761cae6deadd" providerId="ADAL" clId="{111538CC-5920-4B17-A361-54CF361C65E7}" dt="2026-06-14T15:22:00.553" v="9071" actId="20577"/>
          <ac:spMkLst>
            <pc:docMk/>
            <pc:sldMk cId="3708525505" sldId="262"/>
            <ac:spMk id="3" creationId="{4A0C6973-3CBC-00AE-9110-27DD73C57651}"/>
          </ac:spMkLst>
        </pc:spChg>
        <pc:spChg chg="add mod ord">
          <ac:chgData name="Haleeka Miriam Shaheen (2506208)" userId="57aa7e68-54cf-4d8e-81b8-761cae6deadd" providerId="ADAL" clId="{111538CC-5920-4B17-A361-54CF361C65E7}" dt="2026-06-14T10:46:36.318" v="5497" actId="20577"/>
          <ac:spMkLst>
            <pc:docMk/>
            <pc:sldMk cId="3708525505" sldId="262"/>
            <ac:spMk id="4" creationId="{FE517E73-1B87-A0B4-49B8-A9F73909F039}"/>
          </ac:spMkLst>
        </pc:spChg>
      </pc:sldChg>
      <pc:sldChg chg="modSp new mod">
        <pc:chgData name="Haleeka Miriam Shaheen (2506208)" userId="57aa7e68-54cf-4d8e-81b8-761cae6deadd" providerId="ADAL" clId="{111538CC-5920-4B17-A361-54CF361C65E7}" dt="2026-06-14T15:50:26.967" v="9383" actId="20577"/>
        <pc:sldMkLst>
          <pc:docMk/>
          <pc:sldMk cId="1589280997" sldId="263"/>
        </pc:sldMkLst>
        <pc:spChg chg="mod">
          <ac:chgData name="Haleeka Miriam Shaheen (2506208)" userId="57aa7e68-54cf-4d8e-81b8-761cae6deadd" providerId="ADAL" clId="{111538CC-5920-4B17-A361-54CF361C65E7}" dt="2026-06-14T11:05:21.839" v="8389" actId="1076"/>
          <ac:spMkLst>
            <pc:docMk/>
            <pc:sldMk cId="1589280997" sldId="263"/>
            <ac:spMk id="2" creationId="{65113FF1-E60D-A5E7-6AE6-E2BE8E6F4B60}"/>
          </ac:spMkLst>
        </pc:spChg>
        <pc:spChg chg="mod">
          <ac:chgData name="Haleeka Miriam Shaheen (2506208)" userId="57aa7e68-54cf-4d8e-81b8-761cae6deadd" providerId="ADAL" clId="{111538CC-5920-4B17-A361-54CF361C65E7}" dt="2026-06-14T15:50:26.967" v="9383" actId="20577"/>
          <ac:spMkLst>
            <pc:docMk/>
            <pc:sldMk cId="1589280997" sldId="263"/>
            <ac:spMk id="3" creationId="{A65565C2-4777-D565-E2B8-3D57B6C20E4D}"/>
          </ac:spMkLst>
        </pc:spChg>
      </pc:sldChg>
      <pc:sldChg chg="new del">
        <pc:chgData name="Haleeka Miriam Shaheen (2506208)" userId="57aa7e68-54cf-4d8e-81b8-761cae6deadd" providerId="ADAL" clId="{111538CC-5920-4B17-A361-54CF361C65E7}" dt="2026-06-14T16:14:38.632" v="9727" actId="2696"/>
        <pc:sldMkLst>
          <pc:docMk/>
          <pc:sldMk cId="1844209543" sldId="264"/>
        </pc:sldMkLst>
      </pc:sldChg>
      <pc:sldChg chg="modSp new mod">
        <pc:chgData name="Haleeka Miriam Shaheen (2506208)" userId="57aa7e68-54cf-4d8e-81b8-761cae6deadd" providerId="ADAL" clId="{111538CC-5920-4B17-A361-54CF361C65E7}" dt="2026-06-14T16:14:12.017" v="9726" actId="22"/>
        <pc:sldMkLst>
          <pc:docMk/>
          <pc:sldMk cId="309930106" sldId="265"/>
        </pc:sldMkLst>
        <pc:spChg chg="mod">
          <ac:chgData name="Haleeka Miriam Shaheen (2506208)" userId="57aa7e68-54cf-4d8e-81b8-761cae6deadd" providerId="ADAL" clId="{111538CC-5920-4B17-A361-54CF361C65E7}" dt="2026-06-14T16:03:10.225" v="9486" actId="20577"/>
          <ac:spMkLst>
            <pc:docMk/>
            <pc:sldMk cId="309930106" sldId="265"/>
            <ac:spMk id="2" creationId="{13C56C17-E73F-8334-97F2-7969799AD046}"/>
          </ac:spMkLst>
        </pc:spChg>
        <pc:spChg chg="mod">
          <ac:chgData name="Haleeka Miriam Shaheen (2506208)" userId="57aa7e68-54cf-4d8e-81b8-761cae6deadd" providerId="ADAL" clId="{111538CC-5920-4B17-A361-54CF361C65E7}" dt="2026-06-14T16:14:12.017" v="9726" actId="22"/>
          <ac:spMkLst>
            <pc:docMk/>
            <pc:sldMk cId="309930106" sldId="265"/>
            <ac:spMk id="3" creationId="{D13952E4-235E-D068-6303-A20CCF403D5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5B36B-7899-5A07-EB47-AD166E17D65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EF03CC8-EC04-9A80-7867-681DE2FAA80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D2CA65E3-4E0A-6A7D-266C-D4F85587D960}"/>
              </a:ext>
            </a:extLst>
          </p:cNvPr>
          <p:cNvSpPr>
            <a:spLocks noGrp="1"/>
          </p:cNvSpPr>
          <p:nvPr>
            <p:ph type="dt" sz="half" idx="10"/>
          </p:nvPr>
        </p:nvSpPr>
        <p:spPr/>
        <p:txBody>
          <a:bodyPr/>
          <a:lstStyle/>
          <a:p>
            <a:fld id="{15932589-B950-9E43-AA74-4B94930F3111}" type="datetimeFigureOut">
              <a:rPr lang="en-US" smtClean="0"/>
              <a:t>6/14/26</a:t>
            </a:fld>
            <a:endParaRPr lang="en-US"/>
          </a:p>
        </p:txBody>
      </p:sp>
      <p:sp>
        <p:nvSpPr>
          <p:cNvPr id="5" name="Footer Placeholder 4">
            <a:extLst>
              <a:ext uri="{FF2B5EF4-FFF2-40B4-BE49-F238E27FC236}">
                <a16:creationId xmlns:a16="http://schemas.microsoft.com/office/drawing/2014/main" id="{CDCF1E44-52FA-835E-A4E1-332DF4D165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D078DF-5FDB-79C2-6DC5-D2F1C2EEABAB}"/>
              </a:ext>
            </a:extLst>
          </p:cNvPr>
          <p:cNvSpPr>
            <a:spLocks noGrp="1"/>
          </p:cNvSpPr>
          <p:nvPr>
            <p:ph type="sldNum" sz="quarter" idx="12"/>
          </p:nvPr>
        </p:nvSpPr>
        <p:spPr/>
        <p:txBody>
          <a:bodyPr/>
          <a:lstStyle/>
          <a:p>
            <a:fld id="{E286CC1A-AB4A-6644-ABFE-DE3D061B9953}" type="slidenum">
              <a:rPr lang="en-US" smtClean="0"/>
              <a:t>‹#›</a:t>
            </a:fld>
            <a:endParaRPr lang="en-US"/>
          </a:p>
        </p:txBody>
      </p:sp>
    </p:spTree>
    <p:extLst>
      <p:ext uri="{BB962C8B-B14F-4D97-AF65-F5344CB8AC3E}">
        <p14:creationId xmlns:p14="http://schemas.microsoft.com/office/powerpoint/2010/main" val="15185270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6EFFB-3971-1A7D-D99E-42E39214B0E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07D2462-6244-3DD6-7B02-513D0227723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E539083-5C9D-FAF6-DABC-43AF53D0C8EA}"/>
              </a:ext>
            </a:extLst>
          </p:cNvPr>
          <p:cNvSpPr>
            <a:spLocks noGrp="1"/>
          </p:cNvSpPr>
          <p:nvPr>
            <p:ph type="dt" sz="half" idx="10"/>
          </p:nvPr>
        </p:nvSpPr>
        <p:spPr/>
        <p:txBody>
          <a:bodyPr/>
          <a:lstStyle/>
          <a:p>
            <a:fld id="{15932589-B950-9E43-AA74-4B94930F3111}" type="datetimeFigureOut">
              <a:rPr lang="en-US" smtClean="0"/>
              <a:t>6/14/26</a:t>
            </a:fld>
            <a:endParaRPr lang="en-US"/>
          </a:p>
        </p:txBody>
      </p:sp>
      <p:sp>
        <p:nvSpPr>
          <p:cNvPr id="5" name="Footer Placeholder 4">
            <a:extLst>
              <a:ext uri="{FF2B5EF4-FFF2-40B4-BE49-F238E27FC236}">
                <a16:creationId xmlns:a16="http://schemas.microsoft.com/office/drawing/2014/main" id="{9CBF3A5F-941C-97D7-D135-4C1A2AFFDA2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AC4903-E40F-E23A-40B0-0E73137A3870}"/>
              </a:ext>
            </a:extLst>
          </p:cNvPr>
          <p:cNvSpPr>
            <a:spLocks noGrp="1"/>
          </p:cNvSpPr>
          <p:nvPr>
            <p:ph type="sldNum" sz="quarter" idx="12"/>
          </p:nvPr>
        </p:nvSpPr>
        <p:spPr/>
        <p:txBody>
          <a:bodyPr/>
          <a:lstStyle/>
          <a:p>
            <a:fld id="{E286CC1A-AB4A-6644-ABFE-DE3D061B9953}" type="slidenum">
              <a:rPr lang="en-US" smtClean="0"/>
              <a:t>‹#›</a:t>
            </a:fld>
            <a:endParaRPr lang="en-US"/>
          </a:p>
        </p:txBody>
      </p:sp>
    </p:spTree>
    <p:extLst>
      <p:ext uri="{BB962C8B-B14F-4D97-AF65-F5344CB8AC3E}">
        <p14:creationId xmlns:p14="http://schemas.microsoft.com/office/powerpoint/2010/main" val="4222798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08942-2FD8-3432-9688-8006F6F05E0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314A0E1-6BBD-4FF1-5D48-62071C05D2A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B0C3D89-1ACB-96BF-AA41-0A7B6E6A3701}"/>
              </a:ext>
            </a:extLst>
          </p:cNvPr>
          <p:cNvSpPr>
            <a:spLocks noGrp="1"/>
          </p:cNvSpPr>
          <p:nvPr>
            <p:ph type="dt" sz="half" idx="10"/>
          </p:nvPr>
        </p:nvSpPr>
        <p:spPr/>
        <p:txBody>
          <a:bodyPr/>
          <a:lstStyle/>
          <a:p>
            <a:fld id="{15932589-B950-9E43-AA74-4B94930F3111}" type="datetimeFigureOut">
              <a:rPr lang="en-US" smtClean="0"/>
              <a:t>6/14/26</a:t>
            </a:fld>
            <a:endParaRPr lang="en-US"/>
          </a:p>
        </p:txBody>
      </p:sp>
      <p:sp>
        <p:nvSpPr>
          <p:cNvPr id="5" name="Footer Placeholder 4">
            <a:extLst>
              <a:ext uri="{FF2B5EF4-FFF2-40B4-BE49-F238E27FC236}">
                <a16:creationId xmlns:a16="http://schemas.microsoft.com/office/drawing/2014/main" id="{FEF91077-83DD-7562-B86E-23E989642CB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755C61C-2289-6E30-DD8D-7DB1EFB74AC2}"/>
              </a:ext>
            </a:extLst>
          </p:cNvPr>
          <p:cNvSpPr>
            <a:spLocks noGrp="1"/>
          </p:cNvSpPr>
          <p:nvPr>
            <p:ph type="sldNum" sz="quarter" idx="12"/>
          </p:nvPr>
        </p:nvSpPr>
        <p:spPr/>
        <p:txBody>
          <a:bodyPr/>
          <a:lstStyle/>
          <a:p>
            <a:fld id="{E286CC1A-AB4A-6644-ABFE-DE3D061B9953}" type="slidenum">
              <a:rPr lang="en-US" smtClean="0"/>
              <a:t>‹#›</a:t>
            </a:fld>
            <a:endParaRPr lang="en-US"/>
          </a:p>
        </p:txBody>
      </p:sp>
    </p:spTree>
    <p:extLst>
      <p:ext uri="{BB962C8B-B14F-4D97-AF65-F5344CB8AC3E}">
        <p14:creationId xmlns:p14="http://schemas.microsoft.com/office/powerpoint/2010/main" val="28121460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423B7-E502-648C-1E6A-420FC941A35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8701D4B-5C44-D94C-57E9-C2C9D6159EF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1B7C24A-12A0-0F31-9CCE-3B548928BA0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6C143AE-ABD4-6ED8-D06F-AA4FCB7ADC0E}"/>
              </a:ext>
            </a:extLst>
          </p:cNvPr>
          <p:cNvSpPr>
            <a:spLocks noGrp="1"/>
          </p:cNvSpPr>
          <p:nvPr>
            <p:ph type="dt" sz="half" idx="10"/>
          </p:nvPr>
        </p:nvSpPr>
        <p:spPr/>
        <p:txBody>
          <a:bodyPr/>
          <a:lstStyle/>
          <a:p>
            <a:fld id="{15932589-B950-9E43-AA74-4B94930F3111}" type="datetimeFigureOut">
              <a:rPr lang="en-US" smtClean="0"/>
              <a:t>6/14/26</a:t>
            </a:fld>
            <a:endParaRPr lang="en-US"/>
          </a:p>
        </p:txBody>
      </p:sp>
      <p:sp>
        <p:nvSpPr>
          <p:cNvPr id="6" name="Footer Placeholder 5">
            <a:extLst>
              <a:ext uri="{FF2B5EF4-FFF2-40B4-BE49-F238E27FC236}">
                <a16:creationId xmlns:a16="http://schemas.microsoft.com/office/drawing/2014/main" id="{32510EA5-B1EC-784F-8D83-F00BFBB803B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5A8FA8-054E-3C91-A175-8BE900D1460C}"/>
              </a:ext>
            </a:extLst>
          </p:cNvPr>
          <p:cNvSpPr>
            <a:spLocks noGrp="1"/>
          </p:cNvSpPr>
          <p:nvPr>
            <p:ph type="sldNum" sz="quarter" idx="12"/>
          </p:nvPr>
        </p:nvSpPr>
        <p:spPr/>
        <p:txBody>
          <a:bodyPr/>
          <a:lstStyle/>
          <a:p>
            <a:fld id="{E286CC1A-AB4A-6644-ABFE-DE3D061B9953}" type="slidenum">
              <a:rPr lang="en-US" smtClean="0"/>
              <a:t>‹#›</a:t>
            </a:fld>
            <a:endParaRPr lang="en-US"/>
          </a:p>
        </p:txBody>
      </p:sp>
    </p:spTree>
    <p:extLst>
      <p:ext uri="{BB962C8B-B14F-4D97-AF65-F5344CB8AC3E}">
        <p14:creationId xmlns:p14="http://schemas.microsoft.com/office/powerpoint/2010/main" val="12790141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244BD-1228-3219-0447-C437283E7DA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DD946D5-8D96-13F1-AAB1-B10CC82C62D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8E493E9-4CBF-4F6E-1018-6BFE345B922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C0CA1C8-42DE-EE85-438D-9B7DE4DF223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6ADB9DC-B43C-6E70-0BF7-E96EEFEC0DB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1A4EADE-ACE8-A3AF-451D-2F5ADA741A39}"/>
              </a:ext>
            </a:extLst>
          </p:cNvPr>
          <p:cNvSpPr>
            <a:spLocks noGrp="1"/>
          </p:cNvSpPr>
          <p:nvPr>
            <p:ph type="dt" sz="half" idx="10"/>
          </p:nvPr>
        </p:nvSpPr>
        <p:spPr/>
        <p:txBody>
          <a:bodyPr/>
          <a:lstStyle/>
          <a:p>
            <a:fld id="{15932589-B950-9E43-AA74-4B94930F3111}" type="datetimeFigureOut">
              <a:rPr lang="en-US" smtClean="0"/>
              <a:t>6/14/26</a:t>
            </a:fld>
            <a:endParaRPr lang="en-US"/>
          </a:p>
        </p:txBody>
      </p:sp>
      <p:sp>
        <p:nvSpPr>
          <p:cNvPr id="8" name="Footer Placeholder 7">
            <a:extLst>
              <a:ext uri="{FF2B5EF4-FFF2-40B4-BE49-F238E27FC236}">
                <a16:creationId xmlns:a16="http://schemas.microsoft.com/office/drawing/2014/main" id="{3C6787F9-2D8C-39A7-B138-EAE0B210980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37A82BB-494B-C533-94BC-D271C601D8BE}"/>
              </a:ext>
            </a:extLst>
          </p:cNvPr>
          <p:cNvSpPr>
            <a:spLocks noGrp="1"/>
          </p:cNvSpPr>
          <p:nvPr>
            <p:ph type="sldNum" sz="quarter" idx="12"/>
          </p:nvPr>
        </p:nvSpPr>
        <p:spPr/>
        <p:txBody>
          <a:bodyPr/>
          <a:lstStyle/>
          <a:p>
            <a:fld id="{E286CC1A-AB4A-6644-ABFE-DE3D061B9953}" type="slidenum">
              <a:rPr lang="en-US" smtClean="0"/>
              <a:t>‹#›</a:t>
            </a:fld>
            <a:endParaRPr lang="en-US"/>
          </a:p>
        </p:txBody>
      </p:sp>
    </p:spTree>
    <p:extLst>
      <p:ext uri="{BB962C8B-B14F-4D97-AF65-F5344CB8AC3E}">
        <p14:creationId xmlns:p14="http://schemas.microsoft.com/office/powerpoint/2010/main" val="28659384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11B7F-5B86-311F-3CDD-CD373C6B72C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787D2FB-7B7A-612B-1838-7517C78AA06F}"/>
              </a:ext>
            </a:extLst>
          </p:cNvPr>
          <p:cNvSpPr>
            <a:spLocks noGrp="1"/>
          </p:cNvSpPr>
          <p:nvPr>
            <p:ph type="dt" sz="half" idx="10"/>
          </p:nvPr>
        </p:nvSpPr>
        <p:spPr/>
        <p:txBody>
          <a:bodyPr/>
          <a:lstStyle/>
          <a:p>
            <a:fld id="{15932589-B950-9E43-AA74-4B94930F3111}" type="datetimeFigureOut">
              <a:rPr lang="en-US" smtClean="0"/>
              <a:t>6/14/26</a:t>
            </a:fld>
            <a:endParaRPr lang="en-US"/>
          </a:p>
        </p:txBody>
      </p:sp>
      <p:sp>
        <p:nvSpPr>
          <p:cNvPr id="4" name="Footer Placeholder 3">
            <a:extLst>
              <a:ext uri="{FF2B5EF4-FFF2-40B4-BE49-F238E27FC236}">
                <a16:creationId xmlns:a16="http://schemas.microsoft.com/office/drawing/2014/main" id="{E2AFF3D1-BAD2-7047-C901-6B8CFD322AD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0AD8EE4-941F-D87D-CCB9-854BE1A024C2}"/>
              </a:ext>
            </a:extLst>
          </p:cNvPr>
          <p:cNvSpPr>
            <a:spLocks noGrp="1"/>
          </p:cNvSpPr>
          <p:nvPr>
            <p:ph type="sldNum" sz="quarter" idx="12"/>
          </p:nvPr>
        </p:nvSpPr>
        <p:spPr/>
        <p:txBody>
          <a:bodyPr/>
          <a:lstStyle/>
          <a:p>
            <a:fld id="{E286CC1A-AB4A-6644-ABFE-DE3D061B9953}" type="slidenum">
              <a:rPr lang="en-US" smtClean="0"/>
              <a:t>‹#›</a:t>
            </a:fld>
            <a:endParaRPr lang="en-US"/>
          </a:p>
        </p:txBody>
      </p:sp>
    </p:spTree>
    <p:extLst>
      <p:ext uri="{BB962C8B-B14F-4D97-AF65-F5344CB8AC3E}">
        <p14:creationId xmlns:p14="http://schemas.microsoft.com/office/powerpoint/2010/main" val="7986757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A8CFA29-46C3-F927-F87A-2F78BC4B1126}"/>
              </a:ext>
            </a:extLst>
          </p:cNvPr>
          <p:cNvSpPr>
            <a:spLocks noGrp="1"/>
          </p:cNvSpPr>
          <p:nvPr>
            <p:ph type="dt" sz="half" idx="10"/>
          </p:nvPr>
        </p:nvSpPr>
        <p:spPr/>
        <p:txBody>
          <a:bodyPr/>
          <a:lstStyle/>
          <a:p>
            <a:fld id="{15932589-B950-9E43-AA74-4B94930F3111}" type="datetimeFigureOut">
              <a:rPr lang="en-US" smtClean="0"/>
              <a:t>6/14/26</a:t>
            </a:fld>
            <a:endParaRPr lang="en-US"/>
          </a:p>
        </p:txBody>
      </p:sp>
      <p:sp>
        <p:nvSpPr>
          <p:cNvPr id="3" name="Footer Placeholder 2">
            <a:extLst>
              <a:ext uri="{FF2B5EF4-FFF2-40B4-BE49-F238E27FC236}">
                <a16:creationId xmlns:a16="http://schemas.microsoft.com/office/drawing/2014/main" id="{FD11E942-EEFF-14E7-4895-B165D0647C5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FF1464-75CC-A346-EDA4-0B900C6FCB79}"/>
              </a:ext>
            </a:extLst>
          </p:cNvPr>
          <p:cNvSpPr>
            <a:spLocks noGrp="1"/>
          </p:cNvSpPr>
          <p:nvPr>
            <p:ph type="sldNum" sz="quarter" idx="12"/>
          </p:nvPr>
        </p:nvSpPr>
        <p:spPr/>
        <p:txBody>
          <a:bodyPr/>
          <a:lstStyle/>
          <a:p>
            <a:fld id="{E286CC1A-AB4A-6644-ABFE-DE3D061B9953}" type="slidenum">
              <a:rPr lang="en-US" smtClean="0"/>
              <a:t>‹#›</a:t>
            </a:fld>
            <a:endParaRPr lang="en-US"/>
          </a:p>
        </p:txBody>
      </p:sp>
    </p:spTree>
    <p:extLst>
      <p:ext uri="{BB962C8B-B14F-4D97-AF65-F5344CB8AC3E}">
        <p14:creationId xmlns:p14="http://schemas.microsoft.com/office/powerpoint/2010/main" val="34539906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23ABD-BE42-F7BF-22E7-4193D5ED17A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DE23C0-738F-4798-4DBB-B74BF700AB2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832DB3E-D706-69CD-CFFC-1DBEF4E697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66B420B-5D00-6B15-6972-E5838DA7ADCD}"/>
              </a:ext>
            </a:extLst>
          </p:cNvPr>
          <p:cNvSpPr>
            <a:spLocks noGrp="1"/>
          </p:cNvSpPr>
          <p:nvPr>
            <p:ph type="dt" sz="half" idx="10"/>
          </p:nvPr>
        </p:nvSpPr>
        <p:spPr/>
        <p:txBody>
          <a:bodyPr/>
          <a:lstStyle/>
          <a:p>
            <a:fld id="{15932589-B950-9E43-AA74-4B94930F3111}" type="datetimeFigureOut">
              <a:rPr lang="en-US" smtClean="0"/>
              <a:t>6/14/26</a:t>
            </a:fld>
            <a:endParaRPr lang="en-US"/>
          </a:p>
        </p:txBody>
      </p:sp>
      <p:sp>
        <p:nvSpPr>
          <p:cNvPr id="6" name="Footer Placeholder 5">
            <a:extLst>
              <a:ext uri="{FF2B5EF4-FFF2-40B4-BE49-F238E27FC236}">
                <a16:creationId xmlns:a16="http://schemas.microsoft.com/office/drawing/2014/main" id="{694C390A-4AFB-CB8F-F181-94080B3D34E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061E6E3-3A75-50F2-4CE2-F35BF3A9526A}"/>
              </a:ext>
            </a:extLst>
          </p:cNvPr>
          <p:cNvSpPr>
            <a:spLocks noGrp="1"/>
          </p:cNvSpPr>
          <p:nvPr>
            <p:ph type="sldNum" sz="quarter" idx="12"/>
          </p:nvPr>
        </p:nvSpPr>
        <p:spPr/>
        <p:txBody>
          <a:bodyPr/>
          <a:lstStyle/>
          <a:p>
            <a:fld id="{E286CC1A-AB4A-6644-ABFE-DE3D061B9953}" type="slidenum">
              <a:rPr lang="en-US" smtClean="0"/>
              <a:t>‹#›</a:t>
            </a:fld>
            <a:endParaRPr lang="en-US"/>
          </a:p>
        </p:txBody>
      </p:sp>
    </p:spTree>
    <p:extLst>
      <p:ext uri="{BB962C8B-B14F-4D97-AF65-F5344CB8AC3E}">
        <p14:creationId xmlns:p14="http://schemas.microsoft.com/office/powerpoint/2010/main" val="8550235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7FFC3-20AF-4B52-8110-E8E367AFC6F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761A1E2-7EA5-1822-88B4-83CCD269E65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1FBBA85-442F-2856-BE73-F99B79D21E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6CE4841-832E-16B7-B7CC-7CB16FC2F9F2}"/>
              </a:ext>
            </a:extLst>
          </p:cNvPr>
          <p:cNvSpPr>
            <a:spLocks noGrp="1"/>
          </p:cNvSpPr>
          <p:nvPr>
            <p:ph type="dt" sz="half" idx="10"/>
          </p:nvPr>
        </p:nvSpPr>
        <p:spPr/>
        <p:txBody>
          <a:bodyPr/>
          <a:lstStyle/>
          <a:p>
            <a:fld id="{15932589-B950-9E43-AA74-4B94930F3111}" type="datetimeFigureOut">
              <a:rPr lang="en-US" smtClean="0"/>
              <a:t>6/14/26</a:t>
            </a:fld>
            <a:endParaRPr lang="en-US"/>
          </a:p>
        </p:txBody>
      </p:sp>
      <p:sp>
        <p:nvSpPr>
          <p:cNvPr id="6" name="Footer Placeholder 5">
            <a:extLst>
              <a:ext uri="{FF2B5EF4-FFF2-40B4-BE49-F238E27FC236}">
                <a16:creationId xmlns:a16="http://schemas.microsoft.com/office/drawing/2014/main" id="{BC5937CE-621B-DBB2-40CD-B90F505C4B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C3562D7-017E-DC5B-063B-977A5767C30B}"/>
              </a:ext>
            </a:extLst>
          </p:cNvPr>
          <p:cNvSpPr>
            <a:spLocks noGrp="1"/>
          </p:cNvSpPr>
          <p:nvPr>
            <p:ph type="sldNum" sz="quarter" idx="12"/>
          </p:nvPr>
        </p:nvSpPr>
        <p:spPr/>
        <p:txBody>
          <a:bodyPr/>
          <a:lstStyle/>
          <a:p>
            <a:fld id="{E286CC1A-AB4A-6644-ABFE-DE3D061B9953}" type="slidenum">
              <a:rPr lang="en-US" smtClean="0"/>
              <a:t>‹#›</a:t>
            </a:fld>
            <a:endParaRPr lang="en-US"/>
          </a:p>
        </p:txBody>
      </p:sp>
    </p:spTree>
    <p:extLst>
      <p:ext uri="{BB962C8B-B14F-4D97-AF65-F5344CB8AC3E}">
        <p14:creationId xmlns:p14="http://schemas.microsoft.com/office/powerpoint/2010/main" val="3439581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3B549-4094-8EE8-8597-9EC5B84DB6C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3D8D032-E53F-5023-505A-3B9F9EC55E4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6DBBA0C-FE42-E6F4-AF84-6B8BB80A5086}"/>
              </a:ext>
            </a:extLst>
          </p:cNvPr>
          <p:cNvSpPr>
            <a:spLocks noGrp="1"/>
          </p:cNvSpPr>
          <p:nvPr>
            <p:ph type="dt" sz="half" idx="10"/>
          </p:nvPr>
        </p:nvSpPr>
        <p:spPr/>
        <p:txBody>
          <a:bodyPr/>
          <a:lstStyle/>
          <a:p>
            <a:fld id="{15932589-B950-9E43-AA74-4B94930F3111}" type="datetimeFigureOut">
              <a:rPr lang="en-US" smtClean="0"/>
              <a:t>6/14/26</a:t>
            </a:fld>
            <a:endParaRPr lang="en-US"/>
          </a:p>
        </p:txBody>
      </p:sp>
      <p:sp>
        <p:nvSpPr>
          <p:cNvPr id="5" name="Footer Placeholder 4">
            <a:extLst>
              <a:ext uri="{FF2B5EF4-FFF2-40B4-BE49-F238E27FC236}">
                <a16:creationId xmlns:a16="http://schemas.microsoft.com/office/drawing/2014/main" id="{FCE343AF-5BB4-278F-BE96-91ACC1A74D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AA8D9D1-B8FB-6A7A-67A9-39D57ADA13D8}"/>
              </a:ext>
            </a:extLst>
          </p:cNvPr>
          <p:cNvSpPr>
            <a:spLocks noGrp="1"/>
          </p:cNvSpPr>
          <p:nvPr>
            <p:ph type="sldNum" sz="quarter" idx="12"/>
          </p:nvPr>
        </p:nvSpPr>
        <p:spPr/>
        <p:txBody>
          <a:bodyPr/>
          <a:lstStyle/>
          <a:p>
            <a:fld id="{E286CC1A-AB4A-6644-ABFE-DE3D061B9953}" type="slidenum">
              <a:rPr lang="en-US" smtClean="0"/>
              <a:t>‹#›</a:t>
            </a:fld>
            <a:endParaRPr lang="en-US"/>
          </a:p>
        </p:txBody>
      </p:sp>
    </p:spTree>
    <p:extLst>
      <p:ext uri="{BB962C8B-B14F-4D97-AF65-F5344CB8AC3E}">
        <p14:creationId xmlns:p14="http://schemas.microsoft.com/office/powerpoint/2010/main" val="24302797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6C55504-6330-D3AA-D967-3CA02D24562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69E6BF7-3002-C6DF-73C6-CF41A71DF43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A10B014-DDAA-9C15-7B3F-45E361926429}"/>
              </a:ext>
            </a:extLst>
          </p:cNvPr>
          <p:cNvSpPr>
            <a:spLocks noGrp="1"/>
          </p:cNvSpPr>
          <p:nvPr>
            <p:ph type="dt" sz="half" idx="10"/>
          </p:nvPr>
        </p:nvSpPr>
        <p:spPr/>
        <p:txBody>
          <a:bodyPr/>
          <a:lstStyle/>
          <a:p>
            <a:fld id="{15932589-B950-9E43-AA74-4B94930F3111}" type="datetimeFigureOut">
              <a:rPr lang="en-US" smtClean="0"/>
              <a:t>6/14/26</a:t>
            </a:fld>
            <a:endParaRPr lang="en-US"/>
          </a:p>
        </p:txBody>
      </p:sp>
      <p:sp>
        <p:nvSpPr>
          <p:cNvPr id="5" name="Footer Placeholder 4">
            <a:extLst>
              <a:ext uri="{FF2B5EF4-FFF2-40B4-BE49-F238E27FC236}">
                <a16:creationId xmlns:a16="http://schemas.microsoft.com/office/drawing/2014/main" id="{2D9DBE0F-EE90-3204-5942-20D30129DC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59BD8B-F282-C6D9-F3DE-1F92E5CAD3E7}"/>
              </a:ext>
            </a:extLst>
          </p:cNvPr>
          <p:cNvSpPr>
            <a:spLocks noGrp="1"/>
          </p:cNvSpPr>
          <p:nvPr>
            <p:ph type="sldNum" sz="quarter" idx="12"/>
          </p:nvPr>
        </p:nvSpPr>
        <p:spPr/>
        <p:txBody>
          <a:bodyPr/>
          <a:lstStyle/>
          <a:p>
            <a:fld id="{E286CC1A-AB4A-6644-ABFE-DE3D061B9953}" type="slidenum">
              <a:rPr lang="en-US" smtClean="0"/>
              <a:t>‹#›</a:t>
            </a:fld>
            <a:endParaRPr lang="en-US"/>
          </a:p>
        </p:txBody>
      </p:sp>
    </p:spTree>
    <p:extLst>
      <p:ext uri="{BB962C8B-B14F-4D97-AF65-F5344CB8AC3E}">
        <p14:creationId xmlns:p14="http://schemas.microsoft.com/office/powerpoint/2010/main" val="1660841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83A624-107C-0028-783B-095F4DDE8E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6A9A79E-1B0D-1282-05FD-CEA1495D37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D299111-1EC7-2D32-7855-20E4A42C7BC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5932589-B950-9E43-AA74-4B94930F3111}" type="datetimeFigureOut">
              <a:rPr lang="en-US" smtClean="0"/>
              <a:t>6/14/26</a:t>
            </a:fld>
            <a:endParaRPr lang="en-US"/>
          </a:p>
        </p:txBody>
      </p:sp>
      <p:sp>
        <p:nvSpPr>
          <p:cNvPr id="5" name="Footer Placeholder 4">
            <a:extLst>
              <a:ext uri="{FF2B5EF4-FFF2-40B4-BE49-F238E27FC236}">
                <a16:creationId xmlns:a16="http://schemas.microsoft.com/office/drawing/2014/main" id="{41792643-4D15-3B7D-17B1-6162EE7F3CC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86145973-5B25-8B99-B4E9-D1C129EAA8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286CC1A-AB4A-6644-ABFE-DE3D061B9953}" type="slidenum">
              <a:rPr lang="en-US" smtClean="0"/>
              <a:t>‹#›</a:t>
            </a:fld>
            <a:endParaRPr lang="en-US"/>
          </a:p>
        </p:txBody>
      </p:sp>
    </p:spTree>
    <p:extLst>
      <p:ext uri="{BB962C8B-B14F-4D97-AF65-F5344CB8AC3E}">
        <p14:creationId xmlns:p14="http://schemas.microsoft.com/office/powerpoint/2010/main" val="24640495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healthiertogether.nhs.uk/child-under-5-years/speech-and-language" TargetMode="External"/><Relationship Id="rId2" Type="http://schemas.openxmlformats.org/officeDocument/2006/relationships/hyperlink" Target="https://www.simplypsychology.org/bowlby.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59BA3-347F-09F3-C69E-DAE4C9787F3E}"/>
              </a:ext>
            </a:extLst>
          </p:cNvPr>
          <p:cNvSpPr>
            <a:spLocks noGrp="1"/>
          </p:cNvSpPr>
          <p:nvPr>
            <p:ph type="ctrTitle"/>
          </p:nvPr>
        </p:nvSpPr>
        <p:spPr>
          <a:xfrm>
            <a:off x="673980" y="1784211"/>
            <a:ext cx="10668000" cy="1964101"/>
          </a:xfrm>
          <a:solidFill>
            <a:schemeClr val="bg1"/>
          </a:solidFill>
        </p:spPr>
        <p:txBody>
          <a:bodyPr>
            <a:normAutofit fontScale="90000"/>
          </a:bodyPr>
          <a:lstStyle/>
          <a:p>
            <a:r>
              <a:rPr lang="en-GB" dirty="0"/>
              <a:t> Applying Bowlby’s attachment theory (1969) to Isaac’s development </a:t>
            </a:r>
            <a:endParaRPr lang="en-US" dirty="0"/>
          </a:p>
        </p:txBody>
      </p:sp>
      <p:sp>
        <p:nvSpPr>
          <p:cNvPr id="3" name="Subtitle 2">
            <a:extLst>
              <a:ext uri="{FF2B5EF4-FFF2-40B4-BE49-F238E27FC236}">
                <a16:creationId xmlns:a16="http://schemas.microsoft.com/office/drawing/2014/main" id="{A685699D-F3EC-22F8-836F-C71B3287B51D}"/>
              </a:ext>
            </a:extLst>
          </p:cNvPr>
          <p:cNvSpPr>
            <a:spLocks noGrp="1"/>
          </p:cNvSpPr>
          <p:nvPr>
            <p:ph type="subTitle" idx="1"/>
          </p:nvPr>
        </p:nvSpPr>
        <p:spPr>
          <a:xfrm>
            <a:off x="1051208" y="4991981"/>
            <a:ext cx="10668000" cy="1747821"/>
          </a:xfrm>
        </p:spPr>
        <p:txBody>
          <a:bodyPr/>
          <a:lstStyle/>
          <a:p>
            <a:r>
              <a:rPr lang="en-GB" dirty="0"/>
              <a:t>This presentation will use </a:t>
            </a:r>
            <a:r>
              <a:rPr lang="en-GB" dirty="0" err="1"/>
              <a:t>Bowlby’s</a:t>
            </a:r>
            <a:r>
              <a:rPr lang="en-GB" dirty="0"/>
              <a:t> attachment theory to analyse how Isaac’s early years experiences may have influenced his social, emotional and cognitive development and propose a range of different strategies.</a:t>
            </a:r>
            <a:endParaRPr lang="en-US" dirty="0"/>
          </a:p>
        </p:txBody>
      </p:sp>
      <p:sp>
        <p:nvSpPr>
          <p:cNvPr id="4" name="TextBox 3">
            <a:extLst>
              <a:ext uri="{FF2B5EF4-FFF2-40B4-BE49-F238E27FC236}">
                <a16:creationId xmlns:a16="http://schemas.microsoft.com/office/drawing/2014/main" id="{CC1AEABD-384B-A7DD-47BC-9C12B58AA233}"/>
              </a:ext>
            </a:extLst>
          </p:cNvPr>
          <p:cNvSpPr txBox="1"/>
          <p:nvPr/>
        </p:nvSpPr>
        <p:spPr>
          <a:xfrm>
            <a:off x="1851936" y="568130"/>
            <a:ext cx="5856083" cy="1828800"/>
          </a:xfrm>
          <a:prstGeom prst="rect">
            <a:avLst/>
          </a:prstGeom>
          <a:noFill/>
        </p:spPr>
        <p:txBody>
          <a:bodyPr wrap="square" rtlCol="0">
            <a:spAutoFit/>
          </a:bodyPr>
          <a:lstStyle/>
          <a:p>
            <a:pPr algn="l"/>
            <a:endParaRPr lang="en-US" dirty="0"/>
          </a:p>
        </p:txBody>
      </p:sp>
      <p:sp>
        <p:nvSpPr>
          <p:cNvPr id="5" name="TextBox 4">
            <a:extLst>
              <a:ext uri="{FF2B5EF4-FFF2-40B4-BE49-F238E27FC236}">
                <a16:creationId xmlns:a16="http://schemas.microsoft.com/office/drawing/2014/main" id="{116D930C-67AF-22BD-16BA-4EFA9E1A3EE2}"/>
              </a:ext>
            </a:extLst>
          </p:cNvPr>
          <p:cNvSpPr txBox="1"/>
          <p:nvPr/>
        </p:nvSpPr>
        <p:spPr>
          <a:xfrm>
            <a:off x="198422" y="198798"/>
            <a:ext cx="9971386" cy="369332"/>
          </a:xfrm>
          <a:prstGeom prst="rect">
            <a:avLst/>
          </a:prstGeom>
          <a:noFill/>
        </p:spPr>
        <p:txBody>
          <a:bodyPr wrap="square" rtlCol="0">
            <a:spAutoFit/>
          </a:bodyPr>
          <a:lstStyle/>
          <a:p>
            <a:pPr algn="l"/>
            <a:r>
              <a:rPr lang="en-GB" dirty="0"/>
              <a:t>Introduction:</a:t>
            </a:r>
            <a:endParaRPr lang="en-US" dirty="0"/>
          </a:p>
        </p:txBody>
      </p:sp>
    </p:spTree>
    <p:extLst>
      <p:ext uri="{BB962C8B-B14F-4D97-AF65-F5344CB8AC3E}">
        <p14:creationId xmlns:p14="http://schemas.microsoft.com/office/powerpoint/2010/main" val="38965376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0E115-CA25-BFBF-EB89-3EB41678B7AA}"/>
              </a:ext>
            </a:extLst>
          </p:cNvPr>
          <p:cNvSpPr>
            <a:spLocks noGrp="1"/>
          </p:cNvSpPr>
          <p:nvPr>
            <p:ph type="title"/>
          </p:nvPr>
        </p:nvSpPr>
        <p:spPr/>
        <p:txBody>
          <a:bodyPr/>
          <a:lstStyle/>
          <a:p>
            <a:r>
              <a:rPr lang="en-GB" dirty="0"/>
              <a:t>About Isaac:</a:t>
            </a:r>
            <a:endParaRPr lang="en-US" dirty="0"/>
          </a:p>
        </p:txBody>
      </p:sp>
      <p:sp>
        <p:nvSpPr>
          <p:cNvPr id="3" name="Content Placeholder 2">
            <a:extLst>
              <a:ext uri="{FF2B5EF4-FFF2-40B4-BE49-F238E27FC236}">
                <a16:creationId xmlns:a16="http://schemas.microsoft.com/office/drawing/2014/main" id="{2D1C0063-BF3C-1486-9F69-75102DB249A3}"/>
              </a:ext>
            </a:extLst>
          </p:cNvPr>
          <p:cNvSpPr>
            <a:spLocks noGrp="1"/>
          </p:cNvSpPr>
          <p:nvPr>
            <p:ph idx="1"/>
          </p:nvPr>
        </p:nvSpPr>
        <p:spPr>
          <a:xfrm>
            <a:off x="838200" y="1420891"/>
            <a:ext cx="10515600" cy="4756072"/>
          </a:xfrm>
        </p:spPr>
        <p:txBody>
          <a:bodyPr>
            <a:normAutofit fontScale="92500" lnSpcReduction="10000"/>
          </a:bodyPr>
          <a:lstStyle/>
          <a:p>
            <a:r>
              <a:rPr lang="en-GB" dirty="0"/>
              <a:t>Isaac is 4 years old and lives with his mother who is single. Unfortunately his mother was diagnosed with post natal depression and is struggling during this time. Subsequently his mother is experiencing low confidence and a limited amount of social support. </a:t>
            </a:r>
          </a:p>
          <a:p>
            <a:r>
              <a:rPr lang="en-GB" dirty="0"/>
              <a:t>The family recently moved from another part of the uk to London , which has added to the disrupted childcare arrangements isaac has experienced from 2 years. This clearly has an effect on Isaac and his development. He experiences difficulty sleeping, he seems quiet and withdrawn and becomes very distressed when being withdrawn from his mother. Isaac struggles with joining group activities and also shows delays in language development which affects his communication making it more difficult for him to participate with peers, this is further supported by </a:t>
            </a:r>
            <a:r>
              <a:rPr lang="en-GB" dirty="0" err="1"/>
              <a:t>Pilarz</a:t>
            </a:r>
            <a:r>
              <a:rPr lang="en-GB" dirty="0"/>
              <a:t> and Hill (2015) </a:t>
            </a:r>
          </a:p>
          <a:p>
            <a:endParaRPr lang="en-US" dirty="0"/>
          </a:p>
        </p:txBody>
      </p:sp>
    </p:spTree>
    <p:extLst>
      <p:ext uri="{BB962C8B-B14F-4D97-AF65-F5344CB8AC3E}">
        <p14:creationId xmlns:p14="http://schemas.microsoft.com/office/powerpoint/2010/main" val="36539628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BDA99-737A-C071-75AD-88AF61E171C8}"/>
              </a:ext>
            </a:extLst>
          </p:cNvPr>
          <p:cNvSpPr>
            <a:spLocks noGrp="1"/>
          </p:cNvSpPr>
          <p:nvPr>
            <p:ph type="title"/>
          </p:nvPr>
        </p:nvSpPr>
        <p:spPr/>
        <p:txBody>
          <a:bodyPr/>
          <a:lstStyle/>
          <a:p>
            <a:r>
              <a:rPr lang="en-GB" dirty="0"/>
              <a:t>Bowlby’s attachment theory (McLeod, 2025)</a:t>
            </a:r>
            <a:endParaRPr lang="en-US" dirty="0"/>
          </a:p>
        </p:txBody>
      </p:sp>
      <p:sp>
        <p:nvSpPr>
          <p:cNvPr id="3" name="Content Placeholder 2">
            <a:extLst>
              <a:ext uri="{FF2B5EF4-FFF2-40B4-BE49-F238E27FC236}">
                <a16:creationId xmlns:a16="http://schemas.microsoft.com/office/drawing/2014/main" id="{3FEF8915-C8DF-ED94-0D82-1B18F7694B9F}"/>
              </a:ext>
            </a:extLst>
          </p:cNvPr>
          <p:cNvSpPr>
            <a:spLocks noGrp="1"/>
          </p:cNvSpPr>
          <p:nvPr>
            <p:ph idx="1"/>
          </p:nvPr>
        </p:nvSpPr>
        <p:spPr>
          <a:xfrm>
            <a:off x="838200" y="1420891"/>
            <a:ext cx="10515600" cy="4756072"/>
          </a:xfrm>
        </p:spPr>
        <p:txBody>
          <a:bodyPr>
            <a:normAutofit lnSpcReduction="10000"/>
          </a:bodyPr>
          <a:lstStyle/>
          <a:p>
            <a:r>
              <a:rPr lang="en-GB" dirty="0"/>
              <a:t>Bowlby’s theory (McLeod, 2025) is a phycological theory that was developed by John Bowlby and it explains how a child’s early relationship with their caregiver has and effect on their emotional development, behaviour and later relationships.</a:t>
            </a:r>
          </a:p>
          <a:p>
            <a:r>
              <a:rPr lang="en-GB" dirty="0"/>
              <a:t>Bowlby (McLeod, 2025) believed that children are biologically programmed to form attachments with caregivers because it helps them to feel safe and secure. </a:t>
            </a:r>
          </a:p>
          <a:p>
            <a:r>
              <a:rPr lang="en-GB" dirty="0"/>
              <a:t>He believed that if a caregiver is responsive, loving and consistent,  The child develops a secure attachment feeling safe and secure. His theory also states that caregivers who are inconsistent, unresponsive and neglectful, could lead the child to develop insecure attachment patterns. </a:t>
            </a:r>
            <a:endParaRPr lang="en-US" dirty="0"/>
          </a:p>
        </p:txBody>
      </p:sp>
    </p:spTree>
    <p:extLst>
      <p:ext uri="{BB962C8B-B14F-4D97-AF65-F5344CB8AC3E}">
        <p14:creationId xmlns:p14="http://schemas.microsoft.com/office/powerpoint/2010/main" val="37541622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A1FCC-AC64-B429-43F5-EE58B1096608}"/>
              </a:ext>
            </a:extLst>
          </p:cNvPr>
          <p:cNvSpPr>
            <a:spLocks noGrp="1"/>
          </p:cNvSpPr>
          <p:nvPr>
            <p:ph type="title"/>
          </p:nvPr>
        </p:nvSpPr>
        <p:spPr>
          <a:xfrm>
            <a:off x="213762" y="151363"/>
            <a:ext cx="10515600" cy="1325563"/>
          </a:xfrm>
        </p:spPr>
        <p:txBody>
          <a:bodyPr/>
          <a:lstStyle/>
          <a:p>
            <a:r>
              <a:rPr lang="en-GB" dirty="0"/>
              <a:t>Applying Bowlby’s theory (1969) to Isaac’s development. </a:t>
            </a:r>
            <a:endParaRPr lang="en-US" dirty="0"/>
          </a:p>
        </p:txBody>
      </p:sp>
      <p:sp>
        <p:nvSpPr>
          <p:cNvPr id="3" name="Content Placeholder 2">
            <a:extLst>
              <a:ext uri="{FF2B5EF4-FFF2-40B4-BE49-F238E27FC236}">
                <a16:creationId xmlns:a16="http://schemas.microsoft.com/office/drawing/2014/main" id="{9907614C-9E8D-D92E-C35A-D217751C8176}"/>
              </a:ext>
            </a:extLst>
          </p:cNvPr>
          <p:cNvSpPr>
            <a:spLocks noGrp="1"/>
          </p:cNvSpPr>
          <p:nvPr>
            <p:ph idx="1"/>
          </p:nvPr>
        </p:nvSpPr>
        <p:spPr>
          <a:xfrm>
            <a:off x="213762" y="1383168"/>
            <a:ext cx="11140038" cy="5474832"/>
          </a:xfrm>
        </p:spPr>
        <p:txBody>
          <a:bodyPr>
            <a:normAutofit fontScale="92500" lnSpcReduction="10000"/>
          </a:bodyPr>
          <a:lstStyle/>
          <a:p>
            <a:r>
              <a:rPr lang="en-GB" dirty="0"/>
              <a:t>Due to Isaac’s mother experiencing post natal depression with limited social support this may have caused her to naturally become unresponsive towards Isaac. An example of this could be Isaac wanting to play with his mother but due to her mental health she could unintentionally be zoned out and unresponsive towards him, (NHS, 2023) maybe even feeling overwhelmed. This would lead Isaac to feel let down, and neglected as such (</a:t>
            </a:r>
            <a:r>
              <a:rPr lang="en-GB" dirty="0" err="1"/>
              <a:t>Bowlby</a:t>
            </a:r>
            <a:r>
              <a:rPr lang="en-GB" dirty="0"/>
              <a:t> 1969).</a:t>
            </a:r>
          </a:p>
          <a:p>
            <a:r>
              <a:rPr lang="en-GB" dirty="0"/>
              <a:t>Consistency is key for a child to develop and thrive however, Isaac hasn’t had consistent childcare for 2 years causing disruptment to his development. The family did also move homes causing him to feel insecure towards relationships and also have a fear of trusting new individuals around him (Bowlby 1969, department for education, 2023). </a:t>
            </a:r>
          </a:p>
          <a:p>
            <a:r>
              <a:rPr lang="en-GB" dirty="0"/>
              <a:t>All of the points stated above may explain Isaac’s behaviours such as the clinginess, getting upset when being withdrawn from mother and difficulty joining groups. </a:t>
            </a:r>
            <a:r>
              <a:rPr lang="en-GB" b="0" i="0" dirty="0">
                <a:effectLst/>
                <a:latin typeface="UICTFontTextStyleBody"/>
              </a:rPr>
              <a:t>(Ainsworth et al., 1978; Bowlby, 1969).</a:t>
            </a:r>
            <a:endParaRPr lang="en-GB" dirty="0"/>
          </a:p>
          <a:p>
            <a:endParaRPr lang="en-US" dirty="0"/>
          </a:p>
        </p:txBody>
      </p:sp>
    </p:spTree>
    <p:extLst>
      <p:ext uri="{BB962C8B-B14F-4D97-AF65-F5344CB8AC3E}">
        <p14:creationId xmlns:p14="http://schemas.microsoft.com/office/powerpoint/2010/main" val="26457711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2FA76-0983-1B90-AC38-045648FAF178}"/>
              </a:ext>
            </a:extLst>
          </p:cNvPr>
          <p:cNvSpPr>
            <a:spLocks noGrp="1"/>
          </p:cNvSpPr>
          <p:nvPr>
            <p:ph type="title"/>
          </p:nvPr>
        </p:nvSpPr>
        <p:spPr>
          <a:xfrm>
            <a:off x="234636" y="151363"/>
            <a:ext cx="10515600" cy="1325563"/>
          </a:xfrm>
        </p:spPr>
        <p:txBody>
          <a:bodyPr/>
          <a:lstStyle/>
          <a:p>
            <a:r>
              <a:rPr lang="en-GB" dirty="0"/>
              <a:t>What impact does this have on Isaac’s development?</a:t>
            </a:r>
            <a:endParaRPr lang="en-US" dirty="0"/>
          </a:p>
        </p:txBody>
      </p:sp>
      <p:sp>
        <p:nvSpPr>
          <p:cNvPr id="3" name="Content Placeholder 2">
            <a:extLst>
              <a:ext uri="{FF2B5EF4-FFF2-40B4-BE49-F238E27FC236}">
                <a16:creationId xmlns:a16="http://schemas.microsoft.com/office/drawing/2014/main" id="{695CBD6F-ACFA-5AA1-C922-06B6D8797568}"/>
              </a:ext>
            </a:extLst>
          </p:cNvPr>
          <p:cNvSpPr>
            <a:spLocks noGrp="1"/>
          </p:cNvSpPr>
          <p:nvPr>
            <p:ph idx="1"/>
          </p:nvPr>
        </p:nvSpPr>
        <p:spPr>
          <a:xfrm>
            <a:off x="0" y="1320296"/>
            <a:ext cx="11353800" cy="4844092"/>
          </a:xfrm>
        </p:spPr>
        <p:txBody>
          <a:bodyPr>
            <a:normAutofit fontScale="92500" lnSpcReduction="20000"/>
          </a:bodyPr>
          <a:lstStyle/>
          <a:p>
            <a:r>
              <a:rPr lang="en-GB" dirty="0"/>
              <a:t>Isaac finds many things difficult, one of them being joining groups. There are many factors that play a part as to why he is struggling so much. He has delayed communication and not as much social interaction opportunities that other children may have, as he has had a inconsistent childhood (department for education, 2023). This would also cause him to have limited peer relationships, further affecting his social development (</a:t>
            </a:r>
            <a:r>
              <a:rPr lang="en-GB" dirty="0" err="1"/>
              <a:t>Parten</a:t>
            </a:r>
            <a:r>
              <a:rPr lang="en-GB" dirty="0"/>
              <a:t>, 1932). Due to his delayed communication he may find it difficult to communicate with others as well as not want to trust them because of his life experiences, therefore he may not want to participate in what other children are doing (such as group time/activities). This has a negative affect on his social/emotional development as well as his communication and language. It can cause him to become anxious, have low self esteem and become very dependant on his mother alone, who is also struggling.He does get very unsettled when being away from his mother and this can play a part in him not participating in group times. </a:t>
            </a:r>
          </a:p>
          <a:p>
            <a:endParaRPr lang="en-GB" dirty="0"/>
          </a:p>
        </p:txBody>
      </p:sp>
    </p:spTree>
    <p:extLst>
      <p:ext uri="{BB962C8B-B14F-4D97-AF65-F5344CB8AC3E}">
        <p14:creationId xmlns:p14="http://schemas.microsoft.com/office/powerpoint/2010/main" val="16018820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E6109-B418-6A88-BD08-0FF43460802F}"/>
              </a:ext>
            </a:extLst>
          </p:cNvPr>
          <p:cNvSpPr>
            <a:spLocks noGrp="1"/>
          </p:cNvSpPr>
          <p:nvPr>
            <p:ph type="title"/>
          </p:nvPr>
        </p:nvSpPr>
        <p:spPr>
          <a:xfrm>
            <a:off x="146615" y="118850"/>
            <a:ext cx="10515600" cy="1325563"/>
          </a:xfrm>
        </p:spPr>
        <p:txBody>
          <a:bodyPr/>
          <a:lstStyle/>
          <a:p>
            <a:r>
              <a:rPr lang="en-GB" dirty="0"/>
              <a:t>Support plan</a:t>
            </a:r>
            <a:endParaRPr lang="en-US" dirty="0"/>
          </a:p>
        </p:txBody>
      </p:sp>
      <p:sp>
        <p:nvSpPr>
          <p:cNvPr id="3" name="Content Placeholder 2">
            <a:extLst>
              <a:ext uri="{FF2B5EF4-FFF2-40B4-BE49-F238E27FC236}">
                <a16:creationId xmlns:a16="http://schemas.microsoft.com/office/drawing/2014/main" id="{69B850F5-1BED-85C3-545B-BA0287303B20}"/>
              </a:ext>
            </a:extLst>
          </p:cNvPr>
          <p:cNvSpPr>
            <a:spLocks noGrp="1"/>
          </p:cNvSpPr>
          <p:nvPr>
            <p:ph idx="1"/>
          </p:nvPr>
        </p:nvSpPr>
        <p:spPr>
          <a:xfrm>
            <a:off x="133285" y="1444413"/>
            <a:ext cx="10515600" cy="5682912"/>
          </a:xfrm>
        </p:spPr>
        <p:txBody>
          <a:bodyPr>
            <a:normAutofit fontScale="77500" lnSpcReduction="20000"/>
          </a:bodyPr>
          <a:lstStyle/>
          <a:p>
            <a:r>
              <a:rPr lang="en-GB" dirty="0"/>
              <a:t> This plan refers to Bowlby’s attachment theory (1969)  which is significant in Isaac’s case. It states that children need steady, caring responses from their main caregiver to feel safe and develop well. (</a:t>
            </a:r>
            <a:r>
              <a:rPr lang="en-GB" dirty="0" err="1"/>
              <a:t>Bowlby’s</a:t>
            </a:r>
            <a:r>
              <a:rPr lang="en-GB" dirty="0"/>
              <a:t> attachment theory 1969). </a:t>
            </a:r>
          </a:p>
          <a:p>
            <a:r>
              <a:rPr lang="en-GB" dirty="0"/>
              <a:t>We will first aim to support his mum by signposting her to mental health support and parent groups (Even offering her 1to1 support occasionally).</a:t>
            </a:r>
          </a:p>
          <a:p>
            <a:r>
              <a:rPr lang="en-GB" dirty="0"/>
              <a:t>As Isaac and his mothers assigned early years support worker, I will aim to build a trusting relationship with them both and to offer a range of support, alongside other agencies to encourage his development. We will start with his mother, then gradually let Isaac stay for short periods while reassuring him she will come back. This would encourage his social/emotional development as this will help him to become less unsettled without his mother. </a:t>
            </a:r>
            <a:r>
              <a:rPr lang="en-GB" b="0" i="0" dirty="0">
                <a:effectLst/>
                <a:latin typeface="UICTFontTextStyleBody"/>
              </a:rPr>
              <a:t>(</a:t>
            </a:r>
            <a:r>
              <a:rPr lang="en-GB" b="0" i="0" dirty="0" err="1">
                <a:effectLst/>
                <a:latin typeface="UICTFontTextStyleBody"/>
              </a:rPr>
              <a:t>Bowlby</a:t>
            </a:r>
            <a:r>
              <a:rPr lang="en-GB" b="0" i="0" dirty="0">
                <a:effectLst/>
                <a:latin typeface="UICTFontTextStyleBody"/>
              </a:rPr>
              <a:t> 1969).</a:t>
            </a:r>
            <a:endParaRPr lang="en-GB" dirty="0"/>
          </a:p>
          <a:p>
            <a:r>
              <a:rPr lang="en-GB" dirty="0"/>
              <a:t>For his communication and language, we would bring Isaac’s interests to his play and use this opportunity to introduce new vocabulary. We can also start his play off on a 1to1 basis and gradually increase the amount of peers in a group. Ensuring Isaac is comfortable within larger groups, so he does not feel overwhelmed. </a:t>
            </a:r>
          </a:p>
          <a:p>
            <a:r>
              <a:rPr lang="en-GB" dirty="0"/>
              <a:t>I will support Isaac’s mother with introducing routine with Isaac, such as clear goodbyes, regular bedtimes and having meals together at the table. (</a:t>
            </a:r>
            <a:r>
              <a:rPr lang="en-GB" dirty="0" err="1"/>
              <a:t>Bowlby</a:t>
            </a:r>
            <a:r>
              <a:rPr lang="en-GB" dirty="0"/>
              <a:t> 1969, NHS 2023). These simple routines will help Isaac to feel more secure, sleep better and with time gain confidence. </a:t>
            </a:r>
          </a:p>
          <a:p>
            <a:endParaRPr lang="en-GB" dirty="0"/>
          </a:p>
          <a:p>
            <a:endParaRPr lang="en-GB" dirty="0"/>
          </a:p>
        </p:txBody>
      </p:sp>
    </p:spTree>
    <p:extLst>
      <p:ext uri="{BB962C8B-B14F-4D97-AF65-F5344CB8AC3E}">
        <p14:creationId xmlns:p14="http://schemas.microsoft.com/office/powerpoint/2010/main" val="33910822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E517E73-1B87-A0B4-49B8-A9F73909F039}"/>
              </a:ext>
            </a:extLst>
          </p:cNvPr>
          <p:cNvSpPr>
            <a:spLocks noGrp="1"/>
          </p:cNvSpPr>
          <p:nvPr>
            <p:ph type="title"/>
          </p:nvPr>
        </p:nvSpPr>
        <p:spPr>
          <a:xfrm>
            <a:off x="121467" y="201660"/>
            <a:ext cx="10515600" cy="1325563"/>
          </a:xfrm>
        </p:spPr>
        <p:txBody>
          <a:bodyPr/>
          <a:lstStyle/>
          <a:p>
            <a:r>
              <a:rPr lang="en-GB" dirty="0"/>
              <a:t>Multi agency working. </a:t>
            </a:r>
            <a:endParaRPr lang="en-US" dirty="0"/>
          </a:p>
        </p:txBody>
      </p:sp>
      <p:sp>
        <p:nvSpPr>
          <p:cNvPr id="3" name="Content Placeholder 2">
            <a:extLst>
              <a:ext uri="{FF2B5EF4-FFF2-40B4-BE49-F238E27FC236}">
                <a16:creationId xmlns:a16="http://schemas.microsoft.com/office/drawing/2014/main" id="{4A0C6973-3CBC-00AE-9110-27DD73C57651}"/>
              </a:ext>
            </a:extLst>
          </p:cNvPr>
          <p:cNvSpPr>
            <a:spLocks noGrp="1"/>
          </p:cNvSpPr>
          <p:nvPr>
            <p:ph idx="1"/>
          </p:nvPr>
        </p:nvSpPr>
        <p:spPr>
          <a:xfrm>
            <a:off x="121467" y="1624437"/>
            <a:ext cx="10515600" cy="4351338"/>
          </a:xfrm>
        </p:spPr>
        <p:txBody>
          <a:bodyPr>
            <a:normAutofit fontScale="62500" lnSpcReduction="20000"/>
          </a:bodyPr>
          <a:lstStyle/>
          <a:p>
            <a:r>
              <a:rPr lang="en-GB" dirty="0"/>
              <a:t>Following on from Isaac’s support plan the multi agency support we can offer for this family, would be contacting outside agencies such as a health visitor to further support with Isaac’s development. The health visitor will conduct regular development reviews to track Isaac's progress across key areas. (Public Health England, 2021). They will also ensure Isaac’s development is progressing positively, as well as giving the family advice and how to support Isaac in which areas. </a:t>
            </a:r>
          </a:p>
          <a:p>
            <a:r>
              <a:rPr lang="en-GB" dirty="0"/>
              <a:t>A speech and language therapist would be a great opportunity for Isaac as he has delayed speech and struggles with his communication. They will complete a full , formal assessment to identify the nature and extent of Isaac’s speech and language difficulties. (Royal College of Speech and Language Therapists, 2023).They will then create a plan adhered to Isaac depending on the outcome. </a:t>
            </a:r>
          </a:p>
          <a:p>
            <a:r>
              <a:rPr lang="en-GB" dirty="0"/>
              <a:t>Social workers may also be involved with this family and could benefit them positively. Social workers will take a holistic approach, focusing on the whole families wellbeing. They can provide support such as financial entitlements which this family could benefit from as they have moved to a more wealthy area and may find it financially challenging whilst getting stable. </a:t>
            </a:r>
            <a:r>
              <a:rPr lang="en-GB" b="0" i="0" dirty="0">
                <a:effectLst/>
                <a:latin typeface="UICTFontTextStyleBody"/>
              </a:rPr>
              <a:t>(Department for Education, 2018).</a:t>
            </a:r>
            <a:endParaRPr lang="en-GB" dirty="0"/>
          </a:p>
          <a:p>
            <a:r>
              <a:rPr lang="en-GB" dirty="0"/>
              <a:t>A family support worker may also be beneficial as they would be seeing the family more often and are able to give the mother parenting advice as and where needed. Isaacs mother would be directly in contact with the family support worker and this would give her a reliable port system  (Early Intervention Foundation, 2020).</a:t>
            </a:r>
          </a:p>
        </p:txBody>
      </p:sp>
    </p:spTree>
    <p:extLst>
      <p:ext uri="{BB962C8B-B14F-4D97-AF65-F5344CB8AC3E}">
        <p14:creationId xmlns:p14="http://schemas.microsoft.com/office/powerpoint/2010/main" val="37085255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13FF1-E60D-A5E7-6AE6-E2BE8E6F4B60}"/>
              </a:ext>
            </a:extLst>
          </p:cNvPr>
          <p:cNvSpPr>
            <a:spLocks noGrp="1"/>
          </p:cNvSpPr>
          <p:nvPr>
            <p:ph type="title"/>
          </p:nvPr>
        </p:nvSpPr>
        <p:spPr>
          <a:xfrm>
            <a:off x="159190" y="135409"/>
            <a:ext cx="10515600" cy="1325563"/>
          </a:xfrm>
        </p:spPr>
        <p:txBody>
          <a:bodyPr/>
          <a:lstStyle/>
          <a:p>
            <a:r>
              <a:rPr lang="en-GB" dirty="0"/>
              <a:t>Conclusion</a:t>
            </a:r>
            <a:endParaRPr lang="en-US" dirty="0"/>
          </a:p>
        </p:txBody>
      </p:sp>
      <p:sp>
        <p:nvSpPr>
          <p:cNvPr id="3" name="Content Placeholder 2">
            <a:extLst>
              <a:ext uri="{FF2B5EF4-FFF2-40B4-BE49-F238E27FC236}">
                <a16:creationId xmlns:a16="http://schemas.microsoft.com/office/drawing/2014/main" id="{A65565C2-4777-D565-E2B8-3D57B6C20E4D}"/>
              </a:ext>
            </a:extLst>
          </p:cNvPr>
          <p:cNvSpPr>
            <a:spLocks noGrp="1"/>
          </p:cNvSpPr>
          <p:nvPr>
            <p:ph idx="1"/>
          </p:nvPr>
        </p:nvSpPr>
        <p:spPr>
          <a:xfrm>
            <a:off x="159190" y="1460972"/>
            <a:ext cx="10515600" cy="4351338"/>
          </a:xfrm>
        </p:spPr>
        <p:txBody>
          <a:bodyPr/>
          <a:lstStyle/>
          <a:p>
            <a:r>
              <a:rPr lang="en-GB" dirty="0"/>
              <a:t>Bowlby’s attachment theory (1969) helps explain Isaac’s separation anxiety, clinginess and social withdrawal, as it shows how secure bonds shape emotional and communication development. Since these are fundamentally challenging areas for Isaac, consistent, reliable relationships and coordinated multi agency support is key. </a:t>
            </a:r>
          </a:p>
          <a:p>
            <a:r>
              <a:rPr lang="en-GB" dirty="0"/>
              <a:t>Working together, professionals and his family can support Isaac with building emotional security, grow in confidence, improve his communication and feel secure enough to interact and learn more independently. </a:t>
            </a:r>
          </a:p>
          <a:p>
            <a:endParaRPr lang="en-US" dirty="0"/>
          </a:p>
        </p:txBody>
      </p:sp>
    </p:spTree>
    <p:extLst>
      <p:ext uri="{BB962C8B-B14F-4D97-AF65-F5344CB8AC3E}">
        <p14:creationId xmlns:p14="http://schemas.microsoft.com/office/powerpoint/2010/main" val="15892809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56C17-E73F-8334-97F2-7969799AD046}"/>
              </a:ext>
            </a:extLst>
          </p:cNvPr>
          <p:cNvSpPr>
            <a:spLocks noGrp="1"/>
          </p:cNvSpPr>
          <p:nvPr>
            <p:ph type="title"/>
          </p:nvPr>
        </p:nvSpPr>
        <p:spPr>
          <a:xfrm>
            <a:off x="121467" y="176512"/>
            <a:ext cx="10515600" cy="1325563"/>
          </a:xfrm>
        </p:spPr>
        <p:txBody>
          <a:bodyPr/>
          <a:lstStyle/>
          <a:p>
            <a:r>
              <a:rPr lang="en-GB" dirty="0"/>
              <a:t>Reference list </a:t>
            </a:r>
            <a:endParaRPr lang="en-US" dirty="0"/>
          </a:p>
        </p:txBody>
      </p:sp>
      <p:sp>
        <p:nvSpPr>
          <p:cNvPr id="3" name="Content Placeholder 2">
            <a:extLst>
              <a:ext uri="{FF2B5EF4-FFF2-40B4-BE49-F238E27FC236}">
                <a16:creationId xmlns:a16="http://schemas.microsoft.com/office/drawing/2014/main" id="{D13952E4-235E-D068-6303-A20CCF403D58}"/>
              </a:ext>
            </a:extLst>
          </p:cNvPr>
          <p:cNvSpPr>
            <a:spLocks noGrp="1"/>
          </p:cNvSpPr>
          <p:nvPr>
            <p:ph idx="1"/>
          </p:nvPr>
        </p:nvSpPr>
        <p:spPr>
          <a:xfrm>
            <a:off x="121467" y="1345446"/>
            <a:ext cx="10515600" cy="4718348"/>
          </a:xfrm>
        </p:spPr>
        <p:txBody>
          <a:bodyPr/>
          <a:lstStyle/>
          <a:p>
            <a:r>
              <a:rPr lang="en-GB" dirty="0"/>
              <a:t>McLeod, S. (2025) </a:t>
            </a:r>
            <a:r>
              <a:rPr lang="en-GB" i="1" dirty="0"/>
              <a:t>John Bowlby’s Attachment Theory</a:t>
            </a:r>
            <a:r>
              <a:rPr lang="en-GB" dirty="0"/>
              <a:t>. Available at: </a:t>
            </a:r>
            <a:r>
              <a:rPr lang="en-GB" dirty="0">
                <a:hlinkClick r:id="rId2"/>
              </a:rPr>
              <a:t>https://</a:t>
            </a:r>
            <a:r>
              <a:rPr lang="en-GB" dirty="0" err="1">
                <a:hlinkClick r:id="rId2"/>
              </a:rPr>
              <a:t>www.simplypsychology.org</a:t>
            </a:r>
            <a:r>
              <a:rPr lang="en-GB" dirty="0">
                <a:hlinkClick r:id="rId2"/>
              </a:rPr>
              <a:t>/bowlby.html</a:t>
            </a:r>
            <a:r>
              <a:rPr lang="en-GB" dirty="0"/>
              <a:t>  Accessed 14 June 2026. </a:t>
            </a:r>
          </a:p>
          <a:p>
            <a:endParaRPr lang="en-GB" dirty="0"/>
          </a:p>
          <a:p>
            <a:r>
              <a:rPr lang="en-GB" b="0" i="0" u="sng" dirty="0">
                <a:effectLst/>
                <a:latin typeface="UICTFontTextStyleBody"/>
              </a:rPr>
              <a:t>NHS</a:t>
            </a:r>
            <a:r>
              <a:rPr lang="en-GB" b="0" i="0" dirty="0">
                <a:effectLst/>
                <a:latin typeface="UICTFontTextStyleBody"/>
              </a:rPr>
              <a:t> (n.d.) </a:t>
            </a:r>
            <a:r>
              <a:rPr lang="en-GB" b="0" i="1" dirty="0">
                <a:effectLst/>
                <a:latin typeface="UICTFontTextStyleItalicBody"/>
              </a:rPr>
              <a:t>Speech and language milestones (child development)</a:t>
            </a:r>
            <a:r>
              <a:rPr lang="en-GB" b="0" i="0" dirty="0">
                <a:effectLst/>
                <a:latin typeface="UICTFontTextStyleBody"/>
              </a:rPr>
              <a:t>. Available at: </a:t>
            </a:r>
            <a:r>
              <a:rPr lang="en-GB" b="0" i="0" dirty="0">
                <a:effectLst/>
                <a:latin typeface="UICTFontTextStyleBody"/>
                <a:hlinkClick r:id="rId3"/>
              </a:rPr>
              <a:t>https://www.healthiertogether.nhs.uk/child-under-5-years/speech-and-language</a:t>
            </a:r>
            <a:r>
              <a:rPr lang="en-GB" b="0" i="0" dirty="0">
                <a:effectLst/>
                <a:latin typeface="UICTFontTextStyleBody"/>
              </a:rPr>
              <a:t> (Accessed: 14 June 2026).</a:t>
            </a:r>
            <a:endParaRPr lang="en-GB" dirty="0">
              <a:effectLst/>
              <a:latin typeface=".AppleSystemUIFont"/>
            </a:endParaRPr>
          </a:p>
          <a:p>
            <a:endParaRPr lang="en-US" dirty="0"/>
          </a:p>
        </p:txBody>
      </p:sp>
    </p:spTree>
    <p:extLst>
      <p:ext uri="{BB962C8B-B14F-4D97-AF65-F5344CB8AC3E}">
        <p14:creationId xmlns:p14="http://schemas.microsoft.com/office/powerpoint/2010/main" val="3099301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 Applying Bowlby’s attachment theory (1969) to Isaac’s development </vt:lpstr>
      <vt:lpstr>About Isaac:</vt:lpstr>
      <vt:lpstr>Bowlby’s attachment theory (McLeod, 2025)</vt:lpstr>
      <vt:lpstr>Applying Bowlby’s theory (1969) to Isaac’s development. </vt:lpstr>
      <vt:lpstr>What impact does this have on Isaac’s development?</vt:lpstr>
      <vt:lpstr>Support plan</vt:lpstr>
      <vt:lpstr>Multi agency working. </vt:lpstr>
      <vt:lpstr>Conclusion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Applying Bowlby’s attachment theory to Isaac’s development </dc:title>
  <dc:creator>Haleeka Miriam Shaheen (2506208)</dc:creator>
  <cp:lastModifiedBy>Haleeka Miriam Shaheen (2506208)</cp:lastModifiedBy>
  <cp:revision>6</cp:revision>
  <dcterms:created xsi:type="dcterms:W3CDTF">2026-06-13T11:15:10Z</dcterms:created>
  <dcterms:modified xsi:type="dcterms:W3CDTF">2026-06-14T16:14:41Z</dcterms:modified>
</cp:coreProperties>
</file>